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1" r:id="rId6"/>
    <p:sldId id="260" r:id="rId7"/>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microsoft.com/office/2016/11/relationships/changesInfo" Target="changesInfos/changesInfo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Ioana Noje" userId="54542139-0686-44ab-aa89-bd8bf60d339d" providerId="ADAL" clId="{7DF1CA06-EE1A-7E42-A4FD-D96308BBD033}"/>
    <pc:docChg chg="custSel modSld">
      <pc:chgData name="Andreea-Ioana Noje" userId="54542139-0686-44ab-aa89-bd8bf60d339d" providerId="ADAL" clId="{7DF1CA06-EE1A-7E42-A4FD-D96308BBD033}" dt="2022-02-20T12:42:44.381" v="1165" actId="20577"/>
      <pc:docMkLst>
        <pc:docMk/>
      </pc:docMkLst>
      <pc:sldChg chg="addSp delSp modSp">
        <pc:chgData name="Andreea-Ioana Noje" userId="54542139-0686-44ab-aa89-bd8bf60d339d" providerId="ADAL" clId="{7DF1CA06-EE1A-7E42-A4FD-D96308BBD033}" dt="2022-02-20T12:36:53.990" v="875" actId="20577"/>
        <pc:sldMkLst>
          <pc:docMk/>
          <pc:sldMk cId="877604758" sldId="258"/>
        </pc:sldMkLst>
        <pc:spChg chg="add mod">
          <ac:chgData name="Andreea-Ioana Noje" userId="54542139-0686-44ab-aa89-bd8bf60d339d" providerId="ADAL" clId="{7DF1CA06-EE1A-7E42-A4FD-D96308BBD033}" dt="2022-02-20T12:25:31.520" v="6" actId="14100"/>
          <ac:spMkLst>
            <pc:docMk/>
            <pc:sldMk cId="877604758" sldId="258"/>
            <ac:spMk id="4" creationId="{CF3B2081-505E-6642-96E1-14795245CB10}"/>
          </ac:spMkLst>
        </pc:spChg>
        <pc:spChg chg="add del">
          <ac:chgData name="Andreea-Ioana Noje" userId="54542139-0686-44ab-aa89-bd8bf60d339d" providerId="ADAL" clId="{7DF1CA06-EE1A-7E42-A4FD-D96308BBD033}" dt="2022-02-20T12:31:55.673" v="755" actId="21"/>
          <ac:spMkLst>
            <pc:docMk/>
            <pc:sldMk cId="877604758" sldId="258"/>
            <ac:spMk id="8" creationId="{42D08A8D-EA57-E34A-AA53-23FA8B47CEE4}"/>
          </ac:spMkLst>
        </pc:spChg>
        <pc:spChg chg="add mod">
          <ac:chgData name="Andreea-Ioana Noje" userId="54542139-0686-44ab-aa89-bd8bf60d339d" providerId="ADAL" clId="{7DF1CA06-EE1A-7E42-A4FD-D96308BBD033}" dt="2022-02-20T12:36:53.990" v="875" actId="20577"/>
          <ac:spMkLst>
            <pc:docMk/>
            <pc:sldMk cId="877604758" sldId="258"/>
            <ac:spMk id="9" creationId="{6BC42D1F-9150-DF40-AFF2-791DA6C0ADA4}"/>
          </ac:spMkLst>
        </pc:spChg>
      </pc:sldChg>
      <pc:sldChg chg="addSp delSp modSp">
        <pc:chgData name="Andreea-Ioana Noje" userId="54542139-0686-44ab-aa89-bd8bf60d339d" providerId="ADAL" clId="{7DF1CA06-EE1A-7E42-A4FD-D96308BBD033}" dt="2022-02-20T12:30:57.846" v="754" actId="14100"/>
        <pc:sldMkLst>
          <pc:docMk/>
          <pc:sldMk cId="3825830644" sldId="259"/>
        </pc:sldMkLst>
        <pc:spChg chg="del">
          <ac:chgData name="Andreea-Ioana Noje" userId="54542139-0686-44ab-aa89-bd8bf60d339d" providerId="ADAL" clId="{7DF1CA06-EE1A-7E42-A4FD-D96308BBD033}" dt="2022-02-20T12:24:21.507" v="0" actId="21"/>
          <ac:spMkLst>
            <pc:docMk/>
            <pc:sldMk cId="3825830644" sldId="259"/>
            <ac:spMk id="3" creationId="{C732866A-DB0A-8D48-A6D8-47B9832ECC0F}"/>
          </ac:spMkLst>
        </pc:spChg>
        <pc:spChg chg="add mod">
          <ac:chgData name="Andreea-Ioana Noje" userId="54542139-0686-44ab-aa89-bd8bf60d339d" providerId="ADAL" clId="{7DF1CA06-EE1A-7E42-A4FD-D96308BBD033}" dt="2022-02-20T12:27:41.575" v="283" actId="20577"/>
          <ac:spMkLst>
            <pc:docMk/>
            <pc:sldMk cId="3825830644" sldId="259"/>
            <ac:spMk id="5" creationId="{C1B80768-AD18-BE49-A999-5651E5328B9D}"/>
          </ac:spMkLst>
        </pc:spChg>
        <pc:spChg chg="add mod">
          <ac:chgData name="Andreea-Ioana Noje" userId="54542139-0686-44ab-aa89-bd8bf60d339d" providerId="ADAL" clId="{7DF1CA06-EE1A-7E42-A4FD-D96308BBD033}" dt="2022-02-20T12:29:02.375" v="749" actId="20577"/>
          <ac:spMkLst>
            <pc:docMk/>
            <pc:sldMk cId="3825830644" sldId="259"/>
            <ac:spMk id="7" creationId="{AC866CE6-56D2-5C41-AB28-78B1A7404C7B}"/>
          </ac:spMkLst>
        </pc:spChg>
        <pc:picChg chg="add mod">
          <ac:chgData name="Andreea-Ioana Noje" userId="54542139-0686-44ab-aa89-bd8bf60d339d" providerId="ADAL" clId="{7DF1CA06-EE1A-7E42-A4FD-D96308BBD033}" dt="2022-02-20T12:30:57.846" v="754" actId="14100"/>
          <ac:picMkLst>
            <pc:docMk/>
            <pc:sldMk cId="3825830644" sldId="259"/>
            <ac:picMk id="8" creationId="{91F44C68-2FE3-4F44-AC76-DDDB585A4D8E}"/>
          </ac:picMkLst>
        </pc:picChg>
      </pc:sldChg>
      <pc:sldChg chg="addSp delSp modSp">
        <pc:chgData name="Andreea-Ioana Noje" userId="54542139-0686-44ab-aa89-bd8bf60d339d" providerId="ADAL" clId="{7DF1CA06-EE1A-7E42-A4FD-D96308BBD033}" dt="2022-02-20T12:42:44.381" v="1165" actId="20577"/>
        <pc:sldMkLst>
          <pc:docMk/>
          <pc:sldMk cId="2884132232" sldId="260"/>
        </pc:sldMkLst>
        <pc:spChg chg="add mod">
          <ac:chgData name="Andreea-Ioana Noje" userId="54542139-0686-44ab-aa89-bd8bf60d339d" providerId="ADAL" clId="{7DF1CA06-EE1A-7E42-A4FD-D96308BBD033}" dt="2022-02-20T12:41:00.139" v="1095" actId="20577"/>
          <ac:spMkLst>
            <pc:docMk/>
            <pc:sldMk cId="2884132232" sldId="260"/>
            <ac:spMk id="2" creationId="{D8E4D32D-64BA-2649-8C54-9E423923D5E0}"/>
          </ac:spMkLst>
        </pc:spChg>
        <pc:spChg chg="del">
          <ac:chgData name="Andreea-Ioana Noje" userId="54542139-0686-44ab-aa89-bd8bf60d339d" providerId="ADAL" clId="{7DF1CA06-EE1A-7E42-A4FD-D96308BBD033}" dt="2022-02-20T12:40:18.509" v="1079" actId="478"/>
          <ac:spMkLst>
            <pc:docMk/>
            <pc:sldMk cId="2884132232" sldId="260"/>
            <ac:spMk id="3" creationId="{4CD5C237-92E5-604C-862F-77EEECFFDD07}"/>
          </ac:spMkLst>
        </pc:spChg>
        <pc:spChg chg="add mod">
          <ac:chgData name="Andreea-Ioana Noje" userId="54542139-0686-44ab-aa89-bd8bf60d339d" providerId="ADAL" clId="{7DF1CA06-EE1A-7E42-A4FD-D96308BBD033}" dt="2022-02-20T12:42:05.145" v="1127" actId="20577"/>
          <ac:spMkLst>
            <pc:docMk/>
            <pc:sldMk cId="2884132232" sldId="260"/>
            <ac:spMk id="4" creationId="{D044A5E0-9B88-514F-AFAF-A168372E5576}"/>
          </ac:spMkLst>
        </pc:spChg>
        <pc:spChg chg="del">
          <ac:chgData name="Andreea-Ioana Noje" userId="54542139-0686-44ab-aa89-bd8bf60d339d" providerId="ADAL" clId="{7DF1CA06-EE1A-7E42-A4FD-D96308BBD033}" dt="2022-02-20T12:40:34.914" v="1080" actId="478"/>
          <ac:spMkLst>
            <pc:docMk/>
            <pc:sldMk cId="2884132232" sldId="260"/>
            <ac:spMk id="5" creationId="{9495C6C3-719E-1348-BBDD-C3510C49EF71}"/>
          </ac:spMkLst>
        </pc:spChg>
        <pc:spChg chg="add">
          <ac:chgData name="Andreea-Ioana Noje" userId="54542139-0686-44ab-aa89-bd8bf60d339d" providerId="ADAL" clId="{7DF1CA06-EE1A-7E42-A4FD-D96308BBD033}" dt="2022-02-20T12:42:08.075" v="1128" actId="139"/>
          <ac:spMkLst>
            <pc:docMk/>
            <pc:sldMk cId="2884132232" sldId="260"/>
            <ac:spMk id="6" creationId="{71859F8F-8C42-0445-9146-87638878FF88}"/>
          </ac:spMkLst>
        </pc:spChg>
        <pc:spChg chg="add mod">
          <ac:chgData name="Andreea-Ioana Noje" userId="54542139-0686-44ab-aa89-bd8bf60d339d" providerId="ADAL" clId="{7DF1CA06-EE1A-7E42-A4FD-D96308BBD033}" dt="2022-02-20T12:42:44.381" v="1165" actId="20577"/>
          <ac:spMkLst>
            <pc:docMk/>
            <pc:sldMk cId="2884132232" sldId="260"/>
            <ac:spMk id="7" creationId="{F1311102-36E5-544A-A082-A8C5DDAC3DDF}"/>
          </ac:spMkLst>
        </pc:spChg>
      </pc:sldChg>
      <pc:sldChg chg="addSp modSp">
        <pc:chgData name="Andreea-Ioana Noje" userId="54542139-0686-44ab-aa89-bd8bf60d339d" providerId="ADAL" clId="{7DF1CA06-EE1A-7E42-A4FD-D96308BBD033}" dt="2022-02-20T12:40:03.148" v="1078" actId="20577"/>
        <pc:sldMkLst>
          <pc:docMk/>
          <pc:sldMk cId="3677187241" sldId="261"/>
        </pc:sldMkLst>
        <pc:spChg chg="add mod">
          <ac:chgData name="Andreea-Ioana Noje" userId="54542139-0686-44ab-aa89-bd8bf60d339d" providerId="ADAL" clId="{7DF1CA06-EE1A-7E42-A4FD-D96308BBD033}" dt="2022-02-20T12:37:37.981" v="891" actId="20577"/>
          <ac:spMkLst>
            <pc:docMk/>
            <pc:sldMk cId="3677187241" sldId="261"/>
            <ac:spMk id="2" creationId="{94F2670A-21E7-3A4C-8968-9D2179C1E4A1}"/>
          </ac:spMkLst>
        </pc:spChg>
        <pc:spChg chg="add mod">
          <ac:chgData name="Andreea-Ioana Noje" userId="54542139-0686-44ab-aa89-bd8bf60d339d" providerId="ADAL" clId="{7DF1CA06-EE1A-7E42-A4FD-D96308BBD033}" dt="2022-02-20T12:40:03.148" v="1078" actId="20577"/>
          <ac:spMkLst>
            <pc:docMk/>
            <pc:sldMk cId="3677187241" sldId="261"/>
            <ac:spMk id="3" creationId="{E814037C-AFD9-6B4C-BE29-2D79EC2265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0082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1184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0298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115823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862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056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8675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00838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2357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6114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43484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8263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5338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283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893564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750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2/20/2022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871790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24" name="Straight Connector 1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5" name="Straight Connector 1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u 2">
            <a:extLst>
              <a:ext uri="{FF2B5EF4-FFF2-40B4-BE49-F238E27FC236}">
                <a16:creationId xmlns:a16="http://schemas.microsoft.com/office/drawing/2014/main" id="{B5C89DF2-6FCB-7741-9F9A-069E8325A6C0}"/>
              </a:ext>
            </a:extLst>
          </p:cNvPr>
          <p:cNvSpPr>
            <a:spLocks noGrp="1"/>
          </p:cNvSpPr>
          <p:nvPr>
            <p:ph type="subTitle" idx="1"/>
          </p:nvPr>
        </p:nvSpPr>
        <p:spPr>
          <a:xfrm>
            <a:off x="1219519" y="3734533"/>
            <a:ext cx="7522522" cy="838107"/>
          </a:xfrm>
        </p:spPr>
        <p:txBody>
          <a:bodyPr>
            <a:normAutofit/>
          </a:bodyPr>
          <a:lstStyle/>
          <a:p>
            <a:r>
              <a:rPr lang="ro-RO" dirty="0"/>
              <a:t>          </a:t>
            </a:r>
            <a:endParaRPr lang="ro-RO"/>
          </a:p>
        </p:txBody>
      </p:sp>
      <p:sp>
        <p:nvSpPr>
          <p:cNvPr id="2" name="Titlu 1">
            <a:extLst>
              <a:ext uri="{FF2B5EF4-FFF2-40B4-BE49-F238E27FC236}">
                <a16:creationId xmlns:a16="http://schemas.microsoft.com/office/drawing/2014/main" id="{E6EEE25B-230D-EE40-A706-F7B69A1531C0}"/>
              </a:ext>
            </a:extLst>
          </p:cNvPr>
          <p:cNvSpPr>
            <a:spLocks noGrp="1"/>
          </p:cNvSpPr>
          <p:nvPr>
            <p:ph type="ctrTitle"/>
          </p:nvPr>
        </p:nvSpPr>
        <p:spPr>
          <a:xfrm>
            <a:off x="1262652" y="1397000"/>
            <a:ext cx="7925087" cy="1532402"/>
          </a:xfrm>
        </p:spPr>
        <p:txBody>
          <a:bodyPr>
            <a:normAutofit/>
          </a:bodyPr>
          <a:lstStyle/>
          <a:p>
            <a:r>
              <a:rPr lang="ro-RO" dirty="0"/>
              <a:t>          </a:t>
            </a:r>
            <a:endParaRPr lang="ro-RO"/>
          </a:p>
        </p:txBody>
      </p:sp>
      <p:sp>
        <p:nvSpPr>
          <p:cNvPr id="4" name="CasetăText 3">
            <a:extLst>
              <a:ext uri="{FF2B5EF4-FFF2-40B4-BE49-F238E27FC236}">
                <a16:creationId xmlns:a16="http://schemas.microsoft.com/office/drawing/2014/main" id="{45718DF7-DAFA-4223-8F09-029539F1FD70}"/>
              </a:ext>
            </a:extLst>
          </p:cNvPr>
          <p:cNvSpPr txBox="1"/>
          <p:nvPr/>
        </p:nvSpPr>
        <p:spPr>
          <a:xfrm>
            <a:off x="1173193" y="1848928"/>
            <a:ext cx="70420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2400" dirty="0">
                <a:latin typeface="Arial Black"/>
              </a:rPr>
              <a:t>Module Code:BMHP4003_BIRM</a:t>
            </a:r>
          </a:p>
        </p:txBody>
      </p:sp>
      <p:sp>
        <p:nvSpPr>
          <p:cNvPr id="5" name="CasetăText 4">
            <a:extLst>
              <a:ext uri="{FF2B5EF4-FFF2-40B4-BE49-F238E27FC236}">
                <a16:creationId xmlns:a16="http://schemas.microsoft.com/office/drawing/2014/main" id="{EF8405D8-2DF2-4303-815C-13A984C5968A}"/>
              </a:ext>
            </a:extLst>
          </p:cNvPr>
          <p:cNvSpPr txBox="1"/>
          <p:nvPr/>
        </p:nvSpPr>
        <p:spPr>
          <a:xfrm>
            <a:off x="1028521" y="2610030"/>
            <a:ext cx="64381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ro-RO" sz="2400" dirty="0" err="1">
                <a:latin typeface="Arial Black"/>
              </a:rPr>
              <a:t>Psychology</a:t>
            </a:r>
            <a:r>
              <a:rPr lang="ro-RO" sz="2400" dirty="0">
                <a:latin typeface="Arial Black"/>
              </a:rPr>
              <a:t> for </a:t>
            </a:r>
            <a:r>
              <a:rPr lang="ro-RO" sz="2400" dirty="0" err="1">
                <a:latin typeface="Arial Black"/>
              </a:rPr>
              <a:t>Health</a:t>
            </a:r>
            <a:r>
              <a:rPr lang="ro-RO" sz="2400" dirty="0">
                <a:latin typeface="Arial Black"/>
              </a:rPr>
              <a:t> </a:t>
            </a:r>
            <a:r>
              <a:rPr lang="ro-RO" sz="2400" dirty="0" err="1">
                <a:latin typeface="Arial Black"/>
              </a:rPr>
              <a:t>and</a:t>
            </a:r>
            <a:r>
              <a:rPr lang="ro-RO" sz="2400" dirty="0">
                <a:latin typeface="Arial Black"/>
              </a:rPr>
              <a:t> Social Care                                                        Task 1 </a:t>
            </a:r>
            <a:r>
              <a:rPr lang="ro-RO" sz="2400" dirty="0" err="1">
                <a:latin typeface="Arial Black"/>
              </a:rPr>
              <a:t>Prezentation</a:t>
            </a:r>
            <a:r>
              <a:rPr lang="ro-RO" sz="2400" dirty="0">
                <a:latin typeface="Arial Black"/>
              </a:rPr>
              <a:t>                             </a:t>
            </a:r>
            <a:r>
              <a:rPr lang="ro-RO" sz="2400" dirty="0" err="1">
                <a:latin typeface="Arial Black"/>
              </a:rPr>
              <a:t>Way</a:t>
            </a:r>
            <a:r>
              <a:rPr lang="ro-RO" sz="2400" dirty="0">
                <a:latin typeface="Arial Black"/>
              </a:rPr>
              <a:t> </a:t>
            </a:r>
            <a:r>
              <a:rPr lang="ro-RO" sz="2400" dirty="0" err="1">
                <a:latin typeface="Arial Black"/>
              </a:rPr>
              <a:t>is</a:t>
            </a:r>
            <a:r>
              <a:rPr lang="ro-RO" sz="2400" dirty="0">
                <a:latin typeface="Arial Black"/>
              </a:rPr>
              <a:t> </a:t>
            </a:r>
            <a:r>
              <a:rPr lang="ro-RO" sz="2400" dirty="0" err="1">
                <a:latin typeface="Arial Black"/>
              </a:rPr>
              <a:t>psyhology</a:t>
            </a:r>
            <a:r>
              <a:rPr lang="ro-RO" sz="2400" dirty="0">
                <a:latin typeface="Arial Black"/>
              </a:rPr>
              <a:t> important </a:t>
            </a:r>
            <a:r>
              <a:rPr lang="ro-RO" sz="2400" dirty="0" err="1">
                <a:latin typeface="Arial Black"/>
              </a:rPr>
              <a:t>when</a:t>
            </a:r>
            <a:r>
              <a:rPr lang="ro-RO" sz="2400" dirty="0">
                <a:latin typeface="Arial Black"/>
              </a:rPr>
              <a:t> </a:t>
            </a:r>
            <a:r>
              <a:rPr lang="ro-RO" sz="2400" dirty="0" err="1">
                <a:latin typeface="Arial Black"/>
              </a:rPr>
              <a:t>working</a:t>
            </a:r>
            <a:r>
              <a:rPr lang="ro-RO" sz="2400" dirty="0">
                <a:latin typeface="Arial Black"/>
              </a:rPr>
              <a:t> as </a:t>
            </a:r>
            <a:r>
              <a:rPr lang="ro-RO" sz="2400" dirty="0" err="1">
                <a:latin typeface="Arial Black"/>
              </a:rPr>
              <a:t>Nursery</a:t>
            </a:r>
            <a:r>
              <a:rPr lang="ro-RO" sz="2400" dirty="0">
                <a:latin typeface="Arial Black"/>
              </a:rPr>
              <a:t> </a:t>
            </a:r>
            <a:r>
              <a:rPr lang="ro-RO" sz="2400" dirty="0" err="1">
                <a:latin typeface="Arial Black"/>
              </a:rPr>
              <a:t>assistant</a:t>
            </a:r>
            <a:r>
              <a:rPr lang="ro-RO" sz="2400" dirty="0">
                <a:latin typeface="Arial Black"/>
              </a:rPr>
              <a:t>              </a:t>
            </a:r>
            <a:r>
              <a:rPr lang="ro-RO" sz="2400" dirty="0" err="1">
                <a:latin typeface="Arial Black"/>
              </a:rPr>
              <a:t>Lecture</a:t>
            </a:r>
            <a:r>
              <a:rPr lang="ro-RO" sz="2400" dirty="0">
                <a:latin typeface="Arial Black"/>
              </a:rPr>
              <a:t>: Rebeca </a:t>
            </a:r>
            <a:r>
              <a:rPr lang="ro-RO" sz="2400" dirty="0" err="1">
                <a:latin typeface="Arial Black"/>
              </a:rPr>
              <a:t>Kavanagh</a:t>
            </a:r>
            <a:r>
              <a:rPr lang="ro-RO" sz="2400" dirty="0">
                <a:latin typeface="Arial Black"/>
              </a:rPr>
              <a:t>                         Student </a:t>
            </a:r>
            <a:r>
              <a:rPr lang="ro-RO" sz="2400" dirty="0" err="1">
                <a:latin typeface="Arial Black"/>
              </a:rPr>
              <a:t>name</a:t>
            </a:r>
            <a:r>
              <a:rPr lang="ro-RO" sz="2400" dirty="0">
                <a:latin typeface="Arial Black"/>
              </a:rPr>
              <a:t> :Andreea Ioana </a:t>
            </a:r>
            <a:r>
              <a:rPr lang="ro-RO" sz="2400" dirty="0" err="1">
                <a:latin typeface="Arial Black"/>
              </a:rPr>
              <a:t>Noje</a:t>
            </a:r>
            <a:r>
              <a:rPr lang="ro-RO" sz="2400" dirty="0">
                <a:latin typeface="Arial Black"/>
              </a:rPr>
              <a:t> (2019477)</a:t>
            </a:r>
            <a:endParaRPr lang="ro-RO" sz="2400"/>
          </a:p>
        </p:txBody>
      </p:sp>
    </p:spTree>
    <p:extLst>
      <p:ext uri="{BB962C8B-B14F-4D97-AF65-F5344CB8AC3E}">
        <p14:creationId xmlns:p14="http://schemas.microsoft.com/office/powerpoint/2010/main" val="480857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6E5D44C-4076-FC4E-888A-539E75407342}"/>
              </a:ext>
            </a:extLst>
          </p:cNvPr>
          <p:cNvSpPr>
            <a:spLocks noGrp="1"/>
          </p:cNvSpPr>
          <p:nvPr>
            <p:ph type="title"/>
          </p:nvPr>
        </p:nvSpPr>
        <p:spPr/>
        <p:txBody>
          <a:bodyPr>
            <a:normAutofit/>
          </a:bodyPr>
          <a:lstStyle/>
          <a:p>
            <a:r>
              <a:rPr lang="ro-RO" sz="2400" b="1" u="sng" dirty="0" err="1">
                <a:solidFill>
                  <a:schemeClr val="tx1"/>
                </a:solidFill>
                <a:latin typeface="Arial Black"/>
              </a:rPr>
              <a:t>Introdaction</a:t>
            </a:r>
            <a:endParaRPr lang="ro-RO" sz="2400" b="1" u="sng">
              <a:solidFill>
                <a:schemeClr val="tx1"/>
              </a:solidFill>
              <a:latin typeface="Arial Black"/>
            </a:endParaRPr>
          </a:p>
        </p:txBody>
      </p:sp>
      <p:sp>
        <p:nvSpPr>
          <p:cNvPr id="3" name="Substituent conținut 2">
            <a:extLst>
              <a:ext uri="{FF2B5EF4-FFF2-40B4-BE49-F238E27FC236}">
                <a16:creationId xmlns:a16="http://schemas.microsoft.com/office/drawing/2014/main" id="{43EE8A21-6BBE-A24E-9391-1FF5E8618D0E}"/>
              </a:ext>
            </a:extLst>
          </p:cNvPr>
          <p:cNvSpPr>
            <a:spLocks noGrp="1"/>
          </p:cNvSpPr>
          <p:nvPr>
            <p:ph idx="1"/>
          </p:nvPr>
        </p:nvSpPr>
        <p:spPr>
          <a:xfrm rot="-10800000" flipV="1">
            <a:off x="749220" y="1986946"/>
            <a:ext cx="8596668" cy="1323831"/>
          </a:xfrm>
        </p:spPr>
        <p:txBody>
          <a:bodyPr vert="horz" lIns="91440" tIns="45720" rIns="91440" bIns="45720" rtlCol="0" anchor="t">
            <a:noAutofit/>
          </a:bodyPr>
          <a:lstStyle/>
          <a:p>
            <a:pPr marL="457200" indent="-457200">
              <a:buAutoNum type="arabicPeriod"/>
            </a:pPr>
            <a:r>
              <a:rPr lang="ro-RO" sz="2400" err="1">
                <a:solidFill>
                  <a:schemeClr val="tx1"/>
                </a:solidFill>
                <a:latin typeface="Arial"/>
                <a:cs typeface="Arial"/>
              </a:rPr>
              <a:t>Way</a:t>
            </a:r>
            <a:r>
              <a:rPr lang="ro-RO" sz="2400" dirty="0">
                <a:solidFill>
                  <a:schemeClr val="tx1"/>
                </a:solidFill>
                <a:latin typeface="Arial"/>
                <a:cs typeface="Arial"/>
              </a:rPr>
              <a:t> </a:t>
            </a:r>
            <a:r>
              <a:rPr lang="ro-RO" sz="2400" err="1">
                <a:solidFill>
                  <a:schemeClr val="tx1"/>
                </a:solidFill>
                <a:latin typeface="Arial"/>
                <a:cs typeface="Arial"/>
              </a:rPr>
              <a:t>is</a:t>
            </a:r>
            <a:r>
              <a:rPr lang="ro-RO" sz="2400" dirty="0">
                <a:solidFill>
                  <a:schemeClr val="tx1"/>
                </a:solidFill>
                <a:latin typeface="Arial"/>
                <a:cs typeface="Arial"/>
              </a:rPr>
              <a:t> </a:t>
            </a:r>
            <a:r>
              <a:rPr lang="ro-RO" sz="2400" err="1">
                <a:solidFill>
                  <a:schemeClr val="tx1"/>
                </a:solidFill>
                <a:latin typeface="Arial"/>
                <a:cs typeface="Arial"/>
              </a:rPr>
              <a:t>psychology</a:t>
            </a:r>
            <a:r>
              <a:rPr lang="ro-RO" sz="2400" dirty="0">
                <a:solidFill>
                  <a:schemeClr val="tx1"/>
                </a:solidFill>
                <a:latin typeface="Arial"/>
                <a:cs typeface="Arial"/>
              </a:rPr>
              <a:t> important </a:t>
            </a:r>
            <a:r>
              <a:rPr lang="ro-RO" sz="2400" err="1">
                <a:solidFill>
                  <a:schemeClr val="tx1"/>
                </a:solidFill>
                <a:latin typeface="Arial"/>
                <a:cs typeface="Arial"/>
              </a:rPr>
              <a:t>when</a:t>
            </a:r>
            <a:r>
              <a:rPr lang="ro-RO" sz="2400" dirty="0">
                <a:solidFill>
                  <a:schemeClr val="tx1"/>
                </a:solidFill>
                <a:latin typeface="Arial"/>
                <a:cs typeface="Arial"/>
              </a:rPr>
              <a:t> </a:t>
            </a:r>
            <a:r>
              <a:rPr lang="ro-RO" sz="2400" err="1">
                <a:solidFill>
                  <a:schemeClr val="tx1"/>
                </a:solidFill>
                <a:latin typeface="Arial"/>
                <a:cs typeface="Arial"/>
              </a:rPr>
              <a:t>working</a:t>
            </a:r>
            <a:r>
              <a:rPr lang="ro-RO" sz="2400" dirty="0">
                <a:solidFill>
                  <a:schemeClr val="tx1"/>
                </a:solidFill>
                <a:latin typeface="Arial"/>
                <a:cs typeface="Arial"/>
              </a:rPr>
              <a:t> as </a:t>
            </a:r>
            <a:r>
              <a:rPr lang="ro-RO" sz="2400" err="1">
                <a:solidFill>
                  <a:schemeClr val="tx1"/>
                </a:solidFill>
                <a:latin typeface="Arial"/>
                <a:cs typeface="Arial"/>
              </a:rPr>
              <a:t>Nursery</a:t>
            </a:r>
            <a:r>
              <a:rPr lang="ro-RO" sz="2400" dirty="0">
                <a:solidFill>
                  <a:schemeClr val="tx1"/>
                </a:solidFill>
                <a:latin typeface="Arial"/>
                <a:cs typeface="Arial"/>
              </a:rPr>
              <a:t> </a:t>
            </a:r>
            <a:r>
              <a:rPr lang="ro-RO" sz="2400" err="1">
                <a:solidFill>
                  <a:schemeClr val="tx1"/>
                </a:solidFill>
                <a:latin typeface="Arial"/>
                <a:cs typeface="Arial"/>
              </a:rPr>
              <a:t>assistant</a:t>
            </a:r>
            <a:r>
              <a:rPr lang="ro-RO" sz="2400" dirty="0">
                <a:solidFill>
                  <a:schemeClr val="tx1"/>
                </a:solidFill>
                <a:latin typeface="Arial"/>
                <a:cs typeface="Arial"/>
              </a:rPr>
              <a:t>                   2  </a:t>
            </a:r>
            <a:r>
              <a:rPr lang="ro-RO" sz="2400" err="1">
                <a:solidFill>
                  <a:schemeClr val="tx1"/>
                </a:solidFill>
                <a:latin typeface="Arial"/>
                <a:cs typeface="Arial"/>
              </a:rPr>
              <a:t>Theory</a:t>
            </a:r>
            <a:r>
              <a:rPr lang="ro-RO" sz="2400" dirty="0">
                <a:solidFill>
                  <a:schemeClr val="tx1"/>
                </a:solidFill>
                <a:latin typeface="Arial"/>
                <a:cs typeface="Arial"/>
              </a:rPr>
              <a:t> of </a:t>
            </a:r>
            <a:r>
              <a:rPr lang="ro-RO" sz="2400" err="1">
                <a:solidFill>
                  <a:schemeClr val="tx1"/>
                </a:solidFill>
                <a:latin typeface="Arial"/>
                <a:cs typeface="Arial"/>
              </a:rPr>
              <a:t>Piaget's</a:t>
            </a:r>
            <a:r>
              <a:rPr lang="ro-RO" sz="2400" dirty="0">
                <a:solidFill>
                  <a:schemeClr val="tx1"/>
                </a:solidFill>
                <a:latin typeface="Arial"/>
                <a:cs typeface="Arial"/>
              </a:rPr>
              <a:t> of </a:t>
            </a:r>
            <a:r>
              <a:rPr lang="ro-RO" sz="2400" err="1">
                <a:solidFill>
                  <a:schemeClr val="tx1"/>
                </a:solidFill>
                <a:latin typeface="Arial"/>
                <a:cs typeface="Arial"/>
              </a:rPr>
              <a:t>CongnitiveDevelopment</a:t>
            </a:r>
            <a:r>
              <a:rPr lang="ro-RO" sz="2400" dirty="0">
                <a:solidFill>
                  <a:schemeClr val="tx1"/>
                </a:solidFill>
                <a:latin typeface="Arial"/>
                <a:cs typeface="Arial"/>
              </a:rPr>
              <a:t>                                       3  </a:t>
            </a:r>
            <a:r>
              <a:rPr lang="ro-RO" sz="2400" err="1">
                <a:solidFill>
                  <a:schemeClr val="tx1"/>
                </a:solidFill>
                <a:latin typeface="Arial"/>
                <a:cs typeface="Arial"/>
              </a:rPr>
              <a:t>Conclusions</a:t>
            </a:r>
            <a:r>
              <a:rPr lang="ro-RO" sz="2400" dirty="0">
                <a:solidFill>
                  <a:schemeClr val="tx1"/>
                </a:solidFill>
                <a:latin typeface="Arial"/>
                <a:cs typeface="Arial"/>
              </a:rPr>
              <a:t>                                                                                        4 </a:t>
            </a:r>
            <a:r>
              <a:rPr lang="ro-RO" sz="2400" dirty="0" err="1">
                <a:solidFill>
                  <a:schemeClr val="tx1"/>
                </a:solidFill>
                <a:latin typeface="Arial"/>
                <a:cs typeface="Arial"/>
              </a:rPr>
              <a:t>References</a:t>
            </a:r>
            <a:r>
              <a:rPr lang="ro-RO" sz="2400" dirty="0">
                <a:solidFill>
                  <a:schemeClr val="tx1"/>
                </a:solidFill>
                <a:latin typeface="Arial"/>
                <a:cs typeface="Arial"/>
              </a:rPr>
              <a:t>                             </a:t>
            </a:r>
          </a:p>
        </p:txBody>
      </p:sp>
    </p:spTree>
    <p:extLst>
      <p:ext uri="{BB962C8B-B14F-4D97-AF65-F5344CB8AC3E}">
        <p14:creationId xmlns:p14="http://schemas.microsoft.com/office/powerpoint/2010/main" val="3796565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B78D04-65F4-41DB-AC31-8E108B4C1E73}"/>
              </a:ext>
            </a:extLst>
          </p:cNvPr>
          <p:cNvSpPr>
            <a:spLocks noGrp="1"/>
          </p:cNvSpPr>
          <p:nvPr>
            <p:ph type="title" idx="4294967295"/>
          </p:nvPr>
        </p:nvSpPr>
        <p:spPr>
          <a:xfrm>
            <a:off x="0" y="609600"/>
            <a:ext cx="8596313" cy="1320800"/>
          </a:xfrm>
        </p:spPr>
        <p:txBody>
          <a:bodyPr/>
          <a:lstStyle/>
          <a:p>
            <a:r>
              <a:rPr lang="ro-RO" sz="2400" dirty="0" err="1">
                <a:solidFill>
                  <a:schemeClr val="tx1"/>
                </a:solidFill>
                <a:latin typeface="Arial"/>
                <a:cs typeface="Arial"/>
              </a:rPr>
              <a:t>Way</a:t>
            </a:r>
            <a:r>
              <a:rPr lang="ro-RO" sz="2400" dirty="0">
                <a:solidFill>
                  <a:schemeClr val="tx1"/>
                </a:solidFill>
                <a:latin typeface="Arial"/>
                <a:cs typeface="Arial"/>
              </a:rPr>
              <a:t> </a:t>
            </a:r>
            <a:r>
              <a:rPr lang="ro-RO" sz="2400" dirty="0" err="1">
                <a:solidFill>
                  <a:schemeClr val="tx1"/>
                </a:solidFill>
                <a:latin typeface="Arial"/>
                <a:cs typeface="Arial"/>
              </a:rPr>
              <a:t>is</a:t>
            </a:r>
            <a:r>
              <a:rPr lang="ro-RO" sz="2400" dirty="0">
                <a:solidFill>
                  <a:schemeClr val="tx1"/>
                </a:solidFill>
                <a:latin typeface="Arial"/>
                <a:cs typeface="Arial"/>
              </a:rPr>
              <a:t> </a:t>
            </a:r>
            <a:r>
              <a:rPr lang="ro-RO" sz="2400" dirty="0" err="1">
                <a:solidFill>
                  <a:schemeClr val="tx1"/>
                </a:solidFill>
                <a:latin typeface="Arial"/>
                <a:cs typeface="Arial"/>
              </a:rPr>
              <a:t>psycology</a:t>
            </a:r>
            <a:r>
              <a:rPr lang="ro-RO" sz="2400" dirty="0">
                <a:solidFill>
                  <a:schemeClr val="tx1"/>
                </a:solidFill>
                <a:latin typeface="Arial"/>
                <a:cs typeface="Arial"/>
              </a:rPr>
              <a:t> important </a:t>
            </a:r>
            <a:r>
              <a:rPr lang="ro-RO" sz="2400" dirty="0" err="1">
                <a:solidFill>
                  <a:schemeClr val="tx1"/>
                </a:solidFill>
                <a:latin typeface="Arial"/>
                <a:cs typeface="Arial"/>
              </a:rPr>
              <a:t>when</a:t>
            </a:r>
            <a:r>
              <a:rPr lang="ro-RO" sz="2400" dirty="0">
                <a:solidFill>
                  <a:schemeClr val="tx1"/>
                </a:solidFill>
                <a:latin typeface="Arial"/>
                <a:cs typeface="Arial"/>
              </a:rPr>
              <a:t> </a:t>
            </a:r>
            <a:r>
              <a:rPr lang="ro-RO" sz="2400" dirty="0" err="1">
                <a:solidFill>
                  <a:schemeClr val="tx1"/>
                </a:solidFill>
                <a:latin typeface="Arial"/>
                <a:cs typeface="Arial"/>
              </a:rPr>
              <a:t>working</a:t>
            </a:r>
            <a:r>
              <a:rPr lang="ro-RO" sz="2400" dirty="0">
                <a:solidFill>
                  <a:schemeClr val="tx1"/>
                </a:solidFill>
                <a:latin typeface="Arial"/>
                <a:cs typeface="Arial"/>
              </a:rPr>
              <a:t> as </a:t>
            </a:r>
            <a:r>
              <a:rPr lang="ro-RO" sz="2400" dirty="0" err="1">
                <a:solidFill>
                  <a:schemeClr val="tx1"/>
                </a:solidFill>
                <a:latin typeface="Arial"/>
                <a:cs typeface="Arial"/>
              </a:rPr>
              <a:t>Nursury</a:t>
            </a:r>
            <a:r>
              <a:rPr lang="ro-RO" sz="2400" dirty="0">
                <a:solidFill>
                  <a:schemeClr val="tx1"/>
                </a:solidFill>
                <a:latin typeface="Arial"/>
                <a:cs typeface="Arial"/>
              </a:rPr>
              <a:t> </a:t>
            </a:r>
            <a:r>
              <a:rPr lang="ro-RO" sz="2400" dirty="0" err="1">
                <a:solidFill>
                  <a:schemeClr val="tx1"/>
                </a:solidFill>
                <a:latin typeface="Arial"/>
                <a:cs typeface="Arial"/>
              </a:rPr>
              <a:t>assistant</a:t>
            </a:r>
            <a:endParaRPr lang="ro-RO" sz="2000" dirty="0" err="1">
              <a:solidFill>
                <a:schemeClr val="tx1"/>
              </a:solidFill>
              <a:latin typeface="Arial"/>
              <a:cs typeface="Arial"/>
            </a:endParaRPr>
          </a:p>
        </p:txBody>
      </p:sp>
      <p:sp>
        <p:nvSpPr>
          <p:cNvPr id="3" name="Substituent conținut 2">
            <a:extLst>
              <a:ext uri="{FF2B5EF4-FFF2-40B4-BE49-F238E27FC236}">
                <a16:creationId xmlns:a16="http://schemas.microsoft.com/office/drawing/2014/main" id="{ED8EB42F-B65F-4261-A147-BB32073A104B}"/>
              </a:ext>
            </a:extLst>
          </p:cNvPr>
          <p:cNvSpPr>
            <a:spLocks noGrp="1"/>
          </p:cNvSpPr>
          <p:nvPr>
            <p:ph idx="4294967295"/>
          </p:nvPr>
        </p:nvSpPr>
        <p:spPr>
          <a:xfrm>
            <a:off x="0" y="1930400"/>
            <a:ext cx="8596313" cy="1077913"/>
          </a:xfrm>
        </p:spPr>
        <p:txBody>
          <a:bodyPr vert="horz" lIns="91440" tIns="45720" rIns="91440" bIns="45720" rtlCol="0" anchor="t">
            <a:normAutofit/>
          </a:bodyPr>
          <a:lstStyle/>
          <a:p>
            <a:pPr marL="0" indent="0">
              <a:buNone/>
            </a:pPr>
            <a:r>
              <a:rPr lang="ro-RO" sz="2400" dirty="0" err="1">
                <a:latin typeface="Arial"/>
                <a:cs typeface="Arial"/>
              </a:rPr>
              <a:t>Because</a:t>
            </a:r>
            <a:r>
              <a:rPr lang="ro-RO" sz="2400" dirty="0">
                <a:latin typeface="Arial"/>
                <a:cs typeface="Arial"/>
              </a:rPr>
              <a:t> in a </a:t>
            </a:r>
            <a:r>
              <a:rPr lang="ro-RO" sz="2400" dirty="0" err="1">
                <a:latin typeface="Arial"/>
                <a:cs typeface="Arial"/>
              </a:rPr>
              <a:t>nursury</a:t>
            </a:r>
            <a:r>
              <a:rPr lang="ro-RO" sz="2400" dirty="0">
                <a:latin typeface="Arial"/>
                <a:cs typeface="Arial"/>
              </a:rPr>
              <a:t> care </a:t>
            </a:r>
            <a:r>
              <a:rPr lang="ro-RO" sz="2400" dirty="0" err="1">
                <a:latin typeface="Arial"/>
                <a:cs typeface="Arial"/>
              </a:rPr>
              <a:t>we</a:t>
            </a:r>
            <a:r>
              <a:rPr lang="ro-RO" sz="2400" dirty="0">
                <a:latin typeface="Arial"/>
                <a:cs typeface="Arial"/>
              </a:rPr>
              <a:t> </a:t>
            </a:r>
            <a:r>
              <a:rPr lang="ro-RO" sz="2400" dirty="0" err="1">
                <a:latin typeface="Arial"/>
                <a:cs typeface="Arial"/>
              </a:rPr>
              <a:t>work</a:t>
            </a:r>
            <a:r>
              <a:rPr lang="ro-RO" sz="2400" dirty="0">
                <a:latin typeface="Arial"/>
                <a:cs typeface="Arial"/>
              </a:rPr>
              <a:t> </a:t>
            </a:r>
            <a:r>
              <a:rPr lang="ro-RO" sz="2400" dirty="0" err="1">
                <a:latin typeface="Arial"/>
                <a:cs typeface="Arial"/>
              </a:rPr>
              <a:t>with</a:t>
            </a:r>
            <a:r>
              <a:rPr lang="ro-RO" sz="2400" dirty="0">
                <a:latin typeface="Arial"/>
                <a:cs typeface="Arial"/>
              </a:rPr>
              <a:t> </a:t>
            </a:r>
            <a:r>
              <a:rPr lang="ro-RO" sz="2400" dirty="0" err="1">
                <a:latin typeface="Arial"/>
                <a:cs typeface="Arial"/>
              </a:rPr>
              <a:t>yong</a:t>
            </a:r>
            <a:r>
              <a:rPr lang="ro-RO" sz="2400" dirty="0">
                <a:latin typeface="Arial"/>
                <a:cs typeface="Arial"/>
              </a:rPr>
              <a:t> </a:t>
            </a:r>
            <a:r>
              <a:rPr lang="ro-RO" sz="2400" dirty="0" err="1">
                <a:latin typeface="Arial"/>
                <a:cs typeface="Arial"/>
              </a:rPr>
              <a:t>people</a:t>
            </a:r>
            <a:r>
              <a:rPr lang="ro-RO" sz="2400" dirty="0">
                <a:latin typeface="Arial"/>
                <a:cs typeface="Arial"/>
              </a:rPr>
              <a:t> </a:t>
            </a:r>
            <a:r>
              <a:rPr lang="ro-RO" sz="2400" dirty="0" err="1">
                <a:latin typeface="Arial"/>
                <a:cs typeface="Arial"/>
              </a:rPr>
              <a:t>and</a:t>
            </a:r>
            <a:r>
              <a:rPr lang="ro-RO" sz="2400" dirty="0">
                <a:latin typeface="Arial"/>
                <a:cs typeface="Arial"/>
              </a:rPr>
              <a:t> </a:t>
            </a:r>
            <a:r>
              <a:rPr lang="ro-RO" sz="2400" dirty="0" err="1">
                <a:latin typeface="Arial"/>
                <a:cs typeface="Arial"/>
              </a:rPr>
              <a:t>they</a:t>
            </a:r>
            <a:r>
              <a:rPr lang="ro-RO" sz="2400" dirty="0">
                <a:latin typeface="Arial"/>
                <a:cs typeface="Arial"/>
              </a:rPr>
              <a:t> </a:t>
            </a:r>
            <a:r>
              <a:rPr lang="ro-RO" sz="2400" dirty="0" err="1">
                <a:latin typeface="Arial"/>
                <a:cs typeface="Arial"/>
              </a:rPr>
              <a:t>familis</a:t>
            </a:r>
            <a:r>
              <a:rPr lang="ro-RO" sz="2400" dirty="0">
                <a:latin typeface="Arial"/>
                <a:cs typeface="Arial"/>
              </a:rPr>
              <a:t> </a:t>
            </a:r>
            <a:r>
              <a:rPr lang="ro-RO" sz="2400" dirty="0" err="1">
                <a:latin typeface="Arial"/>
                <a:cs typeface="Arial"/>
              </a:rPr>
              <a:t>and</a:t>
            </a:r>
            <a:r>
              <a:rPr lang="ro-RO" sz="2400" dirty="0">
                <a:latin typeface="Arial"/>
                <a:cs typeface="Arial"/>
              </a:rPr>
              <a:t> </a:t>
            </a:r>
            <a:r>
              <a:rPr lang="ro-RO" sz="2400" dirty="0" err="1">
                <a:latin typeface="Arial"/>
                <a:cs typeface="Arial"/>
              </a:rPr>
              <a:t>under</a:t>
            </a:r>
            <a:r>
              <a:rPr lang="ro-RO" sz="2400" dirty="0">
                <a:latin typeface="Arial"/>
                <a:cs typeface="Arial"/>
              </a:rPr>
              <a:t> </a:t>
            </a:r>
            <a:r>
              <a:rPr lang="ro-RO" sz="2400" dirty="0" err="1">
                <a:latin typeface="Arial"/>
                <a:cs typeface="Arial"/>
              </a:rPr>
              <a:t>the</a:t>
            </a:r>
            <a:r>
              <a:rPr lang="ro-RO" sz="2400" dirty="0">
                <a:latin typeface="Arial"/>
                <a:cs typeface="Arial"/>
              </a:rPr>
              <a:t> </a:t>
            </a:r>
            <a:r>
              <a:rPr lang="ro-RO" sz="2400" dirty="0" err="1">
                <a:latin typeface="Arial"/>
                <a:cs typeface="Arial"/>
              </a:rPr>
              <a:t>supervision</a:t>
            </a:r>
            <a:r>
              <a:rPr lang="ro-RO" sz="2400" dirty="0">
                <a:latin typeface="Arial"/>
                <a:cs typeface="Arial"/>
              </a:rPr>
              <a:t> of a </a:t>
            </a:r>
            <a:r>
              <a:rPr lang="ro-RO" sz="2400" dirty="0" err="1">
                <a:latin typeface="Arial"/>
                <a:cs typeface="Arial"/>
              </a:rPr>
              <a:t>qualified</a:t>
            </a:r>
            <a:r>
              <a:rPr lang="ro-RO" sz="2400" dirty="0">
                <a:latin typeface="Arial"/>
                <a:cs typeface="Arial"/>
              </a:rPr>
              <a:t> </a:t>
            </a:r>
            <a:r>
              <a:rPr lang="ro-RO" sz="2400" dirty="0" err="1">
                <a:latin typeface="Arial"/>
                <a:cs typeface="Arial"/>
              </a:rPr>
              <a:t>nursery</a:t>
            </a:r>
            <a:r>
              <a:rPr lang="ro-RO" sz="2400" dirty="0">
                <a:latin typeface="Arial"/>
                <a:cs typeface="Arial"/>
              </a:rPr>
              <a:t> </a:t>
            </a:r>
            <a:r>
              <a:rPr lang="ro-RO" sz="2400">
                <a:latin typeface="Arial"/>
                <a:cs typeface="Arial"/>
              </a:rPr>
              <a:t>nurse.</a:t>
            </a:r>
            <a:endParaRPr lang="ro-RO" sz="2400" dirty="0">
              <a:latin typeface="Arial"/>
              <a:cs typeface="Arial"/>
            </a:endParaRPr>
          </a:p>
        </p:txBody>
      </p:sp>
      <p:sp>
        <p:nvSpPr>
          <p:cNvPr id="5" name="CasetăText 4">
            <a:extLst>
              <a:ext uri="{FF2B5EF4-FFF2-40B4-BE49-F238E27FC236}">
                <a16:creationId xmlns:a16="http://schemas.microsoft.com/office/drawing/2014/main" id="{35C4810F-7CC6-FE43-8371-DCB0DCDDC987}"/>
              </a:ext>
            </a:extLst>
          </p:cNvPr>
          <p:cNvSpPr txBox="1"/>
          <p:nvPr/>
        </p:nvSpPr>
        <p:spPr>
          <a:xfrm>
            <a:off x="160735" y="3008313"/>
            <a:ext cx="9304734" cy="1200329"/>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a:spAutoFit/>
          </a:bodyPr>
          <a:lstStyle/>
          <a:p>
            <a:r>
              <a:rPr lang="ro-RO" b="1"/>
              <a:t>We work with children and is esensial to now psycology if we want to andestand them .In a nursery home is good to be able to put yorself in the maind of the chids because you will now haw they act in front of you .In same cases is dificult because they safer for trauma or they are traumatizant for samting they see in famili action .                                             </a:t>
            </a:r>
          </a:p>
        </p:txBody>
      </p:sp>
      <p:sp>
        <p:nvSpPr>
          <p:cNvPr id="4" name="CasetăText 3">
            <a:extLst>
              <a:ext uri="{FF2B5EF4-FFF2-40B4-BE49-F238E27FC236}">
                <a16:creationId xmlns:a16="http://schemas.microsoft.com/office/drawing/2014/main" id="{CF3B2081-505E-6642-96E1-14795245CB10}"/>
              </a:ext>
            </a:extLst>
          </p:cNvPr>
          <p:cNvSpPr txBox="1"/>
          <p:nvPr/>
        </p:nvSpPr>
        <p:spPr>
          <a:xfrm rot="10800000" flipV="1">
            <a:off x="160734" y="4488355"/>
            <a:ext cx="10608465" cy="923330"/>
          </a:xfrm>
          <a:prstGeom prst="rect">
            <a:avLst/>
          </a:prstGeom>
          <a:noFill/>
        </p:spPr>
        <p:txBody>
          <a:bodyPr wrap="square">
            <a:spAutoFit/>
          </a:bodyPr>
          <a:lstStyle/>
          <a:p>
            <a:r>
              <a:rPr lang="ro-RO" b="1"/>
              <a:t>The nursery assistent have to be a nice person ho like children ,a very open mind  dispouse to confront the situacion of ich chail .A person ho want to andestand the behaivor of a chiald and his famili .A good comunication skilss .</a:t>
            </a:r>
          </a:p>
        </p:txBody>
      </p:sp>
      <p:sp>
        <p:nvSpPr>
          <p:cNvPr id="9" name="CasetăText 8">
            <a:extLst>
              <a:ext uri="{FF2B5EF4-FFF2-40B4-BE49-F238E27FC236}">
                <a16:creationId xmlns:a16="http://schemas.microsoft.com/office/drawing/2014/main" id="{6BC42D1F-9150-DF40-AFF2-791DA6C0ADA4}"/>
              </a:ext>
            </a:extLst>
          </p:cNvPr>
          <p:cNvSpPr txBox="1"/>
          <p:nvPr/>
        </p:nvSpPr>
        <p:spPr>
          <a:xfrm rot="10800000" flipV="1">
            <a:off x="401594" y="5609790"/>
            <a:ext cx="10827607" cy="646331"/>
          </a:xfrm>
          <a:prstGeom prst="rect">
            <a:avLst/>
          </a:prstGeom>
          <a:noFill/>
        </p:spPr>
        <p:txBody>
          <a:bodyPr wrap="square" rtlCol="0">
            <a:spAutoFit/>
          </a:bodyPr>
          <a:lstStyle/>
          <a:p>
            <a:pPr algn="l"/>
            <a:r>
              <a:rPr lang="en-US"/>
              <a:t>You cand work in hospitals or in the community to suport childeren who have been abused ,to stimulate children ,</a:t>
            </a:r>
            <a:endParaRPr lang="ro-RO"/>
          </a:p>
        </p:txBody>
      </p:sp>
    </p:spTree>
    <p:extLst>
      <p:ext uri="{BB962C8B-B14F-4D97-AF65-F5344CB8AC3E}">
        <p14:creationId xmlns:p14="http://schemas.microsoft.com/office/powerpoint/2010/main" val="877604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7519EF6A-0B11-DB42-A5CC-ADA9C53881F5}"/>
              </a:ext>
            </a:extLst>
          </p:cNvPr>
          <p:cNvSpPr txBox="1"/>
          <p:nvPr/>
        </p:nvSpPr>
        <p:spPr>
          <a:xfrm rot="10800000" flipV="1">
            <a:off x="1172410" y="3226831"/>
            <a:ext cx="10053695" cy="369332"/>
          </a:xfrm>
          <a:prstGeom prst="rect">
            <a:avLst/>
          </a:prstGeom>
          <a:noFill/>
        </p:spPr>
        <p:txBody>
          <a:bodyPr wrap="square">
            <a:spAutoFit/>
          </a:bodyPr>
          <a:lstStyle/>
          <a:p>
            <a:endParaRPr lang="ro-RO"/>
          </a:p>
        </p:txBody>
      </p:sp>
      <p:sp>
        <p:nvSpPr>
          <p:cNvPr id="5" name="CasetăText 4">
            <a:extLst>
              <a:ext uri="{FF2B5EF4-FFF2-40B4-BE49-F238E27FC236}">
                <a16:creationId xmlns:a16="http://schemas.microsoft.com/office/drawing/2014/main" id="{C1B80768-AD18-BE49-A999-5651E5328B9D}"/>
              </a:ext>
            </a:extLst>
          </p:cNvPr>
          <p:cNvSpPr txBox="1"/>
          <p:nvPr/>
        </p:nvSpPr>
        <p:spPr>
          <a:xfrm>
            <a:off x="0" y="1214440"/>
            <a:ext cx="10769202" cy="369332"/>
          </a:xfrm>
          <a:prstGeom prst="rect">
            <a:avLst/>
          </a:prstGeom>
          <a:noFill/>
        </p:spPr>
        <p:txBody>
          <a:bodyPr wrap="square">
            <a:spAutoFit/>
          </a:bodyPr>
          <a:lstStyle/>
          <a:p>
            <a:r>
              <a:rPr lang="ro-RO" b="1"/>
              <a:t>.</a:t>
            </a:r>
            <a:r>
              <a:rPr lang="en-US" b="1"/>
              <a:t>Theorys of Piaget’s  Cognitive Development</a:t>
            </a:r>
            <a:endParaRPr lang="ro-RO" b="1"/>
          </a:p>
        </p:txBody>
      </p:sp>
      <p:sp>
        <p:nvSpPr>
          <p:cNvPr id="7" name="CasetăText 6">
            <a:extLst>
              <a:ext uri="{FF2B5EF4-FFF2-40B4-BE49-F238E27FC236}">
                <a16:creationId xmlns:a16="http://schemas.microsoft.com/office/drawing/2014/main" id="{AC866CE6-56D2-5C41-AB28-78B1A7404C7B}"/>
              </a:ext>
            </a:extLst>
          </p:cNvPr>
          <p:cNvSpPr txBox="1"/>
          <p:nvPr/>
        </p:nvSpPr>
        <p:spPr>
          <a:xfrm>
            <a:off x="408214" y="1864178"/>
            <a:ext cx="10360988" cy="369332"/>
          </a:xfrm>
          <a:prstGeom prst="rect">
            <a:avLst/>
          </a:prstGeom>
          <a:noFill/>
        </p:spPr>
        <p:txBody>
          <a:bodyPr wrap="square">
            <a:spAutoFit/>
          </a:bodyPr>
          <a:lstStyle/>
          <a:p>
            <a:r>
              <a:rPr lang="ro-RO" b="1"/>
              <a:t>The</a:t>
            </a:r>
            <a:r>
              <a:rPr lang="en-US" b="1"/>
              <a:t>y are 4 cognitive development                                                                                                                                                                                                               </a:t>
            </a:r>
            <a:endParaRPr lang="ro-RO" b="1"/>
          </a:p>
        </p:txBody>
      </p:sp>
      <p:pic>
        <p:nvPicPr>
          <p:cNvPr id="8" name="Imagine 7">
            <a:extLst>
              <a:ext uri="{FF2B5EF4-FFF2-40B4-BE49-F238E27FC236}">
                <a16:creationId xmlns:a16="http://schemas.microsoft.com/office/drawing/2014/main" id="{91F44C68-2FE3-4F44-AC76-DDDB585A4D8E}"/>
              </a:ext>
            </a:extLst>
          </p:cNvPr>
          <p:cNvPicPr>
            <a:picLocks noChangeAspect="1"/>
          </p:cNvPicPr>
          <p:nvPr/>
        </p:nvPicPr>
        <p:blipFill>
          <a:blip r:embed="rId2"/>
          <a:stretch>
            <a:fillRect/>
          </a:stretch>
        </p:blipFill>
        <p:spPr>
          <a:xfrm>
            <a:off x="2029854" y="2687595"/>
            <a:ext cx="7772400" cy="3768809"/>
          </a:xfrm>
          <a:prstGeom prst="rect">
            <a:avLst/>
          </a:prstGeom>
        </p:spPr>
      </p:pic>
    </p:spTree>
    <p:extLst>
      <p:ext uri="{BB962C8B-B14F-4D97-AF65-F5344CB8AC3E}">
        <p14:creationId xmlns:p14="http://schemas.microsoft.com/office/powerpoint/2010/main" val="3825830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94F2670A-21E7-3A4C-8968-9D2179C1E4A1}"/>
              </a:ext>
            </a:extLst>
          </p:cNvPr>
          <p:cNvSpPr txBox="1"/>
          <p:nvPr/>
        </p:nvSpPr>
        <p:spPr>
          <a:xfrm>
            <a:off x="540608" y="417041"/>
            <a:ext cx="6482663" cy="369332"/>
          </a:xfrm>
          <a:prstGeom prst="rect">
            <a:avLst/>
          </a:prstGeom>
          <a:noFill/>
        </p:spPr>
        <p:txBody>
          <a:bodyPr wrap="square" rtlCol="0">
            <a:spAutoFit/>
          </a:bodyPr>
          <a:lstStyle/>
          <a:p>
            <a:pPr algn="l"/>
            <a:r>
              <a:rPr lang="en-US"/>
              <a:t>Concluzions </a:t>
            </a:r>
            <a:endParaRPr lang="ro-RO"/>
          </a:p>
        </p:txBody>
      </p:sp>
      <p:sp>
        <p:nvSpPr>
          <p:cNvPr id="3" name="CasetăText 2">
            <a:extLst>
              <a:ext uri="{FF2B5EF4-FFF2-40B4-BE49-F238E27FC236}">
                <a16:creationId xmlns:a16="http://schemas.microsoft.com/office/drawing/2014/main" id="{E814037C-AFD9-6B4C-BE29-2D79EC2265D9}"/>
              </a:ext>
            </a:extLst>
          </p:cNvPr>
          <p:cNvSpPr txBox="1"/>
          <p:nvPr/>
        </p:nvSpPr>
        <p:spPr>
          <a:xfrm>
            <a:off x="540608" y="1096662"/>
            <a:ext cx="6482663" cy="923330"/>
          </a:xfrm>
          <a:prstGeom prst="rect">
            <a:avLst/>
          </a:prstGeom>
          <a:noFill/>
        </p:spPr>
        <p:txBody>
          <a:bodyPr wrap="square" rtlCol="0">
            <a:spAutoFit/>
          </a:bodyPr>
          <a:lstStyle/>
          <a:p>
            <a:pPr algn="l"/>
            <a:r>
              <a:rPr lang="en-US"/>
              <a:t>The concluzions is wen you work with children and with they parent you have to bee on the bowth saydse and to bee able to andestand bowth of parts in they bahaiver and languge .</a:t>
            </a:r>
            <a:endParaRPr lang="ro-RO"/>
          </a:p>
        </p:txBody>
      </p:sp>
    </p:spTree>
    <p:extLst>
      <p:ext uri="{BB962C8B-B14F-4D97-AF65-F5344CB8AC3E}">
        <p14:creationId xmlns:p14="http://schemas.microsoft.com/office/powerpoint/2010/main" val="3677187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D8E4D32D-64BA-2649-8C54-9E423923D5E0}"/>
              </a:ext>
            </a:extLst>
          </p:cNvPr>
          <p:cNvSpPr txBox="1"/>
          <p:nvPr/>
        </p:nvSpPr>
        <p:spPr>
          <a:xfrm>
            <a:off x="247135" y="324365"/>
            <a:ext cx="6776136" cy="369332"/>
          </a:xfrm>
          <a:prstGeom prst="rect">
            <a:avLst/>
          </a:prstGeom>
          <a:noFill/>
        </p:spPr>
        <p:txBody>
          <a:bodyPr wrap="square" rtlCol="0">
            <a:spAutoFit/>
          </a:bodyPr>
          <a:lstStyle/>
          <a:p>
            <a:pPr algn="l"/>
            <a:r>
              <a:rPr lang="en-US"/>
              <a:t>Referenseces </a:t>
            </a:r>
            <a:endParaRPr lang="ro-RO"/>
          </a:p>
        </p:txBody>
      </p:sp>
      <p:sp>
        <p:nvSpPr>
          <p:cNvPr id="4" name="CasetăText 3">
            <a:extLst>
              <a:ext uri="{FF2B5EF4-FFF2-40B4-BE49-F238E27FC236}">
                <a16:creationId xmlns:a16="http://schemas.microsoft.com/office/drawing/2014/main" id="{D044A5E0-9B88-514F-AFAF-A168372E5576}"/>
              </a:ext>
            </a:extLst>
          </p:cNvPr>
          <p:cNvSpPr txBox="1"/>
          <p:nvPr/>
        </p:nvSpPr>
        <p:spPr>
          <a:xfrm>
            <a:off x="247135" y="1096662"/>
            <a:ext cx="6776136" cy="369332"/>
          </a:xfrm>
          <a:prstGeom prst="rect">
            <a:avLst/>
          </a:prstGeom>
          <a:noFill/>
        </p:spPr>
        <p:txBody>
          <a:bodyPr wrap="square" rtlCol="0">
            <a:spAutoFit/>
          </a:bodyPr>
          <a:lstStyle/>
          <a:p>
            <a:pPr algn="l"/>
            <a:r>
              <a:rPr lang="en-US"/>
              <a:t>Health and carees .nhs.uk </a:t>
            </a:r>
            <a:endParaRPr lang="ro-RO"/>
          </a:p>
        </p:txBody>
      </p:sp>
      <p:sp>
        <p:nvSpPr>
          <p:cNvPr id="6" name="CasetăText 5">
            <a:extLst>
              <a:ext uri="{FF2B5EF4-FFF2-40B4-BE49-F238E27FC236}">
                <a16:creationId xmlns:a16="http://schemas.microsoft.com/office/drawing/2014/main" id="{71859F8F-8C42-0445-9146-87638878FF88}"/>
              </a:ext>
            </a:extLst>
          </p:cNvPr>
          <p:cNvSpPr txBox="1"/>
          <p:nvPr/>
        </p:nvSpPr>
        <p:spPr>
          <a:xfrm>
            <a:off x="5194471" y="2514600"/>
            <a:ext cx="1828800" cy="1828800"/>
          </a:xfrm>
          <a:prstGeom prst="rect">
            <a:avLst/>
          </a:prstGeom>
          <a:noFill/>
        </p:spPr>
        <p:txBody>
          <a:bodyPr wrap="square" rtlCol="0">
            <a:spAutoFit/>
          </a:bodyPr>
          <a:lstStyle/>
          <a:p>
            <a:pPr algn="l"/>
            <a:endParaRPr lang="ro-RO"/>
          </a:p>
        </p:txBody>
      </p:sp>
      <p:sp>
        <p:nvSpPr>
          <p:cNvPr id="7" name="CasetăText 6">
            <a:extLst>
              <a:ext uri="{FF2B5EF4-FFF2-40B4-BE49-F238E27FC236}">
                <a16:creationId xmlns:a16="http://schemas.microsoft.com/office/drawing/2014/main" id="{F1311102-36E5-544A-A082-A8C5DDAC3DDF}"/>
              </a:ext>
            </a:extLst>
          </p:cNvPr>
          <p:cNvSpPr txBox="1"/>
          <p:nvPr/>
        </p:nvSpPr>
        <p:spPr>
          <a:xfrm>
            <a:off x="247135" y="1465994"/>
            <a:ext cx="6776136" cy="369332"/>
          </a:xfrm>
          <a:prstGeom prst="rect">
            <a:avLst/>
          </a:prstGeom>
          <a:noFill/>
        </p:spPr>
        <p:txBody>
          <a:bodyPr wrap="square" rtlCol="0">
            <a:spAutoFit/>
          </a:bodyPr>
          <a:lstStyle/>
          <a:p>
            <a:pPr algn="l"/>
            <a:r>
              <a:rPr lang="en-US"/>
              <a:t>Nursery nurse and nursery assistant</a:t>
            </a:r>
            <a:endParaRPr lang="ro-RO"/>
          </a:p>
        </p:txBody>
      </p:sp>
    </p:spTree>
    <p:extLst>
      <p:ext uri="{BB962C8B-B14F-4D97-AF65-F5344CB8AC3E}">
        <p14:creationId xmlns:p14="http://schemas.microsoft.com/office/powerpoint/2010/main" val="28841322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6</Slides>
  <Notes>0</Notes>
  <HiddenSlides>0</HiddenSlides>
  <ScaleCrop>false</ScaleCrop>
  <HeadingPairs>
    <vt:vector size="4" baseType="variant">
      <vt:variant>
        <vt:lpstr>Temă</vt:lpstr>
      </vt:variant>
      <vt:variant>
        <vt:i4>1</vt:i4>
      </vt:variant>
      <vt:variant>
        <vt:lpstr>Titluri diapozitive</vt:lpstr>
      </vt:variant>
      <vt:variant>
        <vt:i4>6</vt:i4>
      </vt:variant>
    </vt:vector>
  </HeadingPairs>
  <TitlesOfParts>
    <vt:vector size="7" baseType="lpstr">
      <vt:lpstr>Facet</vt:lpstr>
      <vt:lpstr>          </vt:lpstr>
      <vt:lpstr>Introdaction</vt:lpstr>
      <vt:lpstr>Way is psycology important when working as Nursury assistant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Andreea-Ioana Noje (2019477)</dc:creator>
  <cp:lastModifiedBy>Andreea-Ioana Noje</cp:lastModifiedBy>
  <cp:revision>3</cp:revision>
  <dcterms:created xsi:type="dcterms:W3CDTF">2022-02-18T16:14:31Z</dcterms:created>
  <dcterms:modified xsi:type="dcterms:W3CDTF">2022-02-20T12:42:45Z</dcterms:modified>
</cp:coreProperties>
</file>