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348" r:id="rId2"/>
    <p:sldId id="340" r:id="rId3"/>
    <p:sldId id="341" r:id="rId4"/>
    <p:sldId id="350" r:id="rId5"/>
    <p:sldId id="346" r:id="rId6"/>
    <p:sldId id="343" r:id="rId7"/>
    <p:sldId id="330" r:id="rId8"/>
    <p:sldId id="351" r:id="rId9"/>
    <p:sldId id="349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65746" autoAdjust="0"/>
  </p:normalViewPr>
  <p:slideViewPr>
    <p:cSldViewPr snapToGrid="0">
      <p:cViewPr varScale="1">
        <p:scale>
          <a:sx n="47" d="100"/>
          <a:sy n="47" d="100"/>
        </p:scale>
        <p:origin x="207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AB3C7C-38A2-4E44-9B38-653344086F7D}" type="datetimeFigureOut">
              <a:rPr lang="en-GB" smtClean="0"/>
              <a:t>25/10/2019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C93F04-9216-4EC2-B377-E9E2C01AD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157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401768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Asset</a:t>
            </a:r>
            <a:r>
              <a:rPr lang="en-GB" dirty="0"/>
              <a:t> - is a resource </a:t>
            </a:r>
            <a:r>
              <a:rPr lang="en-GB" b="1" dirty="0"/>
              <a:t>controlled by the company</a:t>
            </a:r>
            <a:r>
              <a:rPr lang="en-GB" dirty="0"/>
              <a:t> as a result  of past events and from future economic benefits are expected to flow to the company.</a:t>
            </a:r>
          </a:p>
          <a:p>
            <a:endParaRPr lang="en-GB" dirty="0"/>
          </a:p>
          <a:p>
            <a:r>
              <a:rPr lang="en-GB" b="1" dirty="0"/>
              <a:t>Identifiable</a:t>
            </a:r>
            <a:r>
              <a:rPr lang="en-GB" dirty="0"/>
              <a:t> – an asset is identifiable when it is either:</a:t>
            </a:r>
          </a:p>
          <a:p>
            <a:endParaRPr lang="en-GB" dirty="0"/>
          </a:p>
          <a:p>
            <a:r>
              <a:rPr lang="en-GB" b="1" dirty="0"/>
              <a:t>Separable</a:t>
            </a:r>
            <a:r>
              <a:rPr lang="en-GB" dirty="0"/>
              <a:t> – capable of being disposed of separately without disposing of the actual business, or</a:t>
            </a:r>
          </a:p>
          <a:p>
            <a:r>
              <a:rPr lang="en-GB" dirty="0"/>
              <a:t>It arises from contractual or other legal rights e.g. a licence needed to operate a business.</a:t>
            </a:r>
          </a:p>
          <a:p>
            <a:endParaRPr lang="en-GB" dirty="0"/>
          </a:p>
          <a:p>
            <a:r>
              <a:rPr lang="en-GB" b="1" dirty="0"/>
              <a:t>Non-money asset </a:t>
            </a:r>
            <a:r>
              <a:rPr lang="en-GB" dirty="0"/>
              <a:t>– is an asset that is neither cash, nor a right to receive a fixed amount of cash.</a:t>
            </a:r>
          </a:p>
          <a:p>
            <a:endParaRPr lang="en-GB" dirty="0"/>
          </a:p>
          <a:p>
            <a:r>
              <a:rPr lang="en-GB" b="1" dirty="0"/>
              <a:t>No physical substance </a:t>
            </a:r>
            <a:r>
              <a:rPr lang="en-GB" dirty="0"/>
              <a:t>– i.e. you cannot see it.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78863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Companies initially measure an intangible fixed asset at cost.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403069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Separate acquisition:</a:t>
            </a:r>
          </a:p>
          <a:p>
            <a:r>
              <a:rPr lang="en-GB" b="1" dirty="0"/>
              <a:t>Purchase price </a:t>
            </a:r>
            <a:r>
              <a:rPr lang="en-GB" dirty="0"/>
              <a:t>includes import duties, irrecoverable VAT, after deducting trade discounts and rebates, and </a:t>
            </a:r>
          </a:p>
          <a:p>
            <a:r>
              <a:rPr lang="en-GB" b="1" dirty="0"/>
              <a:t>Any other costs directly attributable </a:t>
            </a:r>
            <a:r>
              <a:rPr lang="en-GB" dirty="0"/>
              <a:t>to preparing the asset to bring it to its location and condition for its intended use in the business. These may include professional fees, functional testing costs.</a:t>
            </a:r>
          </a:p>
          <a:p>
            <a:endParaRPr lang="en-GB" dirty="0"/>
          </a:p>
          <a:p>
            <a:r>
              <a:rPr lang="en-GB" b="1" dirty="0"/>
              <a:t>Examples are: </a:t>
            </a:r>
            <a:r>
              <a:rPr lang="en-GB" dirty="0"/>
              <a:t>copyrights, patents, etc.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696556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Example</a:t>
            </a:r>
            <a:r>
              <a:rPr lang="en-GB" dirty="0"/>
              <a:t> – the </a:t>
            </a:r>
            <a:r>
              <a:rPr lang="en-GB" b="1" dirty="0"/>
              <a:t>pharmaceutical industry.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684156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Intangible assets </a:t>
            </a:r>
            <a:r>
              <a:rPr lang="en-GB" b="1" dirty="0"/>
              <a:t>acquired as part of the business combination </a:t>
            </a:r>
            <a:r>
              <a:rPr lang="en-GB" dirty="0"/>
              <a:t>should be recognised as assets provided that the Fair value can be measured with sufficient reliability.</a:t>
            </a:r>
          </a:p>
          <a:p>
            <a:r>
              <a:rPr lang="en-GB" dirty="0"/>
              <a:t>e.g. an acquired intangible asset such has internally produced cannot be measured with sufficient reliability.  </a:t>
            </a:r>
          </a:p>
          <a:p>
            <a:endParaRPr lang="en-GB" dirty="0"/>
          </a:p>
          <a:p>
            <a:r>
              <a:rPr lang="en-GB" b="1" dirty="0"/>
              <a:t>A definition you need to know:</a:t>
            </a:r>
          </a:p>
          <a:p>
            <a:r>
              <a:rPr lang="en-GB" b="1" dirty="0"/>
              <a:t>Fair value </a:t>
            </a:r>
            <a:r>
              <a:rPr lang="en-GB" dirty="0"/>
              <a:t>is “the amount for which an asset could be exchanged between knowledgeable, willing parties in an arm’s length transaction”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548080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498404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Amortisation</a:t>
            </a:r>
            <a:r>
              <a:rPr lang="en-GB" dirty="0"/>
              <a:t> is similar to </a:t>
            </a:r>
            <a:r>
              <a:rPr lang="en-GB" b="1" dirty="0"/>
              <a:t>Depreciation</a:t>
            </a:r>
            <a:r>
              <a:rPr lang="en-GB" dirty="0"/>
              <a:t> for tangible fixe assets.</a:t>
            </a:r>
          </a:p>
          <a:p>
            <a:endParaRPr lang="en-GB" dirty="0"/>
          </a:p>
          <a:p>
            <a:r>
              <a:rPr lang="en-GB" dirty="0"/>
              <a:t>The method of amortisation must reflect the pattern in which they expect to consume the asset’s future economic benefits e.g. passage of time – then the straight line method is appropriate.  Others are Usage, and Production.</a:t>
            </a:r>
          </a:p>
          <a:p>
            <a:endParaRPr lang="en-GB" dirty="0"/>
          </a:p>
          <a:p>
            <a:r>
              <a:rPr lang="en-GB" dirty="0"/>
              <a:t>There is a maximum period the fully amortise the asset, typically 5 years.</a:t>
            </a:r>
          </a:p>
          <a:p>
            <a:endParaRPr lang="en-GB" dirty="0"/>
          </a:p>
          <a:p>
            <a:r>
              <a:rPr lang="en-GB" dirty="0"/>
              <a:t>Look at the Fixed Asset Note in </a:t>
            </a:r>
            <a:r>
              <a:rPr lang="en-GB" b="1" dirty="0"/>
              <a:t>Next Plc 2014 </a:t>
            </a:r>
            <a:r>
              <a:rPr lang="en-GB" dirty="0"/>
              <a:t>Notes to the Accounts, </a:t>
            </a:r>
            <a:r>
              <a:rPr lang="en-GB" b="1" dirty="0"/>
              <a:t>Note11 on page 91.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38890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36873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99DC-2E31-4019-9177-A8BA13A7B115}" type="datetime1">
              <a:rPr lang="en-GB" smtClean="0"/>
              <a:t>25/10/2019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1348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1E7EA-C311-4FE2-9026-B77BE57782F8}" type="datetime1">
              <a:rPr lang="en-GB" smtClean="0"/>
              <a:t>25/10/2019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4298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5857-3179-4C42-8713-C56987DE2499}" type="datetime1">
              <a:rPr lang="en-GB" smtClean="0"/>
              <a:t>25/10/2019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6089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CB3F4-0D8E-4A6D-AD19-A82432CF5DBC}" type="datetime1">
              <a:rPr lang="en-GB" smtClean="0"/>
              <a:t>25/10/2019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54658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D1984-4AA2-42BC-AE7A-415B538E4CDB}" type="datetime1">
              <a:rPr lang="en-GB" smtClean="0"/>
              <a:t>25/10/2019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3425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C2A53-7CF3-464F-83AB-FEAD0CB18208}" type="datetime1">
              <a:rPr lang="en-GB" smtClean="0"/>
              <a:t>25/10/2019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17648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3EAFF-2FA2-4D2B-BBDF-4F3FE41F2783}" type="datetime1">
              <a:rPr lang="en-GB" smtClean="0"/>
              <a:t>25/10/2019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88587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EBD03-4DA9-46BE-A773-6BD7A7C98BBF}" type="datetime1">
              <a:rPr lang="en-GB" smtClean="0"/>
              <a:t>25/10/2019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19557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2D069-26A3-434E-A07C-D8B1198C0DA0}" type="datetime1">
              <a:rPr lang="en-GB" smtClean="0"/>
              <a:t>25/10/2019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839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D3944-3D79-411E-9064-608DC5C78767}" type="datetime1">
              <a:rPr lang="en-GB" smtClean="0"/>
              <a:t>25/10/2019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78572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A7881-1BCE-48BE-A752-11FF4BA4F3E4}" type="datetime1">
              <a:rPr lang="en-GB" smtClean="0"/>
              <a:t>25/10/2019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99455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AD417C-233F-4C52-9728-BF37E2099C73}" type="datetime1">
              <a:rPr lang="en-GB" smtClean="0"/>
              <a:t>25/10/2019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9635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02082"/>
            <a:ext cx="7886700" cy="429533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7200" b="1" dirty="0"/>
          </a:p>
          <a:p>
            <a:pPr marL="0" indent="0" algn="ctr">
              <a:buNone/>
            </a:pPr>
            <a:r>
              <a:rPr lang="en-GB" sz="6000" b="1" dirty="0"/>
              <a:t>Intangible Fixed Assets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1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3672152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Intangible Fixed Assets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03071"/>
            <a:ext cx="8096250" cy="48691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i="1" dirty="0"/>
              <a:t>FRS 102 Sections 18 &amp; 19</a:t>
            </a:r>
          </a:p>
          <a:p>
            <a:pPr marL="0" indent="0">
              <a:buNone/>
            </a:pPr>
            <a:r>
              <a:rPr lang="en-GB" sz="800" b="1" dirty="0"/>
              <a:t>         </a:t>
            </a:r>
          </a:p>
          <a:p>
            <a:pPr marL="0" indent="0">
              <a:buNone/>
            </a:pPr>
            <a:r>
              <a:rPr lang="en-GB" sz="2000" b="1" dirty="0"/>
              <a:t>Some similarities to Tangible Fixed Assets.</a:t>
            </a:r>
          </a:p>
          <a:p>
            <a:pPr marL="0" indent="0">
              <a:buNone/>
            </a:pPr>
            <a:r>
              <a:rPr lang="en-GB" sz="800" b="1" dirty="0"/>
              <a:t>    </a:t>
            </a:r>
          </a:p>
          <a:p>
            <a:pPr marL="0" indent="0">
              <a:buNone/>
            </a:pPr>
            <a:r>
              <a:rPr lang="en-GB" sz="2000" b="1" dirty="0"/>
              <a:t>Definition</a:t>
            </a:r>
          </a:p>
          <a:p>
            <a:r>
              <a:rPr lang="en-GB" sz="2000" dirty="0"/>
              <a:t>Asset</a:t>
            </a:r>
          </a:p>
          <a:p>
            <a:r>
              <a:rPr lang="en-GB" sz="2000" dirty="0"/>
              <a:t>Identifiable</a:t>
            </a:r>
          </a:p>
          <a:p>
            <a:r>
              <a:rPr lang="en-GB" sz="2000" dirty="0"/>
              <a:t>Non-monetary</a:t>
            </a:r>
          </a:p>
          <a:p>
            <a:r>
              <a:rPr lang="en-GB" sz="2000" dirty="0"/>
              <a:t>No physical substance</a:t>
            </a:r>
          </a:p>
          <a:p>
            <a:pPr marL="0" indent="0">
              <a:buNone/>
            </a:pPr>
            <a:r>
              <a:rPr lang="en-GB" sz="800" dirty="0"/>
              <a:t>       </a:t>
            </a:r>
          </a:p>
          <a:p>
            <a:pPr marL="0" indent="0">
              <a:buNone/>
            </a:pPr>
            <a:r>
              <a:rPr lang="en-GB" sz="2000" b="1" dirty="0"/>
              <a:t>Recognise as an asset if:</a:t>
            </a:r>
          </a:p>
          <a:p>
            <a:r>
              <a:rPr lang="en-GB" sz="2000" dirty="0"/>
              <a:t>It is probable that future economic benefits will flow to the company, and </a:t>
            </a:r>
          </a:p>
          <a:p>
            <a:r>
              <a:rPr lang="en-GB" sz="2000" dirty="0"/>
              <a:t>The cost of the asset can be reliable measured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2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787006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Intangible Fixed Assets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68198"/>
            <a:ext cx="7886700" cy="4030929"/>
          </a:xfrm>
        </p:spPr>
        <p:txBody>
          <a:bodyPr/>
          <a:lstStyle/>
          <a:p>
            <a:pPr marL="0" indent="0">
              <a:buNone/>
            </a:pPr>
            <a:r>
              <a:rPr lang="en-GB" sz="800" dirty="0"/>
              <a:t>    </a:t>
            </a:r>
          </a:p>
          <a:p>
            <a:r>
              <a:rPr lang="en-GB" sz="2000" dirty="0"/>
              <a:t>Intangible assets are recognised </a:t>
            </a:r>
            <a:r>
              <a:rPr lang="en-GB" sz="2000" b="1" dirty="0"/>
              <a:t>at cost</a:t>
            </a:r>
          </a:p>
          <a:p>
            <a:pPr marL="0" indent="0">
              <a:buNone/>
            </a:pPr>
            <a:r>
              <a:rPr lang="en-GB" sz="800" dirty="0"/>
              <a:t>     </a:t>
            </a:r>
          </a:p>
          <a:p>
            <a:r>
              <a:rPr lang="en-GB" sz="2000" dirty="0"/>
              <a:t>They may be acquired: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000" dirty="0"/>
              <a:t>By separate acquisition (</a:t>
            </a:r>
            <a:r>
              <a:rPr lang="en-GB" sz="2000" b="1" dirty="0"/>
              <a:t>bought it</a:t>
            </a:r>
            <a:r>
              <a:rPr lang="en-GB" sz="2000" dirty="0"/>
              <a:t>)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000" dirty="0"/>
              <a:t>By developing / generating internally (</a:t>
            </a:r>
            <a:r>
              <a:rPr lang="en-GB" sz="2000" b="1" dirty="0"/>
              <a:t>made it</a:t>
            </a:r>
            <a:r>
              <a:rPr lang="en-GB" sz="2000" dirty="0"/>
              <a:t>, see R&amp;D) 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000" dirty="0"/>
              <a:t>As part of the acquisition of a business (</a:t>
            </a:r>
            <a:r>
              <a:rPr lang="en-GB" sz="2000" b="1" dirty="0"/>
              <a:t>acquired it</a:t>
            </a:r>
            <a:r>
              <a:rPr lang="en-GB" sz="2000" dirty="0"/>
              <a:t>)</a:t>
            </a:r>
          </a:p>
          <a:p>
            <a:pPr marL="0" indent="0">
              <a:buNone/>
            </a:pPr>
            <a:r>
              <a:rPr lang="en-GB" sz="800" dirty="0"/>
              <a:t> 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3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5685956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Intangible Fixed Assets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01498"/>
            <a:ext cx="7886700" cy="37832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000" b="1" dirty="0"/>
              <a:t>   </a:t>
            </a:r>
          </a:p>
          <a:p>
            <a:pPr marL="457200" indent="-457200">
              <a:buAutoNum type="arabicPeriod"/>
            </a:pPr>
            <a:r>
              <a:rPr lang="en-GB" sz="2400" b="1" dirty="0"/>
              <a:t>Separate acquisition</a:t>
            </a:r>
          </a:p>
          <a:p>
            <a:pPr marL="0" indent="0">
              <a:buNone/>
            </a:pPr>
            <a:r>
              <a:rPr lang="en-GB" sz="800" b="1" dirty="0"/>
              <a:t>     </a:t>
            </a:r>
          </a:p>
          <a:p>
            <a:pPr marL="0" indent="0">
              <a:buNone/>
            </a:pPr>
            <a:r>
              <a:rPr lang="en-GB" sz="2000" dirty="0"/>
              <a:t>Cost comprises: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000" dirty="0"/>
              <a:t>Purchase price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000" dirty="0"/>
              <a:t>Any costs directly attributable to preparing the asset for its intended use.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 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4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6037312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Intangible Fixed Assets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19201"/>
            <a:ext cx="7886700" cy="51371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800" dirty="0"/>
              <a:t>   </a:t>
            </a:r>
          </a:p>
          <a:p>
            <a:pPr marL="0" indent="0">
              <a:buNone/>
            </a:pPr>
            <a:r>
              <a:rPr lang="en-GB" sz="2400" b="1" dirty="0"/>
              <a:t>2.  By developing / generating internally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800" b="1" dirty="0"/>
              <a:t>         </a:t>
            </a:r>
          </a:p>
          <a:p>
            <a:pPr marL="0" indent="0">
              <a:buNone/>
            </a:pPr>
            <a:r>
              <a:rPr lang="en-GB" sz="2000" b="1" dirty="0"/>
              <a:t>Not</a:t>
            </a:r>
            <a:r>
              <a:rPr lang="en-GB" sz="2000" dirty="0"/>
              <a:t> recognised: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000" dirty="0"/>
              <a:t>Internally generated goodwill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000" dirty="0"/>
              <a:t>Internally generated brands, logos, customer lists, data etc.</a:t>
            </a:r>
          </a:p>
          <a:p>
            <a:pPr marL="45720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800" dirty="0"/>
              <a:t>  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800" b="1" dirty="0"/>
              <a:t>   </a:t>
            </a:r>
          </a:p>
          <a:p>
            <a:pPr marL="0" indent="0">
              <a:buNone/>
            </a:pPr>
            <a:r>
              <a:rPr lang="en-GB" sz="2000" b="1" dirty="0"/>
              <a:t>Classify generation </a:t>
            </a:r>
            <a:r>
              <a:rPr lang="en-GB" sz="2000" dirty="0"/>
              <a:t>into two phases a) Research and b) Development</a:t>
            </a:r>
          </a:p>
          <a:p>
            <a:pPr marL="0" indent="0">
              <a:buNone/>
            </a:pPr>
            <a:r>
              <a:rPr lang="en-GB" sz="2000" b="1" dirty="0"/>
              <a:t>a) Research phase -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000" dirty="0"/>
              <a:t>Obtain new scientific/technical knowledge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000" dirty="0"/>
              <a:t>Recognise as </a:t>
            </a:r>
            <a:r>
              <a:rPr lang="en-GB" sz="2000" b="1" dirty="0"/>
              <a:t>an expense in the P&amp;L account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800" b="1" dirty="0"/>
              <a:t>     </a:t>
            </a:r>
          </a:p>
          <a:p>
            <a:pPr marL="0" indent="0">
              <a:buNone/>
            </a:pPr>
            <a:r>
              <a:rPr lang="en-GB" sz="2000" b="1" dirty="0"/>
              <a:t>b) Development phase –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000" dirty="0"/>
              <a:t>Apply or use the research findings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000" dirty="0"/>
              <a:t>Can recognise as </a:t>
            </a:r>
            <a:r>
              <a:rPr lang="en-GB" sz="2000" b="1" dirty="0"/>
              <a:t>an asset on the balance sheet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5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6411101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Intangible Fixed Assets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19202"/>
            <a:ext cx="7886700" cy="3939515"/>
          </a:xfrm>
        </p:spPr>
        <p:txBody>
          <a:bodyPr/>
          <a:lstStyle/>
          <a:p>
            <a:pPr marL="0" indent="0">
              <a:buNone/>
            </a:pPr>
            <a:r>
              <a:rPr lang="en-GB" sz="1400" b="1" dirty="0"/>
              <a:t>  </a:t>
            </a:r>
          </a:p>
          <a:p>
            <a:pPr marL="0" indent="0">
              <a:buNone/>
            </a:pPr>
            <a:endParaRPr lang="en-GB" sz="1400" b="1" dirty="0"/>
          </a:p>
          <a:p>
            <a:pPr marL="0" indent="0">
              <a:buNone/>
            </a:pPr>
            <a:r>
              <a:rPr lang="en-GB" sz="2400" b="1" dirty="0"/>
              <a:t>3. Acquisition as part of a business (business combination)  </a:t>
            </a:r>
          </a:p>
          <a:p>
            <a:pPr marL="0" indent="0">
              <a:buNone/>
            </a:pPr>
            <a:r>
              <a:rPr lang="en-GB" sz="900" b="1" dirty="0"/>
              <a:t>       </a:t>
            </a:r>
          </a:p>
          <a:p>
            <a:r>
              <a:rPr lang="en-GB" sz="2000" dirty="0"/>
              <a:t>Recognised as an intangible fixed asset if its fair value can be measured with </a:t>
            </a:r>
            <a:r>
              <a:rPr lang="en-GB" sz="2000" b="1" dirty="0"/>
              <a:t>sufficient reliability</a:t>
            </a:r>
          </a:p>
          <a:p>
            <a:pPr marL="0" indent="0">
              <a:buNone/>
            </a:pPr>
            <a:r>
              <a:rPr lang="en-GB" sz="800" dirty="0"/>
              <a:t>     </a:t>
            </a:r>
          </a:p>
          <a:p>
            <a:r>
              <a:rPr lang="en-GB" sz="2000" dirty="0"/>
              <a:t>Cost at initial recognition = </a:t>
            </a:r>
            <a:r>
              <a:rPr lang="en-GB" sz="2000" b="1" dirty="0"/>
              <a:t>Fair Value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6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0854382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Intangible Fixed Assets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9" y="1303072"/>
            <a:ext cx="8107011" cy="4801771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Goodwill Amortisation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800" dirty="0"/>
              <a:t>  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Goodwill is recognised only when a business acquires another business.</a:t>
            </a:r>
          </a:p>
          <a:p>
            <a:pPr marL="0" indent="0">
              <a:buNone/>
            </a:pPr>
            <a:r>
              <a:rPr lang="en-GB" sz="800" dirty="0"/>
              <a:t> 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800" dirty="0"/>
              <a:t>    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 b="1" dirty="0"/>
              <a:t>Valued as: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/>
              <a:t>Cost of the business less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/>
              <a:t>the fair value of the assets &amp; liabilities purchased</a:t>
            </a:r>
            <a:endParaRPr lang="en-GB" sz="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800" dirty="0"/>
              <a:t>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800" dirty="0"/>
              <a:t>    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 b="1" dirty="0"/>
              <a:t>Positive goodwill </a:t>
            </a:r>
            <a:r>
              <a:rPr lang="en-GB" sz="2000" dirty="0"/>
              <a:t>– shown as an intangible asset in the balance sheet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 b="1" dirty="0"/>
              <a:t>Negative goodwi</a:t>
            </a:r>
            <a:r>
              <a:rPr lang="en-GB" sz="2000" dirty="0"/>
              <a:t>ll – shown as a negative intangible asset om the balance sheet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7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2979941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Intangible Fixed Assets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9" y="1303072"/>
            <a:ext cx="8107011" cy="4801771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Goodwill Amortisation</a:t>
            </a:r>
          </a:p>
          <a:p>
            <a:pPr marL="0" indent="0">
              <a:buNone/>
            </a:pPr>
            <a:r>
              <a:rPr lang="en-GB" sz="800" b="1" dirty="0"/>
              <a:t>   </a:t>
            </a:r>
          </a:p>
          <a:p>
            <a:pPr marL="0" indent="0">
              <a:buNone/>
            </a:pPr>
            <a:r>
              <a:rPr lang="en-GB" sz="2000" dirty="0"/>
              <a:t>Calculated and accounted for:</a:t>
            </a:r>
          </a:p>
          <a:p>
            <a:pPr marL="0" indent="0">
              <a:buNone/>
            </a:pPr>
            <a:r>
              <a:rPr lang="en-GB" sz="800" dirty="0"/>
              <a:t>   </a:t>
            </a:r>
          </a:p>
          <a:p>
            <a:pPr marL="0" indent="0">
              <a:buNone/>
            </a:pPr>
            <a:r>
              <a:rPr lang="en-GB" sz="2000" dirty="0"/>
              <a:t>Amortisation is the “using up” of the Goodwill.</a:t>
            </a:r>
          </a:p>
          <a:p>
            <a:pPr marL="0" indent="0">
              <a:buNone/>
            </a:pPr>
            <a:r>
              <a:rPr lang="en-GB" sz="800" dirty="0"/>
              <a:t>  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8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8" name="Rectangle 4">
            <a:extLst>
              <a:ext uri="{FF2B5EF4-FFF2-40B4-BE49-F238E27FC236}">
                <a16:creationId xmlns:a16="http://schemas.microsoft.com/office/drawing/2014/main" id="{468BEF7C-3377-4ABD-8F8F-16338005B441}"/>
              </a:ext>
            </a:extLst>
          </p:cNvPr>
          <p:cNvSpPr txBox="1">
            <a:spLocks noChangeArrowheads="1"/>
          </p:cNvSpPr>
          <p:nvPr/>
        </p:nvSpPr>
        <p:spPr>
          <a:xfrm>
            <a:off x="836778" y="3259629"/>
            <a:ext cx="3207142" cy="25290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 sz="2000" dirty="0">
                <a:solidFill>
                  <a:prstClr val="black"/>
                </a:solidFill>
                <a:latin typeface="Calibri" panose="020F0502020204030204"/>
              </a:rPr>
              <a:t>Business bought for </a:t>
            </a:r>
            <a:r>
              <a:rPr lang="en-GB" sz="2000" dirty="0">
                <a:solidFill>
                  <a:prstClr val="black"/>
                </a:solidFill>
                <a:latin typeface="Calibri" panose="020F0502020204030204"/>
              </a:rPr>
              <a:t>£</a:t>
            </a:r>
            <a:r>
              <a:rPr lang="en-AU" sz="2000" dirty="0">
                <a:solidFill>
                  <a:prstClr val="black"/>
                </a:solidFill>
                <a:latin typeface="Calibri" panose="020F0502020204030204"/>
              </a:rPr>
              <a:t>1,000,000</a:t>
            </a:r>
          </a:p>
          <a:p>
            <a:r>
              <a:rPr lang="en-AU" sz="2000" dirty="0">
                <a:solidFill>
                  <a:prstClr val="black"/>
                </a:solidFill>
                <a:latin typeface="Calibri" panose="020F0502020204030204"/>
              </a:rPr>
              <a:t>Fair value of tangible assets </a:t>
            </a:r>
            <a:r>
              <a:rPr lang="en-GB" sz="2000" dirty="0">
                <a:solidFill>
                  <a:prstClr val="black"/>
                </a:solidFill>
                <a:latin typeface="Calibri" panose="020F0502020204030204"/>
              </a:rPr>
              <a:t>£</a:t>
            </a:r>
            <a:r>
              <a:rPr lang="en-US" sz="2000" dirty="0">
                <a:solidFill>
                  <a:prstClr val="black"/>
                </a:solidFill>
                <a:latin typeface="Calibri" panose="020F0502020204030204"/>
              </a:rPr>
              <a:t>700,000</a:t>
            </a:r>
          </a:p>
          <a:p>
            <a:r>
              <a:rPr lang="en-US" sz="2000" dirty="0">
                <a:solidFill>
                  <a:prstClr val="black"/>
                </a:solidFill>
                <a:latin typeface="Calibri" panose="020F0502020204030204"/>
              </a:rPr>
              <a:t>Goodwill </a:t>
            </a:r>
            <a:r>
              <a:rPr lang="en-GB" sz="2000" dirty="0">
                <a:solidFill>
                  <a:prstClr val="black"/>
                </a:solidFill>
                <a:latin typeface="Calibri" panose="020F0502020204030204"/>
              </a:rPr>
              <a:t>£</a:t>
            </a:r>
            <a:r>
              <a:rPr lang="en-US" sz="2000" dirty="0">
                <a:solidFill>
                  <a:prstClr val="black"/>
                </a:solidFill>
                <a:latin typeface="Calibri" panose="020F0502020204030204"/>
              </a:rPr>
              <a:t>300,000 (intangible asset)</a:t>
            </a:r>
          </a:p>
          <a:p>
            <a:r>
              <a:rPr lang="en-US" sz="2000" dirty="0">
                <a:solidFill>
                  <a:prstClr val="black"/>
                </a:solidFill>
                <a:latin typeface="Calibri" panose="020F0502020204030204"/>
              </a:rPr>
              <a:t>Amortized over 10 years</a:t>
            </a:r>
          </a:p>
        </p:txBody>
      </p:sp>
      <p:sp>
        <p:nvSpPr>
          <p:cNvPr id="9" name="Rectangle 5">
            <a:extLst>
              <a:ext uri="{FF2B5EF4-FFF2-40B4-BE49-F238E27FC236}">
                <a16:creationId xmlns:a16="http://schemas.microsoft.com/office/drawing/2014/main" id="{DD2C6BD2-F064-4510-AA01-759AFFD67808}"/>
              </a:ext>
            </a:extLst>
          </p:cNvPr>
          <p:cNvSpPr txBox="1">
            <a:spLocks noChangeArrowheads="1"/>
          </p:cNvSpPr>
          <p:nvPr/>
        </p:nvSpPr>
        <p:spPr>
          <a:xfrm>
            <a:off x="4649622" y="3259628"/>
            <a:ext cx="3657600" cy="252903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AU" sz="2000" b="1" dirty="0">
                <a:solidFill>
                  <a:prstClr val="black"/>
                </a:solidFill>
                <a:latin typeface="Calibri" panose="020F0502020204030204"/>
              </a:rPr>
              <a:t>P&amp;L Account:</a:t>
            </a:r>
          </a:p>
          <a:p>
            <a:pPr marL="0" indent="0">
              <a:buNone/>
            </a:pPr>
            <a:r>
              <a:rPr lang="en-AU" sz="2000" dirty="0">
                <a:solidFill>
                  <a:prstClr val="black"/>
                </a:solidFill>
                <a:latin typeface="Calibri" panose="020F0502020204030204"/>
              </a:rPr>
              <a:t> Annual expense £</a:t>
            </a:r>
            <a:r>
              <a:rPr lang="en-US" sz="2000" dirty="0">
                <a:solidFill>
                  <a:prstClr val="black"/>
                </a:solidFill>
                <a:latin typeface="Calibri" panose="020F0502020204030204"/>
              </a:rPr>
              <a:t>30,000</a:t>
            </a:r>
          </a:p>
          <a:p>
            <a:pPr marL="0" indent="0">
              <a:buNone/>
            </a:pPr>
            <a:r>
              <a:rPr lang="en-US" sz="800" dirty="0">
                <a:solidFill>
                  <a:prstClr val="black"/>
                </a:solidFill>
                <a:latin typeface="Calibri" panose="020F0502020204030204"/>
              </a:rPr>
              <a:t>    </a:t>
            </a:r>
          </a:p>
          <a:p>
            <a:pPr marL="0" indent="0">
              <a:buNone/>
            </a:pPr>
            <a:r>
              <a:rPr lang="en-US" sz="2000" b="1" dirty="0">
                <a:solidFill>
                  <a:prstClr val="black"/>
                </a:solidFill>
                <a:latin typeface="Calibri" panose="020F0502020204030204"/>
              </a:rPr>
              <a:t>Balance sheet:</a:t>
            </a:r>
          </a:p>
          <a:p>
            <a:pPr>
              <a:buNone/>
            </a:pPr>
            <a:r>
              <a:rPr lang="en-US" sz="2000" dirty="0">
                <a:solidFill>
                  <a:prstClr val="black"/>
                </a:solidFill>
                <a:latin typeface="Calibri" panose="020F0502020204030204"/>
              </a:rPr>
              <a:t>Goodwill	   </a:t>
            </a:r>
            <a:r>
              <a:rPr lang="en-GB" sz="2000" dirty="0">
                <a:solidFill>
                  <a:prstClr val="black"/>
                </a:solidFill>
                <a:latin typeface="Calibri" panose="020F0502020204030204"/>
              </a:rPr>
              <a:t>£</a:t>
            </a:r>
            <a:r>
              <a:rPr lang="en-US" sz="2000" dirty="0">
                <a:solidFill>
                  <a:prstClr val="black"/>
                </a:solidFill>
                <a:latin typeface="Calibri" panose="020F0502020204030204"/>
              </a:rPr>
              <a:t>300,000</a:t>
            </a:r>
          </a:p>
          <a:p>
            <a:pPr>
              <a:buNone/>
            </a:pPr>
            <a:r>
              <a:rPr lang="en-US" sz="2000" dirty="0">
                <a:solidFill>
                  <a:prstClr val="black"/>
                </a:solidFill>
                <a:latin typeface="Calibri" panose="020F0502020204030204"/>
              </a:rPr>
              <a:t>Less Amortization     </a:t>
            </a:r>
            <a:r>
              <a:rPr lang="en-US" sz="2000" u="sng" dirty="0">
                <a:solidFill>
                  <a:prstClr val="black"/>
                </a:solidFill>
                <a:latin typeface="Calibri" panose="020F0502020204030204"/>
              </a:rPr>
              <a:t>£30,000</a:t>
            </a:r>
          </a:p>
          <a:p>
            <a:pPr lvl="4">
              <a:buNone/>
            </a:pPr>
            <a:r>
              <a:rPr lang="en-US" sz="2000" dirty="0">
                <a:solidFill>
                  <a:prstClr val="black"/>
                </a:solidFill>
                <a:latin typeface="Calibri" panose="020F0502020204030204"/>
              </a:rPr>
              <a:t>    </a:t>
            </a:r>
            <a:r>
              <a:rPr lang="en-GB" sz="2000" dirty="0">
                <a:solidFill>
                  <a:prstClr val="black"/>
                </a:solidFill>
                <a:latin typeface="Calibri" panose="020F0502020204030204"/>
              </a:rPr>
              <a:t>£2</a:t>
            </a:r>
            <a:r>
              <a:rPr lang="en-US" sz="2000" dirty="0">
                <a:solidFill>
                  <a:prstClr val="black"/>
                </a:solidFill>
                <a:latin typeface="Calibri" panose="020F0502020204030204"/>
              </a:rPr>
              <a:t>70,000</a:t>
            </a:r>
            <a:endParaRPr lang="en-AU" sz="2000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835244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968" y="459740"/>
            <a:ext cx="8146382" cy="84333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Intangible Fixed Assets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303072"/>
            <a:ext cx="7886700" cy="4801771"/>
          </a:xfrm>
        </p:spPr>
        <p:txBody>
          <a:bodyPr/>
          <a:lstStyle/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 algn="ctr">
              <a:buNone/>
            </a:pPr>
            <a:r>
              <a:rPr lang="en-GB" sz="4800" b="1" dirty="0"/>
              <a:t>Exercises: 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en-GB" sz="3600" b="1" dirty="0"/>
              <a:t>True or false</a:t>
            </a:r>
            <a:r>
              <a:rPr lang="en-GB" sz="3600" dirty="0"/>
              <a:t> 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en-GB" sz="3600" b="1" dirty="0"/>
              <a:t>Intangible assets – features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en-GB" sz="3600" b="1" dirty="0"/>
              <a:t>R &amp; D</a:t>
            </a:r>
            <a:endParaRPr lang="en-GB" sz="36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9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810913928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</TotalTime>
  <Words>790</Words>
  <Application>Microsoft Office PowerPoint</Application>
  <PresentationFormat>On-screen Show (4:3)</PresentationFormat>
  <Paragraphs>156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Wingdings</vt:lpstr>
      <vt:lpstr>1_Office Theme</vt:lpstr>
      <vt:lpstr>PowerPoint Presentation</vt:lpstr>
      <vt:lpstr>Intangible Fixed Assets</vt:lpstr>
      <vt:lpstr>Intangible Fixed Assets</vt:lpstr>
      <vt:lpstr>Intangible Fixed Assets</vt:lpstr>
      <vt:lpstr>Intangible Fixed Assets</vt:lpstr>
      <vt:lpstr>Intangible Fixed Assets</vt:lpstr>
      <vt:lpstr>Intangible Fixed Assets</vt:lpstr>
      <vt:lpstr>Intangible Fixed Assets</vt:lpstr>
      <vt:lpstr>Intangible Fixed Assets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Williams</dc:creator>
  <cp:lastModifiedBy>Andrew Williams</cp:lastModifiedBy>
  <cp:revision>4</cp:revision>
  <dcterms:created xsi:type="dcterms:W3CDTF">2019-10-13T10:45:47Z</dcterms:created>
  <dcterms:modified xsi:type="dcterms:W3CDTF">2019-10-25T10:49:27Z</dcterms:modified>
</cp:coreProperties>
</file>