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0"/>
  </p:notesMasterIdLst>
  <p:sldIdLst>
    <p:sldId id="256" r:id="rId2"/>
    <p:sldId id="264" r:id="rId3"/>
    <p:sldId id="258" r:id="rId4"/>
    <p:sldId id="259" r:id="rId5"/>
    <p:sldId id="263" r:id="rId6"/>
    <p:sldId id="265" r:id="rId7"/>
    <p:sldId id="266" r:id="rId8"/>
    <p:sldId id="262" r:id="rId9"/>
  </p:sldIdLst>
  <p:sldSz cx="12192000" cy="6858000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322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89181-48E7-42BB-8052-20B7153E0E77}" type="datetimeFigureOut">
              <a:rPr lang="cy-GB" smtClean="0"/>
              <a:t>02/12/2024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D1CCEC-D79B-44B1-8EAB-11E9AD384FE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07939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D1CCEC-D79B-44B1-8EAB-11E9AD384FE2}" type="slidenum">
              <a:rPr lang="cy-GB" smtClean="0"/>
              <a:t>1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19349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1950au</a:t>
            </a:r>
          </a:p>
          <a:p>
            <a:pPr marL="171450" indent="-171450">
              <a:buFontTx/>
              <a:buChar char="-"/>
            </a:pP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D1CCEC-D79B-44B1-8EAB-11E9AD384FE2}" type="slidenum">
              <a:rPr lang="cy-GB" smtClean="0"/>
              <a:t>3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65300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D1CCEC-D79B-44B1-8EAB-11E9AD384FE2}" type="slidenum">
              <a:rPr lang="cy-GB" smtClean="0"/>
              <a:t>8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02412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129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302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306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333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215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483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336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869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74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525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630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60590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32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23/A:102468921780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bookcentral.proquest.com/lib/trinity/detail.action?docID=448743" TargetMode="External"/><Relationship Id="rId4" Type="http://schemas.openxmlformats.org/officeDocument/2006/relationships/hyperlink" Target="https://doi.org/10.1080/14664208.2018.14953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CCB5977A-5CE8-4D01-A784-06EA14C2A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F02942D-A53B-4A35-B44C-EEFD82413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y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75F3C53-82B4-457B-87C8-9077A906B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y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A4487F9-8FD4-4FDA-899F-491058506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y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9958B1-6BDA-9CD9-5FF9-3D90DB8C3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83" y="1211704"/>
            <a:ext cx="11274641" cy="2564985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ACD9B3A4-4B72-4F8E-9D87-2D150F2ADC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3883" y="4432079"/>
            <a:ext cx="11274641" cy="1968721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y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9997A4-1DC4-A0A1-498B-C016974B53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4454992"/>
            <a:ext cx="10993549" cy="1066801"/>
          </a:xfrm>
        </p:spPr>
        <p:txBody>
          <a:bodyPr>
            <a:normAutofit fontScale="90000"/>
          </a:bodyPr>
          <a:lstStyle/>
          <a:p>
            <a:r>
              <a:rPr lang="en-US" sz="2800" b="1" dirty="0" err="1">
                <a:solidFill>
                  <a:srgbClr val="FFFFFF"/>
                </a:solidFill>
              </a:rPr>
              <a:t>Hanfodion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cynllunio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iaith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cy-GB" sz="2800" i="0" dirty="0">
                <a:solidFill>
                  <a:srgbClr val="FFFFFF"/>
                </a:solidFill>
                <a:effectLst/>
                <a:latin typeface="-apple-system"/>
              </a:rPr>
              <a:t>100647 Polisi Cyhoeddus (ECDA7008C)</a:t>
            </a:r>
            <a:br>
              <a:rPr lang="cy-GB" sz="2800" i="0" dirty="0">
                <a:solidFill>
                  <a:srgbClr val="FFFFFF"/>
                </a:solidFill>
                <a:effectLst/>
                <a:latin typeface="-apple-system"/>
              </a:rPr>
            </a:br>
            <a:r>
              <a:rPr lang="cy-GB" sz="2800" i="0" dirty="0">
                <a:solidFill>
                  <a:srgbClr val="FFFFFF"/>
                </a:solidFill>
                <a:effectLst/>
                <a:latin typeface="-apple-system"/>
              </a:rPr>
              <a:t>Cyflwyniad llafar</a:t>
            </a:r>
            <a:endParaRPr lang="cy-GB" sz="28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25BCD6-2F53-D802-8D69-807C09B7A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1" y="5898148"/>
            <a:ext cx="10993546" cy="52556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Manon Humphreys, 02.12.24</a:t>
            </a:r>
            <a:endParaRPr lang="cy-GB" dirty="0">
              <a:solidFill>
                <a:srgbClr val="FFFFFF">
                  <a:alpha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8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3451E-1BDE-8362-E276-9AAF31EEE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cynnwys</a:t>
            </a:r>
            <a:endParaRPr lang="cy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BBE9E-5FBF-A254-E37A-017DE6CE7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8360" y="933450"/>
            <a:ext cx="6650991" cy="4658216"/>
          </a:xfrm>
        </p:spPr>
        <p:txBody>
          <a:bodyPr/>
          <a:lstStyle/>
          <a:p>
            <a:r>
              <a:rPr lang="en-US" dirty="0" err="1"/>
              <a:t>Cynllunio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 – </a:t>
            </a:r>
            <a:r>
              <a:rPr lang="en-US" dirty="0" err="1"/>
              <a:t>llinell</a:t>
            </a:r>
            <a:r>
              <a:rPr lang="en-US" dirty="0"/>
              <a:t> </a:t>
            </a:r>
            <a:r>
              <a:rPr lang="en-US" dirty="0" err="1"/>
              <a:t>amser</a:t>
            </a:r>
            <a:endParaRPr lang="en-US" dirty="0"/>
          </a:p>
          <a:p>
            <a:r>
              <a:rPr lang="en-US" dirty="0" err="1"/>
              <a:t>Theori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waith</a:t>
            </a:r>
            <a:r>
              <a:rPr lang="en-US" dirty="0"/>
              <a:t> – </a:t>
            </a:r>
            <a:r>
              <a:rPr lang="en-US" dirty="0" err="1"/>
              <a:t>meicro</a:t>
            </a:r>
            <a:r>
              <a:rPr lang="en-US" dirty="0"/>
              <a:t>, </a:t>
            </a:r>
            <a:r>
              <a:rPr lang="en-US" dirty="0" err="1"/>
              <a:t>meso</a:t>
            </a:r>
            <a:r>
              <a:rPr lang="en-US" dirty="0"/>
              <a:t>, macro</a:t>
            </a:r>
          </a:p>
          <a:p>
            <a:r>
              <a:rPr lang="en-US" dirty="0"/>
              <a:t>Y </a:t>
            </a:r>
            <a:r>
              <a:rPr lang="en-US" dirty="0" err="1"/>
              <a:t>dyfodol</a:t>
            </a:r>
            <a:endParaRPr lang="en-US" dirty="0"/>
          </a:p>
          <a:p>
            <a:r>
              <a:rPr lang="en-US" dirty="0" err="1"/>
              <a:t>Casgliad</a:t>
            </a:r>
            <a:endParaRPr lang="en-US" dirty="0"/>
          </a:p>
          <a:p>
            <a:r>
              <a:rPr lang="en-US" dirty="0" err="1"/>
              <a:t>Llyfryddiaeth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246954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BA75C-35CC-92BB-B1F4-0DA45854D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82366"/>
            <a:ext cx="11029616" cy="988332"/>
          </a:xfrm>
        </p:spPr>
        <p:txBody>
          <a:bodyPr/>
          <a:lstStyle/>
          <a:p>
            <a:r>
              <a:rPr lang="en-US" dirty="0" err="1"/>
              <a:t>cynllunio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 – </a:t>
            </a:r>
            <a:r>
              <a:rPr lang="en-US" dirty="0" err="1"/>
              <a:t>llinell</a:t>
            </a:r>
            <a:r>
              <a:rPr lang="en-US" dirty="0"/>
              <a:t> </a:t>
            </a:r>
            <a:r>
              <a:rPr lang="en-US" dirty="0" err="1"/>
              <a:t>amser</a:t>
            </a:r>
            <a:endParaRPr lang="cy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EBF122E-9408-EC80-33C5-BEE333CF10FF}"/>
              </a:ext>
            </a:extLst>
          </p:cNvPr>
          <p:cNvCxnSpPr>
            <a:cxnSpLocks/>
          </p:cNvCxnSpPr>
          <p:nvPr/>
        </p:nvCxnSpPr>
        <p:spPr>
          <a:xfrm flipV="1">
            <a:off x="1025015" y="4079283"/>
            <a:ext cx="10009239" cy="6882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7758F41-7425-28C1-5F91-C9F79DC86863}"/>
              </a:ext>
            </a:extLst>
          </p:cNvPr>
          <p:cNvSpPr txBox="1"/>
          <p:nvPr/>
        </p:nvSpPr>
        <p:spPr>
          <a:xfrm>
            <a:off x="1397621" y="2363325"/>
            <a:ext cx="1490202" cy="92333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CYNLLUNIO CORPWS</a:t>
            </a:r>
          </a:p>
          <a:p>
            <a:r>
              <a:rPr lang="en-US" dirty="0">
                <a:solidFill>
                  <a:srgbClr val="C00000"/>
                </a:solidFill>
              </a:rPr>
              <a:t>Haugen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2387D6-1D79-F8A6-6D3E-5223DFFDA2CE}"/>
              </a:ext>
            </a:extLst>
          </p:cNvPr>
          <p:cNvSpPr txBox="1"/>
          <p:nvPr/>
        </p:nvSpPr>
        <p:spPr>
          <a:xfrm>
            <a:off x="2696671" y="4620060"/>
            <a:ext cx="1585454" cy="92333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CYNLLUNIO STATWS</a:t>
            </a:r>
          </a:p>
          <a:p>
            <a:r>
              <a:rPr lang="en-US" dirty="0">
                <a:solidFill>
                  <a:srgbClr val="C00000"/>
                </a:solidFill>
              </a:rPr>
              <a:t>Kloss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EC7DF2-6EC9-C1F9-8AE1-7A5E786F9CCA}"/>
              </a:ext>
            </a:extLst>
          </p:cNvPr>
          <p:cNvSpPr txBox="1"/>
          <p:nvPr/>
        </p:nvSpPr>
        <p:spPr>
          <a:xfrm>
            <a:off x="3764431" y="2355097"/>
            <a:ext cx="1794677" cy="92333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MEITHRIN A DATBLYGU IAITH</a:t>
            </a:r>
          </a:p>
          <a:p>
            <a:r>
              <a:rPr lang="en-US" dirty="0" err="1">
                <a:solidFill>
                  <a:srgbClr val="C00000"/>
                </a:solidFill>
              </a:rPr>
              <a:t>Neustupný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654AE6-2FC8-7682-CBA7-A283D3799B5D}"/>
              </a:ext>
            </a:extLst>
          </p:cNvPr>
          <p:cNvSpPr txBox="1"/>
          <p:nvPr/>
        </p:nvSpPr>
        <p:spPr>
          <a:xfrm>
            <a:off x="5755924" y="4612927"/>
            <a:ext cx="1585454" cy="92333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CYNLLUNIO CAFFAEL</a:t>
            </a:r>
          </a:p>
          <a:p>
            <a:r>
              <a:rPr lang="en-US" dirty="0">
                <a:solidFill>
                  <a:srgbClr val="C00000"/>
                </a:solidFill>
              </a:rPr>
              <a:t>Cooper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28E627-FD05-5E23-922F-84FC06521E2C}"/>
              </a:ext>
            </a:extLst>
          </p:cNvPr>
          <p:cNvSpPr txBox="1"/>
          <p:nvPr/>
        </p:nvSpPr>
        <p:spPr>
          <a:xfrm>
            <a:off x="6649934" y="1809327"/>
            <a:ext cx="3929680" cy="14773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MACRO, MESO, MEICRO</a:t>
            </a:r>
          </a:p>
          <a:p>
            <a:r>
              <a:rPr lang="en-US" dirty="0">
                <a:solidFill>
                  <a:srgbClr val="C00000"/>
                </a:solidFill>
              </a:rPr>
              <a:t>Kaplan a Baldauf</a:t>
            </a:r>
          </a:p>
          <a:p>
            <a:r>
              <a:rPr lang="en-US" b="1" dirty="0"/>
              <a:t>GIDS </a:t>
            </a:r>
            <a:r>
              <a:rPr lang="en-US" dirty="0">
                <a:solidFill>
                  <a:srgbClr val="C00000"/>
                </a:solidFill>
              </a:rPr>
              <a:t>Fishman</a:t>
            </a:r>
          </a:p>
          <a:p>
            <a:r>
              <a:rPr lang="en-US" b="1" dirty="0"/>
              <a:t>CYNLLUNIO BRI </a:t>
            </a:r>
            <a:r>
              <a:rPr lang="en-US" dirty="0" err="1">
                <a:solidFill>
                  <a:srgbClr val="C00000"/>
                </a:solidFill>
              </a:rPr>
              <a:t>Haarmann</a:t>
            </a:r>
            <a:r>
              <a:rPr lang="en-US" dirty="0">
                <a:solidFill>
                  <a:srgbClr val="C00000"/>
                </a:solidFill>
              </a:rPr>
              <a:t> </a:t>
            </a:r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/>
              <a:t>GRYM / ANGHYFARTALEDD </a:t>
            </a:r>
            <a:r>
              <a:rPr lang="en-US" dirty="0">
                <a:solidFill>
                  <a:srgbClr val="C00000"/>
                </a:solidFill>
              </a:rPr>
              <a:t>Tollefson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7D1C73-A8AA-4DCC-19BE-31C9528115D6}"/>
              </a:ext>
            </a:extLst>
          </p:cNvPr>
          <p:cNvSpPr txBox="1"/>
          <p:nvPr/>
        </p:nvSpPr>
        <p:spPr>
          <a:xfrm>
            <a:off x="8514368" y="4620060"/>
            <a:ext cx="3099621" cy="14773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EGIDS</a:t>
            </a:r>
            <a:r>
              <a:rPr lang="en-US" dirty="0">
                <a:solidFill>
                  <a:srgbClr val="C00000"/>
                </a:solidFill>
              </a:rPr>
              <a:t> Lewis a Simons</a:t>
            </a:r>
          </a:p>
          <a:p>
            <a:r>
              <a:rPr lang="en-US" b="1" dirty="0"/>
              <a:t>FFRAMWAITH UNESCO </a:t>
            </a:r>
            <a:r>
              <a:rPr lang="en-US" dirty="0" err="1">
                <a:solidFill>
                  <a:srgbClr val="C00000"/>
                </a:solidFill>
              </a:rPr>
              <a:t>Brenzinger</a:t>
            </a:r>
            <a:r>
              <a:rPr lang="en-US" dirty="0">
                <a:solidFill>
                  <a:srgbClr val="C00000"/>
                </a:solidFill>
              </a:rPr>
              <a:t> et al</a:t>
            </a:r>
          </a:p>
          <a:p>
            <a:r>
              <a:rPr lang="en-US" b="1" dirty="0"/>
              <a:t>GRYM GWEITHREDU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Ricento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en-US" b="1" dirty="0"/>
              <a:t>AMLIEITHRWYDD </a:t>
            </a:r>
            <a:r>
              <a:rPr lang="en-US" dirty="0">
                <a:solidFill>
                  <a:srgbClr val="C00000"/>
                </a:solidFill>
              </a:rPr>
              <a:t>Annamalai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57193B-CB32-1A4D-5EE3-BE4CC5865DC2}"/>
              </a:ext>
            </a:extLst>
          </p:cNvPr>
          <p:cNvSpPr txBox="1"/>
          <p:nvPr/>
        </p:nvSpPr>
        <p:spPr>
          <a:xfrm>
            <a:off x="6754498" y="3744655"/>
            <a:ext cx="97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1990au</a:t>
            </a:r>
            <a:endParaRPr lang="cy-GB" dirty="0">
              <a:solidFill>
                <a:schemeClr val="accent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ED2089-E409-24B8-E09D-5B25D7C6EB84}"/>
              </a:ext>
            </a:extLst>
          </p:cNvPr>
          <p:cNvSpPr txBox="1"/>
          <p:nvPr/>
        </p:nvSpPr>
        <p:spPr>
          <a:xfrm>
            <a:off x="2359358" y="3778777"/>
            <a:ext cx="97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1960au</a:t>
            </a:r>
            <a:endParaRPr lang="cy-GB" dirty="0">
              <a:solidFill>
                <a:schemeClr val="accent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386FF23-54B0-3ACE-4059-0979FC8954C1}"/>
              </a:ext>
            </a:extLst>
          </p:cNvPr>
          <p:cNvSpPr txBox="1"/>
          <p:nvPr/>
        </p:nvSpPr>
        <p:spPr>
          <a:xfrm>
            <a:off x="3763527" y="3778777"/>
            <a:ext cx="97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1970au</a:t>
            </a:r>
            <a:endParaRPr lang="cy-GB" dirty="0">
              <a:solidFill>
                <a:schemeClr val="accent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11F38C-E7A0-D902-3A32-428DDA4D801A}"/>
              </a:ext>
            </a:extLst>
          </p:cNvPr>
          <p:cNvSpPr txBox="1"/>
          <p:nvPr/>
        </p:nvSpPr>
        <p:spPr>
          <a:xfrm>
            <a:off x="5380229" y="3778777"/>
            <a:ext cx="97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1980au</a:t>
            </a:r>
            <a:endParaRPr lang="cy-GB" dirty="0">
              <a:solidFill>
                <a:schemeClr val="accent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54B8DC8-BC25-C61F-E701-552508487E03}"/>
              </a:ext>
            </a:extLst>
          </p:cNvPr>
          <p:cNvSpPr txBox="1"/>
          <p:nvPr/>
        </p:nvSpPr>
        <p:spPr>
          <a:xfrm>
            <a:off x="912154" y="3744655"/>
            <a:ext cx="97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1950au</a:t>
            </a:r>
            <a:endParaRPr lang="cy-GB" dirty="0">
              <a:solidFill>
                <a:schemeClr val="accent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556DCD-5770-5AE7-8C60-CE0F704A72D8}"/>
              </a:ext>
            </a:extLst>
          </p:cNvPr>
          <p:cNvSpPr txBox="1"/>
          <p:nvPr/>
        </p:nvSpPr>
        <p:spPr>
          <a:xfrm>
            <a:off x="9033039" y="3744655"/>
            <a:ext cx="97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2000au</a:t>
            </a:r>
            <a:endParaRPr lang="cy-GB" dirty="0">
              <a:solidFill>
                <a:schemeClr val="accent1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FAA171B-76C2-901E-00B9-495FA94B4407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2142722" y="3286655"/>
            <a:ext cx="0" cy="8614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734B5A7-F060-EDA3-D2F4-7BBE133DBBFB}"/>
              </a:ext>
            </a:extLst>
          </p:cNvPr>
          <p:cNvCxnSpPr>
            <a:cxnSpLocks/>
          </p:cNvCxnSpPr>
          <p:nvPr/>
        </p:nvCxnSpPr>
        <p:spPr>
          <a:xfrm flipV="1">
            <a:off x="3330292" y="4130500"/>
            <a:ext cx="0" cy="4895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CF56B0A-7872-8E3C-78E1-8679F317C4D5}"/>
              </a:ext>
            </a:extLst>
          </p:cNvPr>
          <p:cNvCxnSpPr>
            <a:cxnSpLocks/>
          </p:cNvCxnSpPr>
          <p:nvPr/>
        </p:nvCxnSpPr>
        <p:spPr>
          <a:xfrm>
            <a:off x="4937760" y="3286655"/>
            <a:ext cx="0" cy="8270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8C412D4-FA9A-D5A9-7D12-3A5BBB423E17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6548651" y="4110487"/>
            <a:ext cx="0" cy="502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2ABA26E-A21E-B49B-41DC-BBD4B5EF6AB4}"/>
              </a:ext>
            </a:extLst>
          </p:cNvPr>
          <p:cNvCxnSpPr>
            <a:cxnSpLocks/>
          </p:cNvCxnSpPr>
          <p:nvPr/>
        </p:nvCxnSpPr>
        <p:spPr>
          <a:xfrm>
            <a:off x="8229600" y="3286655"/>
            <a:ext cx="0" cy="82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2CC7F99-1A45-DE6B-9683-1064E4E57223}"/>
              </a:ext>
            </a:extLst>
          </p:cNvPr>
          <p:cNvCxnSpPr>
            <a:cxnSpLocks/>
          </p:cNvCxnSpPr>
          <p:nvPr/>
        </p:nvCxnSpPr>
        <p:spPr>
          <a:xfrm>
            <a:off x="9939528" y="4079283"/>
            <a:ext cx="0" cy="540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638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51A3D-C19D-2D7B-B3AA-AECE4875E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217" y="76752"/>
            <a:ext cx="11029616" cy="1323289"/>
          </a:xfrm>
        </p:spPr>
        <p:txBody>
          <a:bodyPr>
            <a:normAutofit/>
          </a:bodyPr>
          <a:lstStyle/>
          <a:p>
            <a:r>
              <a:rPr lang="en-US" dirty="0" err="1"/>
              <a:t>theori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waith</a:t>
            </a:r>
            <a:r>
              <a:rPr lang="en-US" dirty="0"/>
              <a:t> – </a:t>
            </a:r>
            <a:r>
              <a:rPr lang="en-US" dirty="0" err="1"/>
              <a:t>meicro</a:t>
            </a:r>
            <a:r>
              <a:rPr lang="en-US" dirty="0"/>
              <a:t>, </a:t>
            </a:r>
            <a:r>
              <a:rPr lang="en-US" dirty="0" err="1"/>
              <a:t>meso</a:t>
            </a:r>
            <a:r>
              <a:rPr lang="en-US" dirty="0"/>
              <a:t>, macro</a:t>
            </a:r>
            <a:endParaRPr lang="cy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A31DB-65C0-7EB3-DDCD-AC12BDE6B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1755" y="2161426"/>
            <a:ext cx="5514807" cy="4204757"/>
          </a:xfrm>
        </p:spPr>
        <p:txBody>
          <a:bodyPr>
            <a:normAutofit/>
          </a:bodyPr>
          <a:lstStyle/>
          <a:p>
            <a:pPr lvl="1"/>
            <a:endParaRPr lang="en-US" dirty="0"/>
          </a:p>
          <a:p>
            <a:pPr lvl="2"/>
            <a:endParaRPr lang="en-US" dirty="0"/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59D6C0EC-68A8-C411-476F-58C313877753}"/>
              </a:ext>
            </a:extLst>
          </p:cNvPr>
          <p:cNvSpPr/>
          <p:nvPr/>
        </p:nvSpPr>
        <p:spPr>
          <a:xfrm>
            <a:off x="919862" y="1961945"/>
            <a:ext cx="4591664" cy="4204757"/>
          </a:xfrm>
          <a:prstGeom prst="flowChartConnector">
            <a:avLst/>
          </a:prstGeom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C5B4BEBA-4F4C-32A9-5072-B675B9CEF658}"/>
              </a:ext>
            </a:extLst>
          </p:cNvPr>
          <p:cNvSpPr/>
          <p:nvPr/>
        </p:nvSpPr>
        <p:spPr>
          <a:xfrm>
            <a:off x="1887794" y="2707061"/>
            <a:ext cx="2782529" cy="2526891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335FF3AD-8E6F-5AC6-7D66-3849A753058B}"/>
              </a:ext>
            </a:extLst>
          </p:cNvPr>
          <p:cNvSpPr/>
          <p:nvPr/>
        </p:nvSpPr>
        <p:spPr>
          <a:xfrm>
            <a:off x="2772698" y="3429000"/>
            <a:ext cx="894734" cy="950539"/>
          </a:xfrm>
          <a:prstGeom prst="flowChartConnector">
            <a:avLst/>
          </a:prstGeom>
          <a:solidFill>
            <a:schemeClr val="accent3"/>
          </a:solidFill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7F8AD6-BE8E-39BE-AC2B-644A01CCBCCE}"/>
              </a:ext>
            </a:extLst>
          </p:cNvPr>
          <p:cNvSpPr txBox="1"/>
          <p:nvPr/>
        </p:nvSpPr>
        <p:spPr>
          <a:xfrm>
            <a:off x="2875937" y="2161426"/>
            <a:ext cx="894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Meicro</a:t>
            </a:r>
            <a:endParaRPr lang="cy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5F0E32-CE87-7602-93B4-F44E43214A33}"/>
              </a:ext>
            </a:extLst>
          </p:cNvPr>
          <p:cNvSpPr txBox="1"/>
          <p:nvPr/>
        </p:nvSpPr>
        <p:spPr>
          <a:xfrm>
            <a:off x="2875937" y="2898422"/>
            <a:ext cx="786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Meso</a:t>
            </a:r>
            <a:endParaRPr lang="cy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600C96-D68E-8AEE-2381-BA6603718294}"/>
              </a:ext>
            </a:extLst>
          </p:cNvPr>
          <p:cNvSpPr txBox="1"/>
          <p:nvPr/>
        </p:nvSpPr>
        <p:spPr>
          <a:xfrm>
            <a:off x="2826775" y="3694992"/>
            <a:ext cx="894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Macro</a:t>
            </a:r>
            <a:endParaRPr lang="cy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AFCC70-2091-F49F-3B61-2F66D1EFD30D}"/>
              </a:ext>
            </a:extLst>
          </p:cNvPr>
          <p:cNvSpPr txBox="1"/>
          <p:nvPr/>
        </p:nvSpPr>
        <p:spPr>
          <a:xfrm>
            <a:off x="6934745" y="2161426"/>
            <a:ext cx="48609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MEICRO</a:t>
            </a:r>
            <a:r>
              <a:rPr lang="en-US" dirty="0"/>
              <a:t> – </a:t>
            </a:r>
            <a:r>
              <a:rPr lang="en-US" dirty="0" err="1"/>
              <a:t>unigolion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cartrefi</a:t>
            </a:r>
            <a:r>
              <a:rPr lang="en-US" dirty="0"/>
              <a:t>, </a:t>
            </a:r>
            <a:r>
              <a:rPr lang="en-US" dirty="0" err="1"/>
              <a:t>gweithle</a:t>
            </a:r>
            <a:r>
              <a:rPr lang="en-US" dirty="0"/>
              <a:t>, 	</a:t>
            </a:r>
            <a:r>
              <a:rPr lang="en-US" dirty="0" err="1"/>
              <a:t>cymuned</a:t>
            </a:r>
            <a:r>
              <a:rPr lang="en-US" dirty="0"/>
              <a:t>; </a:t>
            </a:r>
            <a:r>
              <a:rPr lang="en-US" dirty="0" err="1"/>
              <a:t>cyrff</a:t>
            </a:r>
            <a:r>
              <a:rPr lang="en-US" dirty="0"/>
              <a:t> </a:t>
            </a:r>
            <a:r>
              <a:rPr lang="en-US" dirty="0" err="1"/>
              <a:t>llawr</a:t>
            </a:r>
            <a:r>
              <a:rPr lang="en-US" dirty="0"/>
              <a:t> </a:t>
            </a:r>
            <a:r>
              <a:rPr lang="en-US" dirty="0" err="1"/>
              <a:t>gwlad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 y 	</a:t>
            </a:r>
            <a:r>
              <a:rPr lang="en-US" dirty="0" err="1"/>
              <a:t>mentrau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, </a:t>
            </a:r>
            <a:r>
              <a:rPr lang="en-US" dirty="0" err="1"/>
              <a:t>clybiau</a:t>
            </a:r>
            <a:r>
              <a:rPr lang="en-US" dirty="0"/>
              <a:t> neu </a:t>
            </a:r>
            <a:r>
              <a:rPr lang="en-US" dirty="0" err="1"/>
              <a:t>fusnesau</a:t>
            </a:r>
            <a:r>
              <a:rPr lang="en-US" dirty="0"/>
              <a:t> </a:t>
            </a:r>
            <a:r>
              <a:rPr lang="en-US" dirty="0" err="1"/>
              <a:t>lleol</a:t>
            </a:r>
            <a:endParaRPr lang="cy-GB" dirty="0"/>
          </a:p>
          <a:p>
            <a:endParaRPr lang="en-US" dirty="0"/>
          </a:p>
          <a:p>
            <a:r>
              <a:rPr lang="en-US" b="1" dirty="0"/>
              <a:t>MESO</a:t>
            </a:r>
            <a:r>
              <a:rPr lang="en-US" dirty="0"/>
              <a:t> – </a:t>
            </a:r>
            <a:r>
              <a:rPr lang="en-US" dirty="0" err="1"/>
              <a:t>Cynghorau</a:t>
            </a:r>
            <a:r>
              <a:rPr lang="en-US" dirty="0"/>
              <a:t> sir/</a:t>
            </a:r>
            <a:r>
              <a:rPr lang="en-US" dirty="0" err="1"/>
              <a:t>bwrdeistref</a:t>
            </a:r>
            <a:r>
              <a:rPr lang="en-US" dirty="0"/>
              <a:t>, </a:t>
            </a:r>
            <a:r>
              <a:rPr lang="en-US" dirty="0" err="1"/>
              <a:t>cyrff</a:t>
            </a:r>
            <a:r>
              <a:rPr lang="en-US" dirty="0"/>
              <a:t> 	</a:t>
            </a:r>
            <a:r>
              <a:rPr lang="en-US" dirty="0" err="1"/>
              <a:t>cenedlaethol</a:t>
            </a:r>
            <a:r>
              <a:rPr lang="en-US" dirty="0"/>
              <a:t> </a:t>
            </a:r>
            <a:r>
              <a:rPr lang="en-US" dirty="0" err="1"/>
              <a:t>ee</a:t>
            </a:r>
            <a:r>
              <a:rPr lang="en-US" dirty="0"/>
              <a:t> </a:t>
            </a:r>
            <a:r>
              <a:rPr lang="en-US" dirty="0" err="1"/>
              <a:t>Amgueddfa</a:t>
            </a:r>
            <a:r>
              <a:rPr lang="en-US" dirty="0"/>
              <a:t> Cymru, 	</a:t>
            </a:r>
            <a:r>
              <a:rPr lang="en-US" dirty="0" err="1"/>
              <a:t>grwpiau</a:t>
            </a:r>
            <a:r>
              <a:rPr lang="en-US" dirty="0"/>
              <a:t> </a:t>
            </a:r>
            <a:r>
              <a:rPr lang="en-US" dirty="0" err="1"/>
              <a:t>gweithredu</a:t>
            </a:r>
            <a:r>
              <a:rPr lang="en-US" dirty="0"/>
              <a:t> </a:t>
            </a:r>
            <a:r>
              <a:rPr lang="en-US" dirty="0" err="1"/>
              <a:t>e.e.</a:t>
            </a:r>
            <a:r>
              <a:rPr lang="en-US" dirty="0"/>
              <a:t> Cymdeithas yr 	Iaith</a:t>
            </a:r>
          </a:p>
          <a:p>
            <a:endParaRPr lang="en-US" dirty="0"/>
          </a:p>
          <a:p>
            <a:r>
              <a:rPr lang="en-US" b="1" dirty="0"/>
              <a:t>MACRO</a:t>
            </a:r>
            <a:r>
              <a:rPr lang="en-US" dirty="0"/>
              <a:t> – </a:t>
            </a:r>
            <a:r>
              <a:rPr lang="en-US" dirty="0" err="1"/>
              <a:t>Llywodraeth</a:t>
            </a:r>
            <a:r>
              <a:rPr lang="en-US" dirty="0"/>
              <a:t> y DU, </a:t>
            </a:r>
            <a:r>
              <a:rPr lang="en-US" dirty="0" err="1"/>
              <a:t>Llywodraeth</a:t>
            </a:r>
            <a:r>
              <a:rPr lang="en-US" dirty="0"/>
              <a:t> Cymru, 	</a:t>
            </a:r>
            <a:r>
              <a:rPr lang="en-US" dirty="0" err="1"/>
              <a:t>Comisiynydd</a:t>
            </a:r>
            <a:r>
              <a:rPr lang="en-US" dirty="0"/>
              <a:t> y </a:t>
            </a:r>
            <a:r>
              <a:rPr lang="en-US" dirty="0" err="1"/>
              <a:t>Gymraeg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84C2F8-002D-CA90-DEB9-F30477C96428}"/>
              </a:ext>
            </a:extLst>
          </p:cNvPr>
          <p:cNvSpPr txBox="1"/>
          <p:nvPr/>
        </p:nvSpPr>
        <p:spPr>
          <a:xfrm>
            <a:off x="6934745" y="5378245"/>
            <a:ext cx="4529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METEOR</a:t>
            </a:r>
            <a:r>
              <a:rPr lang="en-US" dirty="0"/>
              <a:t> – </a:t>
            </a:r>
            <a:r>
              <a:rPr lang="en-US" dirty="0" err="1"/>
              <a:t>grym</a:t>
            </a:r>
            <a:r>
              <a:rPr lang="en-US" dirty="0"/>
              <a:t> </a:t>
            </a:r>
            <a:r>
              <a:rPr lang="en-US" dirty="0" err="1"/>
              <a:t>allanol</a:t>
            </a:r>
            <a:r>
              <a:rPr lang="en-US" dirty="0"/>
              <a:t> </a:t>
            </a:r>
            <a:r>
              <a:rPr lang="en-US" dirty="0" err="1"/>
              <a:t>annisgwyl</a:t>
            </a:r>
            <a:r>
              <a:rPr lang="en-US" dirty="0"/>
              <a:t> </a:t>
            </a:r>
            <a:r>
              <a:rPr lang="en-US" dirty="0" err="1"/>
              <a:t>sy’n</a:t>
            </a:r>
            <a:r>
              <a:rPr lang="en-US" dirty="0"/>
              <a:t> </a:t>
            </a:r>
            <a:r>
              <a:rPr lang="en-US" dirty="0" err="1"/>
              <a:t>achosi</a:t>
            </a:r>
            <a:r>
              <a:rPr lang="en-US" dirty="0"/>
              <a:t> 	</a:t>
            </a:r>
            <a:r>
              <a:rPr lang="en-US" dirty="0" err="1"/>
              <a:t>traweffaith</a:t>
            </a:r>
            <a:r>
              <a:rPr lang="en-US" dirty="0"/>
              <a:t> </a:t>
            </a:r>
            <a:r>
              <a:rPr lang="en-US" dirty="0" err="1"/>
              <a:t>pellgyrhaeddol</a:t>
            </a:r>
            <a:endParaRPr lang="cy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E52C8B-6561-8FE4-F8FA-314B8010BE39}"/>
              </a:ext>
            </a:extLst>
          </p:cNvPr>
          <p:cNvSpPr txBox="1"/>
          <p:nvPr/>
        </p:nvSpPr>
        <p:spPr>
          <a:xfrm>
            <a:off x="492295" y="1883500"/>
            <a:ext cx="855134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Meteor 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80891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3.7037E-7 C 0.08138 3.7037E-7 0.14753 0.1125 0.14753 0.25162 C 0.14753 0.39051 0.08138 0.5037 -4.58333E-6 0.5037 C -0.08138 0.5037 -0.14726 0.39051 -0.14726 0.25162 C -0.14726 0.1125 -0.08138 3.7037E-7 -4.58333E-6 3.7037E-7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2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2.96296E-6 C 0.04714 2.96296E-6 0.08555 0.06018 0.08555 0.13426 C 0.08555 0.2081 0.04714 0.26875 4.16667E-7 0.26875 C -0.04727 0.26875 -0.08542 0.2081 -0.08542 0.13426 C -0.08542 0.06018 -0.04727 2.96296E-6 4.16667E-7 2.96296E-6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5" grpId="0" build="allAtOnce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F43BE0-D2CB-E403-A9C2-0EBF262A0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FEC01F9F-B24A-8B92-23D9-DD5BABFB9589}"/>
              </a:ext>
            </a:extLst>
          </p:cNvPr>
          <p:cNvSpPr/>
          <p:nvPr/>
        </p:nvSpPr>
        <p:spPr>
          <a:xfrm>
            <a:off x="345217" y="1476880"/>
            <a:ext cx="5750783" cy="5209056"/>
          </a:xfrm>
          <a:prstGeom prst="flowChartConnector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A7CF7-D031-E94C-1D3C-0EACDA6CA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1755" y="2161426"/>
            <a:ext cx="5514807" cy="4204757"/>
          </a:xfrm>
        </p:spPr>
        <p:txBody>
          <a:bodyPr>
            <a:normAutofit/>
          </a:bodyPr>
          <a:lstStyle/>
          <a:p>
            <a:pPr lvl="1"/>
            <a:endParaRPr lang="en-US" dirty="0"/>
          </a:p>
          <a:p>
            <a:pPr lvl="2"/>
            <a:endParaRPr lang="en-US" dirty="0"/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50E28FD6-CB59-7F41-998D-64B827CFE959}"/>
              </a:ext>
            </a:extLst>
          </p:cNvPr>
          <p:cNvSpPr/>
          <p:nvPr/>
        </p:nvSpPr>
        <p:spPr>
          <a:xfrm>
            <a:off x="919862" y="1961945"/>
            <a:ext cx="4591664" cy="4204757"/>
          </a:xfrm>
          <a:prstGeom prst="flowChartConnector">
            <a:avLst/>
          </a:prstGeom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>
              <a:ln>
                <a:solidFill>
                  <a:schemeClr val="tx1"/>
                </a:solidFill>
                <a:prstDash val="dash"/>
              </a:ln>
            </a:endParaRP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4105E462-9656-221A-8BD0-1D7D3A3B1CB1}"/>
              </a:ext>
            </a:extLst>
          </p:cNvPr>
          <p:cNvSpPr/>
          <p:nvPr/>
        </p:nvSpPr>
        <p:spPr>
          <a:xfrm>
            <a:off x="1887794" y="2707061"/>
            <a:ext cx="2782529" cy="2526891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49C255EE-27BE-D0E0-9ED2-CE074B8B30DD}"/>
              </a:ext>
            </a:extLst>
          </p:cNvPr>
          <p:cNvSpPr/>
          <p:nvPr/>
        </p:nvSpPr>
        <p:spPr>
          <a:xfrm>
            <a:off x="2772698" y="3429000"/>
            <a:ext cx="894734" cy="950539"/>
          </a:xfrm>
          <a:prstGeom prst="flowChartConnector">
            <a:avLst/>
          </a:prstGeom>
          <a:solidFill>
            <a:schemeClr val="accent3"/>
          </a:solidFill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D3CC14-4FDE-2197-3836-8548664A777F}"/>
              </a:ext>
            </a:extLst>
          </p:cNvPr>
          <p:cNvSpPr txBox="1"/>
          <p:nvPr/>
        </p:nvSpPr>
        <p:spPr>
          <a:xfrm>
            <a:off x="2772698" y="2172981"/>
            <a:ext cx="114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Siaradwyr</a:t>
            </a:r>
            <a:endParaRPr lang="cy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1E9657-4F3E-B431-9217-55D2412A4A0A}"/>
              </a:ext>
            </a:extLst>
          </p:cNvPr>
          <p:cNvSpPr txBox="1"/>
          <p:nvPr/>
        </p:nvSpPr>
        <p:spPr>
          <a:xfrm>
            <a:off x="2457793" y="2978342"/>
            <a:ext cx="1809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Cyrff</a:t>
            </a:r>
            <a:r>
              <a:rPr lang="en-US" dirty="0"/>
              <a:t> </a:t>
            </a:r>
            <a:r>
              <a:rPr lang="en-US" dirty="0" err="1"/>
              <a:t>gweithredu</a:t>
            </a:r>
            <a:endParaRPr lang="cy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A1E8577-108C-F9EB-68EE-C9B619775A9E}"/>
              </a:ext>
            </a:extLst>
          </p:cNvPr>
          <p:cNvSpPr txBox="1"/>
          <p:nvPr/>
        </p:nvSpPr>
        <p:spPr>
          <a:xfrm>
            <a:off x="2691580" y="3598575"/>
            <a:ext cx="1096297" cy="656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Cymraeg</a:t>
            </a:r>
            <a:r>
              <a:rPr lang="en-US" dirty="0"/>
              <a:t> 2050</a:t>
            </a:r>
            <a:endParaRPr lang="cy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7D7859-44DD-4E60-22E1-C6B647827D87}"/>
              </a:ext>
            </a:extLst>
          </p:cNvPr>
          <p:cNvSpPr txBox="1"/>
          <p:nvPr/>
        </p:nvSpPr>
        <p:spPr>
          <a:xfrm>
            <a:off x="6934745" y="2161426"/>
            <a:ext cx="48609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MEICRO</a:t>
            </a:r>
            <a:r>
              <a:rPr lang="en-US" dirty="0"/>
              <a:t> – </a:t>
            </a:r>
            <a:r>
              <a:rPr lang="en-US" dirty="0" err="1"/>
              <a:t>siaradwyr</a:t>
            </a:r>
            <a:r>
              <a:rPr lang="en-US" dirty="0"/>
              <a:t> </a:t>
            </a:r>
            <a:r>
              <a:rPr lang="en-US" dirty="0" err="1"/>
              <a:t>Cymraeg</a:t>
            </a:r>
            <a:r>
              <a:rPr lang="en-US" dirty="0"/>
              <a:t> – </a:t>
            </a:r>
            <a:r>
              <a:rPr lang="en-US" dirty="0" err="1"/>
              <a:t>unigolion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	</a:t>
            </a:r>
            <a:r>
              <a:rPr lang="en-US" dirty="0" err="1"/>
              <a:t>cartrefi</a:t>
            </a:r>
            <a:r>
              <a:rPr lang="en-US" dirty="0"/>
              <a:t> / </a:t>
            </a:r>
            <a:r>
              <a:rPr lang="en-US" dirty="0" err="1"/>
              <a:t>gweithle</a:t>
            </a:r>
            <a:r>
              <a:rPr lang="en-US" dirty="0"/>
              <a:t> / </a:t>
            </a:r>
            <a:r>
              <a:rPr lang="en-US" dirty="0" err="1"/>
              <a:t>cymuned</a:t>
            </a:r>
            <a:r>
              <a:rPr lang="en-US" dirty="0"/>
              <a:t>, </a:t>
            </a:r>
            <a:r>
              <a:rPr lang="en-US" dirty="0" err="1"/>
              <a:t>cyrff</a:t>
            </a:r>
            <a:r>
              <a:rPr lang="en-US" dirty="0"/>
              <a:t> 	</a:t>
            </a:r>
            <a:r>
              <a:rPr lang="en-US" dirty="0" err="1"/>
              <a:t>llawr</a:t>
            </a:r>
            <a:r>
              <a:rPr lang="en-US" dirty="0"/>
              <a:t> </a:t>
            </a:r>
            <a:r>
              <a:rPr lang="en-US" dirty="0" err="1"/>
              <a:t>gwlad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 y </a:t>
            </a:r>
            <a:r>
              <a:rPr lang="en-US" dirty="0" err="1"/>
              <a:t>mentrau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, </a:t>
            </a:r>
            <a:r>
              <a:rPr lang="en-US" dirty="0" err="1"/>
              <a:t>clybiau</a:t>
            </a:r>
            <a:r>
              <a:rPr lang="en-US" dirty="0"/>
              <a:t> 	neu </a:t>
            </a:r>
            <a:r>
              <a:rPr lang="en-US" dirty="0" err="1"/>
              <a:t>fusnesau</a:t>
            </a:r>
            <a:r>
              <a:rPr lang="en-US" dirty="0"/>
              <a:t> </a:t>
            </a:r>
            <a:r>
              <a:rPr lang="en-US" dirty="0" err="1"/>
              <a:t>lleol</a:t>
            </a:r>
            <a:endParaRPr lang="cy-GB" dirty="0"/>
          </a:p>
          <a:p>
            <a:endParaRPr lang="en-US" dirty="0"/>
          </a:p>
          <a:p>
            <a:r>
              <a:rPr lang="en-US" b="1" dirty="0"/>
              <a:t>MESO</a:t>
            </a:r>
            <a:r>
              <a:rPr lang="en-US" dirty="0"/>
              <a:t> – </a:t>
            </a:r>
            <a:r>
              <a:rPr lang="en-US" dirty="0" err="1"/>
              <a:t>Cyrff</a:t>
            </a:r>
            <a:r>
              <a:rPr lang="en-US" dirty="0"/>
              <a:t> </a:t>
            </a:r>
            <a:r>
              <a:rPr lang="en-US" dirty="0" err="1"/>
              <a:t>gweithredu’r</a:t>
            </a:r>
            <a:r>
              <a:rPr lang="en-US" dirty="0"/>
              <a:t> </a:t>
            </a:r>
            <a:r>
              <a:rPr lang="en-US" dirty="0" err="1"/>
              <a:t>strategaeth</a:t>
            </a:r>
            <a:r>
              <a:rPr lang="en-US" dirty="0"/>
              <a:t>, </a:t>
            </a:r>
            <a:r>
              <a:rPr lang="en-US" dirty="0" err="1"/>
              <a:t>gan</a:t>
            </a:r>
            <a:r>
              <a:rPr lang="en-US" dirty="0"/>
              <a:t> 	</a:t>
            </a:r>
            <a:r>
              <a:rPr lang="en-US" dirty="0" err="1"/>
              <a:t>gynnwys</a:t>
            </a:r>
            <a:r>
              <a:rPr lang="en-US" dirty="0"/>
              <a:t> </a:t>
            </a:r>
            <a:r>
              <a:rPr lang="en-US" dirty="0" err="1"/>
              <a:t>cynghorau</a:t>
            </a:r>
            <a:r>
              <a:rPr lang="en-US" dirty="0"/>
              <a:t> sir / </a:t>
            </a:r>
            <a:r>
              <a:rPr lang="en-US" dirty="0" err="1"/>
              <a:t>bwrdeistref</a:t>
            </a:r>
            <a:r>
              <a:rPr lang="en-US" dirty="0"/>
              <a:t>, 	</a:t>
            </a:r>
            <a:r>
              <a:rPr lang="en-US" dirty="0" err="1"/>
              <a:t>cyrff</a:t>
            </a:r>
            <a:r>
              <a:rPr lang="en-US" dirty="0"/>
              <a:t> </a:t>
            </a:r>
            <a:r>
              <a:rPr lang="en-US" dirty="0" err="1"/>
              <a:t>cenedlaethol</a:t>
            </a:r>
            <a:r>
              <a:rPr lang="en-US" dirty="0"/>
              <a:t> </a:t>
            </a:r>
            <a:r>
              <a:rPr lang="en-US" dirty="0" err="1"/>
              <a:t>ee</a:t>
            </a:r>
            <a:r>
              <a:rPr lang="en-US" dirty="0"/>
              <a:t> </a:t>
            </a:r>
            <a:r>
              <a:rPr lang="en-US" dirty="0" err="1"/>
              <a:t>Amgueddfa</a:t>
            </a:r>
            <a:r>
              <a:rPr lang="en-US" dirty="0"/>
              <a:t> 	Cymru, y </a:t>
            </a:r>
            <a:r>
              <a:rPr lang="en-US" dirty="0" err="1"/>
              <a:t>byd</a:t>
            </a:r>
            <a:r>
              <a:rPr lang="en-US" dirty="0"/>
              <a:t> </a:t>
            </a:r>
            <a:r>
              <a:rPr lang="en-US" dirty="0" err="1"/>
              <a:t>addysg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MACRO</a:t>
            </a:r>
            <a:r>
              <a:rPr lang="en-US" dirty="0"/>
              <a:t> – </a:t>
            </a:r>
            <a:r>
              <a:rPr lang="en-US" dirty="0" err="1"/>
              <a:t>Llywodraeth</a:t>
            </a:r>
            <a:r>
              <a:rPr lang="en-US" dirty="0"/>
              <a:t> Cymru – </a:t>
            </a:r>
            <a:r>
              <a:rPr lang="en-US" dirty="0" err="1"/>
              <a:t>Strategaeth</a:t>
            </a:r>
            <a:r>
              <a:rPr lang="en-US" dirty="0"/>
              <a:t> 	</a:t>
            </a:r>
            <a:r>
              <a:rPr lang="en-US" dirty="0" err="1"/>
              <a:t>Cymraeg</a:t>
            </a:r>
            <a:r>
              <a:rPr lang="en-US" dirty="0"/>
              <a:t> 2050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	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7F80EE-6EAB-6C54-0F54-C006000763CD}"/>
              </a:ext>
            </a:extLst>
          </p:cNvPr>
          <p:cNvSpPr txBox="1"/>
          <p:nvPr/>
        </p:nvSpPr>
        <p:spPr>
          <a:xfrm>
            <a:off x="2643101" y="1369528"/>
            <a:ext cx="129963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Y </a:t>
            </a:r>
            <a:r>
              <a:rPr lang="en-US" dirty="0" err="1"/>
              <a:t>pandemig</a:t>
            </a:r>
            <a:r>
              <a:rPr lang="en-US" dirty="0"/>
              <a:t> </a:t>
            </a:r>
            <a:endParaRPr lang="cy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B67004-E29E-4BFB-C3D8-06E025EC2D61}"/>
              </a:ext>
            </a:extLst>
          </p:cNvPr>
          <p:cNvSpPr txBox="1"/>
          <p:nvPr/>
        </p:nvSpPr>
        <p:spPr>
          <a:xfrm>
            <a:off x="6924913" y="5737623"/>
            <a:ext cx="4529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METEOR</a:t>
            </a:r>
            <a:r>
              <a:rPr lang="en-US" dirty="0"/>
              <a:t> – </a:t>
            </a:r>
            <a:r>
              <a:rPr lang="en-US" dirty="0" err="1"/>
              <a:t>pandemig</a:t>
            </a:r>
            <a:r>
              <a:rPr lang="en-US" dirty="0"/>
              <a:t> Covid-19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66123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5.55112E-17 C 0.08138 5.55112E-17 0.14753 0.1125 0.14753 0.25162 C 0.14753 0.39051 0.08138 0.5037 1.04167E-6 0.5037 C -0.08138 0.5037 -0.14727 0.39051 -0.14727 0.25162 C -0.14727 0.1125 -0.08138 5.55112E-17 1.04167E-6 5.55112E-17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2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1.11111E-6 C 0.04714 -1.11111E-6 0.08555 0.06019 0.08555 0.13426 C 0.08555 0.2081 0.04714 0.26875 -1.25E-6 0.26875 C -0.04726 0.26875 -0.08542 0.2081 -0.08542 0.13426 C -0.08542 0.06019 -0.04726 -1.11111E-6 -1.25E-6 -1.11111E-6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7037E-7 C 0.13008 -3.7037E-7 0.23594 0.16736 0.23594 0.37407 C 0.23594 0.58032 0.13008 0.74838 -2.08333E-6 0.74838 C -0.13047 0.74838 -0.23581 0.58032 -0.23581 0.37407 C -0.23581 0.16736 -0.13047 -3.7037E-7 -2.08333E-6 -3.7037E-7 Z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F2E78-2460-9C4D-F510-23AB2057A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 </a:t>
            </a:r>
            <a:r>
              <a:rPr lang="en-US" dirty="0" err="1"/>
              <a:t>dyfodol</a:t>
            </a:r>
            <a:endParaRPr lang="cy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C125C-8D64-3623-D224-D635244B0F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20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Amlieithrwydd / Dwyieithrwydd</a:t>
            </a:r>
          </a:p>
          <a:p>
            <a:r>
              <a:rPr lang="cy-GB" sz="20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Croestoriadedd / Rhyn</a:t>
            </a:r>
            <a:r>
              <a:rPr lang="cy-GB" sz="2000" dirty="0">
                <a:ea typeface="Aptos" panose="020B0004020202020204" pitchFamily="34" charset="0"/>
                <a:cs typeface="Arial" panose="020B0604020202020204" pitchFamily="34" charset="0"/>
              </a:rPr>
              <a:t>g</a:t>
            </a:r>
            <a:r>
              <a:rPr lang="cy-GB" sz="20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ddisgyblaethol</a:t>
            </a:r>
          </a:p>
          <a:p>
            <a:r>
              <a:rPr lang="cy-GB" sz="2000" dirty="0">
                <a:ea typeface="Aptos" panose="020B0004020202020204" pitchFamily="34" charset="0"/>
                <a:cs typeface="Arial" panose="020B0604020202020204" pitchFamily="34" charset="0"/>
              </a:rPr>
              <a:t>Ymateb yn amserol</a:t>
            </a:r>
            <a:endParaRPr lang="cy-GB" sz="20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cy-GB" sz="20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Offer priodol a defnyddiadwy </a:t>
            </a:r>
          </a:p>
          <a:p>
            <a:r>
              <a:rPr lang="cy-GB" sz="2000" dirty="0">
                <a:ea typeface="Aptos" panose="020B0004020202020204" pitchFamily="34" charset="0"/>
                <a:cs typeface="Arial" panose="020B0604020202020204" pitchFamily="34" charset="0"/>
              </a:rPr>
              <a:t>Cyfathrebu</a:t>
            </a:r>
            <a:endParaRPr lang="cy-GB" sz="20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943654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8F91F-BA21-C8DA-0EB7-3FD045AF6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casgliad</a:t>
            </a:r>
            <a:endParaRPr lang="cy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DBCE2-15D8-2D08-94D6-8ECACF475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3152" y="1012681"/>
            <a:ext cx="6650991" cy="4658216"/>
          </a:xfrm>
        </p:spPr>
        <p:txBody>
          <a:bodyPr/>
          <a:lstStyle/>
          <a:p>
            <a:pPr lvl="0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cy-GB" sz="2000" dirty="0"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Y maes yn ifanc ond yn aeddfed – t</a:t>
            </a:r>
            <a:r>
              <a:rPr lang="cy-GB" sz="2000" dirty="0"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rywyddau rhyngddisgyblaethol a chroestoriadedd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cy-GB" sz="2000" dirty="0"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Addasu a diweddaru modelau – technoleg? 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cy-GB" sz="2000" dirty="0">
                <a:effectLst/>
                <a:latin typeface="+mj-lt"/>
                <a:ea typeface="Aptos" panose="020B0004020202020204" pitchFamily="34" charset="0"/>
                <a:cs typeface="Arial" panose="020B0604020202020204" pitchFamily="34" charset="0"/>
              </a:rPr>
              <a:t>Creu cysylltiadau rhwng swyddogion iaith ac ymchwilwyr ac academyddion</a:t>
            </a: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826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A0154-3C38-A209-CDA9-E6213B77E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504" y="554672"/>
            <a:ext cx="11029616" cy="57603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llyfryddiaeth</a:t>
            </a:r>
            <a:endParaRPr lang="cy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5DD018-7451-3460-BD77-AAE12F3D3C60}"/>
              </a:ext>
            </a:extLst>
          </p:cNvPr>
          <p:cNvSpPr txBox="1"/>
          <p:nvPr/>
        </p:nvSpPr>
        <p:spPr>
          <a:xfrm>
            <a:off x="581192" y="1130710"/>
            <a:ext cx="10706240" cy="5457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Annamalai, E. (2003). Reflections on a Language Policy for Multilingualism. 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Language Policy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, 113-132 (2003). </a:t>
            </a:r>
            <a:r>
              <a:rPr lang="cy-GB" sz="1400" u="sng" dirty="0">
                <a:solidFill>
                  <a:srgbClr val="467886"/>
                </a:solidFill>
                <a:effectLst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https://doi.org/10.1023/A:1024689217801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Cooper, R. L. (1989).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Language planning and social change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. Cambridge: Cambridge University Press.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Fishman, J. A. (1991).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Reversing Language Shift: Theory and Practice of Assistance to Threatened Languages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. Clevedon: Multilingual Matters.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Hodges, R., a Prys, C. (2019). The community as a language planning crossroads: macro and micro language planning in communities in Wales. </a:t>
            </a:r>
            <a:r>
              <a:rPr lang="en-US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Current issues in language planning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20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(3), 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207-225. </a:t>
            </a:r>
            <a:r>
              <a:rPr lang="cy-GB" sz="1400" u="sng" dirty="0">
                <a:solidFill>
                  <a:srgbClr val="467886"/>
                </a:solidFill>
                <a:effectLst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https://doi.org/10.1080/14664208.2018.1495370</a:t>
            </a:r>
            <a:endParaRPr lang="cy-GB" sz="14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Hornberger, N. (2006) 'Frameworks and Models in Language Policy and Planning', </a:t>
            </a:r>
            <a:r>
              <a:rPr lang="en-US" sz="14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Ricento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, Thomas. (2006). </a:t>
            </a:r>
            <a:r>
              <a:rPr lang="en-US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An introduction to language policy: theory and method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. Blackwell. – </a:t>
            </a:r>
            <a:r>
              <a:rPr lang="en-US" sz="14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copi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ar-lein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US" sz="1400" dirty="0" err="1">
                <a:effectLst/>
                <a:ea typeface="Aptos" panose="020B0004020202020204" pitchFamily="34" charset="0"/>
                <a:cs typeface="Arial" panose="020B0604020202020204" pitchFamily="34" charset="0"/>
              </a:rPr>
              <a:t>tt</a:t>
            </a:r>
            <a:r>
              <a:rPr lang="en-US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. 24-37).</a:t>
            </a:r>
            <a:endParaRPr lang="cy-GB" sz="14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Kaplan, R.B. a Baldauf, R.B (1997).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Language Planning: From Practice to Theory. 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Bristol: Multilingual Matters.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Lewis, M. </a:t>
            </a:r>
            <a:r>
              <a:rPr lang="cy-GB" sz="1400">
                <a:effectLst/>
                <a:ea typeface="Aptos" panose="020B0004020202020204" pitchFamily="34" charset="0"/>
                <a:cs typeface="Arial" panose="020B0604020202020204" pitchFamily="34" charset="0"/>
              </a:rPr>
              <a:t>a 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Simons, G. (2010). Assessing endangerment: Expanding Fishman’s GIDS,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Revuw Roumaine de Linguistique.</a:t>
            </a:r>
            <a:endParaRPr lang="cy-GB" sz="1400" dirty="0">
              <a:effectLst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Llywodraeth Cymru (2017).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Cymraeg 2050: Miliwn o Siaradwyr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. Caerdydd: Llywodraeth Cymru.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Llywodraeth Cymru (2024).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Grymuso cymunedau, cryfhau’r Gymraeg: Adroddiad y Comisiwn Cymunedau Cymraeg ar gymunedau sydd â dwysedd uwch o siaradwyr Cymraeg.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 Caerdydd: Llywodraeth Cymru.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Mesthrie, Rajend, et al. (2009).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Introducing Sociolinguistics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, Caeredin: Edinburgh University Press. </a:t>
            </a:r>
            <a:r>
              <a:rPr lang="cy-GB" sz="1400" u="sng" dirty="0">
                <a:solidFill>
                  <a:srgbClr val="467886"/>
                </a:solidFill>
                <a:effectLst/>
                <a:ea typeface="Aptos" panose="020B0004020202020204" pitchFamily="34" charset="0"/>
                <a:cs typeface="Arial" panose="020B0604020202020204" pitchFamily="34" charset="0"/>
                <a:hlinkClick r:id="rId5"/>
              </a:rPr>
              <a:t>http://ebookcentral.proquest.com/lib/trinity/detail.action?docID=448743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Morris, D. (gol.) (2010).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Welsh in the Twenty-First Century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. Caerdydd: Gwasg Prifysgol Cymru.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Ricento, T. gol. (2006).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An Introduction to Language Policy: Theory and Method. 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Llundain: Blackwell.</a:t>
            </a:r>
          </a:p>
          <a:p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Tollefson, J. W. (1991). </a:t>
            </a:r>
            <a:r>
              <a:rPr lang="cy-GB" sz="1400" i="1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Planning language, planning inequality: language policy in the community</a:t>
            </a:r>
            <a:r>
              <a:rPr lang="cy-GB" sz="1400" dirty="0">
                <a:effectLst/>
                <a:ea typeface="Aptos" panose="020B0004020202020204" pitchFamily="34" charset="0"/>
                <a:cs typeface="Arial" panose="020B0604020202020204" pitchFamily="34" charset="0"/>
              </a:rPr>
              <a:t>. Llundain: Longman.</a:t>
            </a:r>
            <a:endParaRPr lang="cy-GB" sz="1400" dirty="0"/>
          </a:p>
        </p:txBody>
      </p:sp>
    </p:spTree>
    <p:extLst>
      <p:ext uri="{BB962C8B-B14F-4D97-AF65-F5344CB8AC3E}">
        <p14:creationId xmlns:p14="http://schemas.microsoft.com/office/powerpoint/2010/main" val="117243126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Tw Cen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2917</TotalTime>
  <Words>682</Words>
  <Application>Microsoft Office PowerPoint</Application>
  <PresentationFormat>Widescreen</PresentationFormat>
  <Paragraphs>85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-apple-system</vt:lpstr>
      <vt:lpstr>Aptos</vt:lpstr>
      <vt:lpstr>Tw Cen MT</vt:lpstr>
      <vt:lpstr>Wingdings</vt:lpstr>
      <vt:lpstr>Wingdings 2</vt:lpstr>
      <vt:lpstr>DividendVTI</vt:lpstr>
      <vt:lpstr>Hanfodion cynllunio iaith 100647 Polisi Cyhoeddus (ECDA7008C) Cyflwyniad llafar</vt:lpstr>
      <vt:lpstr>cynnwys</vt:lpstr>
      <vt:lpstr>cynllunio iaith – llinell amser</vt:lpstr>
      <vt:lpstr>theori ar waith – meicro, meso, macro</vt:lpstr>
      <vt:lpstr>PowerPoint Presentation</vt:lpstr>
      <vt:lpstr>Y dyfodol</vt:lpstr>
      <vt:lpstr>casgliad</vt:lpstr>
      <vt:lpstr>llyfryddiaeth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Manon Humphreys</dc:creator>
  <cp:lastModifiedBy>Manon Humphreys</cp:lastModifiedBy>
  <cp:revision>33</cp:revision>
  <dcterms:created xsi:type="dcterms:W3CDTF">2024-11-14T09:36:53Z</dcterms:created>
  <dcterms:modified xsi:type="dcterms:W3CDTF">2024-12-02T08:37:34Z</dcterms:modified>
</cp:coreProperties>
</file>