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98" r:id="rId1"/>
  </p:sldMasterIdLst>
  <p:notesMasterIdLst>
    <p:notesMasterId r:id="rId20"/>
  </p:notesMasterIdLst>
  <p:sldIdLst>
    <p:sldId id="282" r:id="rId2"/>
    <p:sldId id="256" r:id="rId3"/>
    <p:sldId id="279" r:id="rId4"/>
    <p:sldId id="257" r:id="rId5"/>
    <p:sldId id="280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2" r:id="rId16"/>
    <p:sldId id="277" r:id="rId17"/>
    <p:sldId id="278" r:id="rId18"/>
    <p:sldId id="281" r:id="rId19"/>
  </p:sldIdLst>
  <p:sldSz cx="9144000" cy="5143500" type="screen16x9"/>
  <p:notesSz cx="6858000" cy="9144000"/>
  <p:embeddedFontLst>
    <p:embeddedFont>
      <p:font typeface="Cormorant Upright" pitchFamily="2" charset="77"/>
      <p:regular r:id="rId21"/>
      <p:bold r:id="rId22"/>
    </p:embeddedFont>
    <p:embeddedFont>
      <p:font typeface="Karla" pitchFamily="2" charset="77"/>
      <p:regular r:id="rId23"/>
      <p:bold r:id="rId24"/>
      <p:italic r:id="rId25"/>
      <p:boldItalic r:id="rId26"/>
    </p:embeddedFont>
    <p:embeddedFont>
      <p:font typeface="Roboto Condensed Light" panose="020F0302020204030204" pitchFamily="34" charset="0"/>
      <p:regular r:id="rId27"/>
      <p:italic r:id="rId2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FE11771-745E-42CD-A1D3-33E399B5D35C}">
  <a:tblStyle styleId="{3FE11771-745E-42CD-A1D3-33E399B5D35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0"/>
  </p:normalViewPr>
  <p:slideViewPr>
    <p:cSldViewPr>
      <p:cViewPr varScale="1">
        <p:scale>
          <a:sx n="142" d="100"/>
          <a:sy n="142" d="100"/>
        </p:scale>
        <p:origin x="760" y="17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467960405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" name="Google Shape;369;geb8ae6714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0" name="Google Shape;370;geb8ae6714c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" name="Google Shape;378;ge4b7ac326b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9" name="Google Shape;379;ge4b7ac326b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" name="Google Shape;378;ge4b7ac326b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9" name="Google Shape;379;ge4b7ac326b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ge4b7ac326b_0_1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5" name="Google Shape;405;ge4b7ac326b_0_1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" name="Google Shape;424;g1159ca0ef5e_0_5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5" name="Google Shape;425;g1159ca0ef5e_0_5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ge4b7ac326b_0_1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0" name="Google Shape;450;ge4b7ac326b_0_19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" name="Google Shape;460;g1159ca0ef5e_0_9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1" name="Google Shape;461;g1159ca0ef5e_0_9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ge4b7ac326b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3" name="Google Shape;473;ge4b7ac326b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" name="Google Shape;483;g1159ca0ef5e_0_15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4" name="Google Shape;484;g1159ca0ef5e_0_15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9" name="Google Shape;499;ge4b7ac326b_0_39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0" name="Google Shape;500;ge4b7ac326b_0_39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" name="Google Shape;515;g1159ca0ef5e_0_19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6" name="Google Shape;516;g1159ca0ef5e_0_19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1" name="Google Shape;531;ge4b7ac326b_0_3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2" name="Google Shape;532;ge4b7ac326b_0_3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9" name="Google Shape;589;gec76395e68_1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0" name="Google Shape;590;gec76395e68_1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6" name="Google Shape;656;g1161065f471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7" name="Google Shape;657;g1161065f471_0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8" name="Google Shape;548;g1161d1200f5_0_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9" name="Google Shape;549;g1161d1200f5_0_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8" name="Google Shape;548;g1161d1200f5_0_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9" name="Google Shape;549;g1161d1200f5_0_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586982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lt2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715100" y="1429612"/>
            <a:ext cx="4722900" cy="1573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4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ubTitle" idx="1"/>
          </p:nvPr>
        </p:nvSpPr>
        <p:spPr>
          <a:xfrm>
            <a:off x="715100" y="3182313"/>
            <a:ext cx="4359000" cy="228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/>
        </p:nvSpPr>
        <p:spPr>
          <a:xfrm>
            <a:off x="285700" y="279600"/>
            <a:ext cx="8578800" cy="8190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4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720000" y="463301"/>
            <a:ext cx="7704000" cy="55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720000" y="1098600"/>
            <a:ext cx="7704000" cy="3230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Cormorant Upright"/>
              <a:buAutoNum type="arabicPeriod"/>
              <a:defRPr sz="1250"/>
            </a:lvl1pPr>
            <a:lvl2pPr marL="914400" lvl="1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alphaLcPeriod"/>
              <a:defRPr/>
            </a:lvl2pPr>
            <a:lvl3pPr marL="1371600" lvl="2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romanLcPeriod"/>
              <a:defRPr/>
            </a:lvl3pPr>
            <a:lvl4pPr marL="1828800" lvl="3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arabicPeriod"/>
              <a:defRPr/>
            </a:lvl4pPr>
            <a:lvl5pPr marL="2286000" lvl="4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alphaLcPeriod"/>
              <a:defRPr/>
            </a:lvl5pPr>
            <a:lvl6pPr marL="2743200" lvl="5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romanLcPeriod"/>
              <a:defRPr/>
            </a:lvl6pPr>
            <a:lvl7pPr marL="3200400" lvl="6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arabicPeriod"/>
              <a:defRPr/>
            </a:lvl7pPr>
            <a:lvl8pPr marL="3657600" lvl="7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alphaLcPeriod"/>
              <a:defRPr/>
            </a:lvl8pPr>
            <a:lvl9pPr marL="4114800" lvl="8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AutoNum type="romanLcPeriod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7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" name="Google Shape;40;p7"/>
          <p:cNvSpPr txBox="1">
            <a:spLocks noGrp="1"/>
          </p:cNvSpPr>
          <p:nvPr>
            <p:ph type="body" idx="1"/>
          </p:nvPr>
        </p:nvSpPr>
        <p:spPr>
          <a:xfrm>
            <a:off x="720000" y="1389525"/>
            <a:ext cx="3020700" cy="114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1" name="Google Shape;41;p7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>
                <a:solidFill>
                  <a:srgbClr val="434343"/>
                </a:solidFill>
              </a:defRPr>
            </a:lvl1pPr>
            <a:lvl2pPr lvl="1">
              <a:buNone/>
              <a:defRPr>
                <a:solidFill>
                  <a:srgbClr val="434343"/>
                </a:solidFill>
              </a:defRPr>
            </a:lvl2pPr>
            <a:lvl3pPr lvl="2">
              <a:buNone/>
              <a:defRPr>
                <a:solidFill>
                  <a:srgbClr val="434343"/>
                </a:solidFill>
              </a:defRPr>
            </a:lvl3pPr>
            <a:lvl4pPr lvl="3">
              <a:buNone/>
              <a:defRPr>
                <a:solidFill>
                  <a:srgbClr val="434343"/>
                </a:solidFill>
              </a:defRPr>
            </a:lvl4pPr>
            <a:lvl5pPr lvl="4">
              <a:buNone/>
              <a:defRPr>
                <a:solidFill>
                  <a:srgbClr val="434343"/>
                </a:solidFill>
              </a:defRPr>
            </a:lvl5pPr>
            <a:lvl6pPr lvl="5">
              <a:buNone/>
              <a:defRPr>
                <a:solidFill>
                  <a:srgbClr val="434343"/>
                </a:solidFill>
              </a:defRPr>
            </a:lvl6pPr>
            <a:lvl7pPr lvl="6">
              <a:buNone/>
              <a:defRPr>
                <a:solidFill>
                  <a:srgbClr val="434343"/>
                </a:solidFill>
              </a:defRPr>
            </a:lvl7pPr>
            <a:lvl8pPr lvl="7">
              <a:buNone/>
              <a:defRPr>
                <a:solidFill>
                  <a:srgbClr val="434343"/>
                </a:solidFill>
              </a:defRPr>
            </a:lvl8pPr>
            <a:lvl9pPr lvl="8">
              <a:buNone/>
              <a:defRPr>
                <a:solidFill>
                  <a:srgbClr val="434343"/>
                </a:solidFill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2" name="Google Shape;42;p7"/>
          <p:cNvSpPr/>
          <p:nvPr/>
        </p:nvSpPr>
        <p:spPr>
          <a:xfrm>
            <a:off x="285700" y="279600"/>
            <a:ext cx="8578800" cy="8190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title"/>
          </p:nvPr>
        </p:nvSpPr>
        <p:spPr>
          <a:xfrm>
            <a:off x="720000" y="429768"/>
            <a:ext cx="7704000" cy="66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i="1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bg>
      <p:bgPr>
        <a:solidFill>
          <a:schemeClr val="lt2"/>
        </a:solidFill>
        <a:effectLst/>
      </p:bgPr>
    </p:bg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9"/>
          <p:cNvSpPr txBox="1">
            <a:spLocks noGrp="1"/>
          </p:cNvSpPr>
          <p:nvPr>
            <p:ph type="title"/>
          </p:nvPr>
        </p:nvSpPr>
        <p:spPr>
          <a:xfrm>
            <a:off x="642625" y="1138950"/>
            <a:ext cx="3351600" cy="75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33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50" name="Google Shape;50;p9"/>
          <p:cNvSpPr txBox="1">
            <a:spLocks noGrp="1"/>
          </p:cNvSpPr>
          <p:nvPr>
            <p:ph type="subTitle" idx="1"/>
          </p:nvPr>
        </p:nvSpPr>
        <p:spPr>
          <a:xfrm>
            <a:off x="642625" y="1812885"/>
            <a:ext cx="3351600" cy="167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9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2" name="Google Shape;52;p9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lt1"/>
        </a:solidFill>
        <a:effectLst/>
      </p:bgPr>
    </p:bg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3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" name="Google Shape;70;p13"/>
          <p:cNvSpPr/>
          <p:nvPr/>
        </p:nvSpPr>
        <p:spPr>
          <a:xfrm>
            <a:off x="285700" y="279600"/>
            <a:ext cx="8578800" cy="8190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" name="Google Shape;71;p13"/>
          <p:cNvSpPr txBox="1">
            <a:spLocks noGrp="1"/>
          </p:cNvSpPr>
          <p:nvPr>
            <p:ph type="title"/>
          </p:nvPr>
        </p:nvSpPr>
        <p:spPr>
          <a:xfrm>
            <a:off x="720000" y="1542750"/>
            <a:ext cx="2336400" cy="46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1800" i="1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72" name="Google Shape;72;p13"/>
          <p:cNvSpPr txBox="1">
            <a:spLocks noGrp="1"/>
          </p:cNvSpPr>
          <p:nvPr>
            <p:ph type="title" idx="2" hasCustomPrompt="1"/>
          </p:nvPr>
        </p:nvSpPr>
        <p:spPr>
          <a:xfrm>
            <a:off x="720000" y="1071150"/>
            <a:ext cx="539400" cy="62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73" name="Google Shape;73;p13"/>
          <p:cNvSpPr txBox="1">
            <a:spLocks noGrp="1"/>
          </p:cNvSpPr>
          <p:nvPr>
            <p:ph type="subTitle" idx="1"/>
          </p:nvPr>
        </p:nvSpPr>
        <p:spPr>
          <a:xfrm>
            <a:off x="720000" y="1863713"/>
            <a:ext cx="2235000" cy="55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3"/>
          <p:cNvSpPr txBox="1">
            <a:spLocks noGrp="1"/>
          </p:cNvSpPr>
          <p:nvPr>
            <p:ph type="title" idx="3"/>
          </p:nvPr>
        </p:nvSpPr>
        <p:spPr>
          <a:xfrm>
            <a:off x="720000" y="429768"/>
            <a:ext cx="7704000" cy="66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13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76" name="Google Shape;76;p13"/>
          <p:cNvSpPr txBox="1">
            <a:spLocks noGrp="1"/>
          </p:cNvSpPr>
          <p:nvPr>
            <p:ph type="title" idx="4"/>
          </p:nvPr>
        </p:nvSpPr>
        <p:spPr>
          <a:xfrm>
            <a:off x="3406900" y="1542750"/>
            <a:ext cx="2336400" cy="46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1800" i="1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77" name="Google Shape;77;p13"/>
          <p:cNvSpPr txBox="1">
            <a:spLocks noGrp="1"/>
          </p:cNvSpPr>
          <p:nvPr>
            <p:ph type="title" idx="5" hasCustomPrompt="1"/>
          </p:nvPr>
        </p:nvSpPr>
        <p:spPr>
          <a:xfrm>
            <a:off x="3406900" y="1071150"/>
            <a:ext cx="539400" cy="62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78" name="Google Shape;78;p13"/>
          <p:cNvSpPr txBox="1">
            <a:spLocks noGrp="1"/>
          </p:cNvSpPr>
          <p:nvPr>
            <p:ph type="subTitle" idx="6"/>
          </p:nvPr>
        </p:nvSpPr>
        <p:spPr>
          <a:xfrm>
            <a:off x="3406900" y="1863713"/>
            <a:ext cx="2235000" cy="55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3"/>
          <p:cNvSpPr txBox="1">
            <a:spLocks noGrp="1"/>
          </p:cNvSpPr>
          <p:nvPr>
            <p:ph type="title" idx="7"/>
          </p:nvPr>
        </p:nvSpPr>
        <p:spPr>
          <a:xfrm>
            <a:off x="720000" y="3171525"/>
            <a:ext cx="2336400" cy="46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1800" i="1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80" name="Google Shape;80;p13"/>
          <p:cNvSpPr txBox="1">
            <a:spLocks noGrp="1"/>
          </p:cNvSpPr>
          <p:nvPr>
            <p:ph type="title" idx="8" hasCustomPrompt="1"/>
          </p:nvPr>
        </p:nvSpPr>
        <p:spPr>
          <a:xfrm>
            <a:off x="720000" y="2699925"/>
            <a:ext cx="539400" cy="62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81" name="Google Shape;81;p13"/>
          <p:cNvSpPr txBox="1">
            <a:spLocks noGrp="1"/>
          </p:cNvSpPr>
          <p:nvPr>
            <p:ph type="subTitle" idx="9"/>
          </p:nvPr>
        </p:nvSpPr>
        <p:spPr>
          <a:xfrm>
            <a:off x="720000" y="3492488"/>
            <a:ext cx="2235000" cy="55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13"/>
          <p:cNvSpPr txBox="1">
            <a:spLocks noGrp="1"/>
          </p:cNvSpPr>
          <p:nvPr>
            <p:ph type="title" idx="13"/>
          </p:nvPr>
        </p:nvSpPr>
        <p:spPr>
          <a:xfrm>
            <a:off x="3406900" y="3171525"/>
            <a:ext cx="2336400" cy="46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1800" i="1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83" name="Google Shape;83;p13"/>
          <p:cNvSpPr txBox="1">
            <a:spLocks noGrp="1"/>
          </p:cNvSpPr>
          <p:nvPr>
            <p:ph type="title" idx="14" hasCustomPrompt="1"/>
          </p:nvPr>
        </p:nvSpPr>
        <p:spPr>
          <a:xfrm>
            <a:off x="3406900" y="2699925"/>
            <a:ext cx="539400" cy="62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84" name="Google Shape;84;p13"/>
          <p:cNvSpPr txBox="1">
            <a:spLocks noGrp="1"/>
          </p:cNvSpPr>
          <p:nvPr>
            <p:ph type="subTitle" idx="15"/>
          </p:nvPr>
        </p:nvSpPr>
        <p:spPr>
          <a:xfrm>
            <a:off x="3406900" y="3492488"/>
            <a:ext cx="2235000" cy="55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 1">
  <p:cSld name="BLANK_1_2">
    <p:bg>
      <p:bgPr>
        <a:solidFill>
          <a:schemeClr val="accent2"/>
        </a:solidFill>
        <a:effectLst/>
      </p:bgPr>
    </p:bg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4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" name="Google Shape;87;p14"/>
          <p:cNvSpPr/>
          <p:nvPr/>
        </p:nvSpPr>
        <p:spPr>
          <a:xfrm>
            <a:off x="285700" y="279600"/>
            <a:ext cx="8578800" cy="8190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14"/>
          <p:cNvSpPr txBox="1">
            <a:spLocks noGrp="1"/>
          </p:cNvSpPr>
          <p:nvPr>
            <p:ph type="title"/>
          </p:nvPr>
        </p:nvSpPr>
        <p:spPr>
          <a:xfrm>
            <a:off x="720000" y="1542750"/>
            <a:ext cx="2336400" cy="46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1800" i="1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89" name="Google Shape;89;p14"/>
          <p:cNvSpPr txBox="1">
            <a:spLocks noGrp="1"/>
          </p:cNvSpPr>
          <p:nvPr>
            <p:ph type="title" idx="2" hasCustomPrompt="1"/>
          </p:nvPr>
        </p:nvSpPr>
        <p:spPr>
          <a:xfrm>
            <a:off x="720000" y="1073325"/>
            <a:ext cx="628200" cy="63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90" name="Google Shape;90;p14"/>
          <p:cNvSpPr txBox="1">
            <a:spLocks noGrp="1"/>
          </p:cNvSpPr>
          <p:nvPr>
            <p:ph type="subTitle" idx="1"/>
          </p:nvPr>
        </p:nvSpPr>
        <p:spPr>
          <a:xfrm>
            <a:off x="720000" y="1868936"/>
            <a:ext cx="2336400" cy="63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14"/>
          <p:cNvSpPr txBox="1">
            <a:spLocks noGrp="1"/>
          </p:cNvSpPr>
          <p:nvPr>
            <p:ph type="title" idx="3"/>
          </p:nvPr>
        </p:nvSpPr>
        <p:spPr>
          <a:xfrm>
            <a:off x="720000" y="466344"/>
            <a:ext cx="7704000" cy="55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14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3" name="Google Shape;93;p14"/>
          <p:cNvSpPr txBox="1">
            <a:spLocks noGrp="1"/>
          </p:cNvSpPr>
          <p:nvPr>
            <p:ph type="title" idx="4"/>
          </p:nvPr>
        </p:nvSpPr>
        <p:spPr>
          <a:xfrm>
            <a:off x="3406900" y="1542750"/>
            <a:ext cx="2336400" cy="46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1800" i="1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94" name="Google Shape;94;p14"/>
          <p:cNvSpPr txBox="1">
            <a:spLocks noGrp="1"/>
          </p:cNvSpPr>
          <p:nvPr>
            <p:ph type="title" idx="5" hasCustomPrompt="1"/>
          </p:nvPr>
        </p:nvSpPr>
        <p:spPr>
          <a:xfrm>
            <a:off x="3406900" y="1073325"/>
            <a:ext cx="628200" cy="63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95" name="Google Shape;95;p14"/>
          <p:cNvSpPr txBox="1">
            <a:spLocks noGrp="1"/>
          </p:cNvSpPr>
          <p:nvPr>
            <p:ph type="subTitle" idx="6"/>
          </p:nvPr>
        </p:nvSpPr>
        <p:spPr>
          <a:xfrm>
            <a:off x="3406900" y="1868936"/>
            <a:ext cx="2336400" cy="63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p14"/>
          <p:cNvSpPr txBox="1">
            <a:spLocks noGrp="1"/>
          </p:cNvSpPr>
          <p:nvPr>
            <p:ph type="title" idx="7"/>
          </p:nvPr>
        </p:nvSpPr>
        <p:spPr>
          <a:xfrm>
            <a:off x="720000" y="3171525"/>
            <a:ext cx="2336400" cy="46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1800" i="1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97" name="Google Shape;97;p14"/>
          <p:cNvSpPr txBox="1">
            <a:spLocks noGrp="1"/>
          </p:cNvSpPr>
          <p:nvPr>
            <p:ph type="title" idx="8" hasCustomPrompt="1"/>
          </p:nvPr>
        </p:nvSpPr>
        <p:spPr>
          <a:xfrm>
            <a:off x="720000" y="2702100"/>
            <a:ext cx="628200" cy="63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98" name="Google Shape;98;p14"/>
          <p:cNvSpPr txBox="1">
            <a:spLocks noGrp="1"/>
          </p:cNvSpPr>
          <p:nvPr>
            <p:ph type="subTitle" idx="9"/>
          </p:nvPr>
        </p:nvSpPr>
        <p:spPr>
          <a:xfrm>
            <a:off x="720000" y="3497688"/>
            <a:ext cx="2336400" cy="63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9" name="Google Shape;99;p14"/>
          <p:cNvSpPr txBox="1">
            <a:spLocks noGrp="1"/>
          </p:cNvSpPr>
          <p:nvPr>
            <p:ph type="title" idx="13"/>
          </p:nvPr>
        </p:nvSpPr>
        <p:spPr>
          <a:xfrm>
            <a:off x="3406900" y="3171525"/>
            <a:ext cx="2336400" cy="46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1800" i="1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00" name="Google Shape;100;p14"/>
          <p:cNvSpPr txBox="1">
            <a:spLocks noGrp="1"/>
          </p:cNvSpPr>
          <p:nvPr>
            <p:ph type="title" idx="14" hasCustomPrompt="1"/>
          </p:nvPr>
        </p:nvSpPr>
        <p:spPr>
          <a:xfrm>
            <a:off x="3406900" y="2702100"/>
            <a:ext cx="628200" cy="63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01" name="Google Shape;101;p14"/>
          <p:cNvSpPr txBox="1">
            <a:spLocks noGrp="1"/>
          </p:cNvSpPr>
          <p:nvPr>
            <p:ph type="subTitle" idx="15"/>
          </p:nvPr>
        </p:nvSpPr>
        <p:spPr>
          <a:xfrm>
            <a:off x="3406900" y="3497691"/>
            <a:ext cx="2336400" cy="63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2" name="Google Shape;102;p14"/>
          <p:cNvSpPr txBox="1">
            <a:spLocks noGrp="1"/>
          </p:cNvSpPr>
          <p:nvPr>
            <p:ph type="title" idx="16"/>
          </p:nvPr>
        </p:nvSpPr>
        <p:spPr>
          <a:xfrm>
            <a:off x="6093800" y="1542750"/>
            <a:ext cx="2336400" cy="46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1800" i="1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03" name="Google Shape;103;p14"/>
          <p:cNvSpPr txBox="1">
            <a:spLocks noGrp="1"/>
          </p:cNvSpPr>
          <p:nvPr>
            <p:ph type="title" idx="17" hasCustomPrompt="1"/>
          </p:nvPr>
        </p:nvSpPr>
        <p:spPr>
          <a:xfrm>
            <a:off x="6093800" y="1073325"/>
            <a:ext cx="628200" cy="63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04" name="Google Shape;104;p14"/>
          <p:cNvSpPr txBox="1">
            <a:spLocks noGrp="1"/>
          </p:cNvSpPr>
          <p:nvPr>
            <p:ph type="subTitle" idx="18"/>
          </p:nvPr>
        </p:nvSpPr>
        <p:spPr>
          <a:xfrm>
            <a:off x="6093800" y="1868936"/>
            <a:ext cx="2336400" cy="63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14"/>
          <p:cNvSpPr txBox="1">
            <a:spLocks noGrp="1"/>
          </p:cNvSpPr>
          <p:nvPr>
            <p:ph type="title" idx="19"/>
          </p:nvPr>
        </p:nvSpPr>
        <p:spPr>
          <a:xfrm>
            <a:off x="6093800" y="3171525"/>
            <a:ext cx="2336400" cy="46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1800" i="1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06" name="Google Shape;106;p14"/>
          <p:cNvSpPr txBox="1">
            <a:spLocks noGrp="1"/>
          </p:cNvSpPr>
          <p:nvPr>
            <p:ph type="title" idx="20" hasCustomPrompt="1"/>
          </p:nvPr>
        </p:nvSpPr>
        <p:spPr>
          <a:xfrm>
            <a:off x="6093800" y="2702100"/>
            <a:ext cx="628200" cy="63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07" name="Google Shape;107;p14"/>
          <p:cNvSpPr txBox="1">
            <a:spLocks noGrp="1"/>
          </p:cNvSpPr>
          <p:nvPr>
            <p:ph type="subTitle" idx="21"/>
          </p:nvPr>
        </p:nvSpPr>
        <p:spPr>
          <a:xfrm>
            <a:off x="6093800" y="3497688"/>
            <a:ext cx="2336400" cy="63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"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7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17"/>
          <p:cNvSpPr txBox="1">
            <a:spLocks noGrp="1"/>
          </p:cNvSpPr>
          <p:nvPr>
            <p:ph type="subTitle" idx="1"/>
          </p:nvPr>
        </p:nvSpPr>
        <p:spPr>
          <a:xfrm>
            <a:off x="720000" y="1288725"/>
            <a:ext cx="3294600" cy="283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〜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23" name="Google Shape;123;p17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24" name="Google Shape;124;p17"/>
          <p:cNvSpPr/>
          <p:nvPr/>
        </p:nvSpPr>
        <p:spPr>
          <a:xfrm>
            <a:off x="285700" y="279600"/>
            <a:ext cx="8578800" cy="8190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17"/>
          <p:cNvSpPr txBox="1">
            <a:spLocks noGrp="1"/>
          </p:cNvSpPr>
          <p:nvPr>
            <p:ph type="title"/>
          </p:nvPr>
        </p:nvSpPr>
        <p:spPr>
          <a:xfrm>
            <a:off x="720000" y="429768"/>
            <a:ext cx="7704000" cy="66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BLANK_1_1_1_2_1"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21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8" name="Google Shape;158;p21"/>
          <p:cNvSpPr txBox="1">
            <a:spLocks noGrp="1"/>
          </p:cNvSpPr>
          <p:nvPr>
            <p:ph type="title"/>
          </p:nvPr>
        </p:nvSpPr>
        <p:spPr>
          <a:xfrm>
            <a:off x="720000" y="3109113"/>
            <a:ext cx="2336400" cy="34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59" name="Google Shape;159;p21"/>
          <p:cNvSpPr txBox="1">
            <a:spLocks noGrp="1"/>
          </p:cNvSpPr>
          <p:nvPr>
            <p:ph type="subTitle" idx="1"/>
          </p:nvPr>
        </p:nvSpPr>
        <p:spPr>
          <a:xfrm>
            <a:off x="720000" y="3467038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0" name="Google Shape;160;p21"/>
          <p:cNvSpPr txBox="1">
            <a:spLocks noGrp="1"/>
          </p:cNvSpPr>
          <p:nvPr>
            <p:ph type="title" idx="2"/>
          </p:nvPr>
        </p:nvSpPr>
        <p:spPr>
          <a:xfrm>
            <a:off x="3403800" y="3109113"/>
            <a:ext cx="2336400" cy="34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61" name="Google Shape;161;p21"/>
          <p:cNvSpPr txBox="1">
            <a:spLocks noGrp="1"/>
          </p:cNvSpPr>
          <p:nvPr>
            <p:ph type="subTitle" idx="3"/>
          </p:nvPr>
        </p:nvSpPr>
        <p:spPr>
          <a:xfrm>
            <a:off x="3403800" y="3467038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2" name="Google Shape;162;p21"/>
          <p:cNvSpPr txBox="1">
            <a:spLocks noGrp="1"/>
          </p:cNvSpPr>
          <p:nvPr>
            <p:ph type="title" idx="4"/>
          </p:nvPr>
        </p:nvSpPr>
        <p:spPr>
          <a:xfrm>
            <a:off x="6087600" y="3109113"/>
            <a:ext cx="2336400" cy="34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63" name="Google Shape;163;p21"/>
          <p:cNvSpPr txBox="1">
            <a:spLocks noGrp="1"/>
          </p:cNvSpPr>
          <p:nvPr>
            <p:ph type="subTitle" idx="5"/>
          </p:nvPr>
        </p:nvSpPr>
        <p:spPr>
          <a:xfrm>
            <a:off x="6087600" y="3467038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4" name="Google Shape;164;p21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65" name="Google Shape;165;p21"/>
          <p:cNvSpPr/>
          <p:nvPr/>
        </p:nvSpPr>
        <p:spPr>
          <a:xfrm>
            <a:off x="285700" y="279600"/>
            <a:ext cx="8578800" cy="8190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Google Shape;166;p21"/>
          <p:cNvSpPr txBox="1">
            <a:spLocks noGrp="1"/>
          </p:cNvSpPr>
          <p:nvPr>
            <p:ph type="title" idx="6"/>
          </p:nvPr>
        </p:nvSpPr>
        <p:spPr>
          <a:xfrm>
            <a:off x="720000" y="429768"/>
            <a:ext cx="7704000" cy="66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2">
  <p:cSld name="BLANK_1_1_1_2_1_1">
    <p:bg>
      <p:bgPr>
        <a:solidFill>
          <a:schemeClr val="lt2"/>
        </a:solidFill>
        <a:effectLst/>
      </p:bgPr>
    </p:bg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22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22"/>
          <p:cNvSpPr txBox="1">
            <a:spLocks noGrp="1"/>
          </p:cNvSpPr>
          <p:nvPr>
            <p:ph type="title"/>
          </p:nvPr>
        </p:nvSpPr>
        <p:spPr>
          <a:xfrm>
            <a:off x="3226675" y="1312086"/>
            <a:ext cx="2690700" cy="34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70" name="Google Shape;170;p22"/>
          <p:cNvSpPr txBox="1">
            <a:spLocks noGrp="1"/>
          </p:cNvSpPr>
          <p:nvPr>
            <p:ph type="subTitle" idx="1"/>
          </p:nvPr>
        </p:nvSpPr>
        <p:spPr>
          <a:xfrm>
            <a:off x="3226675" y="1631314"/>
            <a:ext cx="26907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1" name="Google Shape;171;p22"/>
          <p:cNvSpPr txBox="1">
            <a:spLocks noGrp="1"/>
          </p:cNvSpPr>
          <p:nvPr>
            <p:ph type="title" idx="2"/>
          </p:nvPr>
        </p:nvSpPr>
        <p:spPr>
          <a:xfrm>
            <a:off x="3226675" y="2317461"/>
            <a:ext cx="2690700" cy="34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72" name="Google Shape;172;p22"/>
          <p:cNvSpPr txBox="1">
            <a:spLocks noGrp="1"/>
          </p:cNvSpPr>
          <p:nvPr>
            <p:ph type="subTitle" idx="3"/>
          </p:nvPr>
        </p:nvSpPr>
        <p:spPr>
          <a:xfrm>
            <a:off x="3226675" y="2636704"/>
            <a:ext cx="26907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3" name="Google Shape;173;p22"/>
          <p:cNvSpPr txBox="1">
            <a:spLocks noGrp="1"/>
          </p:cNvSpPr>
          <p:nvPr>
            <p:ph type="title" idx="4"/>
          </p:nvPr>
        </p:nvSpPr>
        <p:spPr>
          <a:xfrm>
            <a:off x="3226675" y="3322836"/>
            <a:ext cx="2690700" cy="34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74" name="Google Shape;174;p22"/>
          <p:cNvSpPr txBox="1">
            <a:spLocks noGrp="1"/>
          </p:cNvSpPr>
          <p:nvPr>
            <p:ph type="subTitle" idx="5"/>
          </p:nvPr>
        </p:nvSpPr>
        <p:spPr>
          <a:xfrm>
            <a:off x="3226675" y="3642070"/>
            <a:ext cx="26907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5" name="Google Shape;175;p22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76" name="Google Shape;176;p22"/>
          <p:cNvSpPr/>
          <p:nvPr/>
        </p:nvSpPr>
        <p:spPr>
          <a:xfrm>
            <a:off x="285700" y="279600"/>
            <a:ext cx="8578800" cy="8190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" name="Google Shape;177;p22"/>
          <p:cNvSpPr txBox="1">
            <a:spLocks noGrp="1"/>
          </p:cNvSpPr>
          <p:nvPr>
            <p:ph type="title" idx="6"/>
          </p:nvPr>
        </p:nvSpPr>
        <p:spPr>
          <a:xfrm>
            <a:off x="720000" y="429768"/>
            <a:ext cx="7704000" cy="66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ONE_COLUMN_TEXT_1">
    <p:bg>
      <p:bgPr>
        <a:solidFill>
          <a:schemeClr val="accent2"/>
        </a:solidFill>
        <a:effectLst/>
      </p:bgPr>
    </p:bg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29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4" name="Google Shape;254;p29"/>
          <p:cNvSpPr txBox="1">
            <a:spLocks noGrp="1"/>
          </p:cNvSpPr>
          <p:nvPr>
            <p:ph type="body" idx="1"/>
          </p:nvPr>
        </p:nvSpPr>
        <p:spPr>
          <a:xfrm>
            <a:off x="5559375" y="1389525"/>
            <a:ext cx="2869500" cy="116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55" name="Google Shape;255;p29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>
                <a:solidFill>
                  <a:srgbClr val="434343"/>
                </a:solidFill>
              </a:defRPr>
            </a:lvl1pPr>
            <a:lvl2pPr lvl="1" rtl="0">
              <a:buNone/>
              <a:defRPr>
                <a:solidFill>
                  <a:srgbClr val="434343"/>
                </a:solidFill>
              </a:defRPr>
            </a:lvl2pPr>
            <a:lvl3pPr lvl="2" rtl="0">
              <a:buNone/>
              <a:defRPr>
                <a:solidFill>
                  <a:srgbClr val="434343"/>
                </a:solidFill>
              </a:defRPr>
            </a:lvl3pPr>
            <a:lvl4pPr lvl="3" rtl="0">
              <a:buNone/>
              <a:defRPr>
                <a:solidFill>
                  <a:srgbClr val="434343"/>
                </a:solidFill>
              </a:defRPr>
            </a:lvl4pPr>
            <a:lvl5pPr lvl="4" rtl="0">
              <a:buNone/>
              <a:defRPr>
                <a:solidFill>
                  <a:srgbClr val="434343"/>
                </a:solidFill>
              </a:defRPr>
            </a:lvl5pPr>
            <a:lvl6pPr lvl="5" rtl="0">
              <a:buNone/>
              <a:defRPr>
                <a:solidFill>
                  <a:srgbClr val="434343"/>
                </a:solidFill>
              </a:defRPr>
            </a:lvl6pPr>
            <a:lvl7pPr lvl="6" rtl="0">
              <a:buNone/>
              <a:defRPr>
                <a:solidFill>
                  <a:srgbClr val="434343"/>
                </a:solidFill>
              </a:defRPr>
            </a:lvl7pPr>
            <a:lvl8pPr lvl="7" rtl="0">
              <a:buNone/>
              <a:defRPr>
                <a:solidFill>
                  <a:srgbClr val="434343"/>
                </a:solidFill>
              </a:defRPr>
            </a:lvl8pPr>
            <a:lvl9pPr lvl="8" rtl="0">
              <a:buNone/>
              <a:defRPr>
                <a:solidFill>
                  <a:srgbClr val="434343"/>
                </a:solidFill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56" name="Google Shape;256;p29"/>
          <p:cNvSpPr/>
          <p:nvPr/>
        </p:nvSpPr>
        <p:spPr>
          <a:xfrm>
            <a:off x="285700" y="279600"/>
            <a:ext cx="8578800" cy="8190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7" name="Google Shape;257;p29"/>
          <p:cNvSpPr txBox="1">
            <a:spLocks noGrp="1"/>
          </p:cNvSpPr>
          <p:nvPr>
            <p:ph type="title"/>
          </p:nvPr>
        </p:nvSpPr>
        <p:spPr>
          <a:xfrm>
            <a:off x="720000" y="429768"/>
            <a:ext cx="7704000" cy="66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i="1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CUSTOM_1_1">
    <p:bg>
      <p:bgPr>
        <a:solidFill>
          <a:schemeClr val="accent2"/>
        </a:solidFill>
        <a:effectLst/>
      </p:bgPr>
    </p:bg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p31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6" name="Google Shape;266;p31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67" name="Google Shape;267;p31"/>
          <p:cNvSpPr txBox="1">
            <a:spLocks noGrp="1"/>
          </p:cNvSpPr>
          <p:nvPr>
            <p:ph type="title"/>
          </p:nvPr>
        </p:nvSpPr>
        <p:spPr>
          <a:xfrm>
            <a:off x="2242200" y="1266463"/>
            <a:ext cx="4659600" cy="98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54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68" name="Google Shape;268;p31"/>
          <p:cNvSpPr txBox="1">
            <a:spLocks noGrp="1"/>
          </p:cNvSpPr>
          <p:nvPr>
            <p:ph type="subTitle" idx="1"/>
          </p:nvPr>
        </p:nvSpPr>
        <p:spPr>
          <a:xfrm>
            <a:off x="2242200" y="2195283"/>
            <a:ext cx="4659600" cy="1238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CUSTOM_1_1_1">
    <p:bg>
      <p:bgPr>
        <a:solidFill>
          <a:schemeClr val="accent2"/>
        </a:solidFill>
        <a:effectLst/>
      </p:bgPr>
    </p:bg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32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1" name="Google Shape;271;p32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72" name="Google Shape;272;p32"/>
          <p:cNvSpPr/>
          <p:nvPr/>
        </p:nvSpPr>
        <p:spPr>
          <a:xfrm>
            <a:off x="285700" y="279600"/>
            <a:ext cx="8578800" cy="8190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3" name="Google Shape;273;p32"/>
          <p:cNvSpPr txBox="1">
            <a:spLocks noGrp="1"/>
          </p:cNvSpPr>
          <p:nvPr>
            <p:ph type="title"/>
          </p:nvPr>
        </p:nvSpPr>
        <p:spPr>
          <a:xfrm>
            <a:off x="720000" y="429768"/>
            <a:ext cx="7704000" cy="66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i="1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74" name="Google Shape;274;p32"/>
          <p:cNvSpPr txBox="1">
            <a:spLocks noGrp="1"/>
          </p:cNvSpPr>
          <p:nvPr>
            <p:ph type="subTitle" idx="1"/>
          </p:nvPr>
        </p:nvSpPr>
        <p:spPr>
          <a:xfrm>
            <a:off x="2664000" y="1381025"/>
            <a:ext cx="3816000" cy="265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〜"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8">
  <p:cSld name="CUSTOM_1_1_1_1_1_1_1">
    <p:bg>
      <p:bgPr>
        <a:solidFill>
          <a:schemeClr val="accent2"/>
        </a:solidFill>
        <a:effectLst/>
      </p:bgPr>
    </p:bg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36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4" name="Google Shape;294;p36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95" name="Google Shape;295;p36"/>
          <p:cNvSpPr txBox="1">
            <a:spLocks noGrp="1"/>
          </p:cNvSpPr>
          <p:nvPr>
            <p:ph type="title"/>
          </p:nvPr>
        </p:nvSpPr>
        <p:spPr>
          <a:xfrm>
            <a:off x="2253000" y="539500"/>
            <a:ext cx="4638000" cy="67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96" name="Google Shape;296;p36"/>
          <p:cNvSpPr txBox="1">
            <a:spLocks noGrp="1"/>
          </p:cNvSpPr>
          <p:nvPr>
            <p:ph type="subTitle" idx="1"/>
          </p:nvPr>
        </p:nvSpPr>
        <p:spPr>
          <a:xfrm>
            <a:off x="2253000" y="1103474"/>
            <a:ext cx="4638000" cy="747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CUSTOM_4">
    <p:bg>
      <p:bgPr>
        <a:solidFill>
          <a:schemeClr val="accent2"/>
        </a:solidFill>
        <a:effectLst/>
      </p:bgPr>
    </p:bg>
    <p:spTree>
      <p:nvGrpSpPr>
        <p:cNvPr id="1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p42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8" name="Google Shape;328;p42"/>
          <p:cNvSpPr txBox="1">
            <a:spLocks noGrp="1"/>
          </p:cNvSpPr>
          <p:nvPr>
            <p:ph type="title"/>
          </p:nvPr>
        </p:nvSpPr>
        <p:spPr>
          <a:xfrm>
            <a:off x="4633751" y="2037824"/>
            <a:ext cx="3184500" cy="84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 i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329" name="Google Shape;329;p42"/>
          <p:cNvSpPr txBox="1">
            <a:spLocks noGrp="1"/>
          </p:cNvSpPr>
          <p:nvPr>
            <p:ph type="title" idx="2" hasCustomPrompt="1"/>
          </p:nvPr>
        </p:nvSpPr>
        <p:spPr>
          <a:xfrm>
            <a:off x="4633751" y="920122"/>
            <a:ext cx="1209900" cy="120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7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30" name="Google Shape;330;p42"/>
          <p:cNvSpPr txBox="1">
            <a:spLocks noGrp="1"/>
          </p:cNvSpPr>
          <p:nvPr>
            <p:ph type="subTitle" idx="1"/>
          </p:nvPr>
        </p:nvSpPr>
        <p:spPr>
          <a:xfrm>
            <a:off x="4633751" y="2893178"/>
            <a:ext cx="3184500" cy="56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1" name="Google Shape;331;p42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" name="Google Shape;350;p46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p47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53" name="Google Shape;353;p47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BLANK_1_1_1_1_1_1_1_1_1">
    <p:bg>
      <p:bgPr>
        <a:solidFill>
          <a:schemeClr val="lt2"/>
        </a:solidFill>
        <a:effectLst/>
      </p:bgPr>
    </p:bg>
    <p:spTree>
      <p:nvGrpSpPr>
        <p:cNvPr id="1" name="Shape 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p48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56" name="Google Shape;356;p48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BLANK_1_1_1_1_1_1_1_1_1_1">
    <p:bg>
      <p:bgPr>
        <a:solidFill>
          <a:schemeClr val="accent2"/>
        </a:solidFill>
        <a:effectLst/>
      </p:bgPr>
    </p:bg>
    <p:spTree>
      <p:nvGrpSpPr>
        <p:cNvPr id="1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49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59" name="Google Shape;359;p49"/>
          <p:cNvSpPr/>
          <p:nvPr/>
        </p:nvSpPr>
        <p:spPr>
          <a:xfrm>
            <a:off x="285700" y="279600"/>
            <a:ext cx="8578800" cy="45843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22375" y="539500"/>
            <a:ext cx="7699200" cy="66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22375" y="1362400"/>
            <a:ext cx="7699200" cy="323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●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○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■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●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○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■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●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○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■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1pPr>
            <a:lvl2pPr lvl="1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2pPr>
            <a:lvl3pPr lvl="2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3pPr>
            <a:lvl4pPr lvl="3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4pPr>
            <a:lvl5pPr lvl="4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5pPr>
            <a:lvl6pPr lvl="5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6pPr>
            <a:lvl7pPr lvl="6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7pPr>
            <a:lvl8pPr lvl="7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8pPr>
            <a:lvl9pPr lvl="8" algn="ctr" rtl="0">
              <a:buNone/>
              <a:defRPr sz="18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3" r:id="rId3"/>
    <p:sldLayoutId id="2147483655" r:id="rId4"/>
    <p:sldLayoutId id="2147483658" r:id="rId5"/>
    <p:sldLayoutId id="2147483659" r:id="rId6"/>
    <p:sldLayoutId id="2147483660" r:id="rId7"/>
    <p:sldLayoutId id="2147483663" r:id="rId8"/>
    <p:sldLayoutId id="2147483667" r:id="rId9"/>
    <p:sldLayoutId id="2147483668" r:id="rId10"/>
    <p:sldLayoutId id="2147483675" r:id="rId11"/>
    <p:sldLayoutId id="2147483677" r:id="rId12"/>
    <p:sldLayoutId id="2147483678" r:id="rId13"/>
    <p:sldLayoutId id="2147483682" r:id="rId14"/>
    <p:sldLayoutId id="2147483688" r:id="rId15"/>
    <p:sldLayoutId id="2147483692" r:id="rId16"/>
    <p:sldLayoutId id="2147483693" r:id="rId17"/>
    <p:sldLayoutId id="2147483694" r:id="rId18"/>
    <p:sldLayoutId id="2147483695" r:id="rId19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stories.hilton.com/food-beverage/static-doubletree-reveals-cookie-recipe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ABCCB-F817-A070-CE99-2BAE91B67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DOUBLE TREE </a:t>
            </a:r>
            <a:r>
              <a:rPr lang="en-US" sz="2000" dirty="0"/>
              <a:t>-HILTON HOTEL</a:t>
            </a:r>
            <a:br>
              <a:rPr lang="en-US" dirty="0"/>
            </a:b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FF891F-0B83-2F80-B382-54E4204389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2400" indent="0">
              <a:buNone/>
            </a:pPr>
            <a:r>
              <a:rPr lang="en-US" dirty="0"/>
              <a:t>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152400" indent="0">
              <a:buNone/>
            </a:pPr>
            <a:r>
              <a:rPr lang="en-US" dirty="0"/>
              <a:t>                                                                                           STUDENT NAME: IULIA PETRONELA FERENT</a:t>
            </a:r>
          </a:p>
          <a:p>
            <a:pPr marL="152400" indent="0">
              <a:buNone/>
            </a:pPr>
            <a:endParaRPr lang="en-US" dirty="0"/>
          </a:p>
          <a:p>
            <a:pPr marL="152400" indent="0">
              <a:buNone/>
            </a:pPr>
            <a:r>
              <a:rPr lang="en-US" dirty="0"/>
              <a:t>                                                                                           STUDENT ID: 2225255</a:t>
            </a:r>
          </a:p>
          <a:p>
            <a:pPr marL="152400" indent="0">
              <a:buNone/>
            </a:pPr>
            <a:endParaRPr lang="en-US" dirty="0"/>
          </a:p>
          <a:p>
            <a:pPr marL="152400" indent="0">
              <a:buNone/>
            </a:pPr>
            <a:r>
              <a:rPr lang="en-US" dirty="0"/>
              <a:t>                                                                                           LECTURER: CHARLOTTE JOYNER</a:t>
            </a:r>
          </a:p>
          <a:p>
            <a:pPr marL="152400" indent="0">
              <a:buNone/>
            </a:pPr>
            <a:endParaRPr lang="en-US" dirty="0"/>
          </a:p>
          <a:p>
            <a:pPr marL="152400" indent="0">
              <a:buNone/>
            </a:pPr>
            <a:endParaRPr lang="en-US" dirty="0"/>
          </a:p>
          <a:p>
            <a:pPr marL="152400" indent="0">
              <a:buNone/>
            </a:pPr>
            <a:endParaRPr lang="en-US" dirty="0"/>
          </a:p>
          <a:p>
            <a:pPr marL="152400" indent="0">
              <a:buNone/>
            </a:pPr>
            <a:endParaRPr lang="en-US" dirty="0"/>
          </a:p>
          <a:p>
            <a:pPr marL="152400" indent="0">
              <a:buNone/>
            </a:pPr>
            <a:r>
              <a:rPr lang="en-US" dirty="0"/>
              <a:t>HOSPITALITY AND GUEST SERVICES </a:t>
            </a:r>
          </a:p>
          <a:p>
            <a:pPr marL="152400" indent="0">
              <a:buNone/>
            </a:pPr>
            <a:endParaRPr lang="en-US" dirty="0"/>
          </a:p>
          <a:p>
            <a:pPr marL="152400" indent="0">
              <a:buNone/>
            </a:pPr>
            <a:r>
              <a:rPr lang="en-US" dirty="0"/>
              <a:t>BMIH4003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88260E-8AB3-5FC5-C110-178DC8470C6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0690874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3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3" name="Google Shape;373;p54"/>
          <p:cNvPicPr preferRelativeResize="0"/>
          <p:nvPr/>
        </p:nvPicPr>
        <p:blipFill rotWithShape="1">
          <a:blip r:embed="rId3">
            <a:alphaModFix/>
          </a:blip>
          <a:srcRect l="49924" t="8361" r="17144" b="19742"/>
          <a:stretch/>
        </p:blipFill>
        <p:spPr>
          <a:xfrm>
            <a:off x="5393775" y="722431"/>
            <a:ext cx="2928600" cy="3596400"/>
          </a:xfrm>
          <a:prstGeom prst="round2SameRect">
            <a:avLst>
              <a:gd name="adj1" fmla="val 50000"/>
              <a:gd name="adj2" fmla="val 0"/>
            </a:avLst>
          </a:prstGeom>
          <a:noFill/>
          <a:ln>
            <a:noFill/>
          </a:ln>
        </p:spPr>
      </p:pic>
      <p:sp>
        <p:nvSpPr>
          <p:cNvPr id="374" name="Google Shape;374;p54"/>
          <p:cNvSpPr txBox="1">
            <a:spLocks noGrp="1"/>
          </p:cNvSpPr>
          <p:nvPr>
            <p:ph type="ctrTitle"/>
          </p:nvPr>
        </p:nvSpPr>
        <p:spPr>
          <a:xfrm>
            <a:off x="715100" y="1429612"/>
            <a:ext cx="4722900" cy="1573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US" dirty="0" err="1">
                <a:latin typeface="Times New Roman" pitchFamily="18" charset="0"/>
                <a:cs typeface="Times New Roman" pitchFamily="18" charset="0"/>
              </a:rPr>
              <a:t>DoubleTree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en-US" dirty="0">
                <a:latin typeface="Times New Roman" pitchFamily="18" charset="0"/>
                <a:cs typeface="Times New Roman" pitchFamily="18" charset="0"/>
              </a:rPr>
            </a:br>
            <a:r>
              <a:rPr lang="en-US" sz="4000" dirty="0">
                <a:latin typeface="Times New Roman" pitchFamily="18" charset="0"/>
                <a:cs typeface="Times New Roman" pitchFamily="18" charset="0"/>
              </a:rPr>
              <a:t>Hilton Hotel</a:t>
            </a:r>
            <a:endParaRPr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6" name="Google Shape;376;p54"/>
          <p:cNvSpPr txBox="1">
            <a:spLocks noGrp="1"/>
          </p:cNvSpPr>
          <p:nvPr>
            <p:ph type="ctrTitle"/>
          </p:nvPr>
        </p:nvSpPr>
        <p:spPr>
          <a:xfrm>
            <a:off x="715100" y="1190937"/>
            <a:ext cx="1227000" cy="24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 i="1"/>
              <a:t>*****</a:t>
            </a:r>
            <a:endParaRPr sz="23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Times New Roman" pitchFamily="18" charset="0"/>
                <a:cs typeface="Times New Roman" pitchFamily="18" charset="0"/>
              </a:rPr>
              <a:t>Table of Contents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Executive Summary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Introduction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Main Body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Conclusion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>
                <a:latin typeface="Times New Roman" pitchFamily="18" charset="0"/>
                <a:cs typeface="Times New Roman" pitchFamily="18" charset="0"/>
              </a:rPr>
              <a:t>3</a:t>
            </a:fld>
            <a:endParaRPr lang="en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11046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2"/>
        </a:solidFill>
        <a:effectLst/>
      </p:bgPr>
    </p:bg>
    <p:spTree>
      <p:nvGrpSpPr>
        <p:cNvPr id="1" name="Shape 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" name="Google Shape;381;p55"/>
          <p:cNvSpPr txBox="1">
            <a:spLocks noGrp="1"/>
          </p:cNvSpPr>
          <p:nvPr>
            <p:ph type="title"/>
          </p:nvPr>
        </p:nvSpPr>
        <p:spPr>
          <a:xfrm>
            <a:off x="720000" y="463301"/>
            <a:ext cx="7704000" cy="55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>
                <a:latin typeface="Times New Roman" pitchFamily="18" charset="0"/>
                <a:cs typeface="Times New Roman" pitchFamily="18" charset="0"/>
              </a:rPr>
              <a:t>Executive Summary </a:t>
            </a:r>
            <a:endParaRPr sz="28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2" name="Google Shape;382;p55"/>
          <p:cNvSpPr txBox="1">
            <a:spLocks noGrp="1"/>
          </p:cNvSpPr>
          <p:nvPr>
            <p:ph type="body" idx="1"/>
          </p:nvPr>
        </p:nvSpPr>
        <p:spPr>
          <a:xfrm>
            <a:off x="304800" y="1276350"/>
            <a:ext cx="8458200" cy="3230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The aim of presentation is to assess guest services of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DoubleTree</a:t>
            </a:r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/>
                <a:ea typeface="Calibri"/>
                <a:cs typeface="Times New Roman"/>
              </a:rPr>
              <a:t>DoubleTree</a:t>
            </a:r>
            <a:r>
              <a:rPr lang="en-US" sz="1600" dirty="0">
                <a:latin typeface="Times New Roman"/>
                <a:ea typeface="Calibri"/>
                <a:cs typeface="Times New Roman"/>
              </a:rPr>
              <a:t> is considered a Hilton hotel brand that is located in more than 600 places all over the world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1600" dirty="0">
                <a:latin typeface="Times New Roman"/>
                <a:ea typeface="Calibri"/>
                <a:cs typeface="Times New Roman"/>
              </a:rPr>
              <a:t>The hotel's rooms are </a:t>
            </a:r>
            <a:r>
              <a:rPr lang="en-US" sz="1600" dirty="0" err="1">
                <a:latin typeface="Times New Roman"/>
                <a:ea typeface="Calibri"/>
                <a:cs typeface="Times New Roman"/>
              </a:rPr>
              <a:t>cosy</a:t>
            </a:r>
            <a:r>
              <a:rPr lang="en-US" sz="1600" dirty="0">
                <a:latin typeface="Times New Roman"/>
                <a:ea typeface="Calibri"/>
                <a:cs typeface="Times New Roman"/>
              </a:rPr>
              <a:t> and roomy, and they are furnished with contemporary conveniences. </a:t>
            </a:r>
          </a:p>
          <a:p>
            <a:pPr lvl="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1600" dirty="0">
                <a:latin typeface="Times New Roman"/>
                <a:ea typeface="Calibri"/>
                <a:cs typeface="Times New Roman"/>
              </a:rPr>
              <a:t>The guest services of </a:t>
            </a:r>
            <a:r>
              <a:rPr lang="en-US" sz="1600" dirty="0" err="1">
                <a:latin typeface="Times New Roman"/>
                <a:ea typeface="Calibri"/>
                <a:cs typeface="Times New Roman"/>
              </a:rPr>
              <a:t>DoubleTree</a:t>
            </a:r>
            <a:r>
              <a:rPr lang="en-US" sz="1600" dirty="0">
                <a:latin typeface="Times New Roman"/>
                <a:ea typeface="Calibri"/>
                <a:cs typeface="Times New Roman"/>
              </a:rPr>
              <a:t> considerably enhance the convenience and enjoyment of the guest.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1600" dirty="0" err="1">
                <a:latin typeface="Times New Roman"/>
                <a:ea typeface="Calibri"/>
                <a:cs typeface="Times New Roman"/>
              </a:rPr>
              <a:t>DoubleTree</a:t>
            </a:r>
            <a:r>
              <a:rPr lang="en-US" sz="1600" dirty="0">
                <a:latin typeface="Times New Roman"/>
                <a:ea typeface="Calibri"/>
                <a:cs typeface="Times New Roman"/>
              </a:rPr>
              <a:t> also offer a loyalty </a:t>
            </a:r>
            <a:r>
              <a:rPr lang="en-US" sz="1600" dirty="0" err="1">
                <a:latin typeface="Times New Roman"/>
                <a:ea typeface="Calibri"/>
                <a:cs typeface="Times New Roman"/>
              </a:rPr>
              <a:t>programme</a:t>
            </a:r>
            <a:r>
              <a:rPr lang="en-US" sz="1600" dirty="0">
                <a:latin typeface="Times New Roman"/>
                <a:ea typeface="Calibri"/>
                <a:cs typeface="Times New Roman"/>
              </a:rPr>
              <a:t> named Hilton Honors </a:t>
            </a:r>
          </a:p>
          <a:p>
            <a:pPr lvl="0" algn="just">
              <a:lnSpc>
                <a:spcPct val="150000"/>
              </a:lnSpc>
              <a:buFont typeface="Wingdings" pitchFamily="2" charset="2"/>
              <a:buChar char="q"/>
            </a:pPr>
            <a:endParaRPr lang="en-US" sz="1600" dirty="0">
              <a:latin typeface="Times New Roman"/>
              <a:ea typeface="Calibri"/>
              <a:cs typeface="Times New Roman"/>
            </a:endParaRP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endParaRPr lang="en-US" sz="1600" dirty="0">
              <a:latin typeface="Times New Roman"/>
              <a:ea typeface="Calibri"/>
              <a:cs typeface="Times New Roman"/>
            </a:endParaRPr>
          </a:p>
          <a:p>
            <a:pPr lvl="0" algn="just">
              <a:lnSpc>
                <a:spcPct val="150000"/>
              </a:lnSpc>
              <a:buFont typeface="Wingdings" pitchFamily="2" charset="2"/>
              <a:buChar char="q"/>
            </a:pPr>
            <a:endParaRPr lang="en-US" sz="1600" dirty="0">
              <a:latin typeface="Times New Roman"/>
              <a:ea typeface="Calibri"/>
              <a:cs typeface="Times New Roman"/>
            </a:endParaRPr>
          </a:p>
          <a:p>
            <a:pPr lvl="0" algn="just">
              <a:lnSpc>
                <a:spcPct val="150000"/>
              </a:lnSpc>
              <a:buFont typeface="Wingdings" pitchFamily="2" charset="2"/>
              <a:buChar char="q"/>
            </a:pPr>
            <a:endParaRPr lang="en-US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3" name="Google Shape;383;p55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4</a:t>
            </a:fld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2"/>
        </a:solidFill>
        <a:effectLst/>
      </p:bgPr>
    </p:bg>
    <p:spTree>
      <p:nvGrpSpPr>
        <p:cNvPr id="1" name="Shape 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" name="Google Shape;381;p55"/>
          <p:cNvSpPr txBox="1">
            <a:spLocks noGrp="1"/>
          </p:cNvSpPr>
          <p:nvPr>
            <p:ph type="title"/>
          </p:nvPr>
        </p:nvSpPr>
        <p:spPr>
          <a:xfrm>
            <a:off x="720000" y="463301"/>
            <a:ext cx="7704000" cy="55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Times New Roman" pitchFamily="18" charset="0"/>
                <a:cs typeface="Times New Roman" pitchFamily="18" charset="0"/>
              </a:rPr>
              <a:t>Introduction</a:t>
            </a:r>
            <a:endParaRPr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2" name="Google Shape;382;p55"/>
          <p:cNvSpPr txBox="1">
            <a:spLocks noGrp="1"/>
          </p:cNvSpPr>
          <p:nvPr>
            <p:ph type="body" idx="1"/>
          </p:nvPr>
        </p:nvSpPr>
        <p:spPr>
          <a:xfrm>
            <a:off x="457200" y="1276350"/>
            <a:ext cx="7924800" cy="3230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1600" dirty="0">
                <a:latin typeface="Times New Roman"/>
                <a:ea typeface="Calibri"/>
                <a:cs typeface="Times New Roman"/>
              </a:rPr>
              <a:t>The Hotel chain that is selected is Hilton</a:t>
            </a:r>
          </a:p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1600" dirty="0">
                <a:latin typeface="Times New Roman"/>
                <a:ea typeface="Calibri"/>
                <a:cs typeface="Times New Roman"/>
              </a:rPr>
              <a:t>DoubleTree is selected as a hotel brand by Hilton</a:t>
            </a:r>
          </a:p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1600" dirty="0">
                <a:latin typeface="Times New Roman"/>
                <a:ea typeface="Calibri"/>
                <a:cs typeface="Times New Roman"/>
              </a:rPr>
              <a:t>The presentation will assess the main consumers, nature, scope and role of guest services in DoubleTree.</a:t>
            </a:r>
          </a:p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sz="1600" dirty="0">
                <a:latin typeface="Times New Roman"/>
                <a:ea typeface="Calibri"/>
                <a:cs typeface="Times New Roman"/>
              </a:rPr>
              <a:t>The amenities and facilities that are provided by DoubleTree will be further assessed.</a:t>
            </a:r>
            <a:endParaRPr lang="en-US" sz="1600" dirty="0">
              <a:effectLst/>
              <a:latin typeface="Times New Roman"/>
              <a:ea typeface="Calibri"/>
              <a:cs typeface="Times New Roman"/>
            </a:endParaRPr>
          </a:p>
        </p:txBody>
      </p:sp>
      <p:sp>
        <p:nvSpPr>
          <p:cNvPr id="383" name="Google Shape;383;p55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5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379122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p58"/>
          <p:cNvSpPr txBox="1">
            <a:spLocks noGrp="1"/>
          </p:cNvSpPr>
          <p:nvPr>
            <p:ph type="title" idx="3"/>
          </p:nvPr>
        </p:nvSpPr>
        <p:spPr>
          <a:xfrm>
            <a:off x="720000" y="429768"/>
            <a:ext cx="7704000" cy="66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/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Main Body</a:t>
            </a:r>
          </a:p>
        </p:txBody>
      </p:sp>
      <p:sp>
        <p:nvSpPr>
          <p:cNvPr id="412" name="Google Shape;412;p58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6</a:t>
            </a:fld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381000" y="1422838"/>
            <a:ext cx="4572000" cy="2677656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>
                <a:latin typeface="Times New Roman"/>
                <a:ea typeface="Calibri"/>
                <a:cs typeface="Times New Roman"/>
              </a:rPr>
              <a:t>DoubleTree is considered a Hilton hotel brand that is located in more than 600 places all over the world (Hollander, 2022)</a:t>
            </a:r>
          </a:p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>
                <a:latin typeface="Times New Roman"/>
                <a:ea typeface="Calibri"/>
                <a:cs typeface="Times New Roman"/>
              </a:rPr>
              <a:t>The DoubleTree is known for its welcoming and warm facilities</a:t>
            </a:r>
          </a:p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>
                <a:latin typeface="Times New Roman"/>
                <a:ea typeface="Calibri"/>
                <a:cs typeface="Times New Roman"/>
              </a:rPr>
              <a:t>The hotel brand is proud of its values and greets consumers with signature chocolate chip cookie at the check-in time</a:t>
            </a:r>
            <a:endParaRPr lang="en-US" dirty="0">
              <a:effectLst/>
              <a:latin typeface="Times New Roman"/>
              <a:ea typeface="Calibri"/>
              <a:cs typeface="Times New Roman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1" descr="Description: pan of fresh doubletree chocolate chip cooki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1422838"/>
            <a:ext cx="3512344" cy="2474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6208188" y="3977383"/>
            <a:ext cx="1306768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Source: Hilton, 2020</a:t>
            </a: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p59"/>
          <p:cNvSpPr txBox="1">
            <a:spLocks noGrp="1"/>
          </p:cNvSpPr>
          <p:nvPr>
            <p:ph type="title" idx="3"/>
          </p:nvPr>
        </p:nvSpPr>
        <p:spPr>
          <a:xfrm>
            <a:off x="720000" y="466344"/>
            <a:ext cx="7704000" cy="55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-US" dirty="0">
                <a:latin typeface="Times New Roman" pitchFamily="18" charset="0"/>
                <a:cs typeface="Times New Roman" pitchFamily="18" charset="0"/>
              </a:rPr>
              <a:t>Main Body</a:t>
            </a:r>
          </a:p>
        </p:txBody>
      </p:sp>
      <p:sp>
        <p:nvSpPr>
          <p:cNvPr id="3" name="Rectangle 2"/>
          <p:cNvSpPr/>
          <p:nvPr/>
        </p:nvSpPr>
        <p:spPr>
          <a:xfrm>
            <a:off x="685800" y="1567155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>
                <a:latin typeface="Times New Roman"/>
                <a:ea typeface="Calibri"/>
                <a:cs typeface="Times New Roman"/>
              </a:rPr>
              <a:t>The hotel's rooms are </a:t>
            </a:r>
            <a:r>
              <a:rPr lang="en-US" dirty="0" err="1">
                <a:latin typeface="Times New Roman"/>
                <a:ea typeface="Calibri"/>
                <a:cs typeface="Times New Roman"/>
              </a:rPr>
              <a:t>cosy</a:t>
            </a:r>
            <a:r>
              <a:rPr lang="en-US" dirty="0">
                <a:latin typeface="Times New Roman"/>
                <a:ea typeface="Calibri"/>
                <a:cs typeface="Times New Roman"/>
              </a:rPr>
              <a:t> and roomy, and they are furnished with contemporary conveniences. </a:t>
            </a:r>
          </a:p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>
                <a:latin typeface="Times New Roman"/>
                <a:ea typeface="Calibri"/>
                <a:cs typeface="Times New Roman"/>
              </a:rPr>
              <a:t>The company is also firmly committed to sustainability and community involvement.</a:t>
            </a:r>
          </a:p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>
                <a:latin typeface="Times New Roman"/>
                <a:ea typeface="Calibri"/>
                <a:cs typeface="Times New Roman"/>
              </a:rPr>
              <a:t>The slogan of the brand is DoubleTree by Hilton. Where the little things mean everything</a:t>
            </a:r>
            <a:endParaRPr lang="en-US" dirty="0">
              <a:effectLst/>
              <a:latin typeface="Times New Roman"/>
              <a:ea typeface="Calibri"/>
              <a:cs typeface="Times New Roman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04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1567155"/>
            <a:ext cx="3244506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6717921" y="3883370"/>
            <a:ext cx="1194558" cy="230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9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Source: </a:t>
            </a:r>
            <a:r>
              <a:rPr kumimoji="0" lang="en-US" sz="9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Hilton, 2018</a:t>
            </a: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4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" name="Google Shape;453;p60"/>
          <p:cNvSpPr txBox="1">
            <a:spLocks noGrp="1"/>
          </p:cNvSpPr>
          <p:nvPr>
            <p:ph type="title"/>
          </p:nvPr>
        </p:nvSpPr>
        <p:spPr>
          <a:xfrm>
            <a:off x="609600" y="367950"/>
            <a:ext cx="8001000" cy="75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/>
            <a:r>
              <a:rPr lang="en-US" i="0" dirty="0">
                <a:latin typeface="Times New Roman" pitchFamily="18" charset="0"/>
                <a:cs typeface="Times New Roman" pitchFamily="18" charset="0"/>
              </a:rPr>
              <a:t>Main Body</a:t>
            </a:r>
          </a:p>
        </p:txBody>
      </p:sp>
      <p:sp>
        <p:nvSpPr>
          <p:cNvPr id="455" name="Google Shape;455;p60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8</a:t>
            </a:fld>
            <a:endParaRPr/>
          </a:p>
        </p:txBody>
      </p:sp>
      <p:sp>
        <p:nvSpPr>
          <p:cNvPr id="457" name="Google Shape;457;p60"/>
          <p:cNvSpPr/>
          <p:nvPr/>
        </p:nvSpPr>
        <p:spPr>
          <a:xfrm>
            <a:off x="6667275" y="1266575"/>
            <a:ext cx="1035600" cy="10356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09600" y="1232922"/>
            <a:ext cx="8153400" cy="30008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>
                <a:latin typeface="Times New Roman"/>
                <a:ea typeface="Calibri"/>
                <a:cs typeface="Times New Roman"/>
              </a:rPr>
              <a:t>Travellers on business who want easy access to facilities and venues for productive stays are among </a:t>
            </a:r>
            <a:r>
              <a:rPr lang="en-US" dirty="0" err="1">
                <a:latin typeface="Times New Roman"/>
                <a:ea typeface="Calibri"/>
                <a:cs typeface="Times New Roman"/>
              </a:rPr>
              <a:t>DoubleTree's</a:t>
            </a:r>
            <a:r>
              <a:rPr lang="en-US" dirty="0">
                <a:latin typeface="Times New Roman"/>
                <a:ea typeface="Calibri"/>
                <a:cs typeface="Times New Roman"/>
              </a:rPr>
              <a:t> customers. </a:t>
            </a:r>
          </a:p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>
                <a:latin typeface="Times New Roman"/>
                <a:ea typeface="Calibri"/>
                <a:cs typeface="Times New Roman"/>
              </a:rPr>
              <a:t>Leisure travellers, families, and couples commonly stay there due to the comfortable lodgings and excellent service (Wang </a:t>
            </a:r>
            <a:r>
              <a:rPr lang="en-US" i="1" dirty="0">
                <a:latin typeface="Times New Roman"/>
                <a:ea typeface="Calibri"/>
                <a:cs typeface="Times New Roman"/>
              </a:rPr>
              <a:t>et al., </a:t>
            </a:r>
            <a:r>
              <a:rPr lang="en-US" dirty="0">
                <a:latin typeface="Times New Roman"/>
                <a:ea typeface="Calibri"/>
                <a:cs typeface="Times New Roman"/>
              </a:rPr>
              <a:t>2019)</a:t>
            </a:r>
          </a:p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>
                <a:latin typeface="Times New Roman"/>
                <a:ea typeface="Calibri"/>
                <a:cs typeface="Times New Roman"/>
              </a:rPr>
              <a:t>People who value comfort, luxury, and an exceptional hospitality experience are drawn to the brand.</a:t>
            </a:r>
          </a:p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>
                <a:latin typeface="Times New Roman"/>
                <a:ea typeface="Calibri"/>
                <a:cs typeface="Times New Roman"/>
              </a:rPr>
              <a:t>The facilities provided by DoubleTree are planned to make guests' stays contented and pleasurable. </a:t>
            </a:r>
          </a:p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>
                <a:latin typeface="Times New Roman"/>
                <a:ea typeface="Calibri"/>
                <a:cs typeface="Times New Roman"/>
              </a:rPr>
              <a:t>Facilities include on-site dining options, exercise </a:t>
            </a:r>
            <a:r>
              <a:rPr lang="en-US" dirty="0" err="1">
                <a:latin typeface="Times New Roman"/>
                <a:ea typeface="Calibri"/>
                <a:cs typeface="Times New Roman"/>
              </a:rPr>
              <a:t>centres</a:t>
            </a:r>
            <a:r>
              <a:rPr lang="en-US" dirty="0">
                <a:latin typeface="Times New Roman"/>
                <a:ea typeface="Calibri"/>
                <a:cs typeface="Times New Roman"/>
              </a:rPr>
              <a:t>, 24-hour concierge services and many others. </a:t>
            </a:r>
          </a:p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>
                <a:latin typeface="Times New Roman"/>
                <a:ea typeface="Calibri"/>
                <a:cs typeface="Times New Roman"/>
              </a:rPr>
              <a:t>DoubleTree is committed to providing outstanding guest services (Sharma and Sharma, 2021)</a:t>
            </a:r>
          </a:p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endParaRPr lang="en-US" dirty="0">
              <a:effectLst/>
              <a:latin typeface="Times New Roman"/>
              <a:ea typeface="Calibri"/>
              <a:cs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4" name="Google Shape;464;p61"/>
          <p:cNvSpPr/>
          <p:nvPr/>
        </p:nvSpPr>
        <p:spPr>
          <a:xfrm rot="-5400000" flipH="1">
            <a:off x="1590646" y="2385576"/>
            <a:ext cx="1035600" cy="10356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6" name="Google Shape;466;p61"/>
          <p:cNvSpPr/>
          <p:nvPr/>
        </p:nvSpPr>
        <p:spPr>
          <a:xfrm>
            <a:off x="6362475" y="1571375"/>
            <a:ext cx="1035600" cy="10356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7" name="Google Shape;467;p61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9</a:t>
            </a:fld>
            <a:endParaRPr/>
          </a:p>
        </p:txBody>
      </p:sp>
      <p:sp>
        <p:nvSpPr>
          <p:cNvPr id="468" name="Google Shape;468;p61"/>
          <p:cNvSpPr txBox="1">
            <a:spLocks noGrp="1"/>
          </p:cNvSpPr>
          <p:nvPr>
            <p:ph type="title"/>
          </p:nvPr>
        </p:nvSpPr>
        <p:spPr>
          <a:xfrm>
            <a:off x="1606412" y="361950"/>
            <a:ext cx="6324600" cy="98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Main Body</a:t>
            </a:r>
            <a:endParaRPr lang="en-US" sz="3200" dirty="0"/>
          </a:p>
        </p:txBody>
      </p:sp>
      <p:sp>
        <p:nvSpPr>
          <p:cNvPr id="4" name="Rectangle 3"/>
          <p:cNvSpPr/>
          <p:nvPr/>
        </p:nvSpPr>
        <p:spPr>
          <a:xfrm>
            <a:off x="762000" y="1237002"/>
            <a:ext cx="7848600" cy="23544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>
                <a:latin typeface="Times New Roman"/>
                <a:ea typeface="Calibri"/>
                <a:cs typeface="Times New Roman"/>
              </a:rPr>
              <a:t>To improve the guest experience, DoubleTree offers a variety of facilities and services.</a:t>
            </a:r>
          </a:p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>
                <a:latin typeface="Times New Roman"/>
                <a:ea typeface="Calibri"/>
                <a:cs typeface="Times New Roman"/>
              </a:rPr>
              <a:t>On-site dining options, fitness </a:t>
            </a:r>
            <a:r>
              <a:rPr lang="en-US" dirty="0" err="1">
                <a:latin typeface="Times New Roman"/>
                <a:ea typeface="Calibri"/>
                <a:cs typeface="Times New Roman"/>
              </a:rPr>
              <a:t>centres</a:t>
            </a:r>
            <a:r>
              <a:rPr lang="en-US" dirty="0">
                <a:latin typeface="Times New Roman"/>
                <a:ea typeface="Calibri"/>
                <a:cs typeface="Times New Roman"/>
              </a:rPr>
              <a:t>, swimming pools, conference rooms, business </a:t>
            </a:r>
            <a:r>
              <a:rPr lang="en-US" dirty="0" err="1">
                <a:latin typeface="Times New Roman"/>
                <a:ea typeface="Calibri"/>
                <a:cs typeface="Times New Roman"/>
              </a:rPr>
              <a:t>centres</a:t>
            </a:r>
            <a:r>
              <a:rPr lang="en-US" dirty="0">
                <a:latin typeface="Times New Roman"/>
                <a:ea typeface="Calibri"/>
                <a:cs typeface="Times New Roman"/>
              </a:rPr>
              <a:t>, laundry services, and free Wi-Fi are just a few of these amenities. </a:t>
            </a:r>
          </a:p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>
                <a:latin typeface="Times New Roman"/>
                <a:ea typeface="Calibri"/>
                <a:cs typeface="Times New Roman"/>
              </a:rPr>
              <a:t>The business aims to provide a wide range of amenities to cater to the diverse demands of its guests.</a:t>
            </a:r>
          </a:p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>
                <a:latin typeface="Times New Roman"/>
                <a:ea typeface="Calibri"/>
                <a:cs typeface="Times New Roman"/>
              </a:rPr>
              <a:t>The guest services of DoubleTree considerably enhance the convenience and enjoyment of the guest. </a:t>
            </a:r>
          </a:p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>
                <a:latin typeface="Times New Roman"/>
                <a:ea typeface="Calibri"/>
                <a:cs typeface="Times New Roman"/>
              </a:rPr>
              <a:t>The hotel brand guarantees a stay that is comfortable (Booking.com, 2023)</a:t>
            </a:r>
          </a:p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>
                <a:latin typeface="Times New Roman"/>
                <a:ea typeface="Calibri"/>
                <a:cs typeface="Times New Roman"/>
              </a:rPr>
              <a:t>company support dedication of Hilton to offering guest services and satisfaction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5" name="Google Shape;475;p62"/>
          <p:cNvSpPr txBox="1">
            <a:spLocks noGrp="1"/>
          </p:cNvSpPr>
          <p:nvPr>
            <p:ph type="title"/>
          </p:nvPr>
        </p:nvSpPr>
        <p:spPr>
          <a:xfrm>
            <a:off x="720000" y="429768"/>
            <a:ext cx="7704000" cy="66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Main Body</a:t>
            </a:r>
            <a:endParaRPr lang="en-US" dirty="0"/>
          </a:p>
        </p:txBody>
      </p:sp>
      <p:sp>
        <p:nvSpPr>
          <p:cNvPr id="477" name="Google Shape;477;p62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10</a:t>
            </a:fld>
            <a:endParaRPr/>
          </a:p>
        </p:txBody>
      </p:sp>
      <p:sp>
        <p:nvSpPr>
          <p:cNvPr id="480" name="Google Shape;480;p62"/>
          <p:cNvSpPr/>
          <p:nvPr/>
        </p:nvSpPr>
        <p:spPr>
          <a:xfrm>
            <a:off x="7791925" y="3819200"/>
            <a:ext cx="504600" cy="5046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1" name="Google Shape;481;p62"/>
          <p:cNvSpPr/>
          <p:nvPr/>
        </p:nvSpPr>
        <p:spPr>
          <a:xfrm>
            <a:off x="5386850" y="3819200"/>
            <a:ext cx="504600" cy="5046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9" name="Picture 8"/>
          <p:cNvPicPr/>
          <p:nvPr/>
        </p:nvPicPr>
        <p:blipFill>
          <a:blip r:embed="rId3"/>
          <a:stretch>
            <a:fillRect/>
          </a:stretch>
        </p:blipFill>
        <p:spPr>
          <a:xfrm>
            <a:off x="381000" y="1198096"/>
            <a:ext cx="3886200" cy="1590347"/>
          </a:xfrm>
          <a:prstGeom prst="rect">
            <a:avLst/>
          </a:prstGeom>
        </p:spPr>
      </p:pic>
      <p:pic>
        <p:nvPicPr>
          <p:cNvPr id="10" name="Picture 9"/>
          <p:cNvPicPr/>
          <p:nvPr/>
        </p:nvPicPr>
        <p:blipFill>
          <a:blip r:embed="rId4"/>
          <a:stretch>
            <a:fillRect/>
          </a:stretch>
        </p:blipFill>
        <p:spPr>
          <a:xfrm>
            <a:off x="4267200" y="1188244"/>
            <a:ext cx="4572000" cy="1600200"/>
          </a:xfrm>
          <a:prstGeom prst="rect">
            <a:avLst/>
          </a:prstGeom>
        </p:spPr>
      </p:pic>
      <p:pic>
        <p:nvPicPr>
          <p:cNvPr id="11" name="Picture 10"/>
          <p:cNvPicPr/>
          <p:nvPr/>
        </p:nvPicPr>
        <p:blipFill>
          <a:blip r:embed="rId5"/>
          <a:stretch>
            <a:fillRect/>
          </a:stretch>
        </p:blipFill>
        <p:spPr>
          <a:xfrm>
            <a:off x="1828800" y="2876550"/>
            <a:ext cx="5133975" cy="129485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017986" y="4071500"/>
            <a:ext cx="4572000" cy="49244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b="1" dirty="0"/>
              <a:t> </a:t>
            </a:r>
            <a:endParaRPr lang="en-US" dirty="0"/>
          </a:p>
          <a:p>
            <a:pPr algn="ctr"/>
            <a:r>
              <a:rPr lang="en-US" sz="1200" b="1" dirty="0">
                <a:latin typeface="Times New Roman" pitchFamily="18" charset="0"/>
                <a:cs typeface="Times New Roman" pitchFamily="18" charset="0"/>
              </a:rPr>
              <a:t>Source: </a:t>
            </a:r>
            <a:r>
              <a:rPr lang="en-US" sz="1200" b="1" dirty="0" err="1">
                <a:latin typeface="Times New Roman" pitchFamily="18" charset="0"/>
                <a:cs typeface="Times New Roman" pitchFamily="18" charset="0"/>
              </a:rPr>
              <a:t>TripAdvisor</a:t>
            </a:r>
            <a:r>
              <a:rPr lang="en-US" sz="1200" b="1" dirty="0">
                <a:latin typeface="Times New Roman" pitchFamily="18" charset="0"/>
                <a:cs typeface="Times New Roman" pitchFamily="18" charset="0"/>
              </a:rPr>
              <a:t>, 2023</a:t>
            </a:r>
            <a:endParaRPr lang="en-US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7" name="Google Shape;487;p63"/>
          <p:cNvSpPr txBox="1">
            <a:spLocks noGrp="1"/>
          </p:cNvSpPr>
          <p:nvPr>
            <p:ph type="title"/>
          </p:nvPr>
        </p:nvSpPr>
        <p:spPr>
          <a:xfrm>
            <a:off x="720000" y="429768"/>
            <a:ext cx="7704000" cy="66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2800" i="0" dirty="0">
                <a:latin typeface="Times New Roman" pitchFamily="18" charset="0"/>
                <a:cs typeface="Times New Roman" pitchFamily="18" charset="0"/>
              </a:rPr>
              <a:t>Main Body</a:t>
            </a:r>
            <a:endParaRPr i="0" dirty="0"/>
          </a:p>
        </p:txBody>
      </p:sp>
      <p:sp>
        <p:nvSpPr>
          <p:cNvPr id="4" name="Rectangle 3"/>
          <p:cNvSpPr/>
          <p:nvPr/>
        </p:nvSpPr>
        <p:spPr>
          <a:xfrm>
            <a:off x="685800" y="1071340"/>
            <a:ext cx="7848600" cy="170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>
                <a:latin typeface="Times New Roman"/>
                <a:ea typeface="Calibri"/>
                <a:cs typeface="Times New Roman"/>
              </a:rPr>
              <a:t>DoubleTree also offer a loyalty </a:t>
            </a:r>
            <a:r>
              <a:rPr lang="en-US" dirty="0" err="1">
                <a:latin typeface="Times New Roman"/>
                <a:ea typeface="Calibri"/>
                <a:cs typeface="Times New Roman"/>
              </a:rPr>
              <a:t>programme</a:t>
            </a:r>
            <a:r>
              <a:rPr lang="en-US" dirty="0">
                <a:latin typeface="Times New Roman"/>
                <a:ea typeface="Calibri"/>
                <a:cs typeface="Times New Roman"/>
              </a:rPr>
              <a:t> named Hilton Honors </a:t>
            </a:r>
          </a:p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>
                <a:latin typeface="Times New Roman"/>
                <a:ea typeface="Calibri"/>
                <a:cs typeface="Times New Roman"/>
              </a:rPr>
              <a:t>This loyalty </a:t>
            </a:r>
            <a:r>
              <a:rPr lang="en-US" dirty="0" err="1">
                <a:latin typeface="Times New Roman"/>
                <a:ea typeface="Calibri"/>
                <a:cs typeface="Times New Roman"/>
              </a:rPr>
              <a:t>programme</a:t>
            </a:r>
            <a:r>
              <a:rPr lang="en-US" dirty="0">
                <a:latin typeface="Times New Roman"/>
                <a:ea typeface="Calibri"/>
                <a:cs typeface="Times New Roman"/>
              </a:rPr>
              <a:t> enables guests to attain points on their stay.</a:t>
            </a:r>
          </a:p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>
                <a:latin typeface="Times New Roman"/>
                <a:ea typeface="Calibri"/>
                <a:cs typeface="Times New Roman"/>
              </a:rPr>
              <a:t>These points can be exchanged for privileged events and free stays. </a:t>
            </a:r>
          </a:p>
          <a:p>
            <a:pPr marL="342900" lvl="0" indent="-34290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dirty="0">
                <a:latin typeface="Times New Roman"/>
                <a:ea typeface="Calibri"/>
                <a:cs typeface="Times New Roman"/>
              </a:rPr>
              <a:t>The business offers 4 different types of credit cards Hilton Honors, Hilton Honors Surpass, Hilton Honors Aspire and Hilton Honors Business. </a:t>
            </a:r>
            <a:endParaRPr lang="en-US" dirty="0">
              <a:effectLst/>
              <a:latin typeface="Times New Roman"/>
              <a:ea typeface="Calibri"/>
              <a:cs typeface="Times New Roman"/>
            </a:endParaRP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307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2779500"/>
            <a:ext cx="5257800" cy="1626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3937406" y="4361334"/>
            <a:ext cx="1258678" cy="230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9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Source: Hilton, 2023d</a:t>
            </a: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" name="Google Shape;502;p64"/>
          <p:cNvSpPr txBox="1">
            <a:spLocks noGrp="1"/>
          </p:cNvSpPr>
          <p:nvPr>
            <p:ph type="title" idx="6"/>
          </p:nvPr>
        </p:nvSpPr>
        <p:spPr>
          <a:xfrm>
            <a:off x="720000" y="429768"/>
            <a:ext cx="7704000" cy="66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-US" sz="3200" i="0" dirty="0">
                <a:latin typeface="Times New Roman" pitchFamily="18" charset="0"/>
                <a:cs typeface="Times New Roman" pitchFamily="18" charset="0"/>
              </a:rPr>
              <a:t>Main Body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1885950"/>
            <a:ext cx="7966800" cy="484800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Members also get access to digital check-in, hotel upgrades, and late check-out. 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are different membership rates available, and joining is free.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further offers the Hilton Honors app, which manages a reservation, chooses check-in and room, books the stay and explores offers and earns rewards.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6004E52D-2C89-9535-117A-66D2AF2090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24193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3" descr="Person looking a mobile phone screen">
            <a:extLst>
              <a:ext uri="{FF2B5EF4-FFF2-40B4-BE49-F238E27FC236}">
                <a16:creationId xmlns:a16="http://schemas.microsoft.com/office/drawing/2014/main" id="{908E1FC9-96FC-A7E8-67DB-510F0E65A5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876550"/>
            <a:ext cx="594360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B9C5413-47A1-9F14-9CF4-D9A86A5C50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555" y="4590622"/>
            <a:ext cx="1370889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Source: Hilton, 2023a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Google Shape;525;p65"/>
          <p:cNvSpPr txBox="1">
            <a:spLocks noGrp="1"/>
          </p:cNvSpPr>
          <p:nvPr>
            <p:ph type="title" idx="6"/>
          </p:nvPr>
        </p:nvSpPr>
        <p:spPr>
          <a:xfrm>
            <a:off x="720000" y="429768"/>
            <a:ext cx="7704000" cy="66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-US" sz="2800" i="0" dirty="0">
                <a:latin typeface="Times New Roman" pitchFamily="18" charset="0"/>
                <a:cs typeface="Times New Roman" pitchFamily="18" charset="0"/>
              </a:rPr>
              <a:t>Main Body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E27715-4D40-2AF5-A500-2408FAA1D9D3}"/>
              </a:ext>
            </a:extLst>
          </p:cNvPr>
          <p:cNvSpPr txBox="1"/>
          <p:nvPr/>
        </p:nvSpPr>
        <p:spPr>
          <a:xfrm>
            <a:off x="533400" y="1120551"/>
            <a:ext cx="8077200" cy="22640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further offers on-site facilities to enhance the stay of guests (</a:t>
            </a:r>
            <a:r>
              <a:rPr lang="en-US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Buhalis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Leung, 2018)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facilities involve wellness and spa </a:t>
            </a:r>
            <a:r>
              <a:rPr lang="en-US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centres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bars and restaurant, business </a:t>
            </a:r>
            <a:r>
              <a:rPr lang="en-US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centres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many others.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facilities that are being provided by DoubleTree can differ based on the location of the hotel. 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E0AB8A4B-A3BF-9784-BDF6-1461EEDAA6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2600" y="25717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049" name="Picture 8">
            <a:extLst>
              <a:ext uri="{FF2B5EF4-FFF2-40B4-BE49-F238E27FC236}">
                <a16:creationId xmlns:a16="http://schemas.microsoft.com/office/drawing/2014/main" id="{B6DE3221-577C-BF60-C054-3E9F3E7EE8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3028950"/>
            <a:ext cx="5934075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E81297B-2745-A344-0854-9FD0A80E90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17984" y="4459427"/>
            <a:ext cx="1364477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Hilton, 2023e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" name="Google Shape;534;p66"/>
          <p:cNvSpPr txBox="1">
            <a:spLocks noGrp="1"/>
          </p:cNvSpPr>
          <p:nvPr>
            <p:ph type="title"/>
          </p:nvPr>
        </p:nvSpPr>
        <p:spPr>
          <a:xfrm>
            <a:off x="720000" y="429768"/>
            <a:ext cx="7704000" cy="66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-US" sz="3200" i="0" dirty="0">
                <a:latin typeface="Times New Roman" pitchFamily="18" charset="0"/>
                <a:cs typeface="Times New Roman" pitchFamily="18" charset="0"/>
              </a:rPr>
              <a:t>Main Body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D4236C-BF24-762E-B050-8704F9F4B608}"/>
              </a:ext>
            </a:extLst>
          </p:cNvPr>
          <p:cNvSpPr txBox="1"/>
          <p:nvPr/>
        </p:nvSpPr>
        <p:spPr>
          <a:xfrm>
            <a:off x="533400" y="1200150"/>
            <a:ext cx="8153400" cy="37414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further have policies related to a pet that guests bring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Dogs are normally allowed as pets at some hotels but with a maximum weight of 50pounds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 day fee for keeping a pet is around $25, which is not refundable (Hilton, 2023b).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Some Hotels of DoubleTree only allow a service animal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DoubleTree also follows Hilton's sustainability initiatives for paving the way towards NetZero.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has </a:t>
            </a:r>
            <a:r>
              <a:rPr lang="en-US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recognised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its critical responsibility for protecting the environment. 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business has set science-based goals for decreasing GHG emissions in light of the Paris Agreement (</a:t>
            </a:r>
            <a:r>
              <a:rPr lang="en-US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Becken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2019)  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Shape 5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2" name="Google Shape;592;p70"/>
          <p:cNvSpPr txBox="1">
            <a:spLocks noGrp="1"/>
          </p:cNvSpPr>
          <p:nvPr>
            <p:ph type="title"/>
          </p:nvPr>
        </p:nvSpPr>
        <p:spPr>
          <a:xfrm>
            <a:off x="720000" y="429768"/>
            <a:ext cx="7704000" cy="66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-US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</a:p>
        </p:txBody>
      </p:sp>
      <p:sp>
        <p:nvSpPr>
          <p:cNvPr id="593" name="Google Shape;593;p70"/>
          <p:cNvSpPr txBox="1">
            <a:spLocks noGrp="1"/>
          </p:cNvSpPr>
          <p:nvPr>
            <p:ph type="body" idx="1"/>
          </p:nvPr>
        </p:nvSpPr>
        <p:spPr>
          <a:xfrm>
            <a:off x="533400" y="1389525"/>
            <a:ext cx="7895475" cy="116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By offering great service, and </a:t>
            </a:r>
            <a:r>
              <a:rPr lang="en-US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customised</a:t>
            </a: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experiences, DoubleTree aims to meet and beyond guests' expectations. 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Through attentive employees and rapid response times, they place a high priority on guest happiness. 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brand continuously provides a high degree of hospitality to meet visitor demands.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94" name="Google Shape;594;p70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15</a:t>
            </a:fld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1" name="Google Shape;661;p75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16</a:t>
            </a:fld>
            <a:endParaRPr/>
          </a:p>
        </p:txBody>
      </p:sp>
      <p:pic>
        <p:nvPicPr>
          <p:cNvPr id="663" name="Google Shape;663;p75"/>
          <p:cNvPicPr preferRelativeResize="0"/>
          <p:nvPr/>
        </p:nvPicPr>
        <p:blipFill rotWithShape="1">
          <a:blip r:embed="rId3">
            <a:alphaModFix/>
          </a:blip>
          <a:srcRect t="29450" b="6553"/>
          <a:stretch/>
        </p:blipFill>
        <p:spPr>
          <a:xfrm>
            <a:off x="1200138" y="1125553"/>
            <a:ext cx="2813700" cy="2702700"/>
          </a:xfrm>
          <a:prstGeom prst="round2DiagRect">
            <a:avLst>
              <a:gd name="adj1" fmla="val 0"/>
              <a:gd name="adj2" fmla="val 26503"/>
            </a:avLst>
          </a:prstGeom>
          <a:noFill/>
          <a:ln>
            <a:noFill/>
          </a:ln>
        </p:spPr>
      </p:pic>
      <p:sp>
        <p:nvSpPr>
          <p:cNvPr id="664" name="Google Shape;664;p75"/>
          <p:cNvSpPr/>
          <p:nvPr/>
        </p:nvSpPr>
        <p:spPr>
          <a:xfrm>
            <a:off x="3226276" y="591151"/>
            <a:ext cx="1209900" cy="12099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5" name="Google Shape;665;p75"/>
          <p:cNvSpPr txBox="1">
            <a:spLocks noGrp="1"/>
          </p:cNvSpPr>
          <p:nvPr>
            <p:ph type="title" idx="2"/>
          </p:nvPr>
        </p:nvSpPr>
        <p:spPr>
          <a:xfrm>
            <a:off x="4633750" y="920122"/>
            <a:ext cx="3824449" cy="120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THANK YOU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" name="Google Shape;552;p67"/>
          <p:cNvSpPr txBox="1">
            <a:spLocks noGrp="1"/>
          </p:cNvSpPr>
          <p:nvPr>
            <p:ph type="title"/>
          </p:nvPr>
        </p:nvSpPr>
        <p:spPr>
          <a:xfrm>
            <a:off x="2253000" y="209550"/>
            <a:ext cx="4638000" cy="67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553" name="Google Shape;553;p67"/>
          <p:cNvSpPr txBox="1">
            <a:spLocks noGrp="1"/>
          </p:cNvSpPr>
          <p:nvPr>
            <p:ph type="subTitle" idx="1"/>
          </p:nvPr>
        </p:nvSpPr>
        <p:spPr>
          <a:xfrm>
            <a:off x="381000" y="889350"/>
            <a:ext cx="8382000" cy="96142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457200" algn="just">
              <a:lnSpc>
                <a:spcPct val="150000"/>
              </a:lnSpc>
            </a:pPr>
            <a:r>
              <a:rPr lang="en-US" sz="105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Becken</a:t>
            </a:r>
            <a:r>
              <a:rPr lang="en-US" sz="105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S., 2019. </a:t>
            </a:r>
            <a:r>
              <a:rPr lang="en-US" sz="105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Decarbonising</a:t>
            </a:r>
            <a:r>
              <a:rPr lang="en-US" sz="105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tourism: mission impossible? </a:t>
            </a:r>
            <a:r>
              <a:rPr lang="en-US" sz="105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Tourism Recreation Research</a:t>
            </a:r>
            <a:r>
              <a:rPr lang="en-US" sz="105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05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44</a:t>
            </a:r>
            <a:r>
              <a:rPr lang="en-US" sz="105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(4), pp.419-433.</a:t>
            </a:r>
            <a:endParaRPr lang="en-GB" sz="105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</a:pPr>
            <a:r>
              <a:rPr lang="en-US" sz="105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Booking.com 2023. DoubleTree by Hilton Istanbul – </a:t>
            </a:r>
            <a:r>
              <a:rPr lang="en-US" sz="105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Piyalepasa</a:t>
            </a:r>
            <a:r>
              <a:rPr lang="en-US" sz="105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</a:t>
            </a:r>
            <a:r>
              <a:rPr lang="en-US" sz="105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Online] Available at </a:t>
            </a:r>
            <a:r>
              <a:rPr lang="en-US" sz="105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https://www.booking.com/hotel/tr/doubletree-by-hilton-istanbul-piyalepasa-istanbul.en-gb.html </a:t>
            </a:r>
            <a:r>
              <a:rPr lang="en-US" sz="105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on 19 May 2023]</a:t>
            </a:r>
            <a:endParaRPr lang="en-GB" sz="105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</a:pPr>
            <a:r>
              <a:rPr lang="en-US" sz="105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Buhalis</a:t>
            </a:r>
            <a:r>
              <a:rPr lang="en-US" sz="105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 and Leung, R., 2018. Smart hospitality—Interconnectivity and interoperability towards an ecosystem. </a:t>
            </a:r>
            <a:r>
              <a:rPr lang="en-US" sz="105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05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05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71</a:t>
            </a:r>
            <a:r>
              <a:rPr lang="en-US" sz="105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pp.41-50.</a:t>
            </a:r>
            <a:endParaRPr lang="en-GB" sz="105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</a:pPr>
            <a:r>
              <a:rPr lang="en-US" sz="105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Hilton 2018. </a:t>
            </a:r>
            <a:r>
              <a:rPr lang="en-US" sz="105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Welcome to DoubleTree by Hilton. </a:t>
            </a:r>
            <a:r>
              <a:rPr lang="en-US" sz="105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Available at </a:t>
            </a:r>
            <a:r>
              <a:rPr lang="en-US" sz="105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https://www.hilton.com/en/corporate/wp-content/uploads/2018/02/BrandFacts_DT.pdf </a:t>
            </a:r>
            <a:r>
              <a:rPr lang="en-US" sz="105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on 19 May 2023]</a:t>
            </a:r>
            <a:endParaRPr lang="en-GB" sz="105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</a:pPr>
            <a:r>
              <a:rPr lang="en-US" sz="105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Hilton 2020. For the First Time, DoubleTree by Hilton Reveals Official Chocolate Chip Cookie Recipe so Bakers Can Create the Warm, Welcoming Treat at Home. [Online] Available at </a:t>
            </a:r>
            <a:r>
              <a:rPr lang="en-US" sz="105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https://stories.hilton.com/food-beverage/static-doubletree-reveals-cookie-recipe</a:t>
            </a:r>
            <a:r>
              <a:rPr lang="en-US" sz="105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 19 May 2023]</a:t>
            </a:r>
            <a:endParaRPr lang="en-GB" sz="105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</a:pPr>
            <a:r>
              <a:rPr lang="en-US" sz="105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Hilton 2023a. Unlock your stay with the Hilton Honors app. [</a:t>
            </a:r>
            <a:r>
              <a:rPr lang="en-US" sz="105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Online] Available at </a:t>
            </a:r>
            <a:r>
              <a:rPr lang="en-US" sz="105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https://www.hilton.com/en/p/hilton-honors-mobile-app/ </a:t>
            </a:r>
            <a:r>
              <a:rPr lang="en-US" sz="105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on 19 May 2023]</a:t>
            </a:r>
            <a:endParaRPr lang="en-GB" sz="105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</a:pPr>
            <a:r>
              <a:rPr lang="en-US" sz="105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Hilton 2023b. DoubleTree by Hilton Hotel Portland. [</a:t>
            </a:r>
            <a:r>
              <a:rPr lang="en-US" sz="105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Online] Available at </a:t>
            </a:r>
            <a:r>
              <a:rPr lang="en-US" sz="105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https://www.hilton.com/en/hotels/rllc-dt-doubletree-portland/ </a:t>
            </a:r>
            <a:r>
              <a:rPr lang="en-US" sz="105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on 19 May 2023]</a:t>
            </a:r>
            <a:endParaRPr lang="en-GB" sz="105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</a:pPr>
            <a:r>
              <a:rPr lang="en-US" sz="105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Hilton 2023c. DoubleTree by Hilton Hotel &amp; Spa Chester. [</a:t>
            </a:r>
            <a:r>
              <a:rPr lang="en-US" sz="105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Online] Available at </a:t>
            </a:r>
            <a:r>
              <a:rPr lang="en-US" sz="105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https://www.hilton.com/en/hotels/mandtdi-doubletree-hotel-and-spa-chester/ </a:t>
            </a:r>
            <a:r>
              <a:rPr lang="en-US" sz="105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on 19 May 2023]</a:t>
            </a:r>
            <a:endParaRPr lang="en-GB" sz="105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98415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1" name="Google Shape;551;p67"/>
          <p:cNvSpPr txBox="1">
            <a:spLocks noGrp="1"/>
          </p:cNvSpPr>
          <p:nvPr>
            <p:ph type="sldNum" idx="12"/>
          </p:nvPr>
        </p:nvSpPr>
        <p:spPr>
          <a:xfrm>
            <a:off x="8325100" y="4328700"/>
            <a:ext cx="539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18</a:t>
            </a:fld>
            <a:endParaRPr dirty="0"/>
          </a:p>
        </p:txBody>
      </p:sp>
      <p:sp>
        <p:nvSpPr>
          <p:cNvPr id="552" name="Google Shape;552;p67"/>
          <p:cNvSpPr txBox="1">
            <a:spLocks noGrp="1"/>
          </p:cNvSpPr>
          <p:nvPr>
            <p:ph type="title"/>
          </p:nvPr>
        </p:nvSpPr>
        <p:spPr>
          <a:xfrm>
            <a:off x="2253000" y="209550"/>
            <a:ext cx="4638000" cy="67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i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553" name="Google Shape;553;p67"/>
          <p:cNvSpPr txBox="1">
            <a:spLocks noGrp="1"/>
          </p:cNvSpPr>
          <p:nvPr>
            <p:ph type="subTitle" idx="1"/>
          </p:nvPr>
        </p:nvSpPr>
        <p:spPr>
          <a:xfrm>
            <a:off x="381000" y="889350"/>
            <a:ext cx="8382000" cy="96142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457200" algn="just">
              <a:lnSpc>
                <a:spcPct val="150000"/>
              </a:lnSpc>
            </a:pPr>
            <a:r>
              <a:rPr lang="en-US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Hilton 2023d. Our Credit Cards. [</a:t>
            </a:r>
            <a:r>
              <a:rPr lang="en-US" sz="1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Online] Available at </a:t>
            </a:r>
            <a:r>
              <a:rPr lang="en-US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https://www.hilton.com/en/hilton-honors/credit-cards/ </a:t>
            </a:r>
            <a:r>
              <a:rPr lang="en-US" sz="1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on 19 May 2023]</a:t>
            </a:r>
            <a:endParaRPr lang="en-GB" sz="1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</a:pPr>
            <a:r>
              <a:rPr lang="en-US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Hilton 2023e. Spa. [</a:t>
            </a:r>
            <a:r>
              <a:rPr lang="en-US" sz="1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Online] Available at </a:t>
            </a:r>
            <a:r>
              <a:rPr lang="en-US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https://www.hilton.com/en/hotels/dxbthdi-doubletree-dubai-jumeirah-beach/spa/ </a:t>
            </a:r>
            <a:r>
              <a:rPr lang="en-US" sz="1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on 19 May 2023]</a:t>
            </a:r>
            <a:endParaRPr lang="en-GB" sz="1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</a:pPr>
            <a:r>
              <a:rPr lang="en-US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Hilton 2023f. Environmental Impact. [</a:t>
            </a:r>
            <a:r>
              <a:rPr lang="en-US" sz="1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Online] Available at </a:t>
            </a:r>
            <a:r>
              <a:rPr lang="en-US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https://esg.hilton.com/environment/ </a:t>
            </a:r>
            <a:r>
              <a:rPr lang="en-US" sz="1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on 19 May 2023]</a:t>
            </a:r>
            <a:endParaRPr lang="en-GB" sz="1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</a:pPr>
            <a:r>
              <a:rPr lang="en-US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Hollander, J. 2022. Hilton's 18 Hotel Brands Explained. [</a:t>
            </a:r>
            <a:r>
              <a:rPr lang="en-US" sz="1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Online] Available at </a:t>
            </a:r>
            <a:r>
              <a:rPr lang="en-US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https://hoteltechreport.com/news/hilton-hotel-brands </a:t>
            </a:r>
            <a:r>
              <a:rPr lang="en-US" sz="1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on 19 May 2023]</a:t>
            </a:r>
            <a:endParaRPr lang="en-GB" sz="1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</a:pPr>
            <a:r>
              <a:rPr lang="en-US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Sharma, J. and Sharma, A., 2021. The A Review On The Hospitality Industry. </a:t>
            </a:r>
            <a:r>
              <a:rPr lang="en-US" sz="1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Turkish Journal of Computer and Mathematics Education (TURCOMAT)</a:t>
            </a:r>
            <a:r>
              <a:rPr lang="en-US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12</a:t>
            </a:r>
            <a:r>
              <a:rPr lang="en-US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(14), pp.6034-6038.</a:t>
            </a:r>
            <a:endParaRPr lang="en-GB" sz="1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</a:pPr>
            <a:r>
              <a:rPr lang="en-US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TripAdvisor 2023. DoubleTree by Hilton Hotel London Heathrow Airport. [</a:t>
            </a:r>
            <a:r>
              <a:rPr lang="en-US" sz="1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Online] Available at </a:t>
            </a:r>
            <a:r>
              <a:rPr lang="en-US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https://www.tripadvisor.com/Hotel_Review-g1049751-d193681-Reviews-DoubleTree_by_Hilton_Hotel_London_Heathrow_Airport-Cranford_Hounslow_Greater_London_En.html/ </a:t>
            </a:r>
            <a:r>
              <a:rPr lang="en-US" sz="1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on 19 May 2023]</a:t>
            </a:r>
            <a:endParaRPr lang="en-GB" sz="1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</a:pPr>
            <a:r>
              <a:rPr lang="en-US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Wang, Y.C., Qu, H. and Yang, J., 2019. The formation of sub-brand love and corporate brand love in hotel brand portfolios. </a:t>
            </a:r>
            <a:r>
              <a:rPr lang="en-US" sz="1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77</a:t>
            </a:r>
            <a:r>
              <a:rPr lang="en-US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pp.375-384.</a:t>
            </a:r>
            <a:endParaRPr lang="en-GB" sz="1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5226653"/>
      </p:ext>
    </p:extLst>
  </p:cSld>
  <p:clrMapOvr>
    <a:masterClrMapping/>
  </p:clrMapOvr>
</p:sld>
</file>

<file path=ppt/theme/theme1.xml><?xml version="1.0" encoding="utf-8"?>
<a:theme xmlns:a="http://schemas.openxmlformats.org/drawingml/2006/main" name="Boutique Hotel Pitch Deck XL by Slidesgo">
  <a:themeElements>
    <a:clrScheme name="Simple Light">
      <a:dk1>
        <a:srgbClr val="1D1B1B"/>
      </a:dk1>
      <a:lt1>
        <a:srgbClr val="FFFFFF"/>
      </a:lt1>
      <a:dk2>
        <a:srgbClr val="E2EFF0"/>
      </a:dk2>
      <a:lt2>
        <a:srgbClr val="E5CEBD"/>
      </a:lt2>
      <a:accent1>
        <a:srgbClr val="A5BDC0"/>
      </a:accent1>
      <a:accent2>
        <a:srgbClr val="B0B4A7"/>
      </a:accent2>
      <a:accent3>
        <a:srgbClr val="C3B2A5"/>
      </a:accent3>
      <a:accent4>
        <a:srgbClr val="83867B"/>
      </a:accent4>
      <a:accent5>
        <a:srgbClr val="FFFFFF"/>
      </a:accent5>
      <a:accent6>
        <a:srgbClr val="FFFFFF"/>
      </a:accent6>
      <a:hlink>
        <a:srgbClr val="1D1B1B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1432</Words>
  <Application>Microsoft Macintosh PowerPoint</Application>
  <PresentationFormat>On-screen Show (16:9)</PresentationFormat>
  <Paragraphs>118</Paragraphs>
  <Slides>18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Cormorant Upright</vt:lpstr>
      <vt:lpstr>Karla</vt:lpstr>
      <vt:lpstr>Wingdings</vt:lpstr>
      <vt:lpstr>Roboto Condensed Light</vt:lpstr>
      <vt:lpstr>Arial</vt:lpstr>
      <vt:lpstr>Times New Roman</vt:lpstr>
      <vt:lpstr>Boutique Hotel Pitch Deck XL by Slidesgo</vt:lpstr>
      <vt:lpstr>DOUBLE TREE -HILTON HOTEL </vt:lpstr>
      <vt:lpstr>DoubleTree  Hilton Hotel</vt:lpstr>
      <vt:lpstr>Table of Contents</vt:lpstr>
      <vt:lpstr>Executive Summary </vt:lpstr>
      <vt:lpstr>Introduction</vt:lpstr>
      <vt:lpstr>Main Body</vt:lpstr>
      <vt:lpstr>Main Body</vt:lpstr>
      <vt:lpstr>Main Body</vt:lpstr>
      <vt:lpstr>Main Body</vt:lpstr>
      <vt:lpstr>Main Body</vt:lpstr>
      <vt:lpstr>Main Body</vt:lpstr>
      <vt:lpstr>Main Body</vt:lpstr>
      <vt:lpstr>Main Body</vt:lpstr>
      <vt:lpstr>Main Body</vt:lpstr>
      <vt:lpstr>Conclusion </vt:lpstr>
      <vt:lpstr>THANK YOU 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Hilton London Kensington</dc:title>
  <dc:creator>Office</dc:creator>
  <cp:lastModifiedBy>Iulia Petronela Ferent</cp:lastModifiedBy>
  <cp:revision>65</cp:revision>
  <dcterms:modified xsi:type="dcterms:W3CDTF">2023-05-22T14:42:25Z</dcterms:modified>
</cp:coreProperties>
</file>