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2" r:id="rId1"/>
  </p:sldMasterIdLst>
  <p:sldIdLst>
    <p:sldId id="324" r:id="rId2"/>
    <p:sldId id="261" r:id="rId3"/>
    <p:sldId id="262" r:id="rId4"/>
    <p:sldId id="263" r:id="rId5"/>
    <p:sldId id="264" r:id="rId6"/>
    <p:sldId id="265" r:id="rId7"/>
    <p:sldId id="292" r:id="rId8"/>
    <p:sldId id="293" r:id="rId9"/>
    <p:sldId id="294" r:id="rId10"/>
    <p:sldId id="295" r:id="rId11"/>
    <p:sldId id="296" r:id="rId12"/>
    <p:sldId id="266" r:id="rId13"/>
    <p:sldId id="32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US" dirty="0"/>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48A87A34-81AB-432B-8DAE-1953F412C126}" type="datetimeFigureOut">
              <a:rPr lang="en-US" smtClean="0"/>
              <a:pPr/>
              <a:t>8/9/2026</a:t>
            </a:fld>
            <a:endParaRPr lang="en-US" dirty="0"/>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2827839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59331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US" dirty="0"/>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48A87A34-81AB-432B-8DAE-1953F412C126}" type="datetimeFigureOut">
              <a:rPr lang="en-US" smtClean="0"/>
              <a:pPr/>
              <a:t>8/9/2026</a:t>
            </a:fld>
            <a:endParaRPr lang="en-US" dirty="0"/>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88297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US" dirty="0"/>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2655889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83017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80296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9372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3369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9954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US" dirty="0"/>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6D22F896-40B5-4ADD-8801-0D06FADFA095}" type="slidenum">
              <a:rPr lang="en-US" smtClean="0"/>
              <a:pPr/>
              <a:t>‹#›</a:t>
            </a:fld>
            <a:endParaRPr lang="en-US" dirty="0"/>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6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48A87A34-81AB-432B-8DAE-1953F412C126}" type="datetimeFigureOut">
              <a:rPr lang="en-US" smtClean="0"/>
              <a:pPr/>
              <a:t>8/9/2026</a:t>
            </a:fld>
            <a:endParaRPr lang="en-US" dirty="0"/>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US" dirty="0"/>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988615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48A87A34-81AB-432B-8DAE-1953F412C126}" type="datetimeFigureOut">
              <a:rPr lang="en-US" smtClean="0"/>
              <a:pPr/>
              <a:t>8/9/2026</a:t>
            </a:fld>
            <a:endParaRPr lang="en-US" dirty="0"/>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US" dirty="0"/>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030921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48A87A34-81AB-432B-8DAE-1953F412C126}" type="datetimeFigureOut">
              <a:rPr lang="en-US" smtClean="0"/>
              <a:pPr/>
              <a:t>8/9/2026</a:t>
            </a:fld>
            <a:endParaRPr lang="en-US" dirty="0"/>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US" dirty="0"/>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85396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48A87A34-81AB-432B-8DAE-1953F412C126}" type="datetimeFigureOut">
              <a:rPr lang="en-US" smtClean="0"/>
              <a:pPr/>
              <a:t>8/9/2026</a:t>
            </a:fld>
            <a:endParaRPr lang="en-US" dirty="0"/>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US" dirty="0"/>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60526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48A87A34-81AB-432B-8DAE-1953F412C126}" type="datetimeFigureOut">
              <a:rPr lang="en-US" smtClean="0"/>
              <a:pPr/>
              <a:t>8/9/2026</a:t>
            </a:fld>
            <a:endParaRPr lang="en-US" dirty="0"/>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US" dirty="0"/>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413316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36243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00511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US" dirty="0"/>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48A87A34-81AB-432B-8DAE-1953F412C126}" type="datetimeFigureOut">
              <a:rPr lang="en-US" smtClean="0"/>
              <a:pPr/>
              <a:t>8/9/2026</a:t>
            </a:fld>
            <a:endParaRPr lang="en-US" dirty="0"/>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6D22F896-40B5-4ADD-8801-0D06FADFA095}"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16844988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18709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6854933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25730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379870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105466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574897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448971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31147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463935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1429756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8/9/2026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24799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48A87A34-81AB-432B-8DAE-1953F412C126}" type="datetimeFigureOut">
              <a:rPr lang="en-US" smtClean="0"/>
              <a:pPr/>
              <a:t>8/9/2026</a:t>
            </a:fld>
            <a:endParaRPr lang="en-US" dirty="0"/>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6D22F896-40B5-4ADD-8801-0D06FADFA095}" type="slidenum">
              <a:rPr lang="en-US" smtClean="0"/>
              <a:pPr/>
              <a:t>‹#›</a:t>
            </a:fld>
            <a:endParaRPr lang="en-US" dirty="0"/>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9769135"/>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 id="2147483740" r:id="rId18"/>
    <p:sldLayoutId id="2147483741" r:id="rId19"/>
    <p:sldLayoutId id="2147483742" r:id="rId20"/>
    <p:sldLayoutId id="2147483743" r:id="rId21"/>
    <p:sldLayoutId id="2147483744" r:id="rId22"/>
    <p:sldLayoutId id="2147483745" r:id="rId23"/>
    <p:sldLayoutId id="2147483746" r:id="rId24"/>
    <p:sldLayoutId id="2147483747" r:id="rId25"/>
    <p:sldLayoutId id="2147483748" r:id="rId26"/>
    <p:sldLayoutId id="2147483749" r:id="rId27"/>
    <p:sldLayoutId id="2147483750" r:id="rId28"/>
    <p:sldLayoutId id="2147483751" r:id="rId29"/>
  </p:sldLayoutIdLst>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hyperlink" Target="https://www.passfisma.com/evolution-continuous-monitoring/" TargetMode="External"/><Relationship Id="rId2" Type="http://schemas.openxmlformats.org/officeDocument/2006/relationships/hyperlink" Target="https://cordis.europa.eu/article/id/421812-robotic-innovation-delivers-relief-for-back-pain-sufferers" TargetMode="External"/><Relationship Id="rId1" Type="http://schemas.openxmlformats.org/officeDocument/2006/relationships/slideLayout" Target="../slideLayouts/slideLayout29.xml"/><Relationship Id="rId6" Type="http://schemas.openxmlformats.org/officeDocument/2006/relationships/hyperlink" Target="https://www.scienceopen.com/document_file/d4ffb8bb-22ec-475b-8519-a60d1bf6570e/PubMedCentral/d4ffb8bb-22ec-475b-8519-a60d1bf6570e.pdf" TargetMode="External"/><Relationship Id="rId5" Type="http://schemas.openxmlformats.org/officeDocument/2006/relationships/hyperlink" Target="https://doi.org/10.1186/s12912-025-02753-2" TargetMode="External"/><Relationship Id="rId4" Type="http://schemas.openxmlformats.org/officeDocument/2006/relationships/hyperlink" Target="https://assets.publishing.service.gov.uk/media/5fc8c6b78fa8f547585ed7f3/Chronic_Pain_Report.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4001" y="2286000"/>
            <a:ext cx="11399520" cy="4460240"/>
          </a:xfrm>
        </p:spPr>
        <p:txBody>
          <a:bodyPr>
            <a:noAutofit/>
          </a:bodyPr>
          <a:lstStyle/>
          <a:p>
            <a:pPr algn="ctr">
              <a:lnSpc>
                <a:spcPct val="150000"/>
              </a:lnSpc>
            </a:pPr>
            <a:r>
              <a:rPr lang="en-US" b="1" dirty="0">
                <a:solidFill>
                  <a:schemeClr val="tx1"/>
                </a:solidFill>
                <a:highlight>
                  <a:srgbClr val="C0C0C0"/>
                </a:highlight>
                <a:latin typeface="Arial" panose="020B0604020202020204" pitchFamily="34" charset="0"/>
                <a:cs typeface="Arial" panose="020B0604020202020204" pitchFamily="34" charset="0"/>
              </a:rPr>
              <a:t>Programme:</a:t>
            </a:r>
            <a:r>
              <a:rPr lang="en-US" b="1" dirty="0">
                <a:solidFill>
                  <a:schemeClr val="tx1"/>
                </a:solidFill>
                <a:latin typeface="Arial" panose="020B0604020202020204" pitchFamily="34" charset="0"/>
                <a:cs typeface="Arial" panose="020B0604020202020204" pitchFamily="34" charset="0"/>
              </a:rPr>
              <a:t> MSc Public Health and Social Care in Practice</a:t>
            </a:r>
          </a:p>
          <a:p>
            <a:pPr algn="ctr">
              <a:lnSpc>
                <a:spcPct val="150000"/>
              </a:lnSpc>
            </a:pPr>
            <a:r>
              <a:rPr lang="en-IN" b="1" dirty="0">
                <a:solidFill>
                  <a:schemeClr val="tx1"/>
                </a:solidFill>
                <a:highlight>
                  <a:srgbClr val="C0C0C0"/>
                </a:highlight>
                <a:latin typeface="Arial" panose="020B0604020202020204" pitchFamily="34" charset="0"/>
                <a:cs typeface="Arial" panose="020B0604020202020204" pitchFamily="34" charset="0"/>
              </a:rPr>
              <a:t>Module:</a:t>
            </a:r>
            <a:r>
              <a:rPr lang="en-IN" b="1" dirty="0">
                <a:solidFill>
                  <a:schemeClr val="tx1"/>
                </a:solidFill>
                <a:latin typeface="Arial" panose="020B0604020202020204" pitchFamily="34" charset="0"/>
                <a:cs typeface="Arial" panose="020B0604020202020204" pitchFamily="34" charset="0"/>
              </a:rPr>
              <a:t> </a:t>
            </a:r>
            <a:r>
              <a:rPr lang="en-US" b="1" dirty="0">
                <a:solidFill>
                  <a:schemeClr val="tx1"/>
                </a:solidFill>
                <a:latin typeface="Arial" panose="020B0604020202020204" pitchFamily="34" charset="0"/>
                <a:cs typeface="Arial" panose="020B0604020202020204" pitchFamily="34" charset="0"/>
              </a:rPr>
              <a:t>Population Health and Digital Health Promotion </a:t>
            </a:r>
          </a:p>
          <a:p>
            <a:pPr algn="ctr">
              <a:lnSpc>
                <a:spcPct val="150000"/>
              </a:lnSpc>
            </a:pPr>
            <a:r>
              <a:rPr lang="en-IN" b="1" dirty="0">
                <a:solidFill>
                  <a:schemeClr val="tx1"/>
                </a:solidFill>
                <a:highlight>
                  <a:srgbClr val="C0C0C0"/>
                </a:highlight>
                <a:latin typeface="Arial" panose="020B0604020202020204" pitchFamily="34" charset="0"/>
                <a:cs typeface="Arial" panose="020B0604020202020204" pitchFamily="34" charset="0"/>
              </a:rPr>
              <a:t>Module code: </a:t>
            </a:r>
            <a:r>
              <a:rPr lang="en-IN" b="1" dirty="0">
                <a:solidFill>
                  <a:schemeClr val="tx1"/>
                </a:solidFill>
                <a:latin typeface="Arial" panose="020B0604020202020204" pitchFamily="34" charset="0"/>
                <a:cs typeface="Arial" panose="020B0604020202020204" pitchFamily="34" charset="0"/>
              </a:rPr>
              <a:t>LCHS7009</a:t>
            </a:r>
          </a:p>
          <a:p>
            <a:pPr algn="ctr">
              <a:lnSpc>
                <a:spcPct val="150000"/>
              </a:lnSpc>
            </a:pPr>
            <a:r>
              <a:rPr lang="en-IN" b="1" dirty="0">
                <a:solidFill>
                  <a:schemeClr val="tx1"/>
                </a:solidFill>
                <a:highlight>
                  <a:srgbClr val="C0C0C0"/>
                </a:highlight>
                <a:latin typeface="Arial" panose="020B0604020202020204" pitchFamily="34" charset="0"/>
                <a:cs typeface="Arial" panose="020B0604020202020204" pitchFamily="34" charset="0"/>
              </a:rPr>
              <a:t>Lecturer: </a:t>
            </a:r>
            <a:r>
              <a:rPr lang="en-US" sz="2000" b="1" dirty="0">
                <a:solidFill>
                  <a:srgbClr val="FFC000"/>
                </a:solidFill>
                <a:latin typeface="Arial" panose="020B0604020202020204" pitchFamily="34" charset="0"/>
                <a:cs typeface="Arial" panose="020B0604020202020204" pitchFamily="34" charset="0"/>
              </a:rPr>
              <a:t>Diola Bijlhout </a:t>
            </a:r>
          </a:p>
          <a:p>
            <a:pPr algn="ctr">
              <a:lnSpc>
                <a:spcPct val="150000"/>
              </a:lnSpc>
            </a:pPr>
            <a:endParaRPr lang="en-US" b="1" dirty="0">
              <a:solidFill>
                <a:schemeClr val="tx1"/>
              </a:solidFill>
              <a:latin typeface="Arial" panose="020B0604020202020204" pitchFamily="34" charset="0"/>
              <a:cs typeface="Arial" panose="020B0604020202020204" pitchFamily="34" charset="0"/>
            </a:endParaRPr>
          </a:p>
          <a:p>
            <a:pPr algn="ctr">
              <a:lnSpc>
                <a:spcPct val="150000"/>
              </a:lnSpc>
            </a:pPr>
            <a:r>
              <a:rPr lang="en-IN" b="1" dirty="0">
                <a:solidFill>
                  <a:schemeClr val="tx1"/>
                </a:solidFill>
                <a:highlight>
                  <a:srgbClr val="C0C0C0"/>
                </a:highlight>
                <a:latin typeface="Arial" panose="020B0604020202020204" pitchFamily="34" charset="0"/>
                <a:cs typeface="Arial" panose="020B0604020202020204" pitchFamily="34" charset="0"/>
              </a:rPr>
              <a:t>Assignment Title:</a:t>
            </a:r>
            <a:r>
              <a:rPr lang="en-US" b="1" dirty="0">
                <a:solidFill>
                  <a:schemeClr val="tx1"/>
                </a:solidFill>
                <a:latin typeface="Arial" panose="020B0604020202020204" pitchFamily="34" charset="0"/>
                <a:cs typeface="Arial" panose="020B0604020202020204" pitchFamily="34" charset="0"/>
              </a:rPr>
              <a:t>Component 3 Group Project Presentation</a:t>
            </a:r>
          </a:p>
          <a:p>
            <a:pPr algn="ctr">
              <a:lnSpc>
                <a:spcPct val="150000"/>
              </a:lnSpc>
            </a:pPr>
            <a:r>
              <a:rPr lang="en-US" b="1" dirty="0">
                <a:solidFill>
                  <a:schemeClr val="tx1"/>
                </a:solidFill>
                <a:highlight>
                  <a:srgbClr val="C0C0C0"/>
                </a:highlight>
                <a:latin typeface="Arial" panose="020B0604020202020204" pitchFamily="34" charset="0"/>
                <a:cs typeface="Arial" panose="020B0604020202020204" pitchFamily="34" charset="0"/>
              </a:rPr>
              <a:t>Student Name: </a:t>
            </a:r>
            <a:r>
              <a:rPr lang="en-US" sz="2000" b="1" dirty="0">
                <a:solidFill>
                  <a:srgbClr val="002060"/>
                </a:solidFill>
                <a:latin typeface="Arial" panose="020B0604020202020204" pitchFamily="34" charset="0"/>
                <a:cs typeface="Arial" panose="020B0604020202020204" pitchFamily="34" charset="0"/>
              </a:rPr>
              <a:t>Ripon Kumar Kar</a:t>
            </a:r>
            <a:endParaRPr lang="en-US" b="1" dirty="0">
              <a:solidFill>
                <a:srgbClr val="002060"/>
              </a:solidFill>
              <a:latin typeface="Arial" panose="020B0604020202020204" pitchFamily="34" charset="0"/>
              <a:cs typeface="Arial" panose="020B0604020202020204" pitchFamily="34" charset="0"/>
            </a:endParaRPr>
          </a:p>
          <a:p>
            <a:pPr algn="ctr">
              <a:lnSpc>
                <a:spcPct val="150000"/>
              </a:lnSpc>
            </a:pPr>
            <a:r>
              <a:rPr lang="en-US" b="1" dirty="0">
                <a:solidFill>
                  <a:schemeClr val="tx1"/>
                </a:solidFill>
                <a:highlight>
                  <a:srgbClr val="C0C0C0"/>
                </a:highlight>
                <a:latin typeface="Arial" panose="020B0604020202020204" pitchFamily="34" charset="0"/>
                <a:cs typeface="Arial" panose="020B0604020202020204" pitchFamily="34" charset="0"/>
              </a:rPr>
              <a:t>Student ID: </a:t>
            </a:r>
            <a:r>
              <a:rPr lang="en-US" b="1" dirty="0">
                <a:solidFill>
                  <a:srgbClr val="002060"/>
                </a:solidFill>
                <a:latin typeface="Arial" panose="020B0604020202020204" pitchFamily="34" charset="0"/>
                <a:cs typeface="Arial" panose="020B0604020202020204" pitchFamily="34" charset="0"/>
              </a:rPr>
              <a:t>2525519</a:t>
            </a:r>
            <a:endParaRPr lang="en-IN" dirty="0">
              <a:solidFill>
                <a:srgbClr val="002060"/>
              </a:solidFill>
            </a:endParaRPr>
          </a:p>
        </p:txBody>
      </p:sp>
      <p:pic>
        <p:nvPicPr>
          <p:cNvPr id="5" name="Picture 4">
            <a:extLst>
              <a:ext uri="{FF2B5EF4-FFF2-40B4-BE49-F238E27FC236}">
                <a16:creationId xmlns:a16="http://schemas.microsoft.com/office/drawing/2014/main" id="{BF07FA88-DF23-4BDE-CA62-A6D72ADA9ECC}"/>
              </a:ext>
            </a:extLst>
          </p:cNvPr>
          <p:cNvPicPr>
            <a:picLocks noChangeAspect="1"/>
          </p:cNvPicPr>
          <p:nvPr/>
        </p:nvPicPr>
        <p:blipFill>
          <a:blip r:embed="rId2"/>
          <a:stretch>
            <a:fillRect/>
          </a:stretch>
        </p:blipFill>
        <p:spPr>
          <a:xfrm>
            <a:off x="3818320" y="362226"/>
            <a:ext cx="4015040" cy="1579613"/>
          </a:xfrm>
          <a:prstGeom prst="rect">
            <a:avLst/>
          </a:prstGeom>
        </p:spPr>
      </p:pic>
    </p:spTree>
    <p:extLst>
      <p:ext uri="{BB962C8B-B14F-4D97-AF65-F5344CB8AC3E}">
        <p14:creationId xmlns:p14="http://schemas.microsoft.com/office/powerpoint/2010/main" val="334887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2053" y="1055078"/>
            <a:ext cx="9875520" cy="702602"/>
          </a:xfrm>
        </p:spPr>
        <p:txBody>
          <a:bodyPr>
            <a:noAutofit/>
          </a:bodyPr>
          <a:lstStyle/>
          <a:p>
            <a:pPr algn="ctr"/>
            <a:r>
              <a:rPr lang="en-US" sz="1800" b="1" dirty="0">
                <a:solidFill>
                  <a:schemeClr val="tx1"/>
                </a:solidFill>
                <a:latin typeface="Arial" panose="020B0604020202020204" pitchFamily="34" charset="0"/>
                <a:cs typeface="Arial" panose="020B0604020202020204" pitchFamily="34" charset="0"/>
              </a:rPr>
              <a:t>Digital Health Technology</a:t>
            </a:r>
            <a:br>
              <a:rPr lang="en-US" sz="1800" dirty="0"/>
            </a:br>
            <a:endParaRPr lang="en-GB" sz="1800" dirty="0"/>
          </a:p>
        </p:txBody>
      </p:sp>
      <p:sp>
        <p:nvSpPr>
          <p:cNvPr id="3" name="Content Placeholder 2"/>
          <p:cNvSpPr>
            <a:spLocks noGrp="1"/>
          </p:cNvSpPr>
          <p:nvPr>
            <p:ph idx="1"/>
          </p:nvPr>
        </p:nvSpPr>
        <p:spPr>
          <a:xfrm>
            <a:off x="883920" y="2286000"/>
            <a:ext cx="9804400" cy="3911600"/>
          </a:xfrm>
        </p:spPr>
        <p:txBody>
          <a:bodyPr>
            <a:normAutofit/>
          </a:bodyPr>
          <a:lstStyle/>
          <a:p>
            <a:pPr lvl="0" algn="just">
              <a:lnSpc>
                <a:spcPct val="150000"/>
              </a:lnSpc>
            </a:pPr>
            <a:r>
              <a:rPr lang="en-US" dirty="0">
                <a:solidFill>
                  <a:schemeClr val="tx1"/>
                </a:solidFill>
                <a:latin typeface="Arial" panose="020B0604020202020204" pitchFamily="34" charset="0"/>
                <a:cs typeface="Arial" panose="020B0604020202020204" pitchFamily="34" charset="0"/>
              </a:rPr>
              <a:t>IoT based wearable devices will help clinical staff to eliminate back pain by providing real-time posture tracking and movement analysis.</a:t>
            </a:r>
          </a:p>
          <a:p>
            <a:pPr lvl="0" algn="just">
              <a:lnSpc>
                <a:spcPct val="150000"/>
              </a:lnSpc>
            </a:pPr>
            <a:endParaRPr lang="en-US" dirty="0">
              <a:solidFill>
                <a:schemeClr val="tx1"/>
              </a:solidFill>
              <a:latin typeface="Arial" panose="020B0604020202020204" pitchFamily="34" charset="0"/>
              <a:cs typeface="Arial" panose="020B0604020202020204" pitchFamily="34" charset="0"/>
            </a:endParaRPr>
          </a:p>
          <a:p>
            <a:pPr lvl="0" algn="just">
              <a:lnSpc>
                <a:spcPct val="150000"/>
              </a:lnSpc>
            </a:pPr>
            <a:r>
              <a:rPr lang="en-US" dirty="0">
                <a:solidFill>
                  <a:schemeClr val="tx1"/>
                </a:solidFill>
                <a:latin typeface="Arial" panose="020B0604020202020204" pitchFamily="34" charset="0"/>
                <a:cs typeface="Arial" panose="020B0604020202020204" pitchFamily="34" charset="0"/>
              </a:rPr>
              <a:t>Its intervention will guide physical therapy experiences and share continuous health data with doctors to prevent chronic injury and enhance spine health.</a:t>
            </a:r>
          </a:p>
          <a:p>
            <a:pPr lvl="0" algn="just">
              <a:lnSpc>
                <a:spcPct val="150000"/>
              </a:lnSpc>
            </a:pPr>
            <a:endParaRPr lang="en-US" dirty="0">
              <a:solidFill>
                <a:schemeClr val="tx1"/>
              </a:solidFill>
              <a:latin typeface="Arial" panose="020B0604020202020204" pitchFamily="34" charset="0"/>
              <a:cs typeface="Arial" panose="020B0604020202020204" pitchFamily="34" charset="0"/>
            </a:endParaRPr>
          </a:p>
          <a:p>
            <a:pPr lvl="0" algn="just">
              <a:lnSpc>
                <a:spcPct val="150000"/>
              </a:lnSpc>
            </a:pPr>
            <a:r>
              <a:rPr lang="en-US" dirty="0">
                <a:solidFill>
                  <a:schemeClr val="tx1"/>
                </a:solidFill>
                <a:latin typeface="Arial" panose="020B0604020202020204" pitchFamily="34" charset="0"/>
                <a:cs typeface="Arial" panose="020B0604020202020204" pitchFamily="34" charset="0"/>
              </a:rPr>
              <a:t>IoT enabled </a:t>
            </a:r>
            <a:r>
              <a:rPr lang="en-US" dirty="0">
                <a:latin typeface="Arial" panose="020B0604020202020204" pitchFamily="34" charset="0"/>
                <a:cs typeface="Arial" panose="020B0604020202020204" pitchFamily="34" charset="0"/>
              </a:rPr>
              <a:t>b</a:t>
            </a:r>
            <a:r>
              <a:rPr lang="en-US" dirty="0">
                <a:solidFill>
                  <a:schemeClr val="tx1"/>
                </a:solidFill>
                <a:latin typeface="Arial" panose="020B0604020202020204" pitchFamily="34" charset="0"/>
                <a:cs typeface="Arial" panose="020B0604020202020204" pitchFamily="34" charset="0"/>
              </a:rPr>
              <a:t>ack </a:t>
            </a:r>
            <a:r>
              <a:rPr lang="en-US" dirty="0">
                <a:latin typeface="Arial" panose="020B0604020202020204" pitchFamily="34" charset="0"/>
                <a:cs typeface="Arial" panose="020B0604020202020204" pitchFamily="34" charset="0"/>
              </a:rPr>
              <a:t>s</a:t>
            </a:r>
            <a:r>
              <a:rPr lang="en-US" dirty="0">
                <a:solidFill>
                  <a:schemeClr val="tx1"/>
                </a:solidFill>
                <a:latin typeface="Arial" panose="020B0604020202020204" pitchFamily="34" charset="0"/>
                <a:cs typeface="Arial" panose="020B0604020202020204" pitchFamily="34" charset="0"/>
              </a:rPr>
              <a:t>mart will strengthen back support by providing effective insights and providing a healthy lifestyle.</a:t>
            </a:r>
          </a:p>
          <a:p>
            <a:pPr marL="45720" indent="0" algn="just">
              <a:lnSpc>
                <a:spcPct val="150000"/>
              </a:lnSpc>
              <a:buNone/>
            </a:pPr>
            <a:endParaRPr lang="en-US"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0732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702365"/>
          </a:xfrm>
        </p:spPr>
        <p:txBody>
          <a:bodyPr>
            <a:normAutofit/>
          </a:bodyPr>
          <a:lstStyle/>
          <a:p>
            <a:pPr algn="ctr"/>
            <a:r>
              <a:rPr lang="en-US" sz="1800" b="1" dirty="0">
                <a:solidFill>
                  <a:schemeClr val="tx1"/>
                </a:solidFill>
                <a:latin typeface="Arial" panose="020B0604020202020204" pitchFamily="34" charset="0"/>
                <a:cs typeface="Arial" panose="020B0604020202020204" pitchFamily="34" charset="0"/>
              </a:rPr>
              <a:t>Background of Work-related Back pain</a:t>
            </a:r>
            <a:endParaRPr lang="en-GB" sz="18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99440" y="2117969"/>
            <a:ext cx="7609839" cy="4229822"/>
          </a:xfrm>
        </p:spPr>
        <p:txBody>
          <a:bodyPr>
            <a:normAutofit lnSpcReduction="10000"/>
          </a:bodyPr>
          <a:lstStyle/>
          <a:p>
            <a:pPr algn="just" fontAlgn="base">
              <a:lnSpc>
                <a:spcPct val="160000"/>
              </a:lnSpc>
            </a:pPr>
            <a:r>
              <a:rPr lang="en-US" sz="1800" dirty="0">
                <a:solidFill>
                  <a:schemeClr val="tx1"/>
                </a:solidFill>
                <a:latin typeface="Arial" panose="020B0604020202020204" pitchFamily="34" charset="0"/>
                <a:cs typeface="Arial" panose="020B0604020202020204" pitchFamily="34" charset="0"/>
              </a:rPr>
              <a:t>Across the UK healthcare sector, work-related back pain negatively impacts their quality of life by raising physical disability and high absenteeism (Straub et al.,2025).</a:t>
            </a:r>
          </a:p>
          <a:p>
            <a:pPr algn="just" fontAlgn="base">
              <a:lnSpc>
                <a:spcPct val="160000"/>
              </a:lnSpc>
            </a:pPr>
            <a:r>
              <a:rPr lang="en-US" sz="1800" dirty="0">
                <a:solidFill>
                  <a:schemeClr val="tx1"/>
                </a:solidFill>
                <a:latin typeface="Arial" panose="020B0604020202020204" pitchFamily="34" charset="0"/>
                <a:cs typeface="Arial" panose="020B0604020202020204" pitchFamily="34" charset="0"/>
              </a:rPr>
              <a:t>More than 70% of health workers have a high intensity of back pain in the pre-intervention stage, which indicates an increasing burden of the disease (Sabola et al.,2025).</a:t>
            </a:r>
          </a:p>
          <a:p>
            <a:pPr algn="just" fontAlgn="base">
              <a:lnSpc>
                <a:spcPct val="160000"/>
              </a:lnSpc>
            </a:pPr>
            <a:r>
              <a:rPr lang="en-US" sz="1800" dirty="0">
                <a:solidFill>
                  <a:schemeClr val="tx1"/>
                </a:solidFill>
                <a:latin typeface="Arial" panose="020B0604020202020204" pitchFamily="34" charset="0"/>
                <a:cs typeface="Arial" panose="020B0604020202020204" pitchFamily="34" charset="0"/>
              </a:rPr>
              <a:t>As per the national guidelines, around 40% of UK adults suffer back pain due to heavy workload, high stress and heavy patient lifting (GOV.UK, 2017). </a:t>
            </a:r>
          </a:p>
          <a:p>
            <a:pPr>
              <a:lnSpc>
                <a:spcPct val="160000"/>
              </a:lnSpc>
            </a:pPr>
            <a:endParaRPr lang="en-GB" dirty="0"/>
          </a:p>
        </p:txBody>
      </p:sp>
      <p:pic>
        <p:nvPicPr>
          <p:cNvPr id="5" name="Picture 4"/>
          <p:cNvPicPr>
            <a:picLocks noChangeAspect="1"/>
          </p:cNvPicPr>
          <p:nvPr/>
        </p:nvPicPr>
        <p:blipFill>
          <a:blip r:embed="rId2"/>
          <a:stretch>
            <a:fillRect/>
          </a:stretch>
        </p:blipFill>
        <p:spPr>
          <a:xfrm>
            <a:off x="8492588" y="2829169"/>
            <a:ext cx="3455025" cy="2275261"/>
          </a:xfrm>
          <a:prstGeom prst="rect">
            <a:avLst/>
          </a:prstGeom>
        </p:spPr>
      </p:pic>
    </p:spTree>
    <p:extLst>
      <p:ext uri="{BB962C8B-B14F-4D97-AF65-F5344CB8AC3E}">
        <p14:creationId xmlns:p14="http://schemas.microsoft.com/office/powerpoint/2010/main" val="2662730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84991"/>
            <a:ext cx="10515600" cy="674850"/>
          </a:xfrm>
        </p:spPr>
        <p:txBody>
          <a:bodyPr>
            <a:normAutofit/>
          </a:bodyPr>
          <a:lstStyle/>
          <a:p>
            <a:pPr algn="ctr"/>
            <a:r>
              <a:rPr lang="en-US" sz="1800" b="1" dirty="0">
                <a:solidFill>
                  <a:schemeClr val="tx1"/>
                </a:solidFill>
                <a:latin typeface="Arial" panose="020B0604020202020204" pitchFamily="34" charset="0"/>
                <a:cs typeface="Arial" panose="020B0604020202020204" pitchFamily="34" charset="0"/>
              </a:rPr>
              <a:t>Public health significance of occupational Musculoskeletal disorder</a:t>
            </a:r>
            <a:br>
              <a:rPr lang="en-US" sz="1800" dirty="0"/>
            </a:br>
            <a:endParaRPr lang="en-GB" sz="1800" dirty="0"/>
          </a:p>
        </p:txBody>
      </p:sp>
      <p:sp>
        <p:nvSpPr>
          <p:cNvPr id="3" name="Content Placeholder 2"/>
          <p:cNvSpPr>
            <a:spLocks noGrp="1"/>
          </p:cNvSpPr>
          <p:nvPr>
            <p:ph idx="1"/>
          </p:nvPr>
        </p:nvSpPr>
        <p:spPr>
          <a:xfrm>
            <a:off x="305588" y="1965960"/>
            <a:ext cx="7680172" cy="4577080"/>
          </a:xfrm>
        </p:spPr>
        <p:txBody>
          <a:bodyPr>
            <a:normAutofit/>
          </a:bodyPr>
          <a:lstStyle/>
          <a:p>
            <a:pPr lvl="0" algn="just">
              <a:lnSpc>
                <a:spcPct val="150000"/>
              </a:lnSpc>
            </a:pPr>
            <a:r>
              <a:rPr lang="en-US" sz="1800" dirty="0">
                <a:solidFill>
                  <a:schemeClr val="tx1"/>
                </a:solidFill>
                <a:latin typeface="Arial" panose="020B0604020202020204" pitchFamily="34" charset="0"/>
                <a:cs typeface="Arial" panose="020B0604020202020204" pitchFamily="34" charset="0"/>
              </a:rPr>
              <a:t>Musculoskeletal disorder is a leading occupational health concern among the UK healthcare settings (Bezzina et al., 2023).</a:t>
            </a:r>
          </a:p>
          <a:p>
            <a:pPr lvl="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It enhances healthcare costs via rehabilitation, treatment and sickness absence that enhance financial strain of the patients.</a:t>
            </a:r>
          </a:p>
          <a:p>
            <a:pPr lvl="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Its prevention strengthens healthcare workforce and healthier workplaces </a:t>
            </a:r>
          </a:p>
          <a:p>
            <a:pPr algn="just">
              <a:lnSpc>
                <a:spcPct val="150000"/>
              </a:lnSpc>
            </a:pPr>
            <a:endParaRPr lang="en-GB" dirty="0"/>
          </a:p>
        </p:txBody>
      </p:sp>
      <p:pic>
        <p:nvPicPr>
          <p:cNvPr id="4" name="Picture 3"/>
          <p:cNvPicPr>
            <a:picLocks noChangeAspect="1"/>
          </p:cNvPicPr>
          <p:nvPr/>
        </p:nvPicPr>
        <p:blipFill>
          <a:blip r:embed="rId2"/>
          <a:stretch>
            <a:fillRect/>
          </a:stretch>
        </p:blipFill>
        <p:spPr>
          <a:xfrm>
            <a:off x="8556781" y="3040585"/>
            <a:ext cx="3329631" cy="1742249"/>
          </a:xfrm>
          <a:prstGeom prst="rect">
            <a:avLst/>
          </a:prstGeom>
        </p:spPr>
      </p:pic>
    </p:spTree>
    <p:extLst>
      <p:ext uri="{BB962C8B-B14F-4D97-AF65-F5344CB8AC3E}">
        <p14:creationId xmlns:p14="http://schemas.microsoft.com/office/powerpoint/2010/main" val="32872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8916" y="451457"/>
            <a:ext cx="8579635" cy="821635"/>
          </a:xfrm>
        </p:spPr>
        <p:txBody>
          <a:bodyPr>
            <a:normAutofit/>
          </a:bodyPr>
          <a:lstStyle/>
          <a:p>
            <a:pPr algn="ctr"/>
            <a:r>
              <a:rPr lang="en-US" sz="1800" b="1" dirty="0">
                <a:solidFill>
                  <a:schemeClr val="tx1"/>
                </a:solidFill>
                <a:latin typeface="Arial" panose="020B0604020202020204" pitchFamily="34" charset="0"/>
                <a:cs typeface="Arial" panose="020B0604020202020204" pitchFamily="34" charset="0"/>
              </a:rPr>
              <a:t>Burden of back pain on Healthcare workforce productivity</a:t>
            </a:r>
            <a:endParaRPr lang="en-GB" sz="18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3888" y="2092960"/>
            <a:ext cx="7897632" cy="4480560"/>
          </a:xfrm>
        </p:spPr>
        <p:txBody>
          <a:bodyPr>
            <a:normAutofit/>
          </a:bodyPr>
          <a:lstStyle/>
          <a:p>
            <a:pPr lvl="0" algn="just">
              <a:lnSpc>
                <a:spcPct val="150000"/>
              </a:lnSpc>
            </a:pPr>
            <a:r>
              <a:rPr lang="en-US" sz="1800" dirty="0">
                <a:solidFill>
                  <a:schemeClr val="tx1"/>
                </a:solidFill>
                <a:latin typeface="Arial" panose="020B0604020202020204" pitchFamily="34" charset="0"/>
                <a:cs typeface="Arial" panose="020B0604020202020204" pitchFamily="34" charset="0"/>
              </a:rPr>
              <a:t>Heavy lifting and poor shift ergonomics cause chronic spinal injuries that result in permanent job limitation that negatively affects the organisation's productivity level (Alhashim et al., 2025).</a:t>
            </a: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Back pain drops the healthcare employees' daily energy that leads to slower patient care and higher rates of medical errors (Alhashim et al., 2025).</a:t>
            </a: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Frequent and severe back pain forces clinical staff to take unexpected sick leave that leads to severe staff shortage, affects their performance level and impacts on firm annual revenue (Tawiah et al., 2025).</a:t>
            </a:r>
          </a:p>
          <a:p>
            <a:endParaRPr lang="en-GB" dirty="0"/>
          </a:p>
        </p:txBody>
      </p:sp>
      <p:pic>
        <p:nvPicPr>
          <p:cNvPr id="4" name="Picture 3"/>
          <p:cNvPicPr>
            <a:picLocks noChangeAspect="1"/>
          </p:cNvPicPr>
          <p:nvPr/>
        </p:nvPicPr>
        <p:blipFill>
          <a:blip r:embed="rId2"/>
          <a:stretch>
            <a:fillRect/>
          </a:stretch>
        </p:blipFill>
        <p:spPr>
          <a:xfrm>
            <a:off x="8651407" y="2092960"/>
            <a:ext cx="3328346" cy="3302000"/>
          </a:xfrm>
          <a:prstGeom prst="rect">
            <a:avLst/>
          </a:prstGeom>
        </p:spPr>
      </p:pic>
    </p:spTree>
    <p:extLst>
      <p:ext uri="{BB962C8B-B14F-4D97-AF65-F5344CB8AC3E}">
        <p14:creationId xmlns:p14="http://schemas.microsoft.com/office/powerpoint/2010/main" val="322615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6671" y="690880"/>
            <a:ext cx="9738658" cy="802640"/>
          </a:xfrm>
        </p:spPr>
        <p:txBody>
          <a:bodyPr>
            <a:normAutofit/>
          </a:bodyPr>
          <a:lstStyle/>
          <a:p>
            <a:pPr algn="ctr"/>
            <a:r>
              <a:rPr lang="en-US" sz="1800" b="1" dirty="0">
                <a:solidFill>
                  <a:schemeClr val="tx1"/>
                </a:solidFill>
                <a:latin typeface="Arial" panose="020B0604020202020204" pitchFamily="34" charset="0"/>
                <a:cs typeface="Arial" panose="020B0604020202020204" pitchFamily="34" charset="0"/>
              </a:rPr>
              <a:t>Possible Consequences of not addressing this public health concern</a:t>
            </a:r>
            <a:br>
              <a:rPr lang="en-US" sz="1800" dirty="0"/>
            </a:br>
            <a:endParaRPr lang="en-GB" sz="1800" dirty="0"/>
          </a:p>
        </p:txBody>
      </p:sp>
      <p:sp>
        <p:nvSpPr>
          <p:cNvPr id="3" name="Content Placeholder 2"/>
          <p:cNvSpPr>
            <a:spLocks noGrp="1"/>
          </p:cNvSpPr>
          <p:nvPr>
            <p:ph idx="1"/>
          </p:nvPr>
        </p:nvSpPr>
        <p:spPr>
          <a:xfrm>
            <a:off x="573156" y="1965960"/>
            <a:ext cx="7951083" cy="4282440"/>
          </a:xfrm>
        </p:spPr>
        <p:txBody>
          <a:bodyPr>
            <a:normAutofit/>
          </a:bodyPr>
          <a:lstStyle/>
          <a:p>
            <a:pPr lvl="0" algn="just">
              <a:lnSpc>
                <a:spcPct val="150000"/>
              </a:lnSpc>
            </a:pPr>
            <a:r>
              <a:rPr lang="en-US" sz="1800" dirty="0">
                <a:solidFill>
                  <a:schemeClr val="tx1"/>
                </a:solidFill>
                <a:latin typeface="Arial" panose="020B0604020202020204" pitchFamily="34" charset="0"/>
                <a:cs typeface="Arial" panose="020B0604020202020204" pitchFamily="34" charset="0"/>
              </a:rPr>
              <a:t>Workplace back pain arises from long hours sitting, physical strain and high job stress (Bezzina et al., 2023).</a:t>
            </a:r>
          </a:p>
          <a:p>
            <a:pPr lvl="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Repetitive movement and long shifts enhance the musculoskeletal fatigues that have negative effects on the employees’ daily lifestyle such as anxiety, productivity loss (Bezzina et al., 2023).</a:t>
            </a:r>
          </a:p>
          <a:p>
            <a:pPr lvl="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Poor workplace ergonomics enhance chronic back pain development.</a:t>
            </a:r>
          </a:p>
          <a:p>
            <a:pPr algn="just">
              <a:lnSpc>
                <a:spcPct val="150000"/>
              </a:lnSpc>
            </a:pPr>
            <a:endParaRPr lang="en-GB"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869680" y="2668732"/>
            <a:ext cx="2928155" cy="2376371"/>
          </a:xfrm>
          <a:prstGeom prst="rect">
            <a:avLst/>
          </a:prstGeom>
        </p:spPr>
      </p:pic>
    </p:spTree>
    <p:extLst>
      <p:ext uri="{BB962C8B-B14F-4D97-AF65-F5344CB8AC3E}">
        <p14:creationId xmlns:p14="http://schemas.microsoft.com/office/powerpoint/2010/main" val="3510534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790" y="622851"/>
            <a:ext cx="10218090" cy="779229"/>
          </a:xfrm>
        </p:spPr>
        <p:txBody>
          <a:bodyPr>
            <a:normAutofit/>
          </a:bodyPr>
          <a:lstStyle/>
          <a:p>
            <a:pPr algn="ctr"/>
            <a:r>
              <a:rPr lang="en-US" sz="1800" b="1" dirty="0">
                <a:solidFill>
                  <a:schemeClr val="tx1"/>
                </a:solidFill>
                <a:latin typeface="Arial" panose="020B0604020202020204" pitchFamily="34" charset="0"/>
                <a:cs typeface="Arial" panose="020B0604020202020204" pitchFamily="34" charset="0"/>
              </a:rPr>
              <a:t>Target population and justification for Intervention</a:t>
            </a:r>
            <a:br>
              <a:rPr lang="en-US" sz="1800" dirty="0"/>
            </a:br>
            <a:endParaRPr lang="en-GB" sz="1800" dirty="0"/>
          </a:p>
        </p:txBody>
      </p:sp>
      <p:sp>
        <p:nvSpPr>
          <p:cNvPr id="3" name="Content Placeholder 2"/>
          <p:cNvSpPr>
            <a:spLocks noGrp="1"/>
          </p:cNvSpPr>
          <p:nvPr>
            <p:ph idx="1"/>
          </p:nvPr>
        </p:nvSpPr>
        <p:spPr>
          <a:xfrm>
            <a:off x="632790" y="2052320"/>
            <a:ext cx="8074330" cy="4450080"/>
          </a:xfrm>
        </p:spPr>
        <p:txBody>
          <a:bodyPr>
            <a:normAutofit/>
          </a:bodyPr>
          <a:lstStyle/>
          <a:p>
            <a:pPr lvl="0" algn="just">
              <a:lnSpc>
                <a:spcPct val="160000"/>
              </a:lnSpc>
            </a:pPr>
            <a:r>
              <a:rPr lang="en-US" sz="1800" dirty="0">
                <a:solidFill>
                  <a:schemeClr val="tx1"/>
                </a:solidFill>
                <a:latin typeface="Arial" panose="020B0604020202020204" pitchFamily="34" charset="0"/>
                <a:cs typeface="Arial" panose="020B0604020202020204" pitchFamily="34" charset="0"/>
              </a:rPr>
              <a:t>In the UK, 33 to 35 healthcare workers faced back pain from their highly stressed job (BCC, 2026).</a:t>
            </a:r>
          </a:p>
          <a:p>
            <a:pPr lvl="0" algn="just">
              <a:lnSpc>
                <a:spcPct val="160000"/>
              </a:lnSpc>
            </a:pPr>
            <a:r>
              <a:rPr lang="en-US" sz="1800" dirty="0">
                <a:solidFill>
                  <a:schemeClr val="tx1"/>
                </a:solidFill>
                <a:latin typeface="Arial" panose="020B0604020202020204" pitchFamily="34" charset="0"/>
                <a:cs typeface="Arial" panose="020B0604020202020204" pitchFamily="34" charset="0"/>
              </a:rPr>
              <a:t>Back Smart is a suitable and appropriate health promotion intervention for reducing back pain because it will use wearable technology for providing personalised movement prompts.</a:t>
            </a:r>
          </a:p>
          <a:p>
            <a:pPr lvl="0" algn="just">
              <a:lnSpc>
                <a:spcPct val="160000"/>
              </a:lnSpc>
            </a:pPr>
            <a:r>
              <a:rPr lang="en-US" sz="1800" dirty="0">
                <a:solidFill>
                  <a:schemeClr val="tx1"/>
                </a:solidFill>
                <a:latin typeface="Arial" panose="020B0604020202020204" pitchFamily="34" charset="0"/>
                <a:cs typeface="Arial" panose="020B0604020202020204" pitchFamily="34" charset="0"/>
              </a:rPr>
              <a:t>This wearable technology will recognise risky behavior before pain and it will persist among the healthcare workers in the UK.</a:t>
            </a:r>
          </a:p>
          <a:p>
            <a:pPr>
              <a:lnSpc>
                <a:spcPct val="160000"/>
              </a:lnSpc>
            </a:pPr>
            <a:endParaRPr lang="en-GB" dirty="0"/>
          </a:p>
        </p:txBody>
      </p:sp>
      <p:pic>
        <p:nvPicPr>
          <p:cNvPr id="4" name="Picture 3"/>
          <p:cNvPicPr>
            <a:picLocks noChangeAspect="1"/>
          </p:cNvPicPr>
          <p:nvPr/>
        </p:nvPicPr>
        <p:blipFill>
          <a:blip r:embed="rId2"/>
          <a:stretch>
            <a:fillRect/>
          </a:stretch>
        </p:blipFill>
        <p:spPr>
          <a:xfrm>
            <a:off x="9018986" y="2774960"/>
            <a:ext cx="2981741" cy="2286319"/>
          </a:xfrm>
          <a:prstGeom prst="rect">
            <a:avLst/>
          </a:prstGeom>
        </p:spPr>
      </p:pic>
    </p:spTree>
    <p:extLst>
      <p:ext uri="{BB962C8B-B14F-4D97-AF65-F5344CB8AC3E}">
        <p14:creationId xmlns:p14="http://schemas.microsoft.com/office/powerpoint/2010/main" val="2925303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2560" y="406400"/>
            <a:ext cx="9479280" cy="1263372"/>
          </a:xfrm>
        </p:spPr>
        <p:txBody>
          <a:bodyPr>
            <a:normAutofit/>
          </a:bodyPr>
          <a:lstStyle/>
          <a:p>
            <a:r>
              <a:rPr lang="en-US" sz="2000" b="1" dirty="0">
                <a:solidFill>
                  <a:schemeClr val="tx1"/>
                </a:solidFill>
                <a:latin typeface="Arial" panose="020B0604020202020204" pitchFamily="34" charset="0"/>
                <a:cs typeface="Arial" panose="020B0604020202020204" pitchFamily="34" charset="0"/>
              </a:rPr>
              <a:t>Digital health promotion and wearable Technology overview</a:t>
            </a:r>
            <a:br>
              <a:rPr lang="en-US" dirty="0"/>
            </a:br>
            <a:endParaRPr lang="en-GB" dirty="0"/>
          </a:p>
        </p:txBody>
      </p:sp>
      <p:sp>
        <p:nvSpPr>
          <p:cNvPr id="3" name="Content Placeholder 2"/>
          <p:cNvSpPr>
            <a:spLocks noGrp="1"/>
          </p:cNvSpPr>
          <p:nvPr>
            <p:ph idx="1"/>
          </p:nvPr>
        </p:nvSpPr>
        <p:spPr>
          <a:xfrm>
            <a:off x="520148" y="2032000"/>
            <a:ext cx="8095532" cy="4541077"/>
          </a:xfrm>
        </p:spPr>
        <p:txBody>
          <a:bodyPr>
            <a:normAutofit fontScale="92500" lnSpcReduction="10000"/>
          </a:bodyPr>
          <a:lstStyle/>
          <a:p>
            <a:pPr lvl="0" algn="just">
              <a:lnSpc>
                <a:spcPct val="150000"/>
              </a:lnSpc>
            </a:pPr>
            <a:r>
              <a:rPr lang="en-US" sz="1800" dirty="0">
                <a:solidFill>
                  <a:schemeClr val="tx1"/>
                </a:solidFill>
                <a:latin typeface="Arial" panose="020B0604020202020204" pitchFamily="34" charset="0"/>
                <a:cs typeface="Arial" panose="020B0604020202020204" pitchFamily="34" charset="0"/>
              </a:rPr>
              <a:t>Back Smart wearable devices will support personalised prevention and self-management strategies through the IOT sensor.</a:t>
            </a:r>
          </a:p>
          <a:p>
            <a:pPr lvl="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It will monitor the patient’s health data and suggest safer workplace behavior.</a:t>
            </a: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Back Smart will continuously track the patient's movement and their physical activity through which patients address their improvement areas.</a:t>
            </a:r>
          </a:p>
          <a:p>
            <a:pPr lvl="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As per Ewles and Simnett (2023), this intervention systematically assesses needs, plans resources, identifies determinants, implements Back smart wearable systems  and evaluates processes</a:t>
            </a:r>
            <a:r>
              <a:rPr lang="en-US" sz="1800" dirty="0">
                <a:latin typeface="Arial" panose="020B0604020202020204" pitchFamily="34" charset="0"/>
                <a:cs typeface="Arial" panose="020B0604020202020204" pitchFamily="34" charset="0"/>
              </a:rPr>
              <a:t>.</a:t>
            </a:r>
          </a:p>
          <a:p>
            <a:pPr algn="just">
              <a:lnSpc>
                <a:spcPct val="150000"/>
              </a:lnSpc>
            </a:pPr>
            <a:endParaRPr lang="en-GB" dirty="0"/>
          </a:p>
        </p:txBody>
      </p:sp>
      <p:pic>
        <p:nvPicPr>
          <p:cNvPr id="4" name="Picture 3"/>
          <p:cNvPicPr>
            <a:picLocks noChangeAspect="1"/>
          </p:cNvPicPr>
          <p:nvPr/>
        </p:nvPicPr>
        <p:blipFill>
          <a:blip r:embed="rId2"/>
          <a:stretch>
            <a:fillRect/>
          </a:stretch>
        </p:blipFill>
        <p:spPr>
          <a:xfrm>
            <a:off x="8829040" y="2648517"/>
            <a:ext cx="2939844" cy="2731865"/>
          </a:xfrm>
          <a:prstGeom prst="rect">
            <a:avLst/>
          </a:prstGeom>
        </p:spPr>
      </p:pic>
    </p:spTree>
    <p:extLst>
      <p:ext uri="{BB962C8B-B14F-4D97-AF65-F5344CB8AC3E}">
        <p14:creationId xmlns:p14="http://schemas.microsoft.com/office/powerpoint/2010/main" val="1678763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2332" y="721360"/>
            <a:ext cx="3166547" cy="1011804"/>
          </a:xfrm>
        </p:spPr>
        <p:txBody>
          <a:bodyPr>
            <a:normAutofit/>
          </a:bodyPr>
          <a:lstStyle/>
          <a:p>
            <a:r>
              <a:rPr lang="en-US" sz="1800" b="1" dirty="0">
                <a:solidFill>
                  <a:schemeClr val="tx1"/>
                </a:solidFill>
                <a:latin typeface="Arial" panose="020B0604020202020204" pitchFamily="34" charset="0"/>
                <a:cs typeface="Arial" panose="020B0604020202020204" pitchFamily="34" charset="0"/>
              </a:rPr>
              <a:t>Problem statement </a:t>
            </a:r>
            <a:br>
              <a:rPr lang="en-US" dirty="0"/>
            </a:br>
            <a:endParaRPr lang="en-GB" dirty="0"/>
          </a:p>
        </p:txBody>
      </p:sp>
      <p:sp>
        <p:nvSpPr>
          <p:cNvPr id="3" name="Content Placeholder 2"/>
          <p:cNvSpPr>
            <a:spLocks noGrp="1"/>
          </p:cNvSpPr>
          <p:nvPr>
            <p:ph idx="1"/>
          </p:nvPr>
        </p:nvSpPr>
        <p:spPr>
          <a:xfrm>
            <a:off x="355601" y="2255791"/>
            <a:ext cx="7640318" cy="3667489"/>
          </a:xfrm>
        </p:spPr>
        <p:txBody>
          <a:bodyPr>
            <a:normAutofit/>
          </a:bodyPr>
          <a:lstStyle/>
          <a:p>
            <a:pPr lvl="0" algn="just">
              <a:lnSpc>
                <a:spcPct val="160000"/>
              </a:lnSpc>
            </a:pPr>
            <a:r>
              <a:rPr lang="en-US" sz="1800" dirty="0">
                <a:solidFill>
                  <a:schemeClr val="tx1"/>
                </a:solidFill>
                <a:latin typeface="Arial" panose="020B0604020202020204" pitchFamily="34" charset="0"/>
                <a:cs typeface="Arial" panose="020B0604020202020204" pitchFamily="34" charset="0"/>
              </a:rPr>
              <a:t>Work-related back pain among the UK healthcare workers causes high sickness absence, staffing strains and physical exhaustion.</a:t>
            </a:r>
          </a:p>
          <a:p>
            <a:pPr lvl="0" algn="just">
              <a:lnSpc>
                <a:spcPct val="160000"/>
              </a:lnSpc>
            </a:pPr>
            <a:r>
              <a:rPr lang="en-US" sz="1800" dirty="0">
                <a:solidFill>
                  <a:schemeClr val="tx1"/>
                </a:solidFill>
                <a:latin typeface="Arial" panose="020B0604020202020204" pitchFamily="34" charset="0"/>
                <a:cs typeface="Arial" panose="020B0604020202020204" pitchFamily="34" charset="0"/>
              </a:rPr>
              <a:t>Musculoskeletal issues and back pain drive up to 40% of all sickness absences in the NHS</a:t>
            </a:r>
            <a:r>
              <a:rPr lang="en-US" sz="1800" b="1" dirty="0">
                <a:solidFill>
                  <a:schemeClr val="tx1"/>
                </a:solidFill>
                <a:latin typeface="Arial" panose="020B0604020202020204" pitchFamily="34" charset="0"/>
                <a:cs typeface="Arial" panose="020B0604020202020204" pitchFamily="34" charset="0"/>
              </a:rPr>
              <a:t>.</a:t>
            </a:r>
            <a:endParaRPr lang="en-US" sz="1800" dirty="0">
              <a:solidFill>
                <a:schemeClr val="tx1"/>
              </a:solidFill>
              <a:latin typeface="Arial" panose="020B0604020202020204" pitchFamily="34" charset="0"/>
              <a:cs typeface="Arial" panose="020B0604020202020204" pitchFamily="34" charset="0"/>
            </a:endParaRPr>
          </a:p>
          <a:p>
            <a:pPr lvl="0" algn="just">
              <a:lnSpc>
                <a:spcPct val="160000"/>
              </a:lnSpc>
            </a:pPr>
            <a:r>
              <a:rPr lang="en-US" sz="1800" dirty="0">
                <a:solidFill>
                  <a:schemeClr val="tx1"/>
                </a:solidFill>
                <a:latin typeface="Arial" panose="020B0604020202020204" pitchFamily="34" charset="0"/>
                <a:cs typeface="Arial" panose="020B0604020202020204" pitchFamily="34" charset="0"/>
              </a:rPr>
              <a:t>Staff often feel pressured to work through pain due to staff shortage, which negatively affects their career and productivity.</a:t>
            </a:r>
          </a:p>
          <a:p>
            <a:pPr>
              <a:lnSpc>
                <a:spcPct val="160000"/>
              </a:lnSpc>
            </a:pPr>
            <a:endParaRPr lang="en-GB" dirty="0"/>
          </a:p>
        </p:txBody>
      </p:sp>
      <p:pic>
        <p:nvPicPr>
          <p:cNvPr id="4" name="Picture 3"/>
          <p:cNvPicPr>
            <a:picLocks noChangeAspect="1"/>
          </p:cNvPicPr>
          <p:nvPr/>
        </p:nvPicPr>
        <p:blipFill>
          <a:blip r:embed="rId2"/>
          <a:stretch>
            <a:fillRect/>
          </a:stretch>
        </p:blipFill>
        <p:spPr>
          <a:xfrm>
            <a:off x="7995919" y="2255791"/>
            <a:ext cx="3636837" cy="2634261"/>
          </a:xfrm>
          <a:prstGeom prst="rect">
            <a:avLst/>
          </a:prstGeom>
        </p:spPr>
      </p:pic>
    </p:spTree>
    <p:extLst>
      <p:ext uri="{BB962C8B-B14F-4D97-AF65-F5344CB8AC3E}">
        <p14:creationId xmlns:p14="http://schemas.microsoft.com/office/powerpoint/2010/main" val="2003010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1855" y="701040"/>
            <a:ext cx="10364305" cy="874643"/>
          </a:xfrm>
        </p:spPr>
        <p:txBody>
          <a:bodyPr>
            <a:normAutofit/>
          </a:bodyPr>
          <a:lstStyle/>
          <a:p>
            <a:r>
              <a:rPr lang="en-US" sz="1800" b="1" dirty="0">
                <a:solidFill>
                  <a:schemeClr val="tx1"/>
                </a:solidFill>
                <a:latin typeface="Arial" panose="020B0604020202020204" pitchFamily="34" charset="0"/>
                <a:cs typeface="Arial" panose="020B0604020202020204" pitchFamily="34" charset="0"/>
              </a:rPr>
              <a:t>Evidence Supporting technology for Musculoskeletal Health</a:t>
            </a:r>
            <a:endParaRPr lang="en-GB" sz="1800" dirty="0"/>
          </a:p>
        </p:txBody>
      </p:sp>
      <p:sp>
        <p:nvSpPr>
          <p:cNvPr id="3" name="Content Placeholder 2"/>
          <p:cNvSpPr>
            <a:spLocks noGrp="1"/>
          </p:cNvSpPr>
          <p:nvPr>
            <p:ph idx="1"/>
          </p:nvPr>
        </p:nvSpPr>
        <p:spPr>
          <a:xfrm>
            <a:off x="202095" y="2245360"/>
            <a:ext cx="7438225" cy="4307840"/>
          </a:xfrm>
        </p:spPr>
        <p:txBody>
          <a:bodyPr>
            <a:normAutofit/>
          </a:bodyPr>
          <a:lstStyle/>
          <a:p>
            <a:pPr lvl="0" algn="just">
              <a:lnSpc>
                <a:spcPct val="150000"/>
              </a:lnSpc>
            </a:pPr>
            <a:r>
              <a:rPr lang="en-US" sz="1800" dirty="0">
                <a:solidFill>
                  <a:schemeClr val="tx1"/>
                </a:solidFill>
                <a:latin typeface="Arial" panose="020B0604020202020204" pitchFamily="34" charset="0"/>
                <a:cs typeface="Arial" panose="020B0604020202020204" pitchFamily="34" charset="0"/>
              </a:rPr>
              <a:t>Back Smart technology will enhance physical posture of the patients and movement habits which will provide a healthy lifestyle.</a:t>
            </a:r>
          </a:p>
          <a:p>
            <a:pPr lvl="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This device will continuously monitor the physical condition of the patient and enable them for early identification of risky behaviors.</a:t>
            </a:r>
          </a:p>
          <a:p>
            <a:pPr lvl="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It personalised feedback will encourage sustained behavior change and prevention.</a:t>
            </a:r>
          </a:p>
          <a:p>
            <a:endParaRPr lang="en-GB" dirty="0"/>
          </a:p>
        </p:txBody>
      </p:sp>
      <p:pic>
        <p:nvPicPr>
          <p:cNvPr id="4" name="Picture 3"/>
          <p:cNvPicPr>
            <a:picLocks noChangeAspect="1"/>
          </p:cNvPicPr>
          <p:nvPr/>
        </p:nvPicPr>
        <p:blipFill>
          <a:blip r:embed="rId2"/>
          <a:stretch>
            <a:fillRect/>
          </a:stretch>
        </p:blipFill>
        <p:spPr>
          <a:xfrm>
            <a:off x="7843520" y="2141702"/>
            <a:ext cx="3805334" cy="2960385"/>
          </a:xfrm>
          <a:prstGeom prst="rect">
            <a:avLst/>
          </a:prstGeom>
        </p:spPr>
      </p:pic>
    </p:spTree>
    <p:extLst>
      <p:ext uri="{BB962C8B-B14F-4D97-AF65-F5344CB8AC3E}">
        <p14:creationId xmlns:p14="http://schemas.microsoft.com/office/powerpoint/2010/main" val="2336916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3191" y="375920"/>
            <a:ext cx="7580968" cy="721360"/>
          </a:xfrm>
        </p:spPr>
        <p:txBody>
          <a:bodyPr>
            <a:normAutofit/>
          </a:bodyPr>
          <a:lstStyle/>
          <a:p>
            <a:r>
              <a:rPr lang="en-US" sz="1800" b="1" dirty="0">
                <a:solidFill>
                  <a:schemeClr val="tx1"/>
                </a:solidFill>
                <a:latin typeface="Arial" panose="020B0604020202020204" pitchFamily="34" charset="0"/>
                <a:cs typeface="Arial" panose="020B0604020202020204" pitchFamily="34" charset="0"/>
              </a:rPr>
              <a:t>Expected Public Health Impact of the Intervention</a:t>
            </a:r>
            <a:endParaRPr lang="en-GB" sz="18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96240" y="2255520"/>
            <a:ext cx="7823199" cy="4226560"/>
          </a:xfrm>
        </p:spPr>
        <p:txBody>
          <a:bodyPr>
            <a:normAutofit/>
          </a:bodyPr>
          <a:lstStyle/>
          <a:p>
            <a:pPr lvl="0" algn="just">
              <a:lnSpc>
                <a:spcPct val="150000"/>
              </a:lnSpc>
            </a:pPr>
            <a:r>
              <a:rPr lang="en-US" sz="1800" dirty="0">
                <a:solidFill>
                  <a:schemeClr val="tx1"/>
                </a:solidFill>
                <a:latin typeface="Arial" panose="020B0604020202020204" pitchFamily="34" charset="0"/>
                <a:cs typeface="Arial" panose="020B0604020202020204" pitchFamily="34" charset="0"/>
              </a:rPr>
              <a:t>It will enhance workforce wellbeing across the NHS settings.</a:t>
            </a:r>
          </a:p>
          <a:p>
            <a:pPr lvl="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lvl="0" algn="just">
              <a:lnSpc>
                <a:spcPct val="150000"/>
              </a:lnSpc>
            </a:pPr>
            <a:r>
              <a:rPr lang="en-US" sz="1800" dirty="0">
                <a:solidFill>
                  <a:schemeClr val="tx1"/>
                </a:solidFill>
                <a:latin typeface="Arial" panose="020B0604020202020204" pitchFamily="34" charset="0"/>
                <a:cs typeface="Arial" panose="020B0604020202020204" pitchFamily="34" charset="0"/>
              </a:rPr>
              <a:t>BackSmart will eliminate back pain and reduce the delay time on the treatment and provide a healthy lifestyle to the patients.</a:t>
            </a:r>
          </a:p>
          <a:p>
            <a:pPr lvl="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algn="just">
              <a:lnSpc>
                <a:spcPct val="150000"/>
              </a:lnSpc>
            </a:pPr>
            <a:r>
              <a:rPr lang="en-US" sz="1800" dirty="0">
                <a:solidFill>
                  <a:schemeClr val="tx1"/>
                </a:solidFill>
                <a:latin typeface="Arial" panose="020B0604020202020204" pitchFamily="34" charset="0"/>
                <a:cs typeface="Arial" panose="020B0604020202020204" pitchFamily="34" charset="0"/>
              </a:rPr>
              <a:t>It will support a healthier workplace through sustainable digital health promotion</a:t>
            </a:r>
            <a:endParaRPr lang="en-GB" sz="18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454879" y="2184400"/>
            <a:ext cx="3461294" cy="2704136"/>
          </a:xfrm>
          <a:prstGeom prst="rect">
            <a:avLst/>
          </a:prstGeom>
        </p:spPr>
      </p:pic>
    </p:spTree>
    <p:extLst>
      <p:ext uri="{BB962C8B-B14F-4D97-AF65-F5344CB8AC3E}">
        <p14:creationId xmlns:p14="http://schemas.microsoft.com/office/powerpoint/2010/main" val="1039306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7985" y="619761"/>
            <a:ext cx="8596668" cy="751840"/>
          </a:xfrm>
        </p:spPr>
        <p:txBody>
          <a:bodyPr>
            <a:noAutofit/>
          </a:bodyPr>
          <a:lstStyle/>
          <a:p>
            <a:pPr algn="ctr"/>
            <a:r>
              <a:rPr lang="en-GB" sz="1800" b="1" dirty="0">
                <a:solidFill>
                  <a:schemeClr val="tx1"/>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355600" y="2042160"/>
            <a:ext cx="11521439" cy="4754294"/>
          </a:xfrm>
        </p:spPr>
        <p:txBody>
          <a:bodyPr>
            <a:noAutofit/>
          </a:bodyPr>
          <a:lstStyle/>
          <a:p>
            <a:pPr marL="285750" indent="-285750" algn="just">
              <a:buFont typeface="Wingdings" panose="05000000000000000000" pitchFamily="2" charset="2"/>
              <a:buChar char="Ø"/>
            </a:pPr>
            <a:r>
              <a:rPr lang="en-IN" sz="1400" dirty="0">
                <a:latin typeface="Arial" panose="020B0604020202020204" pitchFamily="34" charset="0"/>
                <a:cs typeface="Arial" panose="020B0604020202020204" pitchFamily="34" charset="0"/>
              </a:rPr>
              <a:t>CORDIS, (2026), The future of precise personalised robotic physiotherapy, Available </a:t>
            </a:r>
            <a:r>
              <a:rPr lang="en-IN" sz="1400" dirty="0" err="1">
                <a:latin typeface="Arial" panose="020B0604020202020204" pitchFamily="34" charset="0"/>
                <a:cs typeface="Arial" panose="020B0604020202020204" pitchFamily="34" charset="0"/>
              </a:rPr>
              <a:t>at:</a:t>
            </a:r>
            <a:r>
              <a:rPr lang="en-IN" sz="1400" u="sng" dirty="0" err="1">
                <a:latin typeface="Arial" panose="020B0604020202020204" pitchFamily="34" charset="0"/>
                <a:cs typeface="Arial" panose="020B0604020202020204" pitchFamily="34" charset="0"/>
                <a:hlinkClick r:id="rId2"/>
              </a:rPr>
              <a:t>https</a:t>
            </a:r>
            <a:r>
              <a:rPr lang="en-IN" sz="1400" u="sng" dirty="0">
                <a:latin typeface="Arial" panose="020B0604020202020204" pitchFamily="34" charset="0"/>
                <a:cs typeface="Arial" panose="020B0604020202020204" pitchFamily="34" charset="0"/>
                <a:hlinkClick r:id="rId2"/>
              </a:rPr>
              <a:t>://cordis.europa.eu/article/id/421812-robotic-innovation-delivers-relief-for-back-pain-sufferers</a:t>
            </a:r>
            <a:endParaRPr lang="en-IN" sz="14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IN" sz="1400" dirty="0">
                <a:latin typeface="Arial" panose="020B0604020202020204" pitchFamily="34" charset="0"/>
                <a:cs typeface="Arial" panose="020B0604020202020204" pitchFamily="34" charset="0"/>
              </a:rPr>
              <a:t>BSC, (2026), The Evolution of Continuous Monitoring, Available </a:t>
            </a:r>
            <a:r>
              <a:rPr lang="en-IN" sz="1400" dirty="0" err="1">
                <a:latin typeface="Arial" panose="020B0604020202020204" pitchFamily="34" charset="0"/>
                <a:cs typeface="Arial" panose="020B0604020202020204" pitchFamily="34" charset="0"/>
              </a:rPr>
              <a:t>at:</a:t>
            </a:r>
            <a:r>
              <a:rPr lang="en-IN" sz="1400" u="sng" dirty="0" err="1">
                <a:latin typeface="Arial" panose="020B0604020202020204" pitchFamily="34" charset="0"/>
                <a:cs typeface="Arial" panose="020B0604020202020204" pitchFamily="34" charset="0"/>
                <a:hlinkClick r:id="rId3"/>
              </a:rPr>
              <a:t>https</a:t>
            </a:r>
            <a:r>
              <a:rPr lang="en-IN" sz="1400" u="sng" dirty="0">
                <a:latin typeface="Arial" panose="020B0604020202020204" pitchFamily="34" charset="0"/>
                <a:cs typeface="Arial" panose="020B0604020202020204" pitchFamily="34" charset="0"/>
                <a:hlinkClick r:id="rId3"/>
              </a:rPr>
              <a:t>://www.passfisma.com/evolution-continuous-monitoring/</a:t>
            </a:r>
            <a:endParaRPr lang="en-IN" sz="14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IN" sz="1400" dirty="0">
                <a:latin typeface="Arial" panose="020B0604020202020204" pitchFamily="34" charset="0"/>
                <a:cs typeface="Arial" panose="020B0604020202020204" pitchFamily="34" charset="0"/>
              </a:rPr>
              <a:t>GOV.UK (2017) </a:t>
            </a:r>
            <a:r>
              <a:rPr lang="en-IN" sz="1400" i="1" dirty="0">
                <a:latin typeface="Arial" panose="020B0604020202020204" pitchFamily="34" charset="0"/>
                <a:cs typeface="Arial" panose="020B0604020202020204" pitchFamily="34" charset="0"/>
              </a:rPr>
              <a:t>Chronic pain in adults 2017</a:t>
            </a:r>
            <a:r>
              <a:rPr lang="en-IN" sz="1400" dirty="0">
                <a:latin typeface="Arial" panose="020B0604020202020204" pitchFamily="34" charset="0"/>
                <a:cs typeface="Arial" panose="020B0604020202020204" pitchFamily="34" charset="0"/>
              </a:rPr>
              <a:t>. Available at:</a:t>
            </a:r>
            <a:r>
              <a:rPr lang="en-IN" sz="1400" dirty="0">
                <a:latin typeface="Arial" panose="020B0604020202020204" pitchFamily="34" charset="0"/>
                <a:cs typeface="Arial" panose="020B0604020202020204" pitchFamily="34" charset="0"/>
                <a:hlinkClick r:id="rId4"/>
              </a:rPr>
              <a:t> </a:t>
            </a:r>
            <a:r>
              <a:rPr lang="en-IN" sz="1400" u="sng" dirty="0">
                <a:latin typeface="Arial" panose="020B0604020202020204" pitchFamily="34" charset="0"/>
                <a:cs typeface="Arial" panose="020B0604020202020204" pitchFamily="34" charset="0"/>
                <a:hlinkClick r:id="rId4"/>
              </a:rPr>
              <a:t>https://assets.publishing.service.gov.uk/media/5fc8c6b78fa8f547585ed7f3/Chronic_Pain_Report.pdf</a:t>
            </a:r>
            <a:r>
              <a:rPr lang="en-IN" sz="1400" dirty="0">
                <a:latin typeface="Arial" panose="020B0604020202020204" pitchFamily="34" charset="0"/>
                <a:cs typeface="Arial" panose="020B0604020202020204" pitchFamily="34" charset="0"/>
              </a:rPr>
              <a:t> (Accessed: 26 July 2026).</a:t>
            </a:r>
          </a:p>
          <a:p>
            <a:pPr marL="285750" indent="-285750" algn="just">
              <a:buFont typeface="Wingdings" panose="05000000000000000000" pitchFamily="2" charset="2"/>
              <a:buChar char="Ø"/>
            </a:pPr>
            <a:r>
              <a:rPr lang="en-IN" sz="1400" dirty="0" err="1">
                <a:latin typeface="Arial" panose="020B0604020202020204" pitchFamily="34" charset="0"/>
                <a:cs typeface="Arial" panose="020B0604020202020204" pitchFamily="34" charset="0"/>
              </a:rPr>
              <a:t>Sabola</a:t>
            </a:r>
            <a:r>
              <a:rPr lang="en-IN" sz="1400" dirty="0">
                <a:latin typeface="Arial" panose="020B0604020202020204" pitchFamily="34" charset="0"/>
                <a:cs typeface="Arial" panose="020B0604020202020204" pitchFamily="34" charset="0"/>
              </a:rPr>
              <a:t>, N.E., </a:t>
            </a:r>
            <a:r>
              <a:rPr lang="en-IN" sz="1400" dirty="0" err="1">
                <a:latin typeface="Arial" panose="020B0604020202020204" pitchFamily="34" charset="0"/>
                <a:cs typeface="Arial" panose="020B0604020202020204" pitchFamily="34" charset="0"/>
              </a:rPr>
              <a:t>Wifaq</a:t>
            </a:r>
            <a:r>
              <a:rPr lang="en-IN" sz="1400" dirty="0">
                <a:latin typeface="Arial" panose="020B0604020202020204" pitchFamily="34" charset="0"/>
                <a:cs typeface="Arial" panose="020B0604020202020204" pitchFamily="34" charset="0"/>
              </a:rPr>
              <a:t>, K., </a:t>
            </a:r>
            <a:r>
              <a:rPr lang="en-IN" sz="1400" dirty="0" err="1">
                <a:latin typeface="Arial" panose="020B0604020202020204" pitchFamily="34" charset="0"/>
                <a:cs typeface="Arial" panose="020B0604020202020204" pitchFamily="34" charset="0"/>
              </a:rPr>
              <a:t>Alruwaili</a:t>
            </a:r>
            <a:r>
              <a:rPr lang="en-IN" sz="1400" dirty="0">
                <a:latin typeface="Arial" panose="020B0604020202020204" pitchFamily="34" charset="0"/>
                <a:cs typeface="Arial" panose="020B0604020202020204" pitchFamily="34" charset="0"/>
              </a:rPr>
              <a:t>, M.M., </a:t>
            </a:r>
            <a:r>
              <a:rPr lang="en-IN" sz="1400" dirty="0" err="1">
                <a:latin typeface="Arial" panose="020B0604020202020204" pitchFamily="34" charset="0"/>
                <a:cs typeface="Arial" panose="020B0604020202020204" pitchFamily="34" charset="0"/>
              </a:rPr>
              <a:t>Sweelam</a:t>
            </a:r>
            <a:r>
              <a:rPr lang="en-IN" sz="1400" dirty="0">
                <a:latin typeface="Arial" panose="020B0604020202020204" pitchFamily="34" charset="0"/>
                <a:cs typeface="Arial" panose="020B0604020202020204" pitchFamily="34" charset="0"/>
              </a:rPr>
              <a:t>, R.K.M., El-</a:t>
            </a:r>
            <a:r>
              <a:rPr lang="en-IN" sz="1400" dirty="0" err="1">
                <a:latin typeface="Arial" panose="020B0604020202020204" pitchFamily="34" charset="0"/>
                <a:cs typeface="Arial" panose="020B0604020202020204" pitchFamily="34" charset="0"/>
              </a:rPr>
              <a:t>Amrosy</a:t>
            </a:r>
            <a:r>
              <a:rPr lang="en-IN" sz="1400" dirty="0">
                <a:latin typeface="Arial" panose="020B0604020202020204" pitchFamily="34" charset="0"/>
                <a:cs typeface="Arial" panose="020B0604020202020204" pitchFamily="34" charset="0"/>
              </a:rPr>
              <a:t>, S.H. and </a:t>
            </a:r>
            <a:r>
              <a:rPr lang="en-IN" sz="1400" dirty="0" err="1">
                <a:latin typeface="Arial" panose="020B0604020202020204" pitchFamily="34" charset="0"/>
                <a:cs typeface="Arial" panose="020B0604020202020204" pitchFamily="34" charset="0"/>
              </a:rPr>
              <a:t>Abdelwahed</a:t>
            </a:r>
            <a:r>
              <a:rPr lang="en-IN" sz="1400" dirty="0">
                <a:latin typeface="Arial" panose="020B0604020202020204" pitchFamily="34" charset="0"/>
                <a:cs typeface="Arial" panose="020B0604020202020204" pitchFamily="34" charset="0"/>
              </a:rPr>
              <a:t>, A.Y. (2025) ‘Chronic lower back pain among occupational workers: effect of relaxation technique on quality of working life, pain and disability level with nurse-led intervention’, BMC nursing, 24(1), p.122. </a:t>
            </a:r>
            <a:r>
              <a:rPr lang="en-IN" sz="1400" u="sng" dirty="0">
                <a:latin typeface="Arial" panose="020B0604020202020204" pitchFamily="34" charset="0"/>
                <a:cs typeface="Arial" panose="020B0604020202020204" pitchFamily="34" charset="0"/>
                <a:hlinkClick r:id="rId5"/>
              </a:rPr>
              <a:t>https://doi.org/10.1186/s12912-025-02753-2</a:t>
            </a:r>
            <a:endParaRPr lang="en-IN" sz="14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IN" sz="1400" dirty="0">
                <a:latin typeface="Arial" panose="020B0604020202020204" pitchFamily="34" charset="0"/>
                <a:cs typeface="Arial" panose="020B0604020202020204" pitchFamily="34" charset="0"/>
              </a:rPr>
              <a:t>Straub, J., </a:t>
            </a:r>
            <a:r>
              <a:rPr lang="en-IN" sz="1400" dirty="0" err="1">
                <a:latin typeface="Arial" panose="020B0604020202020204" pitchFamily="34" charset="0"/>
                <a:cs typeface="Arial" panose="020B0604020202020204" pitchFamily="34" charset="0"/>
              </a:rPr>
              <a:t>Ardelt</a:t>
            </a:r>
            <a:r>
              <a:rPr lang="en-IN" sz="1400" dirty="0">
                <a:latin typeface="Arial" panose="020B0604020202020204" pitchFamily="34" charset="0"/>
                <a:cs typeface="Arial" panose="020B0604020202020204" pitchFamily="34" charset="0"/>
              </a:rPr>
              <a:t>, M., </a:t>
            </a:r>
            <a:r>
              <a:rPr lang="en-IN" sz="1400" dirty="0" err="1">
                <a:latin typeface="Arial" panose="020B0604020202020204" pitchFamily="34" charset="0"/>
                <a:cs typeface="Arial" panose="020B0604020202020204" pitchFamily="34" charset="0"/>
              </a:rPr>
              <a:t>Gerhardinger</a:t>
            </a:r>
            <a:r>
              <a:rPr lang="en-IN" sz="1400" dirty="0">
                <a:latin typeface="Arial" panose="020B0604020202020204" pitchFamily="34" charset="0"/>
                <a:cs typeface="Arial" panose="020B0604020202020204" pitchFamily="34" charset="0"/>
              </a:rPr>
              <a:t>, K., </a:t>
            </a:r>
            <a:r>
              <a:rPr lang="en-IN" sz="1400" dirty="0" err="1">
                <a:latin typeface="Arial" panose="020B0604020202020204" pitchFamily="34" charset="0"/>
                <a:cs typeface="Arial" panose="020B0604020202020204" pitchFamily="34" charset="0"/>
              </a:rPr>
              <a:t>Klute</a:t>
            </a:r>
            <a:r>
              <a:rPr lang="en-IN" sz="1400" dirty="0">
                <a:latin typeface="Arial" panose="020B0604020202020204" pitchFamily="34" charset="0"/>
                <a:cs typeface="Arial" panose="020B0604020202020204" pitchFamily="34" charset="0"/>
              </a:rPr>
              <a:t>, L., </a:t>
            </a:r>
            <a:r>
              <a:rPr lang="en-IN" sz="1400" dirty="0" err="1">
                <a:latin typeface="Arial" panose="020B0604020202020204" pitchFamily="34" charset="0"/>
                <a:cs typeface="Arial" panose="020B0604020202020204" pitchFamily="34" charset="0"/>
              </a:rPr>
              <a:t>Krueckel</a:t>
            </a:r>
            <a:r>
              <a:rPr lang="en-IN" sz="1400" dirty="0">
                <a:latin typeface="Arial" panose="020B0604020202020204" pitchFamily="34" charset="0"/>
                <a:cs typeface="Arial" panose="020B0604020202020204" pitchFamily="34" charset="0"/>
              </a:rPr>
              <a:t>, J., Rupp, M., Alt, V. and Lang, S. (2025) ‘The burden of back pain on hospital staff in a maximum care facility in Germany–a survey’, Brain and Spine, 5, p.104338. Available at: </a:t>
            </a:r>
            <a:r>
              <a:rPr lang="en-IN" sz="1400" u="sng" dirty="0">
                <a:latin typeface="Arial" panose="020B0604020202020204" pitchFamily="34" charset="0"/>
                <a:cs typeface="Arial" panose="020B0604020202020204" pitchFamily="34" charset="0"/>
                <a:hlinkClick r:id="rId6"/>
              </a:rPr>
              <a:t>https://www.scienceopen.com/document_file/d4ffb8bb-22ec-475b-8519-a60d1bf6570e/PubMedCentral/d4ffb8bb-22ec-475b-8519-a60d1bf6570e.pdf</a:t>
            </a:r>
            <a:r>
              <a:rPr lang="en-IN" sz="1400" u="sng" dirty="0">
                <a:latin typeface="Arial" panose="020B0604020202020204" pitchFamily="34" charset="0"/>
                <a:cs typeface="Arial" panose="020B0604020202020204" pitchFamily="34" charset="0"/>
              </a:rPr>
              <a:t>.</a:t>
            </a:r>
          </a:p>
          <a:p>
            <a:pPr marL="285750" indent="-285750" algn="just">
              <a:buFont typeface="Wingdings" panose="05000000000000000000" pitchFamily="2" charset="2"/>
              <a:buChar char="Ø"/>
            </a:pPr>
            <a:r>
              <a:rPr lang="en-US" sz="1400" dirty="0">
                <a:latin typeface="Arial" panose="020B0604020202020204" pitchFamily="34" charset="0"/>
                <a:cs typeface="Arial" panose="020B0604020202020204" pitchFamily="34" charset="0"/>
              </a:rPr>
              <a:t>Bezzina, A., Austin, E., Nguyen, H. and James, C., (2023). Workplace psychosocial factors and their association with musculoskeletal disorders: a systematic review of longitudinal studies. Workplace health &amp; safety, 71(12), pp.578-588. Available </a:t>
            </a:r>
            <a:r>
              <a:rPr lang="en-US" sz="1400" dirty="0" err="1">
                <a:latin typeface="Arial" panose="020B0604020202020204" pitchFamily="34" charset="0"/>
                <a:cs typeface="Arial" panose="020B0604020202020204" pitchFamily="34" charset="0"/>
              </a:rPr>
              <a:t>at:https</a:t>
            </a:r>
            <a:r>
              <a:rPr lang="en-US" sz="1400" dirty="0">
                <a:latin typeface="Arial" panose="020B0604020202020204" pitchFamily="34" charset="0"/>
                <a:cs typeface="Arial" panose="020B0604020202020204" pitchFamily="34" charset="0"/>
              </a:rPr>
              <a:t>://journals.sagepub.com/</a:t>
            </a:r>
            <a:r>
              <a:rPr lang="en-US" sz="1400" dirty="0" err="1">
                <a:latin typeface="Arial" panose="020B0604020202020204" pitchFamily="34" charset="0"/>
                <a:cs typeface="Arial" panose="020B0604020202020204" pitchFamily="34" charset="0"/>
              </a:rPr>
              <a:t>doi</a:t>
            </a:r>
            <a:r>
              <a:rPr lang="en-US" sz="1400" dirty="0">
                <a:latin typeface="Arial" panose="020B0604020202020204" pitchFamily="34" charset="0"/>
                <a:cs typeface="Arial" panose="020B0604020202020204" pitchFamily="34" charset="0"/>
              </a:rPr>
              <a:t>/pdf/10.1177/21650799231193578</a:t>
            </a:r>
          </a:p>
          <a:p>
            <a:pPr marL="285750" indent="-285750" algn="just">
              <a:buFont typeface="Wingdings" panose="05000000000000000000" pitchFamily="2" charset="2"/>
              <a:buChar char="Ø"/>
            </a:pPr>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0006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E05F5-988D-4A10-3221-84D775EABCC0}"/>
              </a:ext>
            </a:extLst>
          </p:cNvPr>
          <p:cNvSpPr>
            <a:spLocks noGrp="1"/>
          </p:cNvSpPr>
          <p:nvPr>
            <p:ph idx="1"/>
          </p:nvPr>
        </p:nvSpPr>
        <p:spPr>
          <a:xfrm>
            <a:off x="838200" y="1910081"/>
            <a:ext cx="10515600" cy="4592320"/>
          </a:xfrm>
        </p:spPr>
        <p:txBody>
          <a:bodyPr>
            <a:normAutofit fontScale="55000" lnSpcReduction="20000"/>
          </a:bodyPr>
          <a:lstStyle/>
          <a:p>
            <a:pPr marL="342900" indent="-342900">
              <a:buFont typeface="Wingdings" panose="05000000000000000000" pitchFamily="2" charset="2"/>
              <a:buChar char="Ø"/>
            </a:pPr>
            <a:r>
              <a:rPr lang="en-US" sz="2500" dirty="0" err="1">
                <a:latin typeface="Arial" panose="020B0604020202020204" pitchFamily="34" charset="0"/>
                <a:cs typeface="Arial" panose="020B0604020202020204" pitchFamily="34" charset="0"/>
              </a:rPr>
              <a:t>Alhashim</a:t>
            </a:r>
            <a:r>
              <a:rPr lang="en-US" sz="2500" dirty="0">
                <a:latin typeface="Arial" panose="020B0604020202020204" pitchFamily="34" charset="0"/>
                <a:cs typeface="Arial" panose="020B0604020202020204" pitchFamily="34" charset="0"/>
              </a:rPr>
              <a:t>, A.A., </a:t>
            </a:r>
            <a:r>
              <a:rPr lang="en-US" sz="2500" dirty="0" err="1">
                <a:latin typeface="Arial" panose="020B0604020202020204" pitchFamily="34" charset="0"/>
                <a:cs typeface="Arial" panose="020B0604020202020204" pitchFamily="34" charset="0"/>
              </a:rPr>
              <a:t>Alyousof</a:t>
            </a:r>
            <a:r>
              <a:rPr lang="en-US" sz="2500" dirty="0">
                <a:latin typeface="Arial" panose="020B0604020202020204" pitchFamily="34" charset="0"/>
                <a:cs typeface="Arial" panose="020B0604020202020204" pitchFamily="34" charset="0"/>
              </a:rPr>
              <a:t>, A.A., </a:t>
            </a:r>
            <a:r>
              <a:rPr lang="en-US" sz="2500" dirty="0" err="1">
                <a:latin typeface="Arial" panose="020B0604020202020204" pitchFamily="34" charset="0"/>
                <a:cs typeface="Arial" panose="020B0604020202020204" pitchFamily="34" charset="0"/>
              </a:rPr>
              <a:t>Aldawsari</a:t>
            </a:r>
            <a:r>
              <a:rPr lang="en-US" sz="2500" dirty="0">
                <a:latin typeface="Arial" panose="020B0604020202020204" pitchFamily="34" charset="0"/>
                <a:cs typeface="Arial" panose="020B0604020202020204" pitchFamily="34" charset="0"/>
              </a:rPr>
              <a:t>, M.R., </a:t>
            </a:r>
            <a:r>
              <a:rPr lang="en-US" sz="2500" dirty="0" err="1">
                <a:latin typeface="Arial" panose="020B0604020202020204" pitchFamily="34" charset="0"/>
                <a:cs typeface="Arial" panose="020B0604020202020204" pitchFamily="34" charset="0"/>
              </a:rPr>
              <a:t>Alghannam</a:t>
            </a:r>
            <a:r>
              <a:rPr lang="en-US" sz="2500" dirty="0">
                <a:latin typeface="Arial" panose="020B0604020202020204" pitchFamily="34" charset="0"/>
                <a:cs typeface="Arial" panose="020B0604020202020204" pitchFamily="34" charset="0"/>
              </a:rPr>
              <a:t>, A.A., Alsayed, M.A., </a:t>
            </a:r>
            <a:r>
              <a:rPr lang="en-US" sz="2500" dirty="0" err="1">
                <a:latin typeface="Arial" panose="020B0604020202020204" pitchFamily="34" charset="0"/>
                <a:cs typeface="Arial" panose="020B0604020202020204" pitchFamily="34" charset="0"/>
              </a:rPr>
              <a:t>Alawadh</a:t>
            </a:r>
            <a:r>
              <a:rPr lang="en-US" sz="2500" dirty="0">
                <a:latin typeface="Arial" panose="020B0604020202020204" pitchFamily="34" charset="0"/>
                <a:cs typeface="Arial" panose="020B0604020202020204" pitchFamily="34" charset="0"/>
              </a:rPr>
              <a:t>, R.A., Alhussain, F.K., </a:t>
            </a:r>
            <a:r>
              <a:rPr lang="en-US" sz="2500" dirty="0" err="1">
                <a:latin typeface="Arial" panose="020B0604020202020204" pitchFamily="34" charset="0"/>
                <a:cs typeface="Arial" panose="020B0604020202020204" pitchFamily="34" charset="0"/>
              </a:rPr>
              <a:t>Alsuqair</a:t>
            </a:r>
            <a:r>
              <a:rPr lang="en-US" sz="2500" dirty="0">
                <a:latin typeface="Arial" panose="020B0604020202020204" pitchFamily="34" charset="0"/>
                <a:cs typeface="Arial" panose="020B0604020202020204" pitchFamily="34" charset="0"/>
              </a:rPr>
              <a:t>, H.M., </a:t>
            </a:r>
            <a:r>
              <a:rPr lang="en-US" sz="2500" dirty="0" err="1">
                <a:latin typeface="Arial" panose="020B0604020202020204" pitchFamily="34" charset="0"/>
                <a:cs typeface="Arial" panose="020B0604020202020204" pitchFamily="34" charset="0"/>
              </a:rPr>
              <a:t>AlJafari</a:t>
            </a:r>
            <a:r>
              <a:rPr lang="en-US" sz="2500" dirty="0">
                <a:latin typeface="Arial" panose="020B0604020202020204" pitchFamily="34" charset="0"/>
                <a:cs typeface="Arial" panose="020B0604020202020204" pitchFamily="34" charset="0"/>
              </a:rPr>
              <a:t>, L.A., </a:t>
            </a:r>
            <a:r>
              <a:rPr lang="en-US" sz="2500" dirty="0" err="1">
                <a:latin typeface="Arial" panose="020B0604020202020204" pitchFamily="34" charset="0"/>
                <a:cs typeface="Arial" panose="020B0604020202020204" pitchFamily="34" charset="0"/>
              </a:rPr>
              <a:t>Alhumaidy</a:t>
            </a:r>
            <a:r>
              <a:rPr lang="en-US" sz="2500" dirty="0">
                <a:latin typeface="Arial" panose="020B0604020202020204" pitchFamily="34" charset="0"/>
                <a:cs typeface="Arial" panose="020B0604020202020204" pitchFamily="34" charset="0"/>
              </a:rPr>
              <a:t>, M.S. and </a:t>
            </a:r>
            <a:r>
              <a:rPr lang="en-US" sz="2500" dirty="0" err="1">
                <a:latin typeface="Arial" panose="020B0604020202020204" pitchFamily="34" charset="0"/>
                <a:cs typeface="Arial" panose="020B0604020202020204" pitchFamily="34" charset="0"/>
              </a:rPr>
              <a:t>Almulhim</a:t>
            </a:r>
            <a:r>
              <a:rPr lang="en-US" sz="2500" dirty="0">
                <a:latin typeface="Arial" panose="020B0604020202020204" pitchFamily="34" charset="0"/>
                <a:cs typeface="Arial" panose="020B0604020202020204" pitchFamily="34" charset="0"/>
              </a:rPr>
              <a:t>, S.A., (2025). Work-related musculoskeletal disorders and their impact on quality of life: a comprehensive review. Saudi J Med Pharm Sci, 11(5), pp.360-377. Available </a:t>
            </a:r>
            <a:r>
              <a:rPr lang="en-US" sz="2500" dirty="0" err="1">
                <a:latin typeface="Arial" panose="020B0604020202020204" pitchFamily="34" charset="0"/>
                <a:cs typeface="Arial" panose="020B0604020202020204" pitchFamily="34" charset="0"/>
              </a:rPr>
              <a:t>at:https</a:t>
            </a:r>
            <a:r>
              <a:rPr lang="en-US" sz="2500" dirty="0">
                <a:latin typeface="Arial" panose="020B0604020202020204" pitchFamily="34" charset="0"/>
                <a:cs typeface="Arial" panose="020B0604020202020204" pitchFamily="34" charset="0"/>
              </a:rPr>
              <a:t>://saudijournals.com/media/articles/SJMPS_115_360-377_BD.pdf</a:t>
            </a:r>
          </a:p>
          <a:p>
            <a:pPr marL="342900" indent="-342900">
              <a:buFont typeface="Wingdings" panose="05000000000000000000" pitchFamily="2" charset="2"/>
              <a:buChar char="Ø"/>
            </a:pPr>
            <a:r>
              <a:rPr lang="en-US" sz="2500" dirty="0">
                <a:latin typeface="Arial" panose="020B0604020202020204" pitchFamily="34" charset="0"/>
                <a:cs typeface="Arial" panose="020B0604020202020204" pitchFamily="34" charset="0"/>
              </a:rPr>
              <a:t>Tawiah, P.A., Appiah-</a:t>
            </a:r>
            <a:r>
              <a:rPr lang="en-US" sz="2500" dirty="0" err="1">
                <a:latin typeface="Arial" panose="020B0604020202020204" pitchFamily="34" charset="0"/>
                <a:cs typeface="Arial" panose="020B0604020202020204" pitchFamily="34" charset="0"/>
              </a:rPr>
              <a:t>Brempong</a:t>
            </a:r>
            <a:r>
              <a:rPr lang="en-US" sz="2500" dirty="0">
                <a:latin typeface="Arial" panose="020B0604020202020204" pitchFamily="34" charset="0"/>
                <a:cs typeface="Arial" panose="020B0604020202020204" pitchFamily="34" charset="0"/>
              </a:rPr>
              <a:t>, E., Okyere, P., Adu-Fosu, G. and </a:t>
            </a:r>
            <a:r>
              <a:rPr lang="en-US" sz="2500" dirty="0" err="1">
                <a:latin typeface="Arial" panose="020B0604020202020204" pitchFamily="34" charset="0"/>
                <a:cs typeface="Arial" panose="020B0604020202020204" pitchFamily="34" charset="0"/>
              </a:rPr>
              <a:t>Ashinyo</a:t>
            </a:r>
            <a:r>
              <a:rPr lang="en-US" sz="2500" dirty="0">
                <a:latin typeface="Arial" panose="020B0604020202020204" pitchFamily="34" charset="0"/>
                <a:cs typeface="Arial" panose="020B0604020202020204" pitchFamily="34" charset="0"/>
              </a:rPr>
              <a:t>, M.E., 2025. Prevalence, predisposing factors, and turnover intention related to low back pain among health workers in Accra, Ghana. </a:t>
            </a:r>
            <a:r>
              <a:rPr lang="en-US" sz="2500" dirty="0" err="1">
                <a:latin typeface="Arial" panose="020B0604020202020204" pitchFamily="34" charset="0"/>
                <a:cs typeface="Arial" panose="020B0604020202020204" pitchFamily="34" charset="0"/>
              </a:rPr>
              <a:t>PloS</a:t>
            </a:r>
            <a:r>
              <a:rPr lang="en-US" sz="2500" dirty="0">
                <a:latin typeface="Arial" panose="020B0604020202020204" pitchFamily="34" charset="0"/>
                <a:cs typeface="Arial" panose="020B0604020202020204" pitchFamily="34" charset="0"/>
              </a:rPr>
              <a:t> one, 20(1), p.e0317582. Available </a:t>
            </a:r>
            <a:r>
              <a:rPr lang="en-US" sz="2500" dirty="0" err="1">
                <a:latin typeface="Arial" panose="020B0604020202020204" pitchFamily="34" charset="0"/>
                <a:cs typeface="Arial" panose="020B0604020202020204" pitchFamily="34" charset="0"/>
              </a:rPr>
              <a:t>at:https</a:t>
            </a:r>
            <a:r>
              <a:rPr lang="en-US" sz="2500" dirty="0">
                <a:latin typeface="Arial" panose="020B0604020202020204" pitchFamily="34" charset="0"/>
                <a:cs typeface="Arial" panose="020B0604020202020204" pitchFamily="34" charset="0"/>
              </a:rPr>
              <a:t>://journals.plos.org/</a:t>
            </a:r>
            <a:r>
              <a:rPr lang="en-US" sz="2500" dirty="0" err="1">
                <a:latin typeface="Arial" panose="020B0604020202020204" pitchFamily="34" charset="0"/>
                <a:cs typeface="Arial" panose="020B0604020202020204" pitchFamily="34" charset="0"/>
              </a:rPr>
              <a:t>plosone</a:t>
            </a:r>
            <a:r>
              <a:rPr lang="en-US" sz="2500" dirty="0">
                <a:latin typeface="Arial" panose="020B0604020202020204" pitchFamily="34" charset="0"/>
                <a:cs typeface="Arial" panose="020B0604020202020204" pitchFamily="34" charset="0"/>
              </a:rPr>
              <a:t>/article/</a:t>
            </a:r>
            <a:r>
              <a:rPr lang="en-US" sz="2500" dirty="0" err="1">
                <a:latin typeface="Arial" panose="020B0604020202020204" pitchFamily="34" charset="0"/>
                <a:cs typeface="Arial" panose="020B0604020202020204" pitchFamily="34" charset="0"/>
              </a:rPr>
              <a:t>file?id</a:t>
            </a:r>
            <a:r>
              <a:rPr lang="en-US" sz="2500" dirty="0">
                <a:latin typeface="Arial" panose="020B0604020202020204" pitchFamily="34" charset="0"/>
                <a:cs typeface="Arial" panose="020B0604020202020204" pitchFamily="34" charset="0"/>
              </a:rPr>
              <a:t>=10.1371/journal.pone.0317582&amp;type=printable</a:t>
            </a:r>
          </a:p>
          <a:p>
            <a:pPr marL="342900" indent="-342900">
              <a:buFont typeface="Wingdings" panose="05000000000000000000" pitchFamily="2" charset="2"/>
              <a:buChar char="Ø"/>
            </a:pPr>
            <a:r>
              <a:rPr lang="en-US" sz="2500" dirty="0">
                <a:latin typeface="Arial" panose="020B0604020202020204" pitchFamily="34" charset="0"/>
                <a:cs typeface="Arial" panose="020B0604020202020204" pitchFamily="34" charset="0"/>
              </a:rPr>
              <a:t>BCC, 2026, Back Pain and Chiropractic Statistics, Available </a:t>
            </a:r>
            <a:r>
              <a:rPr lang="en-US" sz="2500" dirty="0" err="1">
                <a:latin typeface="Arial" panose="020B0604020202020204" pitchFamily="34" charset="0"/>
                <a:cs typeface="Arial" panose="020B0604020202020204" pitchFamily="34" charset="0"/>
              </a:rPr>
              <a:t>at:https</a:t>
            </a:r>
            <a:r>
              <a:rPr lang="en-US" sz="2500" dirty="0">
                <a:latin typeface="Arial" panose="020B0604020202020204" pitchFamily="34" charset="0"/>
                <a:cs typeface="Arial" panose="020B0604020202020204" pitchFamily="34" charset="0"/>
              </a:rPr>
              <a:t>://backcareclinic.co.uk/back-pain-and-chiropractic-statistics/</a:t>
            </a:r>
          </a:p>
          <a:p>
            <a:pPr marL="342900" indent="-342900">
              <a:buFont typeface="Wingdings" panose="05000000000000000000" pitchFamily="2" charset="2"/>
              <a:buChar char="Ø"/>
            </a:pPr>
            <a:r>
              <a:rPr lang="en-US" sz="2500" dirty="0" err="1">
                <a:latin typeface="Arial" panose="020B0604020202020204" pitchFamily="34" charset="0"/>
                <a:cs typeface="Arial" panose="020B0604020202020204" pitchFamily="34" charset="0"/>
              </a:rPr>
              <a:t>MCShane</a:t>
            </a:r>
            <a:r>
              <a:rPr lang="en-US" sz="2500" dirty="0">
                <a:latin typeface="Arial" panose="020B0604020202020204" pitchFamily="34" charset="0"/>
                <a:cs typeface="Arial" panose="020B0604020202020204" pitchFamily="34" charset="0"/>
              </a:rPr>
              <a:t>, 2026, Back Pain Statistics UK: 2026 Facts, Data &amp; Key Insights, Available </a:t>
            </a:r>
            <a:r>
              <a:rPr lang="en-US" sz="2500" dirty="0" err="1">
                <a:latin typeface="Arial" panose="020B0604020202020204" pitchFamily="34" charset="0"/>
                <a:cs typeface="Arial" panose="020B0604020202020204" pitchFamily="34" charset="0"/>
              </a:rPr>
              <a:t>at:https</a:t>
            </a:r>
            <a:r>
              <a:rPr lang="en-US" sz="2500" dirty="0">
                <a:latin typeface="Arial" panose="020B0604020202020204" pitchFamily="34" charset="0"/>
                <a:cs typeface="Arial" panose="020B0604020202020204" pitchFamily="34" charset="0"/>
              </a:rPr>
              <a:t>://www.manualhandlingtraining.org.uk/blog/back-pain-statistics-uk</a:t>
            </a:r>
          </a:p>
          <a:p>
            <a:pPr marL="342900" indent="-342900">
              <a:buFont typeface="Wingdings" panose="05000000000000000000" pitchFamily="2" charset="2"/>
              <a:buChar char="Ø"/>
            </a:pPr>
            <a:r>
              <a:rPr lang="en-US" sz="2500" dirty="0">
                <a:latin typeface="Arial" panose="020B0604020202020204" pitchFamily="34" charset="0"/>
                <a:cs typeface="Arial" panose="020B0604020202020204" pitchFamily="34" charset="0"/>
              </a:rPr>
              <a:t>CHI, 2024, How to Deal with Musculoskeletal Disorder?, Available </a:t>
            </a:r>
            <a:r>
              <a:rPr lang="en-US" sz="2500" dirty="0" err="1">
                <a:latin typeface="Arial" panose="020B0604020202020204" pitchFamily="34" charset="0"/>
                <a:cs typeface="Arial" panose="020B0604020202020204" pitchFamily="34" charset="0"/>
              </a:rPr>
              <a:t>at:https</a:t>
            </a:r>
            <a:r>
              <a:rPr lang="en-US" sz="2500" dirty="0">
                <a:latin typeface="Arial" panose="020B0604020202020204" pitchFamily="34" charset="0"/>
                <a:cs typeface="Arial" panose="020B0604020202020204" pitchFamily="34" charset="0"/>
              </a:rPr>
              <a:t>://www.careinsurance.com/blog/health-insurance-articles/how-to-deal-with-musculoskeletal-disorder</a:t>
            </a:r>
          </a:p>
          <a:p>
            <a:pPr marL="342900" indent="-342900">
              <a:buFont typeface="Wingdings" panose="05000000000000000000" pitchFamily="2" charset="2"/>
              <a:buChar char="Ø"/>
            </a:pPr>
            <a:r>
              <a:rPr lang="en-US" sz="2500" dirty="0">
                <a:latin typeface="Arial" panose="020B0604020202020204" pitchFamily="34" charset="0"/>
                <a:cs typeface="Arial" panose="020B0604020202020204" pitchFamily="34" charset="0"/>
              </a:rPr>
              <a:t>TSC, 2024, Lower Back Pain Treatment and Prevention Guide: Learn What Works, Available </a:t>
            </a:r>
            <a:r>
              <a:rPr lang="en-US" sz="2500" dirty="0" err="1">
                <a:latin typeface="Arial" panose="020B0604020202020204" pitchFamily="34" charset="0"/>
                <a:cs typeface="Arial" panose="020B0604020202020204" pitchFamily="34" charset="0"/>
              </a:rPr>
              <a:t>at:https</a:t>
            </a:r>
            <a:r>
              <a:rPr lang="en-US" sz="2500" dirty="0">
                <a:latin typeface="Arial" panose="020B0604020202020204" pitchFamily="34" charset="0"/>
                <a:cs typeface="Arial" panose="020B0604020202020204" pitchFamily="34" charset="0"/>
              </a:rPr>
              <a:t>://truesportcare.com/lower-back-pain-treatment/</a:t>
            </a:r>
          </a:p>
          <a:p>
            <a:pPr marL="342900" indent="-342900">
              <a:buFont typeface="Wingdings" panose="05000000000000000000" pitchFamily="2" charset="2"/>
              <a:buChar char="Ø"/>
            </a:pPr>
            <a:r>
              <a:rPr lang="en-US" sz="2500" dirty="0">
                <a:latin typeface="Arial" panose="020B0604020202020204" pitchFamily="34" charset="0"/>
                <a:cs typeface="Arial" panose="020B0604020202020204" pitchFamily="34" charset="0"/>
              </a:rPr>
              <a:t>Resilient, 2026, The Root Cause of Lower Back Pain and How To Fix It, Available at: https://www.resilientedu.com/blog/the-root-cause-of-much-lower-back-pain-and-how-to-fix-it</a:t>
            </a:r>
          </a:p>
          <a:p>
            <a:pPr marL="342900" indent="-342900">
              <a:buFont typeface="Wingdings" panose="05000000000000000000" pitchFamily="2" charset="2"/>
              <a:buChar char="Ø"/>
            </a:pPr>
            <a:endParaRPr lang="en-US" sz="25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582212250"/>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docProps/app.xml><?xml version="1.0" encoding="utf-8"?>
<Properties xmlns="http://schemas.openxmlformats.org/officeDocument/2006/extended-properties" xmlns:vt="http://schemas.openxmlformats.org/officeDocument/2006/docPropsVTypes">
  <Template>Archway</Template>
  <TotalTime>75</TotalTime>
  <Words>1455</Words>
  <Application>Microsoft Office PowerPoint</Application>
  <PresentationFormat>Widescreen</PresentationFormat>
  <Paragraphs>75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Felix Titling</vt:lpstr>
      <vt:lpstr>Goudy Old Style</vt:lpstr>
      <vt:lpstr>Wingdings</vt:lpstr>
      <vt:lpstr>Archway</vt:lpstr>
      <vt:lpstr>PowerPoint Presentation</vt:lpstr>
      <vt:lpstr>Digital Health Technology </vt:lpstr>
      <vt:lpstr>Background of Work-related Back pain</vt:lpstr>
      <vt:lpstr>Public health significance of occupational Musculoskeletal disorder </vt:lpstr>
      <vt:lpstr>Burden of back pain on Healthcare workforce productivity</vt:lpstr>
      <vt:lpstr>Possible Consequences of not addressing this public health concern </vt:lpstr>
      <vt:lpstr>Target population and justification for Intervention </vt:lpstr>
      <vt:lpstr>Digital health promotion and wearable Technology overview </vt:lpstr>
      <vt:lpstr>Problem statement  </vt:lpstr>
      <vt:lpstr>Evidence Supporting technology for Musculoskeletal Health</vt:lpstr>
      <vt:lpstr>Expected Public Health Impact of the Intervention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HP</dc:creator>
  <cp:lastModifiedBy>Ripon Kumar kar</cp:lastModifiedBy>
  <cp:revision>2</cp:revision>
  <dcterms:created xsi:type="dcterms:W3CDTF">2026-08-05T13:11:44Z</dcterms:created>
  <dcterms:modified xsi:type="dcterms:W3CDTF">2026-08-09T12:57:54Z</dcterms:modified>
</cp:coreProperties>
</file>