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8"/>
  </p:notesMasterIdLst>
  <p:sldIdLst>
    <p:sldId id="256" r:id="rId2"/>
    <p:sldId id="258" r:id="rId3"/>
    <p:sldId id="261" r:id="rId4"/>
    <p:sldId id="293" r:id="rId5"/>
    <p:sldId id="297" r:id="rId6"/>
    <p:sldId id="287"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058" autoAdjust="0"/>
  </p:normalViewPr>
  <p:slideViewPr>
    <p:cSldViewPr snapToGrid="0" snapToObjects="1">
      <p:cViewPr>
        <p:scale>
          <a:sx n="51" d="100"/>
          <a:sy n="51" d="100"/>
        </p:scale>
        <p:origin x="432" y="3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ADCFB9-DAFD-4EF9-A226-1E870BCB7AB1}" type="datetimeFigureOut">
              <a:rPr lang="en-GB" smtClean="0"/>
              <a:pPr/>
              <a:t>24/01/2016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C140A4-744E-40C5-BCC2-4F130C963D30}" type="slidenum">
              <a:rPr lang="en-GB" smtClean="0"/>
              <a:pPr/>
              <a:t>‹#›</a:t>
            </a:fld>
            <a:endParaRPr lang="en-GB"/>
          </a:p>
        </p:txBody>
      </p:sp>
    </p:spTree>
    <p:extLst>
      <p:ext uri="{BB962C8B-B14F-4D97-AF65-F5344CB8AC3E}">
        <p14:creationId xmlns:p14="http://schemas.microsoft.com/office/powerpoint/2010/main" val="3445136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a:defRPr/>
            </a:pPr>
            <a:r>
              <a:rPr lang="en-GB" sz="2000" dirty="0" smtClean="0"/>
              <a:t>Inappropriate level of detail: Normally, analytical </a:t>
            </a:r>
            <a:r>
              <a:rPr lang="en-GB" sz="2000" dirty="0" err="1" smtClean="0"/>
              <a:t>modeling</a:t>
            </a:r>
            <a:r>
              <a:rPr lang="en-GB" sz="2000" dirty="0" smtClean="0"/>
              <a:t> is carried out </a:t>
            </a:r>
            <a:r>
              <a:rPr lang="en-GB" sz="2000" dirty="0" err="1" smtClean="0"/>
              <a:t>aftersome</a:t>
            </a:r>
            <a:r>
              <a:rPr lang="en-GB" sz="2000" dirty="0" smtClean="0"/>
              <a:t> simplifications are adopted, since, without such simplifications, analysis tends to be intractable. In contrast, in simulation </a:t>
            </a:r>
            <a:r>
              <a:rPr lang="en-GB" sz="2000" dirty="0" err="1" smtClean="0"/>
              <a:t>modeling</a:t>
            </a:r>
            <a:r>
              <a:rPr lang="en-GB" sz="2000" dirty="0" smtClean="0"/>
              <a:t>, it is often tempting to include a very high level of simulation detail, since the approach is computational and not analytical. Such a decision is not always recommended, however, since much more time is needed to develop and run the computations. Even more importantly, having a model that is too detailed introduces a large number of interdependent parameters, whose influence on system performance becomes difficult to determine and isolate. For example, suppose we made our electric car charging station model include whether or not the server had a conversation with a passenger in the car, changed one of the car tires, and/or washed the car. In addition, each car had state variables concerning its battery charging level, passenger’s gender, and battery type/size. If this model is used, it should contain details of this dynamic system. In this case, the simulation will get more complicated since it should contain details of the model that will make it so precise. But is this the best way to deal with the system? Is it worth including these details in the simulation model? Will the simulation results be better keeping the </a:t>
            </a:r>
            <a:r>
              <a:rPr lang="en-GB" sz="2000" dirty="0" err="1" smtClean="0"/>
              <a:t>modeling</a:t>
            </a:r>
            <a:r>
              <a:rPr lang="en-GB" sz="2000" dirty="0" smtClean="0"/>
              <a:t> details or it is better to leave them out since they will not add any necessary improvements to the results? Even if they do, will that be worth the added complexity to the system?</a:t>
            </a:r>
          </a:p>
          <a:p>
            <a:pPr>
              <a:defRPr/>
            </a:pPr>
            <a:r>
              <a:rPr lang="en-GB" sz="2000" dirty="0" smtClean="0"/>
              <a:t>Improper selection of the programming language: The choice of programming language to be used in implementing the simulation model greatly affects the development time of the model. Special-purpose simulation languages require less time for development, while general-purpose languages are more efficient during the run time of the simulation program. 3. Unverified models: Simulation models are generally very large computer programs. These programs can contain several programming (or, even worse, logical) errors. If these programs are not verified to be correct, they will lead to misleading results and conclusions and invalid performance evaluation of the system.</a:t>
            </a:r>
          </a:p>
          <a:p>
            <a:pPr>
              <a:defRPr/>
            </a:pPr>
            <a:r>
              <a:rPr lang="en-GB" sz="2000" dirty="0" smtClean="0"/>
              <a:t>Invalid models: Simulation programs may have no errors, but they may not represent the </a:t>
            </a:r>
            <a:r>
              <a:rPr lang="en-GB" sz="2000" dirty="0" err="1" smtClean="0"/>
              <a:t>behavior</a:t>
            </a:r>
            <a:r>
              <a:rPr lang="en-GB" sz="2000" dirty="0" smtClean="0"/>
              <a:t> of the real system that we want to evaluate. Hence, domain experts must verify the simulation assumptions codified by the mathematical model.</a:t>
            </a:r>
          </a:p>
          <a:p>
            <a:pPr>
              <a:defRPr/>
            </a:pPr>
            <a:r>
              <a:rPr lang="en-GB" sz="2000" dirty="0" smtClean="0"/>
              <a:t>Improperly selected initial conditions: The initial conditions and parameter values used by a simulation program normally do not reflect the system’s </a:t>
            </a:r>
            <a:r>
              <a:rPr lang="en-GB" sz="2000" dirty="0" err="1" smtClean="0"/>
              <a:t>behavior</a:t>
            </a:r>
            <a:r>
              <a:rPr lang="en-GB" sz="2000" dirty="0" smtClean="0"/>
              <a:t> in the steady state. Poorly selected initial conditions can lead to convergence to atypical steady states, suggesting misleading conclusions about the system. Thus, domain experts must verify the initial conditions and parameters before they are used within the simulation program.</a:t>
            </a:r>
          </a:p>
          <a:p>
            <a:pPr>
              <a:defRPr/>
            </a:pPr>
            <a:r>
              <a:rPr lang="en-GB" sz="2000" dirty="0" smtClean="0"/>
              <a:t>Short run times: System analysts may try to save time by running simulation programs for short periods. Short runs lead to false results that are strongly dependent on the initial conditions and thus do not reflect the true performance of the system in typical steady-state conditions.</a:t>
            </a:r>
          </a:p>
          <a:p>
            <a:pPr>
              <a:defRPr/>
            </a:pPr>
            <a:r>
              <a:rPr lang="en-GB" sz="2000" dirty="0" smtClean="0"/>
              <a:t>Poor random number generators: Random number generators employed in simulation programs can greatly affect simulation results. It is important to use a random number generator that has been extensively tested and </a:t>
            </a:r>
            <a:r>
              <a:rPr lang="en-GB" sz="2000" dirty="0" err="1" smtClean="0"/>
              <a:t>analyzed</a:t>
            </a:r>
            <a:r>
              <a:rPr lang="en-GB" sz="2000" dirty="0" smtClean="0"/>
              <a:t>. The seeds that are supplied to the random number generator should also be selected to ensure that there is no correlation between the different processes in the system.</a:t>
            </a:r>
          </a:p>
          <a:p>
            <a:pPr>
              <a:defRPr/>
            </a:pPr>
            <a:r>
              <a:rPr lang="en-GB" sz="2000" dirty="0" smtClean="0"/>
              <a:t>Inadequate time estimate: Most simulation models fail to give an adequate estimate of time needed for the development and implementation of the simulation model. The development, implementation, and testing of a simulation model require a great deal of time and effort.</a:t>
            </a:r>
          </a:p>
          <a:p>
            <a:pPr>
              <a:defRPr/>
            </a:pPr>
            <a:r>
              <a:rPr lang="en-GB" sz="2000" dirty="0" smtClean="0"/>
              <a:t>No achievable goals: Simulation models may fail because no specific, achievable goals are set before beginning the process of developing the simulation model. </a:t>
            </a:r>
          </a:p>
          <a:p>
            <a:pPr>
              <a:defRPr/>
            </a:pPr>
            <a:r>
              <a:rPr lang="en-GB" sz="2000" dirty="0" smtClean="0"/>
              <a:t>Incomplete mix of essential skills: For a simulation project to be successful, it should employ personnel who have different types of skills, such as project leaders and programmers, people who have skills in statistics and </a:t>
            </a:r>
            <a:r>
              <a:rPr lang="en-GB" sz="2000" dirty="0" err="1" smtClean="0"/>
              <a:t>modeling</a:t>
            </a:r>
            <a:r>
              <a:rPr lang="en-GB" sz="2000" dirty="0" smtClean="0"/>
              <a:t>, and people who have a good domain knowledge and experience with the actual system being </a:t>
            </a:r>
            <a:r>
              <a:rPr lang="en-GB" sz="2000" dirty="0" err="1" smtClean="0"/>
              <a:t>modeled</a:t>
            </a:r>
            <a:r>
              <a:rPr lang="en-GB" sz="2000" dirty="0" smtClean="0"/>
              <a:t>.</a:t>
            </a:r>
          </a:p>
          <a:p>
            <a:pPr>
              <a:defRPr/>
            </a:pPr>
            <a:r>
              <a:rPr lang="en-GB" sz="2000" dirty="0" smtClean="0"/>
              <a:t>Inadequate level of user participation: Simulation models that are developed without end user’s participation are usually not successful. Regular meetings among end users, system developers, and system implementers are important for a successful simulation program.</a:t>
            </a:r>
          </a:p>
          <a:p>
            <a:pPr>
              <a:defRPr/>
            </a:pPr>
            <a:r>
              <a:rPr lang="en-GB" sz="2000" dirty="0" smtClean="0"/>
              <a:t>Inability to manage the simulation project: Most simulation projects are extremely complex, so it is important to employ software engineering tools to keep track of the progress and functionality of a project.</a:t>
            </a:r>
            <a:endParaRPr lang="en-GB" sz="2000"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2</a:t>
            </a:fld>
            <a:endParaRPr lang="en-GB"/>
          </a:p>
        </p:txBody>
      </p:sp>
    </p:spTree>
    <p:extLst>
      <p:ext uri="{BB962C8B-B14F-4D97-AF65-F5344CB8AC3E}">
        <p14:creationId xmlns:p14="http://schemas.microsoft.com/office/powerpoint/2010/main" val="2185656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3</a:t>
            </a:fld>
            <a:endParaRPr lang="en-GB"/>
          </a:p>
        </p:txBody>
      </p:sp>
    </p:spTree>
    <p:extLst>
      <p:ext uri="{BB962C8B-B14F-4D97-AF65-F5344CB8AC3E}">
        <p14:creationId xmlns:p14="http://schemas.microsoft.com/office/powerpoint/2010/main" val="47596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endParaRPr lang="en-GB"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CC140A4-744E-40C5-BCC2-4F130C963D30}" type="slidenum">
              <a:rPr lang="en-GB" smtClean="0"/>
              <a:pPr/>
              <a:t>4</a:t>
            </a:fld>
            <a:endParaRPr lang="en-GB"/>
          </a:p>
        </p:txBody>
      </p:sp>
    </p:spTree>
    <p:extLst>
      <p:ext uri="{BB962C8B-B14F-4D97-AF65-F5344CB8AC3E}">
        <p14:creationId xmlns:p14="http://schemas.microsoft.com/office/powerpoint/2010/main" val="3523937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6302188" y="6275668"/>
            <a:ext cx="2133600" cy="365125"/>
          </a:xfrm>
        </p:spPr>
        <p:txBody>
          <a:bodyPr/>
          <a:lstStyle/>
          <a:p>
            <a:fld id="{2DF66AD8-BC4A-4004-9882-414398D930CA}" type="datetimeFigureOut">
              <a:rPr lang="en-US" smtClean="0"/>
              <a:pPr/>
              <a:t>1/24/2016</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1/24/2016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1/24/2016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1/24/2016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1/24/2016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1/24/2016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1/24/2016</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148703"/>
            <a:ext cx="9144000" cy="1385524"/>
          </a:xfrm>
        </p:spPr>
        <p:txBody>
          <a:bodyPr/>
          <a:lstStyle/>
          <a:p>
            <a:r>
              <a:rPr lang="en-US" dirty="0" smtClean="0">
                <a:solidFill>
                  <a:srgbClr val="0F3661"/>
                </a:solidFill>
                <a:latin typeface="Times New Roman"/>
                <a:cs typeface="Times New Roman"/>
              </a:rPr>
              <a:t>Drawbacks with Computer Simulation</a:t>
            </a:r>
            <a:endParaRPr lang="en-US" dirty="0">
              <a:solidFill>
                <a:srgbClr val="0F3661"/>
              </a:solidFill>
              <a:latin typeface="Times New Roman"/>
              <a:cs typeface="Times New Roman"/>
            </a:endParaRPr>
          </a:p>
        </p:txBody>
      </p:sp>
      <p:sp>
        <p:nvSpPr>
          <p:cNvPr id="3" name="Title 1"/>
          <p:cNvSpPr txBox="1">
            <a:spLocks/>
          </p:cNvSpPr>
          <p:nvPr/>
        </p:nvSpPr>
        <p:spPr>
          <a:xfrm>
            <a:off x="1153297" y="571499"/>
            <a:ext cx="7430529" cy="1323203"/>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smtClean="0">
                <a:solidFill>
                  <a:srgbClr val="0F3661"/>
                </a:solidFill>
                <a:latin typeface="Times New Roman"/>
                <a:cs typeface="Times New Roman"/>
              </a:rPr>
              <a:t>Network Simulation</a:t>
            </a:r>
            <a:endParaRPr lang="en-US" kern="0" dirty="0">
              <a:solidFill>
                <a:srgbClr val="0F3661"/>
              </a:solidFill>
              <a:latin typeface="Times New Roman"/>
              <a:cs typeface="Times New Roman"/>
            </a:endParaRPr>
          </a:p>
        </p:txBody>
      </p:sp>
      <p:sp>
        <p:nvSpPr>
          <p:cNvPr id="4" name="TextBox 6"/>
          <p:cNvSpPr txBox="1">
            <a:spLocks noChangeArrowheads="1"/>
          </p:cNvSpPr>
          <p:nvPr/>
        </p:nvSpPr>
        <p:spPr bwMode="auto">
          <a:xfrm>
            <a:off x="2753497" y="4740553"/>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err="1">
                <a:latin typeface="Arial" pitchFamily="34" charset="0"/>
              </a:rPr>
              <a:t>Dr.</a:t>
            </a:r>
            <a:r>
              <a:rPr lang="en-GB" altLang="en-US" b="1" dirty="0">
                <a:latin typeface="Arial" pitchFamily="34" charset="0"/>
              </a:rPr>
              <a:t> Carlene Campbell</a:t>
            </a:r>
          </a:p>
        </p:txBody>
      </p:sp>
    </p:spTree>
    <p:extLst>
      <p:ext uri="{BB962C8B-B14F-4D97-AF65-F5344CB8AC3E}">
        <p14:creationId xmlns:p14="http://schemas.microsoft.com/office/powerpoint/2010/main" val="660449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044" y="227459"/>
            <a:ext cx="8192436" cy="534542"/>
          </a:xfrm>
        </p:spPr>
        <p:txBody>
          <a:bodyPr/>
          <a:lstStyle/>
          <a:p>
            <a:r>
              <a:rPr lang="en-US" altLang="en-US" sz="3200" dirty="0" smtClean="0"/>
              <a:t>Drawbacks</a:t>
            </a:r>
            <a:endParaRPr lang="en-US" sz="3200" dirty="0">
              <a:latin typeface="Times New Roman"/>
              <a:cs typeface="Times New Roman"/>
            </a:endParaRPr>
          </a:p>
        </p:txBody>
      </p:sp>
      <p:sp>
        <p:nvSpPr>
          <p:cNvPr id="5" name="Content Placeholder 2"/>
          <p:cNvSpPr>
            <a:spLocks noGrp="1"/>
          </p:cNvSpPr>
          <p:nvPr>
            <p:ph idx="1"/>
          </p:nvPr>
        </p:nvSpPr>
        <p:spPr>
          <a:xfrm>
            <a:off x="889685" y="933450"/>
            <a:ext cx="7701865" cy="4743450"/>
          </a:xfrm>
        </p:spPr>
        <p:txBody>
          <a:bodyPr>
            <a:normAutofit fontScale="92500" lnSpcReduction="20000"/>
          </a:bodyPr>
          <a:lstStyle/>
          <a:p>
            <a:pPr algn="just"/>
            <a:r>
              <a:rPr lang="en-US" altLang="en-US" sz="2800" dirty="0"/>
              <a:t>Models to study large-scale systems tend to be very complex, writing computer programs that execute these models can be a very tedious and hard task. </a:t>
            </a:r>
          </a:p>
          <a:p>
            <a:pPr algn="just"/>
            <a:r>
              <a:rPr lang="en-US" altLang="en-US" sz="2800" dirty="0" smtClean="0"/>
              <a:t>A </a:t>
            </a:r>
            <a:r>
              <a:rPr lang="en-US" altLang="en-US" sz="2800" dirty="0"/>
              <a:t>second problem is that the </a:t>
            </a:r>
            <a:r>
              <a:rPr lang="en-US" altLang="en-US" sz="2800" b="1" i="1" dirty="0"/>
              <a:t>computational complexity</a:t>
            </a:r>
            <a:r>
              <a:rPr lang="en-US" altLang="en-US" sz="2800" dirty="0"/>
              <a:t> of large scale simulations, extremely large amount of computer time is sometimes required. </a:t>
            </a:r>
          </a:p>
          <a:p>
            <a:pPr algn="just"/>
            <a:r>
              <a:rPr lang="en-US" altLang="en-US" sz="2800" dirty="0" smtClean="0"/>
              <a:t>Verification </a:t>
            </a:r>
            <a:r>
              <a:rPr lang="en-US" altLang="en-US" sz="2800" dirty="0"/>
              <a:t>of the </a:t>
            </a:r>
            <a:r>
              <a:rPr lang="en-US" altLang="en-US" sz="2800" b="1" i="1" dirty="0"/>
              <a:t>correctness</a:t>
            </a:r>
            <a:r>
              <a:rPr lang="en-US" altLang="en-US" sz="2800" dirty="0"/>
              <a:t> of the simulation model and its implementation can be hard to accomplish. </a:t>
            </a:r>
          </a:p>
          <a:p>
            <a:pPr marL="349250" lvl="1" indent="0" algn="just">
              <a:buNone/>
            </a:pPr>
            <a:r>
              <a:rPr lang="en-US" altLang="en-US" sz="2400" dirty="0" smtClean="0"/>
              <a:t> </a:t>
            </a:r>
            <a:endParaRPr lang="en-US" altLang="en-US" sz="2400" dirty="0"/>
          </a:p>
          <a:p>
            <a:endParaRPr lang="en-US" dirty="0"/>
          </a:p>
        </p:txBody>
      </p:sp>
    </p:spTree>
    <p:extLst>
      <p:ext uri="{BB962C8B-B14F-4D97-AF65-F5344CB8AC3E}">
        <p14:creationId xmlns:p14="http://schemas.microsoft.com/office/powerpoint/2010/main" val="254213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0960" y="1"/>
            <a:ext cx="7058240" cy="590550"/>
          </a:xfrm>
        </p:spPr>
        <p:txBody>
          <a:bodyPr/>
          <a:lstStyle/>
          <a:p>
            <a:r>
              <a:rPr lang="en-US" altLang="en-US" sz="3200" dirty="0" smtClean="0"/>
              <a:t>Common Pitfalls</a:t>
            </a:r>
            <a:endParaRPr lang="en-US" sz="3200" dirty="0">
              <a:latin typeface="Times New Roman"/>
              <a:cs typeface="Times New Roman"/>
            </a:endParaRPr>
          </a:p>
        </p:txBody>
      </p:sp>
      <p:sp>
        <p:nvSpPr>
          <p:cNvPr id="5" name="Content Placeholder 2"/>
          <p:cNvSpPr>
            <a:spLocks noGrp="1"/>
          </p:cNvSpPr>
          <p:nvPr>
            <p:ph idx="1"/>
          </p:nvPr>
        </p:nvSpPr>
        <p:spPr>
          <a:xfrm>
            <a:off x="685801" y="635000"/>
            <a:ext cx="8153400" cy="5010150"/>
          </a:xfrm>
        </p:spPr>
        <p:txBody>
          <a:bodyPr>
            <a:normAutofit lnSpcReduction="10000"/>
          </a:bodyPr>
          <a:lstStyle/>
          <a:p>
            <a:pPr algn="just"/>
            <a:r>
              <a:rPr lang="en-US" altLang="en-US" dirty="0"/>
              <a:t>Failure to collect good system data, e.g. not enough data to create a good model.</a:t>
            </a:r>
          </a:p>
          <a:p>
            <a:pPr algn="just"/>
            <a:r>
              <a:rPr lang="en-US" altLang="en-US" dirty="0"/>
              <a:t>Inappropriate simulation software.</a:t>
            </a:r>
          </a:p>
          <a:p>
            <a:pPr algn="just"/>
            <a:r>
              <a:rPr lang="en-US" altLang="en-US" dirty="0"/>
              <a:t>Belief that easy-to-use simulation tools require a significantly lower level of technical competence. </a:t>
            </a:r>
          </a:p>
          <a:p>
            <a:pPr algn="just"/>
            <a:r>
              <a:rPr lang="en-US" altLang="en-US" dirty="0"/>
              <a:t>Failure to account correctly for sources of randomness in the system under consideration.</a:t>
            </a:r>
          </a:p>
          <a:p>
            <a:pPr algn="just"/>
            <a:r>
              <a:rPr lang="en-US" altLang="en-US" dirty="0"/>
              <a:t>Using arbitrary random distributions as input to the simulation.</a:t>
            </a:r>
          </a:p>
          <a:p>
            <a:pPr algn="just"/>
            <a:r>
              <a:rPr lang="en-US" altLang="en-US" dirty="0"/>
              <a:t>Analyzing the output from the simulation using formulas that assumes independence.</a:t>
            </a:r>
          </a:p>
        </p:txBody>
      </p:sp>
    </p:spTree>
    <p:extLst>
      <p:ext uri="{BB962C8B-B14F-4D97-AF65-F5344CB8AC3E}">
        <p14:creationId xmlns:p14="http://schemas.microsoft.com/office/powerpoint/2010/main" val="390892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925" y="315749"/>
            <a:ext cx="7064975" cy="712952"/>
          </a:xfrm>
        </p:spPr>
        <p:txBody>
          <a:bodyPr/>
          <a:lstStyle/>
          <a:p>
            <a:r>
              <a:rPr lang="en-US" altLang="en-US" sz="3200" dirty="0" smtClean="0"/>
              <a:t>Common Pitfalls</a:t>
            </a:r>
            <a:endParaRPr lang="en-US" sz="3200" dirty="0">
              <a:latin typeface="Times New Roman"/>
              <a:cs typeface="Times New Roman"/>
            </a:endParaRPr>
          </a:p>
        </p:txBody>
      </p:sp>
      <p:sp>
        <p:nvSpPr>
          <p:cNvPr id="3" name="Content Placeholder 2"/>
          <p:cNvSpPr>
            <a:spLocks noGrp="1"/>
          </p:cNvSpPr>
          <p:nvPr>
            <p:ph idx="1"/>
          </p:nvPr>
        </p:nvSpPr>
        <p:spPr>
          <a:xfrm>
            <a:off x="897925" y="1047752"/>
            <a:ext cx="8042276" cy="4343400"/>
          </a:xfrm>
        </p:spPr>
        <p:txBody>
          <a:bodyPr/>
          <a:lstStyle/>
          <a:p>
            <a:pPr algn="just"/>
            <a:r>
              <a:rPr lang="en-US" altLang="en-US" sz="2800" dirty="0"/>
              <a:t>Making single replication of a particular system design and treating the output statistics as true answers.</a:t>
            </a:r>
          </a:p>
          <a:p>
            <a:pPr algn="just"/>
            <a:r>
              <a:rPr lang="en-US" altLang="en-US" sz="2800" dirty="0"/>
              <a:t>Failure to have warm up period, if the steady state behavior of a system is of interest.</a:t>
            </a:r>
          </a:p>
          <a:p>
            <a:pPr algn="just"/>
            <a:r>
              <a:rPr lang="en-US" altLang="en-US" sz="2800" dirty="0"/>
              <a:t>Comparing alternative system designs on the basis of one replica for each design.</a:t>
            </a:r>
          </a:p>
          <a:p>
            <a:pPr algn="just"/>
            <a:r>
              <a:rPr lang="en-US" altLang="en-US" sz="2800" dirty="0"/>
              <a:t>Using wrong performance measures.</a:t>
            </a:r>
          </a:p>
        </p:txBody>
      </p:sp>
    </p:spTree>
    <p:extLst>
      <p:ext uri="{BB962C8B-B14F-4D97-AF65-F5344CB8AC3E}">
        <p14:creationId xmlns:p14="http://schemas.microsoft.com/office/powerpoint/2010/main" val="98190738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Goals to keep in mind</a:t>
            </a:r>
            <a:endParaRPr lang="en-GB" dirty="0"/>
          </a:p>
        </p:txBody>
      </p:sp>
      <p:sp>
        <p:nvSpPr>
          <p:cNvPr id="3" name="Content Placeholder 2"/>
          <p:cNvSpPr>
            <a:spLocks noGrp="1"/>
          </p:cNvSpPr>
          <p:nvPr>
            <p:ph idx="1"/>
          </p:nvPr>
        </p:nvSpPr>
        <p:spPr>
          <a:xfrm>
            <a:off x="991892" y="1600201"/>
            <a:ext cx="7098224" cy="3607230"/>
          </a:xfrm>
        </p:spPr>
        <p:txBody>
          <a:bodyPr/>
          <a:lstStyle/>
          <a:p>
            <a:pPr algn="just"/>
            <a:r>
              <a:rPr lang="en-GB" dirty="0" smtClean="0"/>
              <a:t>Does the product/problem meet specifications?</a:t>
            </a:r>
          </a:p>
          <a:p>
            <a:pPr algn="just"/>
            <a:r>
              <a:rPr lang="en-GB" dirty="0" smtClean="0"/>
              <a:t>What are the limits of the product/problem?</a:t>
            </a:r>
          </a:p>
          <a:p>
            <a:pPr algn="just"/>
            <a:r>
              <a:rPr lang="en-GB" dirty="0" smtClean="0"/>
              <a:t>Do alternative design/solutions work better?</a:t>
            </a:r>
            <a:endParaRPr lang="en-GB" dirty="0"/>
          </a:p>
        </p:txBody>
      </p:sp>
    </p:spTree>
    <p:extLst>
      <p:ext uri="{BB962C8B-B14F-4D97-AF65-F5344CB8AC3E}">
        <p14:creationId xmlns:p14="http://schemas.microsoft.com/office/powerpoint/2010/main" val="360099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2270204"/>
            <a:ext cx="8042276" cy="1336956"/>
          </a:xfrm>
        </p:spPr>
        <p:txBody>
          <a:bodyPr/>
          <a:lstStyle/>
          <a:p>
            <a:r>
              <a:rPr lang="en-GB" dirty="0" smtClean="0"/>
              <a:t>Questions?</a:t>
            </a:r>
            <a:endParaRPr lang="en-GB" dirty="0"/>
          </a:p>
        </p:txBody>
      </p:sp>
    </p:spTree>
    <p:extLst>
      <p:ext uri="{BB962C8B-B14F-4D97-AF65-F5344CB8AC3E}">
        <p14:creationId xmlns:p14="http://schemas.microsoft.com/office/powerpoint/2010/main" val="20496093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2479</TotalTime>
  <Words>1060</Words>
  <Application>Microsoft Office PowerPoint</Application>
  <PresentationFormat>On-screen Show (4:3)</PresentationFormat>
  <Paragraphs>39</Paragraphs>
  <Slides>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News Gothic MT</vt:lpstr>
      <vt:lpstr>Times New Roman</vt:lpstr>
      <vt:lpstr>Wingdings 2</vt:lpstr>
      <vt:lpstr>Breeze</vt:lpstr>
      <vt:lpstr>Drawbacks with Computer Simulation</vt:lpstr>
      <vt:lpstr>Drawbacks</vt:lpstr>
      <vt:lpstr>Common Pitfalls</vt:lpstr>
      <vt:lpstr>Common Pitfalls</vt:lpstr>
      <vt:lpstr>Goals to keep in mind</vt:lpstr>
      <vt:lpstr>Questions?</vt:lpstr>
    </vt:vector>
  </TitlesOfParts>
  <Company>Swansea Metropolitan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Carlene</cp:lastModifiedBy>
  <cp:revision>93</cp:revision>
  <dcterms:created xsi:type="dcterms:W3CDTF">2011-10-03T10:20:59Z</dcterms:created>
  <dcterms:modified xsi:type="dcterms:W3CDTF">2016-01-24T19:42:11Z</dcterms:modified>
</cp:coreProperties>
</file>