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8" r:id="rId1"/>
  </p:sldMasterIdLst>
  <p:notesMasterIdLst>
    <p:notesMasterId r:id="rId22"/>
  </p:notesMasterIdLst>
  <p:handoutMasterIdLst>
    <p:handoutMasterId r:id="rId23"/>
  </p:handoutMasterIdLst>
  <p:sldIdLst>
    <p:sldId id="272" r:id="rId2"/>
    <p:sldId id="283" r:id="rId3"/>
    <p:sldId id="284" r:id="rId4"/>
    <p:sldId id="298" r:id="rId5"/>
    <p:sldId id="288" r:id="rId6"/>
    <p:sldId id="294" r:id="rId7"/>
    <p:sldId id="295" r:id="rId8"/>
    <p:sldId id="286" r:id="rId9"/>
    <p:sldId id="287" r:id="rId10"/>
    <p:sldId id="304" r:id="rId11"/>
    <p:sldId id="302" r:id="rId12"/>
    <p:sldId id="303" r:id="rId13"/>
    <p:sldId id="297" r:id="rId14"/>
    <p:sldId id="301" r:id="rId15"/>
    <p:sldId id="299" r:id="rId16"/>
    <p:sldId id="290" r:id="rId17"/>
    <p:sldId id="292" r:id="rId18"/>
    <p:sldId id="291" r:id="rId19"/>
    <p:sldId id="293" r:id="rId20"/>
    <p:sldId id="278"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B4F23F-8467-4B5B-9082-BA136E58701A}" v="141" dt="2026-03-10T19:39:30.708"/>
  </p1510:revLst>
</p1510:revInfo>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830"/>
  </p:normalViewPr>
  <p:slideViewPr>
    <p:cSldViewPr snapToGrid="0">
      <p:cViewPr varScale="1">
        <p:scale>
          <a:sx n="63" d="100"/>
          <a:sy n="63" d="100"/>
        </p:scale>
        <p:origin x="804" y="36"/>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BFD353-4646-44D1-A512-B870E06A06B6}"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78B22FC2-AB80-49CF-9D0B-FE0C0584C029}">
      <dgm:prSet/>
      <dgm:spPr/>
      <dgm:t>
        <a:bodyPr/>
        <a:lstStyle/>
        <a:p>
          <a:r>
            <a:rPr lang="en-GB"/>
            <a:t>Fully focused on the speaker and showing genuine interest</a:t>
          </a:r>
          <a:endParaRPr lang="en-US"/>
        </a:p>
      </dgm:t>
    </dgm:pt>
    <dgm:pt modelId="{E996EE73-3BD9-4B28-86B5-0E129290DBCB}" type="parTrans" cxnId="{B0D45093-9C4B-4992-82A0-CC8573BDAE8E}">
      <dgm:prSet/>
      <dgm:spPr/>
      <dgm:t>
        <a:bodyPr/>
        <a:lstStyle/>
        <a:p>
          <a:endParaRPr lang="en-US"/>
        </a:p>
      </dgm:t>
    </dgm:pt>
    <dgm:pt modelId="{C572B579-D4C7-44AD-A0EA-E405A5B59B9D}" type="sibTrans" cxnId="{B0D45093-9C4B-4992-82A0-CC8573BDAE8E}">
      <dgm:prSet/>
      <dgm:spPr/>
      <dgm:t>
        <a:bodyPr/>
        <a:lstStyle/>
        <a:p>
          <a:endParaRPr lang="en-US"/>
        </a:p>
      </dgm:t>
    </dgm:pt>
    <dgm:pt modelId="{14A46503-5005-4ABC-80F9-91BFF37F4CF9}">
      <dgm:prSet/>
      <dgm:spPr/>
      <dgm:t>
        <a:bodyPr/>
        <a:lstStyle/>
        <a:p>
          <a:r>
            <a:rPr lang="en-GB"/>
            <a:t>Demostrates understanding through verbal and non-verbal cues</a:t>
          </a:r>
          <a:endParaRPr lang="en-US"/>
        </a:p>
      </dgm:t>
    </dgm:pt>
    <dgm:pt modelId="{85215865-53EE-4B3E-83C3-58470BE43562}" type="parTrans" cxnId="{DF760533-F637-4026-8438-9114256AB6B1}">
      <dgm:prSet/>
      <dgm:spPr/>
      <dgm:t>
        <a:bodyPr/>
        <a:lstStyle/>
        <a:p>
          <a:endParaRPr lang="en-US"/>
        </a:p>
      </dgm:t>
    </dgm:pt>
    <dgm:pt modelId="{8F190FD7-9E66-4AC7-B6BA-7C8D8969C256}" type="sibTrans" cxnId="{DF760533-F637-4026-8438-9114256AB6B1}">
      <dgm:prSet/>
      <dgm:spPr/>
      <dgm:t>
        <a:bodyPr/>
        <a:lstStyle/>
        <a:p>
          <a:endParaRPr lang="en-US"/>
        </a:p>
      </dgm:t>
    </dgm:pt>
    <dgm:pt modelId="{907EB543-3FB0-4BB3-9AA5-7F9720EF5885}">
      <dgm:prSet/>
      <dgm:spPr/>
      <dgm:t>
        <a:bodyPr/>
        <a:lstStyle/>
        <a:p>
          <a:r>
            <a:rPr lang="en-GB"/>
            <a:t>Avoids judgements, advice-giving, or interrupting</a:t>
          </a:r>
          <a:endParaRPr lang="en-US"/>
        </a:p>
      </dgm:t>
    </dgm:pt>
    <dgm:pt modelId="{DB37289F-5F42-48A9-A158-0A12186A9E4E}" type="parTrans" cxnId="{9E0145AA-9E5B-4CB2-B0F6-A355E3F9ED7A}">
      <dgm:prSet/>
      <dgm:spPr/>
      <dgm:t>
        <a:bodyPr/>
        <a:lstStyle/>
        <a:p>
          <a:endParaRPr lang="en-US"/>
        </a:p>
      </dgm:t>
    </dgm:pt>
    <dgm:pt modelId="{F79A6D98-B985-472D-A408-9F8567F902BA}" type="sibTrans" cxnId="{9E0145AA-9E5B-4CB2-B0F6-A355E3F9ED7A}">
      <dgm:prSet/>
      <dgm:spPr/>
      <dgm:t>
        <a:bodyPr/>
        <a:lstStyle/>
        <a:p>
          <a:endParaRPr lang="en-US"/>
        </a:p>
      </dgm:t>
    </dgm:pt>
    <dgm:pt modelId="{8EF68D9D-1814-4B97-8FF0-810A54BD06D8}">
      <dgm:prSet/>
      <dgm:spPr/>
      <dgm:t>
        <a:bodyPr/>
        <a:lstStyle/>
        <a:p>
          <a:r>
            <a:rPr lang="en-GB"/>
            <a:t>Key skills include, eye contact, nodding, minimal encouragers ( I see, go on, umm, ok, right). </a:t>
          </a:r>
          <a:endParaRPr lang="en-US"/>
        </a:p>
      </dgm:t>
    </dgm:pt>
    <dgm:pt modelId="{BBC7123D-50AA-4F7C-B5B9-7C4E111C425D}" type="parTrans" cxnId="{11075299-E854-40F2-8792-06BD1DB00A26}">
      <dgm:prSet/>
      <dgm:spPr/>
      <dgm:t>
        <a:bodyPr/>
        <a:lstStyle/>
        <a:p>
          <a:endParaRPr lang="en-US"/>
        </a:p>
      </dgm:t>
    </dgm:pt>
    <dgm:pt modelId="{7E3DCDFA-6F90-4C3C-A89F-341B084A9E0E}" type="sibTrans" cxnId="{11075299-E854-40F2-8792-06BD1DB00A26}">
      <dgm:prSet/>
      <dgm:spPr/>
      <dgm:t>
        <a:bodyPr/>
        <a:lstStyle/>
        <a:p>
          <a:endParaRPr lang="en-US"/>
        </a:p>
      </dgm:t>
    </dgm:pt>
    <dgm:pt modelId="{1F1F587B-5AB6-443B-AD30-C53013818956}" type="pres">
      <dgm:prSet presAssocID="{8EBFD353-4646-44D1-A512-B870E06A06B6}" presName="outerComposite" presStyleCnt="0">
        <dgm:presLayoutVars>
          <dgm:chMax val="5"/>
          <dgm:dir/>
          <dgm:resizeHandles val="exact"/>
        </dgm:presLayoutVars>
      </dgm:prSet>
      <dgm:spPr/>
    </dgm:pt>
    <dgm:pt modelId="{B51C8A14-DFCA-4137-A755-EB9DE70D7F04}" type="pres">
      <dgm:prSet presAssocID="{8EBFD353-4646-44D1-A512-B870E06A06B6}" presName="dummyMaxCanvas" presStyleCnt="0">
        <dgm:presLayoutVars/>
      </dgm:prSet>
      <dgm:spPr/>
    </dgm:pt>
    <dgm:pt modelId="{CF902A19-7FCE-43F5-A4D9-B6A2D0EDB021}" type="pres">
      <dgm:prSet presAssocID="{8EBFD353-4646-44D1-A512-B870E06A06B6}" presName="FourNodes_1" presStyleLbl="node1" presStyleIdx="0" presStyleCnt="4">
        <dgm:presLayoutVars>
          <dgm:bulletEnabled val="1"/>
        </dgm:presLayoutVars>
      </dgm:prSet>
      <dgm:spPr/>
    </dgm:pt>
    <dgm:pt modelId="{1724992A-70B6-4528-B9CC-1390F479FF32}" type="pres">
      <dgm:prSet presAssocID="{8EBFD353-4646-44D1-A512-B870E06A06B6}" presName="FourNodes_2" presStyleLbl="node1" presStyleIdx="1" presStyleCnt="4">
        <dgm:presLayoutVars>
          <dgm:bulletEnabled val="1"/>
        </dgm:presLayoutVars>
      </dgm:prSet>
      <dgm:spPr/>
    </dgm:pt>
    <dgm:pt modelId="{9686E482-BCCE-4E23-B142-2C0355C82CC2}" type="pres">
      <dgm:prSet presAssocID="{8EBFD353-4646-44D1-A512-B870E06A06B6}" presName="FourNodes_3" presStyleLbl="node1" presStyleIdx="2" presStyleCnt="4">
        <dgm:presLayoutVars>
          <dgm:bulletEnabled val="1"/>
        </dgm:presLayoutVars>
      </dgm:prSet>
      <dgm:spPr/>
    </dgm:pt>
    <dgm:pt modelId="{6E3A4199-394B-418C-B531-3459373D47B1}" type="pres">
      <dgm:prSet presAssocID="{8EBFD353-4646-44D1-A512-B870E06A06B6}" presName="FourNodes_4" presStyleLbl="node1" presStyleIdx="3" presStyleCnt="4">
        <dgm:presLayoutVars>
          <dgm:bulletEnabled val="1"/>
        </dgm:presLayoutVars>
      </dgm:prSet>
      <dgm:spPr/>
    </dgm:pt>
    <dgm:pt modelId="{53B081D5-0679-423E-AE03-3F6F91F81C8B}" type="pres">
      <dgm:prSet presAssocID="{8EBFD353-4646-44D1-A512-B870E06A06B6}" presName="FourConn_1-2" presStyleLbl="fgAccFollowNode1" presStyleIdx="0" presStyleCnt="3">
        <dgm:presLayoutVars>
          <dgm:bulletEnabled val="1"/>
        </dgm:presLayoutVars>
      </dgm:prSet>
      <dgm:spPr/>
    </dgm:pt>
    <dgm:pt modelId="{6781C60D-B5F5-432C-AEDC-12ABF903F51A}" type="pres">
      <dgm:prSet presAssocID="{8EBFD353-4646-44D1-A512-B870E06A06B6}" presName="FourConn_2-3" presStyleLbl="fgAccFollowNode1" presStyleIdx="1" presStyleCnt="3">
        <dgm:presLayoutVars>
          <dgm:bulletEnabled val="1"/>
        </dgm:presLayoutVars>
      </dgm:prSet>
      <dgm:spPr/>
    </dgm:pt>
    <dgm:pt modelId="{880C8F54-EC92-428C-BCF9-2C027DB6D889}" type="pres">
      <dgm:prSet presAssocID="{8EBFD353-4646-44D1-A512-B870E06A06B6}" presName="FourConn_3-4" presStyleLbl="fgAccFollowNode1" presStyleIdx="2" presStyleCnt="3">
        <dgm:presLayoutVars>
          <dgm:bulletEnabled val="1"/>
        </dgm:presLayoutVars>
      </dgm:prSet>
      <dgm:spPr/>
    </dgm:pt>
    <dgm:pt modelId="{A3AB15EE-CA0D-4514-84A1-87CFA9075671}" type="pres">
      <dgm:prSet presAssocID="{8EBFD353-4646-44D1-A512-B870E06A06B6}" presName="FourNodes_1_text" presStyleLbl="node1" presStyleIdx="3" presStyleCnt="4">
        <dgm:presLayoutVars>
          <dgm:bulletEnabled val="1"/>
        </dgm:presLayoutVars>
      </dgm:prSet>
      <dgm:spPr/>
    </dgm:pt>
    <dgm:pt modelId="{F8486424-AC97-475C-8736-ECF7CB014774}" type="pres">
      <dgm:prSet presAssocID="{8EBFD353-4646-44D1-A512-B870E06A06B6}" presName="FourNodes_2_text" presStyleLbl="node1" presStyleIdx="3" presStyleCnt="4">
        <dgm:presLayoutVars>
          <dgm:bulletEnabled val="1"/>
        </dgm:presLayoutVars>
      </dgm:prSet>
      <dgm:spPr/>
    </dgm:pt>
    <dgm:pt modelId="{1E5018FD-A5E2-4B0C-915C-50A47BBB145B}" type="pres">
      <dgm:prSet presAssocID="{8EBFD353-4646-44D1-A512-B870E06A06B6}" presName="FourNodes_3_text" presStyleLbl="node1" presStyleIdx="3" presStyleCnt="4">
        <dgm:presLayoutVars>
          <dgm:bulletEnabled val="1"/>
        </dgm:presLayoutVars>
      </dgm:prSet>
      <dgm:spPr/>
    </dgm:pt>
    <dgm:pt modelId="{2AECD26A-ACD2-4BCE-B9F8-76F9A90DCE94}" type="pres">
      <dgm:prSet presAssocID="{8EBFD353-4646-44D1-A512-B870E06A06B6}" presName="FourNodes_4_text" presStyleLbl="node1" presStyleIdx="3" presStyleCnt="4">
        <dgm:presLayoutVars>
          <dgm:bulletEnabled val="1"/>
        </dgm:presLayoutVars>
      </dgm:prSet>
      <dgm:spPr/>
    </dgm:pt>
  </dgm:ptLst>
  <dgm:cxnLst>
    <dgm:cxn modelId="{3ED51908-A8BC-4932-B446-000FF8DE700E}" type="presOf" srcId="{8EF68D9D-1814-4B97-8FF0-810A54BD06D8}" destId="{6E3A4199-394B-418C-B531-3459373D47B1}" srcOrd="0" destOrd="0" presId="urn:microsoft.com/office/officeart/2005/8/layout/vProcess5"/>
    <dgm:cxn modelId="{DF760533-F637-4026-8438-9114256AB6B1}" srcId="{8EBFD353-4646-44D1-A512-B870E06A06B6}" destId="{14A46503-5005-4ABC-80F9-91BFF37F4CF9}" srcOrd="1" destOrd="0" parTransId="{85215865-53EE-4B3E-83C3-58470BE43562}" sibTransId="{8F190FD7-9E66-4AC7-B6BA-7C8D8969C256}"/>
    <dgm:cxn modelId="{5E35DF36-9B24-4AB4-BAA7-7F7599EBAB23}" type="presOf" srcId="{78B22FC2-AB80-49CF-9D0B-FE0C0584C029}" destId="{A3AB15EE-CA0D-4514-84A1-87CFA9075671}" srcOrd="1" destOrd="0" presId="urn:microsoft.com/office/officeart/2005/8/layout/vProcess5"/>
    <dgm:cxn modelId="{22E01C37-9A72-4654-97C8-BE4FB9AFA9E2}" type="presOf" srcId="{C572B579-D4C7-44AD-A0EA-E405A5B59B9D}" destId="{53B081D5-0679-423E-AE03-3F6F91F81C8B}" srcOrd="0" destOrd="0" presId="urn:microsoft.com/office/officeart/2005/8/layout/vProcess5"/>
    <dgm:cxn modelId="{D2FE3360-FD5F-4DBC-A62F-4FCFFA115B02}" type="presOf" srcId="{8EF68D9D-1814-4B97-8FF0-810A54BD06D8}" destId="{2AECD26A-ACD2-4BCE-B9F8-76F9A90DCE94}" srcOrd="1" destOrd="0" presId="urn:microsoft.com/office/officeart/2005/8/layout/vProcess5"/>
    <dgm:cxn modelId="{89E4C955-74A2-4091-8D1B-3FF0F317DD3F}" type="presOf" srcId="{907EB543-3FB0-4BB3-9AA5-7F9720EF5885}" destId="{1E5018FD-A5E2-4B0C-915C-50A47BBB145B}" srcOrd="1" destOrd="0" presId="urn:microsoft.com/office/officeart/2005/8/layout/vProcess5"/>
    <dgm:cxn modelId="{49D1F87B-570B-4D00-AA05-5BD830004A08}" type="presOf" srcId="{78B22FC2-AB80-49CF-9D0B-FE0C0584C029}" destId="{CF902A19-7FCE-43F5-A4D9-B6A2D0EDB021}" srcOrd="0" destOrd="0" presId="urn:microsoft.com/office/officeart/2005/8/layout/vProcess5"/>
    <dgm:cxn modelId="{B0D45093-9C4B-4992-82A0-CC8573BDAE8E}" srcId="{8EBFD353-4646-44D1-A512-B870E06A06B6}" destId="{78B22FC2-AB80-49CF-9D0B-FE0C0584C029}" srcOrd="0" destOrd="0" parTransId="{E996EE73-3BD9-4B28-86B5-0E129290DBCB}" sibTransId="{C572B579-D4C7-44AD-A0EA-E405A5B59B9D}"/>
    <dgm:cxn modelId="{11075299-E854-40F2-8792-06BD1DB00A26}" srcId="{8EBFD353-4646-44D1-A512-B870E06A06B6}" destId="{8EF68D9D-1814-4B97-8FF0-810A54BD06D8}" srcOrd="3" destOrd="0" parTransId="{BBC7123D-50AA-4F7C-B5B9-7C4E111C425D}" sibTransId="{7E3DCDFA-6F90-4C3C-A89F-341B084A9E0E}"/>
    <dgm:cxn modelId="{9E0145AA-9E5B-4CB2-B0F6-A355E3F9ED7A}" srcId="{8EBFD353-4646-44D1-A512-B870E06A06B6}" destId="{907EB543-3FB0-4BB3-9AA5-7F9720EF5885}" srcOrd="2" destOrd="0" parTransId="{DB37289F-5F42-48A9-A158-0A12186A9E4E}" sibTransId="{F79A6D98-B985-472D-A408-9F8567F902BA}"/>
    <dgm:cxn modelId="{8684D5C1-B98F-4279-BE7A-BD59435D8D99}" type="presOf" srcId="{8EBFD353-4646-44D1-A512-B870E06A06B6}" destId="{1F1F587B-5AB6-443B-AD30-C53013818956}" srcOrd="0" destOrd="0" presId="urn:microsoft.com/office/officeart/2005/8/layout/vProcess5"/>
    <dgm:cxn modelId="{8E61D5C9-C3AF-4C93-8692-EEABCC1065A7}" type="presOf" srcId="{14A46503-5005-4ABC-80F9-91BFF37F4CF9}" destId="{F8486424-AC97-475C-8736-ECF7CB014774}" srcOrd="1" destOrd="0" presId="urn:microsoft.com/office/officeart/2005/8/layout/vProcess5"/>
    <dgm:cxn modelId="{B63F99DE-AD8F-4197-B27D-B6345D67D21E}" type="presOf" srcId="{F79A6D98-B985-472D-A408-9F8567F902BA}" destId="{880C8F54-EC92-428C-BCF9-2C027DB6D889}" srcOrd="0" destOrd="0" presId="urn:microsoft.com/office/officeart/2005/8/layout/vProcess5"/>
    <dgm:cxn modelId="{1AF01CE0-9B24-4465-8884-9A688D67EC33}" type="presOf" srcId="{8F190FD7-9E66-4AC7-B6BA-7C8D8969C256}" destId="{6781C60D-B5F5-432C-AEDC-12ABF903F51A}" srcOrd="0" destOrd="0" presId="urn:microsoft.com/office/officeart/2005/8/layout/vProcess5"/>
    <dgm:cxn modelId="{626B06EC-D202-4387-93EF-EEFA34C44488}" type="presOf" srcId="{907EB543-3FB0-4BB3-9AA5-7F9720EF5885}" destId="{9686E482-BCCE-4E23-B142-2C0355C82CC2}" srcOrd="0" destOrd="0" presId="urn:microsoft.com/office/officeart/2005/8/layout/vProcess5"/>
    <dgm:cxn modelId="{7228BCF7-F07B-4424-8680-5A99E6B6AEE2}" type="presOf" srcId="{14A46503-5005-4ABC-80F9-91BFF37F4CF9}" destId="{1724992A-70B6-4528-B9CC-1390F479FF32}" srcOrd="0" destOrd="0" presId="urn:microsoft.com/office/officeart/2005/8/layout/vProcess5"/>
    <dgm:cxn modelId="{49E1A265-641B-468B-A2ED-1823C48B6854}" type="presParOf" srcId="{1F1F587B-5AB6-443B-AD30-C53013818956}" destId="{B51C8A14-DFCA-4137-A755-EB9DE70D7F04}" srcOrd="0" destOrd="0" presId="urn:microsoft.com/office/officeart/2005/8/layout/vProcess5"/>
    <dgm:cxn modelId="{D1672433-47FE-4916-A661-9E7E1DCAE2B3}" type="presParOf" srcId="{1F1F587B-5AB6-443B-AD30-C53013818956}" destId="{CF902A19-7FCE-43F5-A4D9-B6A2D0EDB021}" srcOrd="1" destOrd="0" presId="urn:microsoft.com/office/officeart/2005/8/layout/vProcess5"/>
    <dgm:cxn modelId="{D693F89E-7E77-4999-B2E6-6A93D91C26EE}" type="presParOf" srcId="{1F1F587B-5AB6-443B-AD30-C53013818956}" destId="{1724992A-70B6-4528-B9CC-1390F479FF32}" srcOrd="2" destOrd="0" presId="urn:microsoft.com/office/officeart/2005/8/layout/vProcess5"/>
    <dgm:cxn modelId="{D03C3BE7-AE8A-412F-8B0C-437FACA028B4}" type="presParOf" srcId="{1F1F587B-5AB6-443B-AD30-C53013818956}" destId="{9686E482-BCCE-4E23-B142-2C0355C82CC2}" srcOrd="3" destOrd="0" presId="urn:microsoft.com/office/officeart/2005/8/layout/vProcess5"/>
    <dgm:cxn modelId="{9AF69325-580E-44C1-B540-C185B0935651}" type="presParOf" srcId="{1F1F587B-5AB6-443B-AD30-C53013818956}" destId="{6E3A4199-394B-418C-B531-3459373D47B1}" srcOrd="4" destOrd="0" presId="urn:microsoft.com/office/officeart/2005/8/layout/vProcess5"/>
    <dgm:cxn modelId="{2E37B856-3A32-4554-AE34-D1F55A02F339}" type="presParOf" srcId="{1F1F587B-5AB6-443B-AD30-C53013818956}" destId="{53B081D5-0679-423E-AE03-3F6F91F81C8B}" srcOrd="5" destOrd="0" presId="urn:microsoft.com/office/officeart/2005/8/layout/vProcess5"/>
    <dgm:cxn modelId="{828E3364-513F-4D58-884F-E41EAF195673}" type="presParOf" srcId="{1F1F587B-5AB6-443B-AD30-C53013818956}" destId="{6781C60D-B5F5-432C-AEDC-12ABF903F51A}" srcOrd="6" destOrd="0" presId="urn:microsoft.com/office/officeart/2005/8/layout/vProcess5"/>
    <dgm:cxn modelId="{D552835A-C617-4257-94B7-EC5E2EE4803E}" type="presParOf" srcId="{1F1F587B-5AB6-443B-AD30-C53013818956}" destId="{880C8F54-EC92-428C-BCF9-2C027DB6D889}" srcOrd="7" destOrd="0" presId="urn:microsoft.com/office/officeart/2005/8/layout/vProcess5"/>
    <dgm:cxn modelId="{6D5FB705-9B97-4019-BDB6-EFB7DDDDF7CC}" type="presParOf" srcId="{1F1F587B-5AB6-443B-AD30-C53013818956}" destId="{A3AB15EE-CA0D-4514-84A1-87CFA9075671}" srcOrd="8" destOrd="0" presId="urn:microsoft.com/office/officeart/2005/8/layout/vProcess5"/>
    <dgm:cxn modelId="{6AAFAC7E-1B64-4826-AB2E-E36173D55FED}" type="presParOf" srcId="{1F1F587B-5AB6-443B-AD30-C53013818956}" destId="{F8486424-AC97-475C-8736-ECF7CB014774}" srcOrd="9" destOrd="0" presId="urn:microsoft.com/office/officeart/2005/8/layout/vProcess5"/>
    <dgm:cxn modelId="{9B441654-B4EB-4AAE-A1A5-F245CDD1CA7A}" type="presParOf" srcId="{1F1F587B-5AB6-443B-AD30-C53013818956}" destId="{1E5018FD-A5E2-4B0C-915C-50A47BBB145B}" srcOrd="10" destOrd="0" presId="urn:microsoft.com/office/officeart/2005/8/layout/vProcess5"/>
    <dgm:cxn modelId="{5A7DC4B5-1AE0-40F6-A374-2B1C8AA27ADA}" type="presParOf" srcId="{1F1F587B-5AB6-443B-AD30-C53013818956}" destId="{2AECD26A-ACD2-4BCE-B9F8-76F9A90DCE9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579B13-D9CE-4A63-B477-050C2DE4F60B}"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37BA4178-4490-4110-9A80-053CE359BB55}">
      <dgm:prSet custT="1"/>
      <dgm:spPr/>
      <dgm:t>
        <a:bodyPr/>
        <a:lstStyle/>
        <a:p>
          <a:r>
            <a:rPr lang="en-GB" sz="2400" dirty="0"/>
            <a:t>Restating the client/patient message back in your own words</a:t>
          </a:r>
          <a:endParaRPr lang="en-US" sz="2400" dirty="0"/>
        </a:p>
      </dgm:t>
    </dgm:pt>
    <dgm:pt modelId="{4EF8F55C-E85E-4E96-9A80-F7BFFF4C851D}" type="parTrans" cxnId="{0013E848-8FEE-4AF9-815D-B8873D7C5D78}">
      <dgm:prSet/>
      <dgm:spPr/>
      <dgm:t>
        <a:bodyPr/>
        <a:lstStyle/>
        <a:p>
          <a:endParaRPr lang="en-US"/>
        </a:p>
      </dgm:t>
    </dgm:pt>
    <dgm:pt modelId="{57489E79-3DFD-417A-AB58-F27BA008190A}" type="sibTrans" cxnId="{0013E848-8FEE-4AF9-815D-B8873D7C5D78}">
      <dgm:prSet/>
      <dgm:spPr/>
      <dgm:t>
        <a:bodyPr/>
        <a:lstStyle/>
        <a:p>
          <a:endParaRPr lang="en-US"/>
        </a:p>
      </dgm:t>
    </dgm:pt>
    <dgm:pt modelId="{1B255D6A-2582-4BF7-A498-B57CF94A44D2}">
      <dgm:prSet custT="1"/>
      <dgm:spPr/>
      <dgm:t>
        <a:bodyPr/>
        <a:lstStyle/>
        <a:p>
          <a:r>
            <a:rPr lang="en-GB" sz="2000" dirty="0"/>
            <a:t>Demonstrates both empathy and unconditional positive regard by showing  understanding of patient’s content and helps clarify meanings</a:t>
          </a:r>
          <a:endParaRPr lang="en-US" sz="2000" dirty="0"/>
        </a:p>
      </dgm:t>
    </dgm:pt>
    <dgm:pt modelId="{BDC25CA1-C3E7-48CB-BFAE-37315B5C1810}" type="parTrans" cxnId="{3E7E8FED-8000-40C2-B28A-A4A419A98370}">
      <dgm:prSet/>
      <dgm:spPr/>
      <dgm:t>
        <a:bodyPr/>
        <a:lstStyle/>
        <a:p>
          <a:endParaRPr lang="en-US"/>
        </a:p>
      </dgm:t>
    </dgm:pt>
    <dgm:pt modelId="{458EDDD3-6DFE-4ADE-BE47-DF521F55DC6C}" type="sibTrans" cxnId="{3E7E8FED-8000-40C2-B28A-A4A419A98370}">
      <dgm:prSet/>
      <dgm:spPr/>
      <dgm:t>
        <a:bodyPr/>
        <a:lstStyle/>
        <a:p>
          <a:endParaRPr lang="en-US"/>
        </a:p>
      </dgm:t>
    </dgm:pt>
    <dgm:pt modelId="{A80B3951-ECBD-4E55-A6A5-CE79F484DB95}">
      <dgm:prSet custT="1"/>
      <dgm:spPr/>
      <dgm:t>
        <a:bodyPr/>
        <a:lstStyle/>
        <a:p>
          <a:r>
            <a:rPr lang="en-GB" sz="2400" dirty="0"/>
            <a:t>Helps client’s/patients hear their own thoughts from a new perspective</a:t>
          </a:r>
          <a:endParaRPr lang="en-US" sz="2400" dirty="0"/>
        </a:p>
      </dgm:t>
    </dgm:pt>
    <dgm:pt modelId="{1308469E-10C5-4D56-8FB1-55AC6839863D}" type="parTrans" cxnId="{94B36029-40D9-4E1A-B19E-D51AED366CDE}">
      <dgm:prSet/>
      <dgm:spPr/>
      <dgm:t>
        <a:bodyPr/>
        <a:lstStyle/>
        <a:p>
          <a:endParaRPr lang="en-US"/>
        </a:p>
      </dgm:t>
    </dgm:pt>
    <dgm:pt modelId="{85A5CC3B-CB23-442E-9CEE-3BF7461B64ED}" type="sibTrans" cxnId="{94B36029-40D9-4E1A-B19E-D51AED366CDE}">
      <dgm:prSet/>
      <dgm:spPr/>
      <dgm:t>
        <a:bodyPr/>
        <a:lstStyle/>
        <a:p>
          <a:endParaRPr lang="en-US"/>
        </a:p>
      </dgm:t>
    </dgm:pt>
    <dgm:pt modelId="{5BE45AFD-1888-4B76-AFAB-2359946D5AE9}" type="pres">
      <dgm:prSet presAssocID="{62579B13-D9CE-4A63-B477-050C2DE4F60B}" presName="outerComposite" presStyleCnt="0">
        <dgm:presLayoutVars>
          <dgm:chMax val="5"/>
          <dgm:dir/>
          <dgm:resizeHandles val="exact"/>
        </dgm:presLayoutVars>
      </dgm:prSet>
      <dgm:spPr/>
    </dgm:pt>
    <dgm:pt modelId="{E0298FAE-5717-4037-A1D9-A9288AB59B93}" type="pres">
      <dgm:prSet presAssocID="{62579B13-D9CE-4A63-B477-050C2DE4F60B}" presName="dummyMaxCanvas" presStyleCnt="0">
        <dgm:presLayoutVars/>
      </dgm:prSet>
      <dgm:spPr/>
    </dgm:pt>
    <dgm:pt modelId="{1AF68B55-D03D-4ED7-AA24-398CA74487E7}" type="pres">
      <dgm:prSet presAssocID="{62579B13-D9CE-4A63-B477-050C2DE4F60B}" presName="ThreeNodes_1" presStyleLbl="node1" presStyleIdx="0" presStyleCnt="3">
        <dgm:presLayoutVars>
          <dgm:bulletEnabled val="1"/>
        </dgm:presLayoutVars>
      </dgm:prSet>
      <dgm:spPr/>
    </dgm:pt>
    <dgm:pt modelId="{24694D00-908F-4BFD-8154-311CBF166CB0}" type="pres">
      <dgm:prSet presAssocID="{62579B13-D9CE-4A63-B477-050C2DE4F60B}" presName="ThreeNodes_2" presStyleLbl="node1" presStyleIdx="1" presStyleCnt="3">
        <dgm:presLayoutVars>
          <dgm:bulletEnabled val="1"/>
        </dgm:presLayoutVars>
      </dgm:prSet>
      <dgm:spPr/>
    </dgm:pt>
    <dgm:pt modelId="{2F466810-9D0E-4888-9C1C-E9F7E1D3B2AD}" type="pres">
      <dgm:prSet presAssocID="{62579B13-D9CE-4A63-B477-050C2DE4F60B}" presName="ThreeNodes_3" presStyleLbl="node1" presStyleIdx="2" presStyleCnt="3" custLinFactNeighborX="-2497" custLinFactNeighborY="-737">
        <dgm:presLayoutVars>
          <dgm:bulletEnabled val="1"/>
        </dgm:presLayoutVars>
      </dgm:prSet>
      <dgm:spPr/>
    </dgm:pt>
    <dgm:pt modelId="{8EE44984-EC5D-492F-8259-383C7FFFCFEC}" type="pres">
      <dgm:prSet presAssocID="{62579B13-D9CE-4A63-B477-050C2DE4F60B}" presName="ThreeConn_1-2" presStyleLbl="fgAccFollowNode1" presStyleIdx="0" presStyleCnt="2">
        <dgm:presLayoutVars>
          <dgm:bulletEnabled val="1"/>
        </dgm:presLayoutVars>
      </dgm:prSet>
      <dgm:spPr/>
    </dgm:pt>
    <dgm:pt modelId="{848CB912-4B9D-43DA-A0CB-CE9F1A830879}" type="pres">
      <dgm:prSet presAssocID="{62579B13-D9CE-4A63-B477-050C2DE4F60B}" presName="ThreeConn_2-3" presStyleLbl="fgAccFollowNode1" presStyleIdx="1" presStyleCnt="2">
        <dgm:presLayoutVars>
          <dgm:bulletEnabled val="1"/>
        </dgm:presLayoutVars>
      </dgm:prSet>
      <dgm:spPr/>
    </dgm:pt>
    <dgm:pt modelId="{D0CA2733-1865-44C6-97F6-A4BF41812BE5}" type="pres">
      <dgm:prSet presAssocID="{62579B13-D9CE-4A63-B477-050C2DE4F60B}" presName="ThreeNodes_1_text" presStyleLbl="node1" presStyleIdx="2" presStyleCnt="3">
        <dgm:presLayoutVars>
          <dgm:bulletEnabled val="1"/>
        </dgm:presLayoutVars>
      </dgm:prSet>
      <dgm:spPr/>
    </dgm:pt>
    <dgm:pt modelId="{334EF269-18C3-4B99-8EFC-20E9CF39F587}" type="pres">
      <dgm:prSet presAssocID="{62579B13-D9CE-4A63-B477-050C2DE4F60B}" presName="ThreeNodes_2_text" presStyleLbl="node1" presStyleIdx="2" presStyleCnt="3">
        <dgm:presLayoutVars>
          <dgm:bulletEnabled val="1"/>
        </dgm:presLayoutVars>
      </dgm:prSet>
      <dgm:spPr/>
    </dgm:pt>
    <dgm:pt modelId="{AAF56080-62E6-423C-AB0E-BC2BB1661A8C}" type="pres">
      <dgm:prSet presAssocID="{62579B13-D9CE-4A63-B477-050C2DE4F60B}" presName="ThreeNodes_3_text" presStyleLbl="node1" presStyleIdx="2" presStyleCnt="3">
        <dgm:presLayoutVars>
          <dgm:bulletEnabled val="1"/>
        </dgm:presLayoutVars>
      </dgm:prSet>
      <dgm:spPr/>
    </dgm:pt>
  </dgm:ptLst>
  <dgm:cxnLst>
    <dgm:cxn modelId="{21AE1023-32F6-48E9-A2C7-A4C2A1442B85}" type="presOf" srcId="{A80B3951-ECBD-4E55-A6A5-CE79F484DB95}" destId="{AAF56080-62E6-423C-AB0E-BC2BB1661A8C}" srcOrd="1" destOrd="0" presId="urn:microsoft.com/office/officeart/2005/8/layout/vProcess5"/>
    <dgm:cxn modelId="{94B36029-40D9-4E1A-B19E-D51AED366CDE}" srcId="{62579B13-D9CE-4A63-B477-050C2DE4F60B}" destId="{A80B3951-ECBD-4E55-A6A5-CE79F484DB95}" srcOrd="2" destOrd="0" parTransId="{1308469E-10C5-4D56-8FB1-55AC6839863D}" sibTransId="{85A5CC3B-CB23-442E-9CEE-3BF7461B64ED}"/>
    <dgm:cxn modelId="{F7435F42-9EDD-4B28-8B4F-794755D07C1A}" type="presOf" srcId="{37BA4178-4490-4110-9A80-053CE359BB55}" destId="{D0CA2733-1865-44C6-97F6-A4BF41812BE5}" srcOrd="1" destOrd="0" presId="urn:microsoft.com/office/officeart/2005/8/layout/vProcess5"/>
    <dgm:cxn modelId="{4783F742-4F64-447D-9D09-AE338A08A9FF}" type="presOf" srcId="{57489E79-3DFD-417A-AB58-F27BA008190A}" destId="{8EE44984-EC5D-492F-8259-383C7FFFCFEC}" srcOrd="0" destOrd="0" presId="urn:microsoft.com/office/officeart/2005/8/layout/vProcess5"/>
    <dgm:cxn modelId="{0013E848-8FEE-4AF9-815D-B8873D7C5D78}" srcId="{62579B13-D9CE-4A63-B477-050C2DE4F60B}" destId="{37BA4178-4490-4110-9A80-053CE359BB55}" srcOrd="0" destOrd="0" parTransId="{4EF8F55C-E85E-4E96-9A80-F7BFFF4C851D}" sibTransId="{57489E79-3DFD-417A-AB58-F27BA008190A}"/>
    <dgm:cxn modelId="{445AC569-E276-42D9-98D5-728D850AF2C2}" type="presOf" srcId="{1B255D6A-2582-4BF7-A498-B57CF94A44D2}" destId="{24694D00-908F-4BFD-8154-311CBF166CB0}" srcOrd="0" destOrd="0" presId="urn:microsoft.com/office/officeart/2005/8/layout/vProcess5"/>
    <dgm:cxn modelId="{6951EB81-FFA4-435F-B595-E8E796726364}" type="presOf" srcId="{62579B13-D9CE-4A63-B477-050C2DE4F60B}" destId="{5BE45AFD-1888-4B76-AFAB-2359946D5AE9}" srcOrd="0" destOrd="0" presId="urn:microsoft.com/office/officeart/2005/8/layout/vProcess5"/>
    <dgm:cxn modelId="{07A09182-F586-48C6-89A3-D59193893576}" type="presOf" srcId="{A80B3951-ECBD-4E55-A6A5-CE79F484DB95}" destId="{2F466810-9D0E-4888-9C1C-E9F7E1D3B2AD}" srcOrd="0" destOrd="0" presId="urn:microsoft.com/office/officeart/2005/8/layout/vProcess5"/>
    <dgm:cxn modelId="{5D44C2E2-0247-4650-93B8-9A9930CB3060}" type="presOf" srcId="{1B255D6A-2582-4BF7-A498-B57CF94A44D2}" destId="{334EF269-18C3-4B99-8EFC-20E9CF39F587}" srcOrd="1" destOrd="0" presId="urn:microsoft.com/office/officeart/2005/8/layout/vProcess5"/>
    <dgm:cxn modelId="{2DF124ED-8724-4AB3-BBC2-9A8084D0E8F7}" type="presOf" srcId="{458EDDD3-6DFE-4ADE-BE47-DF521F55DC6C}" destId="{848CB912-4B9D-43DA-A0CB-CE9F1A830879}" srcOrd="0" destOrd="0" presId="urn:microsoft.com/office/officeart/2005/8/layout/vProcess5"/>
    <dgm:cxn modelId="{3E7E8FED-8000-40C2-B28A-A4A419A98370}" srcId="{62579B13-D9CE-4A63-B477-050C2DE4F60B}" destId="{1B255D6A-2582-4BF7-A498-B57CF94A44D2}" srcOrd="1" destOrd="0" parTransId="{BDC25CA1-C3E7-48CB-BFAE-37315B5C1810}" sibTransId="{458EDDD3-6DFE-4ADE-BE47-DF521F55DC6C}"/>
    <dgm:cxn modelId="{1C71B7F2-6E86-4F5C-A486-D95FB28C0ADF}" type="presOf" srcId="{37BA4178-4490-4110-9A80-053CE359BB55}" destId="{1AF68B55-D03D-4ED7-AA24-398CA74487E7}" srcOrd="0" destOrd="0" presId="urn:microsoft.com/office/officeart/2005/8/layout/vProcess5"/>
    <dgm:cxn modelId="{3FBFD3A4-E195-4CC0-BECA-A40CFE5D0D75}" type="presParOf" srcId="{5BE45AFD-1888-4B76-AFAB-2359946D5AE9}" destId="{E0298FAE-5717-4037-A1D9-A9288AB59B93}" srcOrd="0" destOrd="0" presId="urn:microsoft.com/office/officeart/2005/8/layout/vProcess5"/>
    <dgm:cxn modelId="{1D8B06F6-C08A-49E0-9086-6227B11C7BFB}" type="presParOf" srcId="{5BE45AFD-1888-4B76-AFAB-2359946D5AE9}" destId="{1AF68B55-D03D-4ED7-AA24-398CA74487E7}" srcOrd="1" destOrd="0" presId="urn:microsoft.com/office/officeart/2005/8/layout/vProcess5"/>
    <dgm:cxn modelId="{6D18AD98-5386-4343-BF59-E9536C3B3724}" type="presParOf" srcId="{5BE45AFD-1888-4B76-AFAB-2359946D5AE9}" destId="{24694D00-908F-4BFD-8154-311CBF166CB0}" srcOrd="2" destOrd="0" presId="urn:microsoft.com/office/officeart/2005/8/layout/vProcess5"/>
    <dgm:cxn modelId="{0075A9C7-62DE-4231-AF58-ECEE72477B5F}" type="presParOf" srcId="{5BE45AFD-1888-4B76-AFAB-2359946D5AE9}" destId="{2F466810-9D0E-4888-9C1C-E9F7E1D3B2AD}" srcOrd="3" destOrd="0" presId="urn:microsoft.com/office/officeart/2005/8/layout/vProcess5"/>
    <dgm:cxn modelId="{E86E8736-46F8-4FF9-8F15-D7F7A1388AE8}" type="presParOf" srcId="{5BE45AFD-1888-4B76-AFAB-2359946D5AE9}" destId="{8EE44984-EC5D-492F-8259-383C7FFFCFEC}" srcOrd="4" destOrd="0" presId="urn:microsoft.com/office/officeart/2005/8/layout/vProcess5"/>
    <dgm:cxn modelId="{BB674529-09E2-4E13-A1FA-F26035E17A4F}" type="presParOf" srcId="{5BE45AFD-1888-4B76-AFAB-2359946D5AE9}" destId="{848CB912-4B9D-43DA-A0CB-CE9F1A830879}" srcOrd="5" destOrd="0" presId="urn:microsoft.com/office/officeart/2005/8/layout/vProcess5"/>
    <dgm:cxn modelId="{6003920D-8AB5-4D61-9256-B11962518105}" type="presParOf" srcId="{5BE45AFD-1888-4B76-AFAB-2359946D5AE9}" destId="{D0CA2733-1865-44C6-97F6-A4BF41812BE5}" srcOrd="6" destOrd="0" presId="urn:microsoft.com/office/officeart/2005/8/layout/vProcess5"/>
    <dgm:cxn modelId="{C958A3C3-4DD4-4D98-87E7-904CDDF92BF9}" type="presParOf" srcId="{5BE45AFD-1888-4B76-AFAB-2359946D5AE9}" destId="{334EF269-18C3-4B99-8EFC-20E9CF39F587}" srcOrd="7" destOrd="0" presId="urn:microsoft.com/office/officeart/2005/8/layout/vProcess5"/>
    <dgm:cxn modelId="{8E5A72EF-D427-46D5-8FDB-2F2BFA956C68}" type="presParOf" srcId="{5BE45AFD-1888-4B76-AFAB-2359946D5AE9}" destId="{AAF56080-62E6-423C-AB0E-BC2BB1661A8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124426-80FD-430E-A62A-2607FF9416E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9FDC98D-AEF5-4FC9-8000-5D68703BF63D}">
      <dgm:prSet/>
      <dgm:spPr/>
      <dgm:t>
        <a:bodyPr/>
        <a:lstStyle/>
        <a:p>
          <a:r>
            <a:rPr lang="en-GB"/>
            <a:t>1. Nelson Jones (2013) ‘</a:t>
          </a:r>
          <a:r>
            <a:rPr lang="en-GB" i="1"/>
            <a:t>Introduction to Counselling skills’</a:t>
          </a:r>
          <a:endParaRPr lang="en-US"/>
        </a:p>
      </dgm:t>
    </dgm:pt>
    <dgm:pt modelId="{D07638D8-C6AB-4460-9AD0-D04B4060F169}" type="parTrans" cxnId="{AE132075-A75D-41A2-9093-5499E00D45D2}">
      <dgm:prSet/>
      <dgm:spPr/>
      <dgm:t>
        <a:bodyPr/>
        <a:lstStyle/>
        <a:p>
          <a:endParaRPr lang="en-US"/>
        </a:p>
      </dgm:t>
    </dgm:pt>
    <dgm:pt modelId="{79C33BE2-D25D-4D63-9FA0-78ABF1962C15}" type="sibTrans" cxnId="{AE132075-A75D-41A2-9093-5499E00D45D2}">
      <dgm:prSet/>
      <dgm:spPr/>
      <dgm:t>
        <a:bodyPr/>
        <a:lstStyle/>
        <a:p>
          <a:endParaRPr lang="en-US"/>
        </a:p>
      </dgm:t>
    </dgm:pt>
    <dgm:pt modelId="{922D3906-6CE2-44D2-934F-5FE4A551A189}">
      <dgm:prSet/>
      <dgm:spPr/>
      <dgm:t>
        <a:bodyPr/>
        <a:lstStyle/>
        <a:p>
          <a:r>
            <a:rPr lang="en-GB" i="1"/>
            <a:t>2. Gerard Egan (1990) ‘The Skilled Helper’</a:t>
          </a:r>
          <a:endParaRPr lang="en-US"/>
        </a:p>
      </dgm:t>
    </dgm:pt>
    <dgm:pt modelId="{59CE6016-FD91-4D28-BCBD-B7CF566A9F43}" type="parTrans" cxnId="{D2ADD7D7-66C0-4D74-8AC4-D266753B4A59}">
      <dgm:prSet/>
      <dgm:spPr/>
      <dgm:t>
        <a:bodyPr/>
        <a:lstStyle/>
        <a:p>
          <a:endParaRPr lang="en-US"/>
        </a:p>
      </dgm:t>
    </dgm:pt>
    <dgm:pt modelId="{20B5AE58-973F-47E2-A1A3-D2C334B96C2A}" type="sibTrans" cxnId="{D2ADD7D7-66C0-4D74-8AC4-D266753B4A59}">
      <dgm:prSet/>
      <dgm:spPr/>
      <dgm:t>
        <a:bodyPr/>
        <a:lstStyle/>
        <a:p>
          <a:endParaRPr lang="en-US"/>
        </a:p>
      </dgm:t>
    </dgm:pt>
    <dgm:pt modelId="{E753C6D2-90D7-4825-9897-750A03BF7992}">
      <dgm:prSet/>
      <dgm:spPr/>
      <dgm:t>
        <a:bodyPr/>
        <a:lstStyle/>
        <a:p>
          <a:r>
            <a:rPr lang="en-GB"/>
            <a:t>2. Philip Burnard (1997)  ‘Effective communication skills for Health Professionals’ </a:t>
          </a:r>
          <a:endParaRPr lang="en-US"/>
        </a:p>
      </dgm:t>
    </dgm:pt>
    <dgm:pt modelId="{87BB9AB3-4176-4E96-9897-60625E001211}" type="parTrans" cxnId="{FD86A0C7-A4EB-4E58-A708-D15C6CF22E1A}">
      <dgm:prSet/>
      <dgm:spPr/>
      <dgm:t>
        <a:bodyPr/>
        <a:lstStyle/>
        <a:p>
          <a:endParaRPr lang="en-US"/>
        </a:p>
      </dgm:t>
    </dgm:pt>
    <dgm:pt modelId="{DF38CB04-A85D-4645-A8CD-84BF2DC52464}" type="sibTrans" cxnId="{FD86A0C7-A4EB-4E58-A708-D15C6CF22E1A}">
      <dgm:prSet/>
      <dgm:spPr/>
      <dgm:t>
        <a:bodyPr/>
        <a:lstStyle/>
        <a:p>
          <a:endParaRPr lang="en-US"/>
        </a:p>
      </dgm:t>
    </dgm:pt>
    <dgm:pt modelId="{AEFF11E1-9FED-42E0-8855-67C1DA03F3E1}">
      <dgm:prSet/>
      <dgm:spPr/>
      <dgm:t>
        <a:bodyPr/>
        <a:lstStyle/>
        <a:p>
          <a:r>
            <a:rPr lang="en-GB" dirty="0"/>
            <a:t>3.  Laurie Kelly McCorry &amp; Jeff Mason (2019) ‘</a:t>
          </a:r>
          <a:r>
            <a:rPr lang="en-GB" i="1" dirty="0"/>
            <a:t>Communication skills for the Health care Professional</a:t>
          </a:r>
          <a:r>
            <a:rPr lang="en-GB" dirty="0"/>
            <a:t>’</a:t>
          </a:r>
          <a:endParaRPr lang="en-US" dirty="0"/>
        </a:p>
      </dgm:t>
    </dgm:pt>
    <dgm:pt modelId="{1B22A517-142E-4B39-B2F9-52F34768F2ED}" type="parTrans" cxnId="{DFA7CCCE-AD36-4B52-9AC9-FA093866778D}">
      <dgm:prSet/>
      <dgm:spPr/>
      <dgm:t>
        <a:bodyPr/>
        <a:lstStyle/>
        <a:p>
          <a:endParaRPr lang="en-US"/>
        </a:p>
      </dgm:t>
    </dgm:pt>
    <dgm:pt modelId="{BF66089A-C6C6-4516-9270-879C83EF3F66}" type="sibTrans" cxnId="{DFA7CCCE-AD36-4B52-9AC9-FA093866778D}">
      <dgm:prSet/>
      <dgm:spPr/>
      <dgm:t>
        <a:bodyPr/>
        <a:lstStyle/>
        <a:p>
          <a:endParaRPr lang="en-US"/>
        </a:p>
      </dgm:t>
    </dgm:pt>
    <dgm:pt modelId="{E5E807C1-319B-4C9C-9B21-B877B9A40AB5}">
      <dgm:prSet/>
      <dgm:spPr/>
      <dgm:t>
        <a:bodyPr/>
        <a:lstStyle/>
        <a:p>
          <a:r>
            <a:rPr lang="en-GB"/>
            <a:t>4. Iris Gault,  Jean Shapcott, Armin Luthi and Graeme Reid (2016)    ‘</a:t>
          </a:r>
          <a:r>
            <a:rPr lang="en-GB" i="1"/>
            <a:t>Communication in Nursing and Health Care’</a:t>
          </a:r>
          <a:endParaRPr lang="en-US"/>
        </a:p>
      </dgm:t>
    </dgm:pt>
    <dgm:pt modelId="{E2B81B9F-D708-4A26-B4DE-9A80A5F5A29D}" type="parTrans" cxnId="{34240007-B409-4B53-B7D8-510183D83E13}">
      <dgm:prSet/>
      <dgm:spPr/>
      <dgm:t>
        <a:bodyPr/>
        <a:lstStyle/>
        <a:p>
          <a:endParaRPr lang="en-US"/>
        </a:p>
      </dgm:t>
    </dgm:pt>
    <dgm:pt modelId="{2B562D48-2C5E-4123-BCA3-C07F1A68D1E8}" type="sibTrans" cxnId="{34240007-B409-4B53-B7D8-510183D83E13}">
      <dgm:prSet/>
      <dgm:spPr/>
      <dgm:t>
        <a:bodyPr/>
        <a:lstStyle/>
        <a:p>
          <a:endParaRPr lang="en-US"/>
        </a:p>
      </dgm:t>
    </dgm:pt>
    <dgm:pt modelId="{9E77B111-85D1-4A36-93BC-D0BBC0CB6D37}">
      <dgm:prSet/>
      <dgm:spPr/>
      <dgm:t>
        <a:bodyPr/>
        <a:lstStyle/>
        <a:p>
          <a:r>
            <a:rPr lang="en-GB"/>
            <a:t>5. Patricia Higham (2020) </a:t>
          </a:r>
          <a:r>
            <a:rPr lang="en-GB" i="1"/>
            <a:t>‘Communication and interviewing skills for practice in social work, counselling and health professionals’</a:t>
          </a:r>
          <a:endParaRPr lang="en-US"/>
        </a:p>
      </dgm:t>
    </dgm:pt>
    <dgm:pt modelId="{4C99FFF4-AA2E-4C9B-8115-4B23E91D5120}" type="parTrans" cxnId="{58346968-B461-4809-9C67-BE20915107AA}">
      <dgm:prSet/>
      <dgm:spPr/>
      <dgm:t>
        <a:bodyPr/>
        <a:lstStyle/>
        <a:p>
          <a:endParaRPr lang="en-US"/>
        </a:p>
      </dgm:t>
    </dgm:pt>
    <dgm:pt modelId="{0C10134F-E1B5-4FC5-A461-54D4B861D08F}" type="sibTrans" cxnId="{58346968-B461-4809-9C67-BE20915107AA}">
      <dgm:prSet/>
      <dgm:spPr/>
      <dgm:t>
        <a:bodyPr/>
        <a:lstStyle/>
        <a:p>
          <a:endParaRPr lang="en-US"/>
        </a:p>
      </dgm:t>
    </dgm:pt>
    <dgm:pt modelId="{15CB0EEE-D687-4983-915B-7B2BE681CE4E}">
      <dgm:prSet/>
      <dgm:spPr/>
      <dgm:t>
        <a:bodyPr/>
        <a:lstStyle/>
        <a:p>
          <a:r>
            <a:rPr lang="en-GB" dirty="0"/>
            <a:t>6. </a:t>
          </a:r>
          <a:r>
            <a:rPr lang="en-GB"/>
            <a:t>Rebecca Midwinter&amp; Janie Dickson (2015) ‘</a:t>
          </a:r>
          <a:r>
            <a:rPr lang="en-GB" i="1"/>
            <a:t>Embedding counselling and communication skills’</a:t>
          </a:r>
          <a:endParaRPr lang="en-US"/>
        </a:p>
      </dgm:t>
    </dgm:pt>
    <dgm:pt modelId="{F2F6E7DC-33C5-434F-BCA2-DBC790E0BCB9}" type="parTrans" cxnId="{C1DA4FDA-62CC-4D22-A04B-4C4FBDCA5DB8}">
      <dgm:prSet/>
      <dgm:spPr/>
      <dgm:t>
        <a:bodyPr/>
        <a:lstStyle/>
        <a:p>
          <a:endParaRPr lang="en-US"/>
        </a:p>
      </dgm:t>
    </dgm:pt>
    <dgm:pt modelId="{B0C89042-05C5-4BA3-903E-AF42FF7A8871}" type="sibTrans" cxnId="{C1DA4FDA-62CC-4D22-A04B-4C4FBDCA5DB8}">
      <dgm:prSet/>
      <dgm:spPr/>
      <dgm:t>
        <a:bodyPr/>
        <a:lstStyle/>
        <a:p>
          <a:endParaRPr lang="en-US"/>
        </a:p>
      </dgm:t>
    </dgm:pt>
    <dgm:pt modelId="{2520E8FD-F0ED-4518-86D8-06BECBDADFF5}">
      <dgm:prSet/>
      <dgm:spPr/>
      <dgm:t>
        <a:bodyPr/>
        <a:lstStyle/>
        <a:p>
          <a:r>
            <a:rPr lang="en-GB" i="1"/>
            <a:t>7. Gjun O’Toole (2024) ‘</a:t>
          </a:r>
          <a:r>
            <a:rPr lang="en-GB"/>
            <a:t>Communication: Core Interpersonal Skills for Healthcare Professionals</a:t>
          </a:r>
          <a:r>
            <a:rPr lang="en-GB" i="1"/>
            <a:t>’</a:t>
          </a:r>
          <a:endParaRPr lang="en-US"/>
        </a:p>
      </dgm:t>
    </dgm:pt>
    <dgm:pt modelId="{459C16B9-D74B-47BF-9274-FB35D1424D88}" type="parTrans" cxnId="{AC0DA3EB-9379-45E1-8A13-7DEDFC904557}">
      <dgm:prSet/>
      <dgm:spPr/>
      <dgm:t>
        <a:bodyPr/>
        <a:lstStyle/>
        <a:p>
          <a:endParaRPr lang="en-US"/>
        </a:p>
      </dgm:t>
    </dgm:pt>
    <dgm:pt modelId="{C16C8277-266A-406A-B388-E4DCE35FC0C7}" type="sibTrans" cxnId="{AC0DA3EB-9379-45E1-8A13-7DEDFC904557}">
      <dgm:prSet/>
      <dgm:spPr/>
      <dgm:t>
        <a:bodyPr/>
        <a:lstStyle/>
        <a:p>
          <a:endParaRPr lang="en-US"/>
        </a:p>
      </dgm:t>
    </dgm:pt>
    <dgm:pt modelId="{9594BA7B-4557-49ED-97AF-5943CD1F83F8}" type="pres">
      <dgm:prSet presAssocID="{40124426-80FD-430E-A62A-2607FF9416EA}" presName="vert0" presStyleCnt="0">
        <dgm:presLayoutVars>
          <dgm:dir/>
          <dgm:animOne val="branch"/>
          <dgm:animLvl val="lvl"/>
        </dgm:presLayoutVars>
      </dgm:prSet>
      <dgm:spPr/>
    </dgm:pt>
    <dgm:pt modelId="{8C721487-1951-4BFA-8A2D-F57643A0B738}" type="pres">
      <dgm:prSet presAssocID="{79FDC98D-AEF5-4FC9-8000-5D68703BF63D}" presName="thickLine" presStyleLbl="alignNode1" presStyleIdx="0" presStyleCnt="8"/>
      <dgm:spPr/>
    </dgm:pt>
    <dgm:pt modelId="{CFF2F527-43D8-48E7-BB97-6C20ADDFCE11}" type="pres">
      <dgm:prSet presAssocID="{79FDC98D-AEF5-4FC9-8000-5D68703BF63D}" presName="horz1" presStyleCnt="0"/>
      <dgm:spPr/>
    </dgm:pt>
    <dgm:pt modelId="{9D454C5C-5471-42DE-ADE0-589A846243E0}" type="pres">
      <dgm:prSet presAssocID="{79FDC98D-AEF5-4FC9-8000-5D68703BF63D}" presName="tx1" presStyleLbl="revTx" presStyleIdx="0" presStyleCnt="8"/>
      <dgm:spPr/>
    </dgm:pt>
    <dgm:pt modelId="{9D1C9C2D-A92E-4805-B218-8DD2366D870C}" type="pres">
      <dgm:prSet presAssocID="{79FDC98D-AEF5-4FC9-8000-5D68703BF63D}" presName="vert1" presStyleCnt="0"/>
      <dgm:spPr/>
    </dgm:pt>
    <dgm:pt modelId="{6D400F7E-485B-4E22-9FCC-76DC6C6A88D1}" type="pres">
      <dgm:prSet presAssocID="{922D3906-6CE2-44D2-934F-5FE4A551A189}" presName="thickLine" presStyleLbl="alignNode1" presStyleIdx="1" presStyleCnt="8"/>
      <dgm:spPr/>
    </dgm:pt>
    <dgm:pt modelId="{6ED7D45C-6340-4545-97C2-98BFEC0B6BED}" type="pres">
      <dgm:prSet presAssocID="{922D3906-6CE2-44D2-934F-5FE4A551A189}" presName="horz1" presStyleCnt="0"/>
      <dgm:spPr/>
    </dgm:pt>
    <dgm:pt modelId="{D8D4A7E9-C0CD-4284-AF5E-56586FF88532}" type="pres">
      <dgm:prSet presAssocID="{922D3906-6CE2-44D2-934F-5FE4A551A189}" presName="tx1" presStyleLbl="revTx" presStyleIdx="1" presStyleCnt="8"/>
      <dgm:spPr/>
    </dgm:pt>
    <dgm:pt modelId="{189FD08F-7ED3-4CDF-A026-D367C77EAF04}" type="pres">
      <dgm:prSet presAssocID="{922D3906-6CE2-44D2-934F-5FE4A551A189}" presName="vert1" presStyleCnt="0"/>
      <dgm:spPr/>
    </dgm:pt>
    <dgm:pt modelId="{9405B736-0F8C-4C1E-A0A1-16484B397FF6}" type="pres">
      <dgm:prSet presAssocID="{E753C6D2-90D7-4825-9897-750A03BF7992}" presName="thickLine" presStyleLbl="alignNode1" presStyleIdx="2" presStyleCnt="8"/>
      <dgm:spPr/>
    </dgm:pt>
    <dgm:pt modelId="{F39B800E-7AA4-452D-9683-6EF691F3CA4E}" type="pres">
      <dgm:prSet presAssocID="{E753C6D2-90D7-4825-9897-750A03BF7992}" presName="horz1" presStyleCnt="0"/>
      <dgm:spPr/>
    </dgm:pt>
    <dgm:pt modelId="{76D9EAA5-BBC2-4992-BD70-FD0DB70C8336}" type="pres">
      <dgm:prSet presAssocID="{E753C6D2-90D7-4825-9897-750A03BF7992}" presName="tx1" presStyleLbl="revTx" presStyleIdx="2" presStyleCnt="8"/>
      <dgm:spPr/>
    </dgm:pt>
    <dgm:pt modelId="{39D47AD9-8FEE-43F4-9125-AD31C359CB6A}" type="pres">
      <dgm:prSet presAssocID="{E753C6D2-90D7-4825-9897-750A03BF7992}" presName="vert1" presStyleCnt="0"/>
      <dgm:spPr/>
    </dgm:pt>
    <dgm:pt modelId="{84FE74E4-21E6-4B52-A76F-CDA8A5337319}" type="pres">
      <dgm:prSet presAssocID="{AEFF11E1-9FED-42E0-8855-67C1DA03F3E1}" presName="thickLine" presStyleLbl="alignNode1" presStyleIdx="3" presStyleCnt="8"/>
      <dgm:spPr/>
    </dgm:pt>
    <dgm:pt modelId="{62D77B85-2A0E-40C9-B7E5-3545B9EE484E}" type="pres">
      <dgm:prSet presAssocID="{AEFF11E1-9FED-42E0-8855-67C1DA03F3E1}" presName="horz1" presStyleCnt="0"/>
      <dgm:spPr/>
    </dgm:pt>
    <dgm:pt modelId="{6A0C5CB2-A193-4511-8029-6F4C08624665}" type="pres">
      <dgm:prSet presAssocID="{AEFF11E1-9FED-42E0-8855-67C1DA03F3E1}" presName="tx1" presStyleLbl="revTx" presStyleIdx="3" presStyleCnt="8"/>
      <dgm:spPr/>
    </dgm:pt>
    <dgm:pt modelId="{0490826B-32DB-4716-89C9-5458DDA9E379}" type="pres">
      <dgm:prSet presAssocID="{AEFF11E1-9FED-42E0-8855-67C1DA03F3E1}" presName="vert1" presStyleCnt="0"/>
      <dgm:spPr/>
    </dgm:pt>
    <dgm:pt modelId="{7F2EBB66-233D-4F5F-A30A-73646E8D4F88}" type="pres">
      <dgm:prSet presAssocID="{E5E807C1-319B-4C9C-9B21-B877B9A40AB5}" presName="thickLine" presStyleLbl="alignNode1" presStyleIdx="4" presStyleCnt="8"/>
      <dgm:spPr/>
    </dgm:pt>
    <dgm:pt modelId="{2EB076F1-8489-42D7-B031-B1BB9A41ECC7}" type="pres">
      <dgm:prSet presAssocID="{E5E807C1-319B-4C9C-9B21-B877B9A40AB5}" presName="horz1" presStyleCnt="0"/>
      <dgm:spPr/>
    </dgm:pt>
    <dgm:pt modelId="{82E7147E-6A79-4F82-B88E-B279A301CA54}" type="pres">
      <dgm:prSet presAssocID="{E5E807C1-319B-4C9C-9B21-B877B9A40AB5}" presName="tx1" presStyleLbl="revTx" presStyleIdx="4" presStyleCnt="8"/>
      <dgm:spPr/>
    </dgm:pt>
    <dgm:pt modelId="{F0954CF1-0FCA-4813-9EDD-B895D9CF567B}" type="pres">
      <dgm:prSet presAssocID="{E5E807C1-319B-4C9C-9B21-B877B9A40AB5}" presName="vert1" presStyleCnt="0"/>
      <dgm:spPr/>
    </dgm:pt>
    <dgm:pt modelId="{1852B9C0-2AFC-467A-BAA0-C48A81144E3A}" type="pres">
      <dgm:prSet presAssocID="{9E77B111-85D1-4A36-93BC-D0BBC0CB6D37}" presName="thickLine" presStyleLbl="alignNode1" presStyleIdx="5" presStyleCnt="8"/>
      <dgm:spPr/>
    </dgm:pt>
    <dgm:pt modelId="{C9795D0B-7BEF-4964-BE30-E92A181BC7E2}" type="pres">
      <dgm:prSet presAssocID="{9E77B111-85D1-4A36-93BC-D0BBC0CB6D37}" presName="horz1" presStyleCnt="0"/>
      <dgm:spPr/>
    </dgm:pt>
    <dgm:pt modelId="{75E227D1-3CE7-44FB-AC03-21BA1EE43AF9}" type="pres">
      <dgm:prSet presAssocID="{9E77B111-85D1-4A36-93BC-D0BBC0CB6D37}" presName="tx1" presStyleLbl="revTx" presStyleIdx="5" presStyleCnt="8"/>
      <dgm:spPr/>
    </dgm:pt>
    <dgm:pt modelId="{1FB39D55-4233-4A05-AE3F-264D325CF845}" type="pres">
      <dgm:prSet presAssocID="{9E77B111-85D1-4A36-93BC-D0BBC0CB6D37}" presName="vert1" presStyleCnt="0"/>
      <dgm:spPr/>
    </dgm:pt>
    <dgm:pt modelId="{535B8E1E-9F63-4BFF-9166-A129D0EDB76A}" type="pres">
      <dgm:prSet presAssocID="{15CB0EEE-D687-4983-915B-7B2BE681CE4E}" presName="thickLine" presStyleLbl="alignNode1" presStyleIdx="6" presStyleCnt="8"/>
      <dgm:spPr/>
    </dgm:pt>
    <dgm:pt modelId="{CD367BAE-B689-4D42-877D-2D1BB19A9B98}" type="pres">
      <dgm:prSet presAssocID="{15CB0EEE-D687-4983-915B-7B2BE681CE4E}" presName="horz1" presStyleCnt="0"/>
      <dgm:spPr/>
    </dgm:pt>
    <dgm:pt modelId="{31CF9442-B39A-4C0D-8145-E25F0C6F539A}" type="pres">
      <dgm:prSet presAssocID="{15CB0EEE-D687-4983-915B-7B2BE681CE4E}" presName="tx1" presStyleLbl="revTx" presStyleIdx="6" presStyleCnt="8"/>
      <dgm:spPr/>
    </dgm:pt>
    <dgm:pt modelId="{BC4C0531-8CAC-4CD8-8E61-F86A074F7F81}" type="pres">
      <dgm:prSet presAssocID="{15CB0EEE-D687-4983-915B-7B2BE681CE4E}" presName="vert1" presStyleCnt="0"/>
      <dgm:spPr/>
    </dgm:pt>
    <dgm:pt modelId="{57D5CCEF-6910-4B5D-A11C-C05B92425981}" type="pres">
      <dgm:prSet presAssocID="{2520E8FD-F0ED-4518-86D8-06BECBDADFF5}" presName="thickLine" presStyleLbl="alignNode1" presStyleIdx="7" presStyleCnt="8"/>
      <dgm:spPr/>
    </dgm:pt>
    <dgm:pt modelId="{60C11BB1-2B64-41CF-9472-FE93F6D13AC2}" type="pres">
      <dgm:prSet presAssocID="{2520E8FD-F0ED-4518-86D8-06BECBDADFF5}" presName="horz1" presStyleCnt="0"/>
      <dgm:spPr/>
    </dgm:pt>
    <dgm:pt modelId="{A1337935-F1B5-4047-A7DE-70726313535C}" type="pres">
      <dgm:prSet presAssocID="{2520E8FD-F0ED-4518-86D8-06BECBDADFF5}" presName="tx1" presStyleLbl="revTx" presStyleIdx="7" presStyleCnt="8"/>
      <dgm:spPr/>
    </dgm:pt>
    <dgm:pt modelId="{FF407054-264A-4D1B-ACF3-BA4CE64C2897}" type="pres">
      <dgm:prSet presAssocID="{2520E8FD-F0ED-4518-86D8-06BECBDADFF5}" presName="vert1" presStyleCnt="0"/>
      <dgm:spPr/>
    </dgm:pt>
  </dgm:ptLst>
  <dgm:cxnLst>
    <dgm:cxn modelId="{34240007-B409-4B53-B7D8-510183D83E13}" srcId="{40124426-80FD-430E-A62A-2607FF9416EA}" destId="{E5E807C1-319B-4C9C-9B21-B877B9A40AB5}" srcOrd="4" destOrd="0" parTransId="{E2B81B9F-D708-4A26-B4DE-9A80A5F5A29D}" sibTransId="{2B562D48-2C5E-4123-BCA3-C07F1A68D1E8}"/>
    <dgm:cxn modelId="{85189828-0C0E-4002-ADC9-0241992F07B5}" type="presOf" srcId="{40124426-80FD-430E-A62A-2607FF9416EA}" destId="{9594BA7B-4557-49ED-97AF-5943CD1F83F8}" srcOrd="0" destOrd="0" presId="urn:microsoft.com/office/officeart/2008/layout/LinedList"/>
    <dgm:cxn modelId="{E6831B63-B085-45F1-AA99-8F6975D8E88E}" type="presOf" srcId="{E5E807C1-319B-4C9C-9B21-B877B9A40AB5}" destId="{82E7147E-6A79-4F82-B88E-B279A301CA54}" srcOrd="0" destOrd="0" presId="urn:microsoft.com/office/officeart/2008/layout/LinedList"/>
    <dgm:cxn modelId="{58346968-B461-4809-9C67-BE20915107AA}" srcId="{40124426-80FD-430E-A62A-2607FF9416EA}" destId="{9E77B111-85D1-4A36-93BC-D0BBC0CB6D37}" srcOrd="5" destOrd="0" parTransId="{4C99FFF4-AA2E-4C9B-8115-4B23E91D5120}" sibTransId="{0C10134F-E1B5-4FC5-A461-54D4B861D08F}"/>
    <dgm:cxn modelId="{AE132075-A75D-41A2-9093-5499E00D45D2}" srcId="{40124426-80FD-430E-A62A-2607FF9416EA}" destId="{79FDC98D-AEF5-4FC9-8000-5D68703BF63D}" srcOrd="0" destOrd="0" parTransId="{D07638D8-C6AB-4460-9AD0-D04B4060F169}" sibTransId="{79C33BE2-D25D-4D63-9FA0-78ABF1962C15}"/>
    <dgm:cxn modelId="{D8EBE276-451C-49DE-AF61-C7D32ED2B357}" type="presOf" srcId="{E753C6D2-90D7-4825-9897-750A03BF7992}" destId="{76D9EAA5-BBC2-4992-BD70-FD0DB70C8336}" srcOrd="0" destOrd="0" presId="urn:microsoft.com/office/officeart/2008/layout/LinedList"/>
    <dgm:cxn modelId="{EE1F6D7B-85CF-44F3-B317-5FF1AF87D47C}" type="presOf" srcId="{9E77B111-85D1-4A36-93BC-D0BBC0CB6D37}" destId="{75E227D1-3CE7-44FB-AC03-21BA1EE43AF9}" srcOrd="0" destOrd="0" presId="urn:microsoft.com/office/officeart/2008/layout/LinedList"/>
    <dgm:cxn modelId="{EC2349AC-FDAC-4152-A8DD-26C0D9563982}" type="presOf" srcId="{AEFF11E1-9FED-42E0-8855-67C1DA03F3E1}" destId="{6A0C5CB2-A193-4511-8029-6F4C08624665}" srcOrd="0" destOrd="0" presId="urn:microsoft.com/office/officeart/2008/layout/LinedList"/>
    <dgm:cxn modelId="{FF72A7AC-CA82-45D0-A407-F030EB9DB3B5}" type="presOf" srcId="{15CB0EEE-D687-4983-915B-7B2BE681CE4E}" destId="{31CF9442-B39A-4C0D-8145-E25F0C6F539A}" srcOrd="0" destOrd="0" presId="urn:microsoft.com/office/officeart/2008/layout/LinedList"/>
    <dgm:cxn modelId="{FD86A0C7-A4EB-4E58-A708-D15C6CF22E1A}" srcId="{40124426-80FD-430E-A62A-2607FF9416EA}" destId="{E753C6D2-90D7-4825-9897-750A03BF7992}" srcOrd="2" destOrd="0" parTransId="{87BB9AB3-4176-4E96-9897-60625E001211}" sibTransId="{DF38CB04-A85D-4645-A8CD-84BF2DC52464}"/>
    <dgm:cxn modelId="{DFA7CCCE-AD36-4B52-9AC9-FA093866778D}" srcId="{40124426-80FD-430E-A62A-2607FF9416EA}" destId="{AEFF11E1-9FED-42E0-8855-67C1DA03F3E1}" srcOrd="3" destOrd="0" parTransId="{1B22A517-142E-4B39-B2F9-52F34768F2ED}" sibTransId="{BF66089A-C6C6-4516-9270-879C83EF3F66}"/>
    <dgm:cxn modelId="{D458DED5-4C40-4782-AAFB-7487CF88A910}" type="presOf" srcId="{79FDC98D-AEF5-4FC9-8000-5D68703BF63D}" destId="{9D454C5C-5471-42DE-ADE0-589A846243E0}" srcOrd="0" destOrd="0" presId="urn:microsoft.com/office/officeart/2008/layout/LinedList"/>
    <dgm:cxn modelId="{D2ADD7D7-66C0-4D74-8AC4-D266753B4A59}" srcId="{40124426-80FD-430E-A62A-2607FF9416EA}" destId="{922D3906-6CE2-44D2-934F-5FE4A551A189}" srcOrd="1" destOrd="0" parTransId="{59CE6016-FD91-4D28-BCBD-B7CF566A9F43}" sibTransId="{20B5AE58-973F-47E2-A1A3-D2C334B96C2A}"/>
    <dgm:cxn modelId="{C1DA4FDA-62CC-4D22-A04B-4C4FBDCA5DB8}" srcId="{40124426-80FD-430E-A62A-2607FF9416EA}" destId="{15CB0EEE-D687-4983-915B-7B2BE681CE4E}" srcOrd="6" destOrd="0" parTransId="{F2F6E7DC-33C5-434F-BCA2-DBC790E0BCB9}" sibTransId="{B0C89042-05C5-4BA3-903E-AF42FF7A8871}"/>
    <dgm:cxn modelId="{AC0DA3EB-9379-45E1-8A13-7DEDFC904557}" srcId="{40124426-80FD-430E-A62A-2607FF9416EA}" destId="{2520E8FD-F0ED-4518-86D8-06BECBDADFF5}" srcOrd="7" destOrd="0" parTransId="{459C16B9-D74B-47BF-9274-FB35D1424D88}" sibTransId="{C16C8277-266A-406A-B388-E4DCE35FC0C7}"/>
    <dgm:cxn modelId="{64987EED-8C17-4D9D-A54C-D15ACF8149B5}" type="presOf" srcId="{2520E8FD-F0ED-4518-86D8-06BECBDADFF5}" destId="{A1337935-F1B5-4047-A7DE-70726313535C}" srcOrd="0" destOrd="0" presId="urn:microsoft.com/office/officeart/2008/layout/LinedList"/>
    <dgm:cxn modelId="{B3D3E1F4-F8C7-44BB-8491-64C9FEFFF315}" type="presOf" srcId="{922D3906-6CE2-44D2-934F-5FE4A551A189}" destId="{D8D4A7E9-C0CD-4284-AF5E-56586FF88532}" srcOrd="0" destOrd="0" presId="urn:microsoft.com/office/officeart/2008/layout/LinedList"/>
    <dgm:cxn modelId="{2EB7A362-7FC1-4A19-BCEC-420ED7E474A5}" type="presParOf" srcId="{9594BA7B-4557-49ED-97AF-5943CD1F83F8}" destId="{8C721487-1951-4BFA-8A2D-F57643A0B738}" srcOrd="0" destOrd="0" presId="urn:microsoft.com/office/officeart/2008/layout/LinedList"/>
    <dgm:cxn modelId="{C8416CC7-0BAE-41EF-8D00-3787589B32C0}" type="presParOf" srcId="{9594BA7B-4557-49ED-97AF-5943CD1F83F8}" destId="{CFF2F527-43D8-48E7-BB97-6C20ADDFCE11}" srcOrd="1" destOrd="0" presId="urn:microsoft.com/office/officeart/2008/layout/LinedList"/>
    <dgm:cxn modelId="{F6FBA02F-10A7-4AC3-947E-C503992ECC2D}" type="presParOf" srcId="{CFF2F527-43D8-48E7-BB97-6C20ADDFCE11}" destId="{9D454C5C-5471-42DE-ADE0-589A846243E0}" srcOrd="0" destOrd="0" presId="urn:microsoft.com/office/officeart/2008/layout/LinedList"/>
    <dgm:cxn modelId="{02D8B55D-6789-4748-9531-EF222A04C696}" type="presParOf" srcId="{CFF2F527-43D8-48E7-BB97-6C20ADDFCE11}" destId="{9D1C9C2D-A92E-4805-B218-8DD2366D870C}" srcOrd="1" destOrd="0" presId="urn:microsoft.com/office/officeart/2008/layout/LinedList"/>
    <dgm:cxn modelId="{4938B7E8-DAB2-4ECB-BB10-672AE6BEC587}" type="presParOf" srcId="{9594BA7B-4557-49ED-97AF-5943CD1F83F8}" destId="{6D400F7E-485B-4E22-9FCC-76DC6C6A88D1}" srcOrd="2" destOrd="0" presId="urn:microsoft.com/office/officeart/2008/layout/LinedList"/>
    <dgm:cxn modelId="{878D0404-B24E-416F-8028-2E9BFD604844}" type="presParOf" srcId="{9594BA7B-4557-49ED-97AF-5943CD1F83F8}" destId="{6ED7D45C-6340-4545-97C2-98BFEC0B6BED}" srcOrd="3" destOrd="0" presId="urn:microsoft.com/office/officeart/2008/layout/LinedList"/>
    <dgm:cxn modelId="{D9082A9D-E734-4B3B-9BD1-E8221909C8F0}" type="presParOf" srcId="{6ED7D45C-6340-4545-97C2-98BFEC0B6BED}" destId="{D8D4A7E9-C0CD-4284-AF5E-56586FF88532}" srcOrd="0" destOrd="0" presId="urn:microsoft.com/office/officeart/2008/layout/LinedList"/>
    <dgm:cxn modelId="{70719570-8C63-49FE-9341-0A752FE12D39}" type="presParOf" srcId="{6ED7D45C-6340-4545-97C2-98BFEC0B6BED}" destId="{189FD08F-7ED3-4CDF-A026-D367C77EAF04}" srcOrd="1" destOrd="0" presId="urn:microsoft.com/office/officeart/2008/layout/LinedList"/>
    <dgm:cxn modelId="{F75B7CD4-4FCD-4FB2-A8E9-9A13EB828807}" type="presParOf" srcId="{9594BA7B-4557-49ED-97AF-5943CD1F83F8}" destId="{9405B736-0F8C-4C1E-A0A1-16484B397FF6}" srcOrd="4" destOrd="0" presId="urn:microsoft.com/office/officeart/2008/layout/LinedList"/>
    <dgm:cxn modelId="{7C6DD100-0433-47C0-AF11-3BF1A0E65F33}" type="presParOf" srcId="{9594BA7B-4557-49ED-97AF-5943CD1F83F8}" destId="{F39B800E-7AA4-452D-9683-6EF691F3CA4E}" srcOrd="5" destOrd="0" presId="urn:microsoft.com/office/officeart/2008/layout/LinedList"/>
    <dgm:cxn modelId="{3289E075-E2BE-4061-9BF8-1808F9642E6C}" type="presParOf" srcId="{F39B800E-7AA4-452D-9683-6EF691F3CA4E}" destId="{76D9EAA5-BBC2-4992-BD70-FD0DB70C8336}" srcOrd="0" destOrd="0" presId="urn:microsoft.com/office/officeart/2008/layout/LinedList"/>
    <dgm:cxn modelId="{C04A5110-3D88-4A22-9468-88F14DDED46B}" type="presParOf" srcId="{F39B800E-7AA4-452D-9683-6EF691F3CA4E}" destId="{39D47AD9-8FEE-43F4-9125-AD31C359CB6A}" srcOrd="1" destOrd="0" presId="urn:microsoft.com/office/officeart/2008/layout/LinedList"/>
    <dgm:cxn modelId="{811F7D56-8F16-4099-BB31-126CB74F516C}" type="presParOf" srcId="{9594BA7B-4557-49ED-97AF-5943CD1F83F8}" destId="{84FE74E4-21E6-4B52-A76F-CDA8A5337319}" srcOrd="6" destOrd="0" presId="urn:microsoft.com/office/officeart/2008/layout/LinedList"/>
    <dgm:cxn modelId="{B3C56353-F68F-47F9-B9B2-B06B0BE2D7E5}" type="presParOf" srcId="{9594BA7B-4557-49ED-97AF-5943CD1F83F8}" destId="{62D77B85-2A0E-40C9-B7E5-3545B9EE484E}" srcOrd="7" destOrd="0" presId="urn:microsoft.com/office/officeart/2008/layout/LinedList"/>
    <dgm:cxn modelId="{80D8DA80-3170-4FBA-9373-BCB165CB7BD3}" type="presParOf" srcId="{62D77B85-2A0E-40C9-B7E5-3545B9EE484E}" destId="{6A0C5CB2-A193-4511-8029-6F4C08624665}" srcOrd="0" destOrd="0" presId="urn:microsoft.com/office/officeart/2008/layout/LinedList"/>
    <dgm:cxn modelId="{D87EA610-30A9-4230-8883-C0CAA5DFE73E}" type="presParOf" srcId="{62D77B85-2A0E-40C9-B7E5-3545B9EE484E}" destId="{0490826B-32DB-4716-89C9-5458DDA9E379}" srcOrd="1" destOrd="0" presId="urn:microsoft.com/office/officeart/2008/layout/LinedList"/>
    <dgm:cxn modelId="{6AF39695-CEFE-4E33-A61F-BBC2D725312C}" type="presParOf" srcId="{9594BA7B-4557-49ED-97AF-5943CD1F83F8}" destId="{7F2EBB66-233D-4F5F-A30A-73646E8D4F88}" srcOrd="8" destOrd="0" presId="urn:microsoft.com/office/officeart/2008/layout/LinedList"/>
    <dgm:cxn modelId="{461A5AAE-D20D-4F5F-9C01-0C8C75B58865}" type="presParOf" srcId="{9594BA7B-4557-49ED-97AF-5943CD1F83F8}" destId="{2EB076F1-8489-42D7-B031-B1BB9A41ECC7}" srcOrd="9" destOrd="0" presId="urn:microsoft.com/office/officeart/2008/layout/LinedList"/>
    <dgm:cxn modelId="{41277AC8-C363-498C-AFCC-8EF13650D398}" type="presParOf" srcId="{2EB076F1-8489-42D7-B031-B1BB9A41ECC7}" destId="{82E7147E-6A79-4F82-B88E-B279A301CA54}" srcOrd="0" destOrd="0" presId="urn:microsoft.com/office/officeart/2008/layout/LinedList"/>
    <dgm:cxn modelId="{924062D5-4C68-430D-AA1E-FA92F2D23740}" type="presParOf" srcId="{2EB076F1-8489-42D7-B031-B1BB9A41ECC7}" destId="{F0954CF1-0FCA-4813-9EDD-B895D9CF567B}" srcOrd="1" destOrd="0" presId="urn:microsoft.com/office/officeart/2008/layout/LinedList"/>
    <dgm:cxn modelId="{EF0F63E8-2C11-4F45-8E48-37619FAEFEDD}" type="presParOf" srcId="{9594BA7B-4557-49ED-97AF-5943CD1F83F8}" destId="{1852B9C0-2AFC-467A-BAA0-C48A81144E3A}" srcOrd="10" destOrd="0" presId="urn:microsoft.com/office/officeart/2008/layout/LinedList"/>
    <dgm:cxn modelId="{A13998F2-FE2B-401D-A7D8-1E843092CF5A}" type="presParOf" srcId="{9594BA7B-4557-49ED-97AF-5943CD1F83F8}" destId="{C9795D0B-7BEF-4964-BE30-E92A181BC7E2}" srcOrd="11" destOrd="0" presId="urn:microsoft.com/office/officeart/2008/layout/LinedList"/>
    <dgm:cxn modelId="{5A27B47D-296E-4016-A8ED-84B6784ACDC0}" type="presParOf" srcId="{C9795D0B-7BEF-4964-BE30-E92A181BC7E2}" destId="{75E227D1-3CE7-44FB-AC03-21BA1EE43AF9}" srcOrd="0" destOrd="0" presId="urn:microsoft.com/office/officeart/2008/layout/LinedList"/>
    <dgm:cxn modelId="{A5BF1332-FAE5-4AE5-988F-09BC13BBAF3A}" type="presParOf" srcId="{C9795D0B-7BEF-4964-BE30-E92A181BC7E2}" destId="{1FB39D55-4233-4A05-AE3F-264D325CF845}" srcOrd="1" destOrd="0" presId="urn:microsoft.com/office/officeart/2008/layout/LinedList"/>
    <dgm:cxn modelId="{C24DF543-EC33-4CEC-A2E4-1B7921FC501A}" type="presParOf" srcId="{9594BA7B-4557-49ED-97AF-5943CD1F83F8}" destId="{535B8E1E-9F63-4BFF-9166-A129D0EDB76A}" srcOrd="12" destOrd="0" presId="urn:microsoft.com/office/officeart/2008/layout/LinedList"/>
    <dgm:cxn modelId="{671BA803-8B00-4969-8ECF-844AFD5418B7}" type="presParOf" srcId="{9594BA7B-4557-49ED-97AF-5943CD1F83F8}" destId="{CD367BAE-B689-4D42-877D-2D1BB19A9B98}" srcOrd="13" destOrd="0" presId="urn:microsoft.com/office/officeart/2008/layout/LinedList"/>
    <dgm:cxn modelId="{C24B5D8F-2832-4FDE-827E-03140893CC4A}" type="presParOf" srcId="{CD367BAE-B689-4D42-877D-2D1BB19A9B98}" destId="{31CF9442-B39A-4C0D-8145-E25F0C6F539A}" srcOrd="0" destOrd="0" presId="urn:microsoft.com/office/officeart/2008/layout/LinedList"/>
    <dgm:cxn modelId="{511E089D-1C34-4857-8EEB-A99DA9760C6D}" type="presParOf" srcId="{CD367BAE-B689-4D42-877D-2D1BB19A9B98}" destId="{BC4C0531-8CAC-4CD8-8E61-F86A074F7F81}" srcOrd="1" destOrd="0" presId="urn:microsoft.com/office/officeart/2008/layout/LinedList"/>
    <dgm:cxn modelId="{0EDC3DE4-5008-4B5F-A3A4-F7A895C3EE17}" type="presParOf" srcId="{9594BA7B-4557-49ED-97AF-5943CD1F83F8}" destId="{57D5CCEF-6910-4B5D-A11C-C05B92425981}" srcOrd="14" destOrd="0" presId="urn:microsoft.com/office/officeart/2008/layout/LinedList"/>
    <dgm:cxn modelId="{903403DE-882D-4C46-BF8E-5485D6BA7C09}" type="presParOf" srcId="{9594BA7B-4557-49ED-97AF-5943CD1F83F8}" destId="{60C11BB1-2B64-41CF-9472-FE93F6D13AC2}" srcOrd="15" destOrd="0" presId="urn:microsoft.com/office/officeart/2008/layout/LinedList"/>
    <dgm:cxn modelId="{DA2AE15C-A56F-4A3D-9447-5E2CC35EFE86}" type="presParOf" srcId="{60C11BB1-2B64-41CF-9472-FE93F6D13AC2}" destId="{A1337935-F1B5-4047-A7DE-70726313535C}" srcOrd="0" destOrd="0" presId="urn:microsoft.com/office/officeart/2008/layout/LinedList"/>
    <dgm:cxn modelId="{A30ABC58-6F2A-4FB0-9F3F-C7EA1F78C915}" type="presParOf" srcId="{60C11BB1-2B64-41CF-9472-FE93F6D13AC2}" destId="{FF407054-264A-4D1B-ACF3-BA4CE64C289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902A19-7FCE-43F5-A4D9-B6A2D0EDB021}">
      <dsp:nvSpPr>
        <dsp:cNvPr id="0" name=""/>
        <dsp:cNvSpPr/>
      </dsp:nvSpPr>
      <dsp:spPr>
        <a:xfrm>
          <a:off x="0" y="0"/>
          <a:ext cx="7776209" cy="884999"/>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Fully focused on the speaker and showing genuine interest</a:t>
          </a:r>
          <a:endParaRPr lang="en-US" sz="2500" kern="1200"/>
        </a:p>
      </dsp:txBody>
      <dsp:txXfrm>
        <a:off x="25921" y="25921"/>
        <a:ext cx="6746443" cy="833157"/>
      </dsp:txXfrm>
    </dsp:sp>
    <dsp:sp modelId="{1724992A-70B6-4528-B9CC-1390F479FF32}">
      <dsp:nvSpPr>
        <dsp:cNvPr id="0" name=""/>
        <dsp:cNvSpPr/>
      </dsp:nvSpPr>
      <dsp:spPr>
        <a:xfrm>
          <a:off x="651257" y="1045908"/>
          <a:ext cx="7776209" cy="884999"/>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Demostrates understanding through verbal and non-verbal cues</a:t>
          </a:r>
          <a:endParaRPr lang="en-US" sz="2500" kern="1200"/>
        </a:p>
      </dsp:txBody>
      <dsp:txXfrm>
        <a:off x="677178" y="1071829"/>
        <a:ext cx="6497860" cy="833157"/>
      </dsp:txXfrm>
    </dsp:sp>
    <dsp:sp modelId="{9686E482-BCCE-4E23-B142-2C0355C82CC2}">
      <dsp:nvSpPr>
        <dsp:cNvPr id="0" name=""/>
        <dsp:cNvSpPr/>
      </dsp:nvSpPr>
      <dsp:spPr>
        <a:xfrm>
          <a:off x="1292794" y="2091817"/>
          <a:ext cx="7776209" cy="884999"/>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Avoids judgements, advice-giving, or interrupting</a:t>
          </a:r>
          <a:endParaRPr lang="en-US" sz="2500" kern="1200"/>
        </a:p>
      </dsp:txBody>
      <dsp:txXfrm>
        <a:off x="1318715" y="2117738"/>
        <a:ext cx="6507580" cy="833157"/>
      </dsp:txXfrm>
    </dsp:sp>
    <dsp:sp modelId="{6E3A4199-394B-418C-B531-3459373D47B1}">
      <dsp:nvSpPr>
        <dsp:cNvPr id="0" name=""/>
        <dsp:cNvSpPr/>
      </dsp:nvSpPr>
      <dsp:spPr>
        <a:xfrm>
          <a:off x="1944052" y="3137725"/>
          <a:ext cx="7776209" cy="884999"/>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Key skills include, eye contact, nodding, minimal encouragers ( I see, go on, umm, ok, right). </a:t>
          </a:r>
          <a:endParaRPr lang="en-US" sz="2500" kern="1200"/>
        </a:p>
      </dsp:txBody>
      <dsp:txXfrm>
        <a:off x="1969973" y="3163646"/>
        <a:ext cx="6497860" cy="833157"/>
      </dsp:txXfrm>
    </dsp:sp>
    <dsp:sp modelId="{53B081D5-0679-423E-AE03-3F6F91F81C8B}">
      <dsp:nvSpPr>
        <dsp:cNvPr id="0" name=""/>
        <dsp:cNvSpPr/>
      </dsp:nvSpPr>
      <dsp:spPr>
        <a:xfrm>
          <a:off x="7200959" y="677829"/>
          <a:ext cx="575249" cy="575249"/>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330390" y="677829"/>
        <a:ext cx="316387" cy="432875"/>
      </dsp:txXfrm>
    </dsp:sp>
    <dsp:sp modelId="{6781C60D-B5F5-432C-AEDC-12ABF903F51A}">
      <dsp:nvSpPr>
        <dsp:cNvPr id="0" name=""/>
        <dsp:cNvSpPr/>
      </dsp:nvSpPr>
      <dsp:spPr>
        <a:xfrm>
          <a:off x="7852217" y="1723737"/>
          <a:ext cx="575249" cy="575249"/>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81648" y="1723737"/>
        <a:ext cx="316387" cy="432875"/>
      </dsp:txXfrm>
    </dsp:sp>
    <dsp:sp modelId="{880C8F54-EC92-428C-BCF9-2C027DB6D889}">
      <dsp:nvSpPr>
        <dsp:cNvPr id="0" name=""/>
        <dsp:cNvSpPr/>
      </dsp:nvSpPr>
      <dsp:spPr>
        <a:xfrm>
          <a:off x="8493754" y="2769646"/>
          <a:ext cx="575249" cy="575249"/>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23185" y="2769646"/>
        <a:ext cx="316387" cy="4328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F68B55-D03D-4ED7-AA24-398CA74487E7}">
      <dsp:nvSpPr>
        <dsp:cNvPr id="0" name=""/>
        <dsp:cNvSpPr/>
      </dsp:nvSpPr>
      <dsp:spPr>
        <a:xfrm>
          <a:off x="0" y="0"/>
          <a:ext cx="4795678" cy="147637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Restating the client/patient message back in your own words</a:t>
          </a:r>
          <a:endParaRPr lang="en-US" sz="2400" kern="1200" dirty="0"/>
        </a:p>
      </dsp:txBody>
      <dsp:txXfrm>
        <a:off x="43242" y="43242"/>
        <a:ext cx="3202554" cy="1389891"/>
      </dsp:txXfrm>
    </dsp:sp>
    <dsp:sp modelId="{24694D00-908F-4BFD-8154-311CBF166CB0}">
      <dsp:nvSpPr>
        <dsp:cNvPr id="0" name=""/>
        <dsp:cNvSpPr/>
      </dsp:nvSpPr>
      <dsp:spPr>
        <a:xfrm>
          <a:off x="423148" y="1722437"/>
          <a:ext cx="4795678" cy="1476375"/>
        </a:xfrm>
        <a:prstGeom prst="roundRect">
          <a:avLst>
            <a:gd name="adj" fmla="val 10000"/>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Demonstrates both empathy and unconditional positive regard by showing  understanding of patient’s content and helps clarify meanings</a:t>
          </a:r>
          <a:endParaRPr lang="en-US" sz="2000" kern="1200" dirty="0"/>
        </a:p>
      </dsp:txBody>
      <dsp:txXfrm>
        <a:off x="466390" y="1765679"/>
        <a:ext cx="3326402" cy="1389891"/>
      </dsp:txXfrm>
    </dsp:sp>
    <dsp:sp modelId="{2F466810-9D0E-4888-9C1C-E9F7E1D3B2AD}">
      <dsp:nvSpPr>
        <dsp:cNvPr id="0" name=""/>
        <dsp:cNvSpPr/>
      </dsp:nvSpPr>
      <dsp:spPr>
        <a:xfrm>
          <a:off x="726548" y="3433994"/>
          <a:ext cx="4795678" cy="1476375"/>
        </a:xfrm>
        <a:prstGeom prst="roundRect">
          <a:avLst>
            <a:gd name="adj" fmla="val 10000"/>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Helps client’s/patients hear their own thoughts from a new perspective</a:t>
          </a:r>
          <a:endParaRPr lang="en-US" sz="2400" kern="1200" dirty="0"/>
        </a:p>
      </dsp:txBody>
      <dsp:txXfrm>
        <a:off x="769790" y="3477236"/>
        <a:ext cx="3326402" cy="1389891"/>
      </dsp:txXfrm>
    </dsp:sp>
    <dsp:sp modelId="{8EE44984-EC5D-492F-8259-383C7FFFCFEC}">
      <dsp:nvSpPr>
        <dsp:cNvPr id="0" name=""/>
        <dsp:cNvSpPr/>
      </dsp:nvSpPr>
      <dsp:spPr>
        <a:xfrm>
          <a:off x="3836035" y="1119584"/>
          <a:ext cx="959643" cy="959643"/>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051955" y="1119584"/>
        <a:ext cx="527803" cy="722131"/>
      </dsp:txXfrm>
    </dsp:sp>
    <dsp:sp modelId="{848CB912-4B9D-43DA-A0CB-CE9F1A830879}">
      <dsp:nvSpPr>
        <dsp:cNvPr id="0" name=""/>
        <dsp:cNvSpPr/>
      </dsp:nvSpPr>
      <dsp:spPr>
        <a:xfrm>
          <a:off x="4259183" y="2832179"/>
          <a:ext cx="959643" cy="959643"/>
        </a:xfrm>
        <a:prstGeom prst="downArrow">
          <a:avLst>
            <a:gd name="adj1" fmla="val 55000"/>
            <a:gd name="adj2" fmla="val 45000"/>
          </a:avLst>
        </a:prstGeom>
        <a:solidFill>
          <a:schemeClr val="accent2">
            <a:tint val="40000"/>
            <a:alpha val="90000"/>
            <a:hueOff val="-1841865"/>
            <a:satOff val="12270"/>
            <a:lumOff val="1122"/>
            <a:alphaOff val="0"/>
          </a:schemeClr>
        </a:solidFill>
        <a:ln w="15875" cap="flat"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475103" y="2832179"/>
        <a:ext cx="527803" cy="7221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721487-1951-4BFA-8A2D-F57643A0B738}">
      <dsp:nvSpPr>
        <dsp:cNvPr id="0" name=""/>
        <dsp:cNvSpPr/>
      </dsp:nvSpPr>
      <dsp:spPr>
        <a:xfrm>
          <a:off x="0" y="0"/>
          <a:ext cx="625772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454C5C-5471-42DE-ADE0-589A846243E0}">
      <dsp:nvSpPr>
        <dsp:cNvPr id="0" name=""/>
        <dsp:cNvSpPr/>
      </dsp:nvSpPr>
      <dsp:spPr>
        <a:xfrm>
          <a:off x="0" y="0"/>
          <a:ext cx="6257721" cy="656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1. Nelson Jones (2013) ‘</a:t>
          </a:r>
          <a:r>
            <a:rPr lang="en-GB" sz="1800" i="1" kern="1200"/>
            <a:t>Introduction to Counselling skills’</a:t>
          </a:r>
          <a:endParaRPr lang="en-US" sz="1800" kern="1200"/>
        </a:p>
      </dsp:txBody>
      <dsp:txXfrm>
        <a:off x="0" y="0"/>
        <a:ext cx="6257721" cy="656166"/>
      </dsp:txXfrm>
    </dsp:sp>
    <dsp:sp modelId="{6D400F7E-485B-4E22-9FCC-76DC6C6A88D1}">
      <dsp:nvSpPr>
        <dsp:cNvPr id="0" name=""/>
        <dsp:cNvSpPr/>
      </dsp:nvSpPr>
      <dsp:spPr>
        <a:xfrm>
          <a:off x="0" y="656166"/>
          <a:ext cx="625772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D4A7E9-C0CD-4284-AF5E-56586FF88532}">
      <dsp:nvSpPr>
        <dsp:cNvPr id="0" name=""/>
        <dsp:cNvSpPr/>
      </dsp:nvSpPr>
      <dsp:spPr>
        <a:xfrm>
          <a:off x="0" y="656166"/>
          <a:ext cx="6257721" cy="656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i="1" kern="1200"/>
            <a:t>2. Gerard Egan (1990) ‘The Skilled Helper’</a:t>
          </a:r>
          <a:endParaRPr lang="en-US" sz="1800" kern="1200"/>
        </a:p>
      </dsp:txBody>
      <dsp:txXfrm>
        <a:off x="0" y="656166"/>
        <a:ext cx="6257721" cy="656166"/>
      </dsp:txXfrm>
    </dsp:sp>
    <dsp:sp modelId="{9405B736-0F8C-4C1E-A0A1-16484B397FF6}">
      <dsp:nvSpPr>
        <dsp:cNvPr id="0" name=""/>
        <dsp:cNvSpPr/>
      </dsp:nvSpPr>
      <dsp:spPr>
        <a:xfrm>
          <a:off x="0" y="1312333"/>
          <a:ext cx="625772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D9EAA5-BBC2-4992-BD70-FD0DB70C8336}">
      <dsp:nvSpPr>
        <dsp:cNvPr id="0" name=""/>
        <dsp:cNvSpPr/>
      </dsp:nvSpPr>
      <dsp:spPr>
        <a:xfrm>
          <a:off x="0" y="1312333"/>
          <a:ext cx="6257721" cy="656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2. Philip Burnard (1997)  ‘Effective communication skills for Health Professionals’ </a:t>
          </a:r>
          <a:endParaRPr lang="en-US" sz="1800" kern="1200"/>
        </a:p>
      </dsp:txBody>
      <dsp:txXfrm>
        <a:off x="0" y="1312333"/>
        <a:ext cx="6257721" cy="656166"/>
      </dsp:txXfrm>
    </dsp:sp>
    <dsp:sp modelId="{84FE74E4-21E6-4B52-A76F-CDA8A5337319}">
      <dsp:nvSpPr>
        <dsp:cNvPr id="0" name=""/>
        <dsp:cNvSpPr/>
      </dsp:nvSpPr>
      <dsp:spPr>
        <a:xfrm>
          <a:off x="0" y="1968500"/>
          <a:ext cx="625772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0C5CB2-A193-4511-8029-6F4C08624665}">
      <dsp:nvSpPr>
        <dsp:cNvPr id="0" name=""/>
        <dsp:cNvSpPr/>
      </dsp:nvSpPr>
      <dsp:spPr>
        <a:xfrm>
          <a:off x="0" y="1968500"/>
          <a:ext cx="6257721" cy="656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3.  Laurie Kelly McCorry &amp; Jeff Mason (2019) ‘</a:t>
          </a:r>
          <a:r>
            <a:rPr lang="en-GB" sz="1800" i="1" kern="1200" dirty="0"/>
            <a:t>Communication skills for the Health care Professional</a:t>
          </a:r>
          <a:r>
            <a:rPr lang="en-GB" sz="1800" kern="1200" dirty="0"/>
            <a:t>’</a:t>
          </a:r>
          <a:endParaRPr lang="en-US" sz="1800" kern="1200" dirty="0"/>
        </a:p>
      </dsp:txBody>
      <dsp:txXfrm>
        <a:off x="0" y="1968500"/>
        <a:ext cx="6257721" cy="656166"/>
      </dsp:txXfrm>
    </dsp:sp>
    <dsp:sp modelId="{7F2EBB66-233D-4F5F-A30A-73646E8D4F88}">
      <dsp:nvSpPr>
        <dsp:cNvPr id="0" name=""/>
        <dsp:cNvSpPr/>
      </dsp:nvSpPr>
      <dsp:spPr>
        <a:xfrm>
          <a:off x="0" y="2624667"/>
          <a:ext cx="625772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E7147E-6A79-4F82-B88E-B279A301CA54}">
      <dsp:nvSpPr>
        <dsp:cNvPr id="0" name=""/>
        <dsp:cNvSpPr/>
      </dsp:nvSpPr>
      <dsp:spPr>
        <a:xfrm>
          <a:off x="0" y="2624667"/>
          <a:ext cx="6257721" cy="656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4. Iris Gault,  Jean Shapcott, Armin Luthi and Graeme Reid (2016)    ‘</a:t>
          </a:r>
          <a:r>
            <a:rPr lang="en-GB" sz="1800" i="1" kern="1200"/>
            <a:t>Communication in Nursing and Health Care’</a:t>
          </a:r>
          <a:endParaRPr lang="en-US" sz="1800" kern="1200"/>
        </a:p>
      </dsp:txBody>
      <dsp:txXfrm>
        <a:off x="0" y="2624667"/>
        <a:ext cx="6257721" cy="656166"/>
      </dsp:txXfrm>
    </dsp:sp>
    <dsp:sp modelId="{1852B9C0-2AFC-467A-BAA0-C48A81144E3A}">
      <dsp:nvSpPr>
        <dsp:cNvPr id="0" name=""/>
        <dsp:cNvSpPr/>
      </dsp:nvSpPr>
      <dsp:spPr>
        <a:xfrm>
          <a:off x="0" y="3280833"/>
          <a:ext cx="625772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E227D1-3CE7-44FB-AC03-21BA1EE43AF9}">
      <dsp:nvSpPr>
        <dsp:cNvPr id="0" name=""/>
        <dsp:cNvSpPr/>
      </dsp:nvSpPr>
      <dsp:spPr>
        <a:xfrm>
          <a:off x="0" y="3280833"/>
          <a:ext cx="6257721" cy="656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5. Patricia Higham (2020) </a:t>
          </a:r>
          <a:r>
            <a:rPr lang="en-GB" sz="1800" i="1" kern="1200"/>
            <a:t>‘Communication and interviewing skills for practice in social work, counselling and health professionals’</a:t>
          </a:r>
          <a:endParaRPr lang="en-US" sz="1800" kern="1200"/>
        </a:p>
      </dsp:txBody>
      <dsp:txXfrm>
        <a:off x="0" y="3280833"/>
        <a:ext cx="6257721" cy="656166"/>
      </dsp:txXfrm>
    </dsp:sp>
    <dsp:sp modelId="{535B8E1E-9F63-4BFF-9166-A129D0EDB76A}">
      <dsp:nvSpPr>
        <dsp:cNvPr id="0" name=""/>
        <dsp:cNvSpPr/>
      </dsp:nvSpPr>
      <dsp:spPr>
        <a:xfrm>
          <a:off x="0" y="3937000"/>
          <a:ext cx="625772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CF9442-B39A-4C0D-8145-E25F0C6F539A}">
      <dsp:nvSpPr>
        <dsp:cNvPr id="0" name=""/>
        <dsp:cNvSpPr/>
      </dsp:nvSpPr>
      <dsp:spPr>
        <a:xfrm>
          <a:off x="0" y="3937000"/>
          <a:ext cx="6257721" cy="656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6. </a:t>
          </a:r>
          <a:r>
            <a:rPr lang="en-GB" sz="1800" kern="1200"/>
            <a:t>Rebecca Midwinter&amp; Janie Dickson (2015) ‘</a:t>
          </a:r>
          <a:r>
            <a:rPr lang="en-GB" sz="1800" i="1" kern="1200"/>
            <a:t>Embedding counselling and communication skills’</a:t>
          </a:r>
          <a:endParaRPr lang="en-US" sz="1800" kern="1200"/>
        </a:p>
      </dsp:txBody>
      <dsp:txXfrm>
        <a:off x="0" y="3937000"/>
        <a:ext cx="6257721" cy="656166"/>
      </dsp:txXfrm>
    </dsp:sp>
    <dsp:sp modelId="{57D5CCEF-6910-4B5D-A11C-C05B92425981}">
      <dsp:nvSpPr>
        <dsp:cNvPr id="0" name=""/>
        <dsp:cNvSpPr/>
      </dsp:nvSpPr>
      <dsp:spPr>
        <a:xfrm>
          <a:off x="0" y="4593167"/>
          <a:ext cx="625772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337935-F1B5-4047-A7DE-70726313535C}">
      <dsp:nvSpPr>
        <dsp:cNvPr id="0" name=""/>
        <dsp:cNvSpPr/>
      </dsp:nvSpPr>
      <dsp:spPr>
        <a:xfrm>
          <a:off x="0" y="4593167"/>
          <a:ext cx="6257721" cy="656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i="1" kern="1200"/>
            <a:t>7. Gjun O’Toole (2024) ‘</a:t>
          </a:r>
          <a:r>
            <a:rPr lang="en-GB" sz="1800" kern="1200"/>
            <a:t>Communication: Core Interpersonal Skills for Healthcare Professionals</a:t>
          </a:r>
          <a:r>
            <a:rPr lang="en-GB" sz="1800" i="1" kern="1200"/>
            <a:t>’</a:t>
          </a:r>
          <a:endParaRPr lang="en-US" sz="1800" kern="1200"/>
        </a:p>
      </dsp:txBody>
      <dsp:txXfrm>
        <a:off x="0" y="4593167"/>
        <a:ext cx="6257721" cy="65616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10/03/2026</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10/03/2026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20</a:t>
            </a:fld>
            <a:endParaRPr lang="en-GB"/>
          </a:p>
        </p:txBody>
      </p:sp>
    </p:spTree>
    <p:extLst>
      <p:ext uri="{BB962C8B-B14F-4D97-AF65-F5344CB8AC3E}">
        <p14:creationId xmlns:p14="http://schemas.microsoft.com/office/powerpoint/2010/main" val="23478919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3/10/2026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7" name="Freeform: Shape 28">
            <a:extLst>
              <a:ext uri="{FF2B5EF4-FFF2-40B4-BE49-F238E27FC236}">
                <a16:creationId xmlns:a16="http://schemas.microsoft.com/office/drawing/2014/main" id="{97F5C42F-910F-9350-3263-A31D4A3988C5}"/>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9" name="Freeform: Shape 6">
            <a:extLst>
              <a:ext uri="{FF2B5EF4-FFF2-40B4-BE49-F238E27FC236}">
                <a16:creationId xmlns:a16="http://schemas.microsoft.com/office/drawing/2014/main" id="{586A4AC6-3CCD-CBAA-F5B8-12DFB1C608C7}"/>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33">
            <a:extLst>
              <a:ext uri="{FF2B5EF4-FFF2-40B4-BE49-F238E27FC236}">
                <a16:creationId xmlns:a16="http://schemas.microsoft.com/office/drawing/2014/main" id="{93D15FB9-4CFB-331A-8791-F5A347FB7F57}"/>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22">
            <a:extLst>
              <a:ext uri="{FF2B5EF4-FFF2-40B4-BE49-F238E27FC236}">
                <a16:creationId xmlns:a16="http://schemas.microsoft.com/office/drawing/2014/main" id="{8483146C-5AC3-588B-D000-7B3032E5E574}"/>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447037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t>‹#›</a:t>
            </a:fld>
            <a:endParaRPr lang="en-GB" dirty="0"/>
          </a:p>
        </p:txBody>
      </p:sp>
      <p:sp>
        <p:nvSpPr>
          <p:cNvPr id="7" name="Freeform: Shape 16">
            <a:extLst>
              <a:ext uri="{FF2B5EF4-FFF2-40B4-BE49-F238E27FC236}">
                <a16:creationId xmlns:a16="http://schemas.microsoft.com/office/drawing/2014/main" id="{227489C6-288F-B5FB-9454-DBBC146E84CF}"/>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Freeform: Shape 22">
            <a:extLst>
              <a:ext uri="{FF2B5EF4-FFF2-40B4-BE49-F238E27FC236}">
                <a16:creationId xmlns:a16="http://schemas.microsoft.com/office/drawing/2014/main" id="{9A7B3BF7-DB46-ABB1-2592-86F2BCBDBF84}"/>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598637154"/>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3/10/2026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7" name="Freeform: Shape 24">
            <a:extLst>
              <a:ext uri="{FF2B5EF4-FFF2-40B4-BE49-F238E27FC236}">
                <a16:creationId xmlns:a16="http://schemas.microsoft.com/office/drawing/2014/main" id="{C441FD33-8828-50B7-C2E5-97198647D5DD}"/>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0" name="Freeform: Shape 18">
            <a:extLst>
              <a:ext uri="{FF2B5EF4-FFF2-40B4-BE49-F238E27FC236}">
                <a16:creationId xmlns:a16="http://schemas.microsoft.com/office/drawing/2014/main" id="{0F1C1968-7234-EC6C-B4C1-8320D8BB1616}"/>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2">
            <a:extLst>
              <a:ext uri="{FF2B5EF4-FFF2-40B4-BE49-F238E27FC236}">
                <a16:creationId xmlns:a16="http://schemas.microsoft.com/office/drawing/2014/main" id="{C368E1C5-31E4-5534-79AC-5B90115FD96A}"/>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27">
            <a:extLst>
              <a:ext uri="{FF2B5EF4-FFF2-40B4-BE49-F238E27FC236}">
                <a16:creationId xmlns:a16="http://schemas.microsoft.com/office/drawing/2014/main" id="{A7518394-4A17-8EF1-E101-07A3B8CAF236}"/>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4" name="Freeform: Shape 29">
            <a:extLst>
              <a:ext uri="{FF2B5EF4-FFF2-40B4-BE49-F238E27FC236}">
                <a16:creationId xmlns:a16="http://schemas.microsoft.com/office/drawing/2014/main" id="{41A54214-BD4F-16D8-404A-A9E82C29866F}"/>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4172232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rtl="0"/>
            <a:r>
              <a:rPr lang="en-GB"/>
              <a:t>20XX</a:t>
            </a:r>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58FB4751-880F-D840-AAA9-3A15815CC996}" type="slidenum">
              <a:rPr lang="en-GB" smtClean="0"/>
              <a:t>‹#›</a:t>
            </a:fld>
            <a:endParaRPr lang="en-GB" dirty="0"/>
          </a:p>
        </p:txBody>
      </p:sp>
      <p:sp>
        <p:nvSpPr>
          <p:cNvPr id="8" name="Freeform: Shape 8">
            <a:extLst>
              <a:ext uri="{FF2B5EF4-FFF2-40B4-BE49-F238E27FC236}">
                <a16:creationId xmlns:a16="http://schemas.microsoft.com/office/drawing/2014/main" id="{9A76A2A2-FE6F-4AF9-070F-65B5A9D3843A}"/>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9" name="Freeform: Shape 10">
            <a:extLst>
              <a:ext uri="{FF2B5EF4-FFF2-40B4-BE49-F238E27FC236}">
                <a16:creationId xmlns:a16="http://schemas.microsoft.com/office/drawing/2014/main" id="{BCB93A85-1786-1FA0-7A58-905CFFF81480}"/>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57952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rtl="0"/>
            <a:r>
              <a:rPr lang="en-GB"/>
              <a:t>20XX</a:t>
            </a:r>
          </a:p>
        </p:txBody>
      </p:sp>
      <p:sp>
        <p:nvSpPr>
          <p:cNvPr id="8" name="Footer Placeholder 7"/>
          <p:cNvSpPr>
            <a:spLocks noGrp="1"/>
          </p:cNvSpPr>
          <p:nvPr>
            <p:ph type="ftr" sz="quarter" idx="11"/>
          </p:nvPr>
        </p:nvSpPr>
        <p:spPr/>
        <p:txBody>
          <a:bodyPr/>
          <a:lstStyle/>
          <a:p>
            <a:pPr rtl="0"/>
            <a:r>
              <a:rPr lang="en-GB"/>
              <a:t>presentation title</a:t>
            </a:r>
          </a:p>
        </p:txBody>
      </p:sp>
      <p:sp>
        <p:nvSpPr>
          <p:cNvPr id="9" name="Slide Number Placeholder 8"/>
          <p:cNvSpPr>
            <a:spLocks noGrp="1"/>
          </p:cNvSpPr>
          <p:nvPr>
            <p:ph type="sldNum" sz="quarter" idx="12"/>
          </p:nvPr>
        </p:nvSpPr>
        <p:spPr/>
        <p:txBody>
          <a:bodyPr/>
          <a:lstStyle/>
          <a:p>
            <a:pPr rtl="0"/>
            <a:fld id="{58FB4751-880F-D840-AAA9-3A15815CC996}" type="slidenum">
              <a:rPr lang="en-GB" smtClean="0"/>
              <a:pPr/>
              <a:t>‹#›</a:t>
            </a:fld>
            <a:endParaRPr lang="en-GB" dirty="0"/>
          </a:p>
        </p:txBody>
      </p:sp>
      <p:sp>
        <p:nvSpPr>
          <p:cNvPr id="2" name="Freeform: Shape 22">
            <a:extLst>
              <a:ext uri="{FF2B5EF4-FFF2-40B4-BE49-F238E27FC236}">
                <a16:creationId xmlns:a16="http://schemas.microsoft.com/office/drawing/2014/main" id="{BAE3BA11-48D3-4967-3ED9-B55AAE741103}"/>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5">
            <a:extLst>
              <a:ext uri="{FF2B5EF4-FFF2-40B4-BE49-F238E27FC236}">
                <a16:creationId xmlns:a16="http://schemas.microsoft.com/office/drawing/2014/main" id="{061B51D1-C053-8F22-0F96-E13FC996EA46}"/>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29">
            <a:extLst>
              <a:ext uri="{FF2B5EF4-FFF2-40B4-BE49-F238E27FC236}">
                <a16:creationId xmlns:a16="http://schemas.microsoft.com/office/drawing/2014/main" id="{074CEA8C-14E8-6C51-5433-FFCB2B52B637}"/>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cxnSp>
        <p:nvCxnSpPr>
          <p:cNvPr id="13" name="Straight Connector 12">
            <a:extLst>
              <a:ext uri="{FF2B5EF4-FFF2-40B4-BE49-F238E27FC236}">
                <a16:creationId xmlns:a16="http://schemas.microsoft.com/office/drawing/2014/main" id="{21EF7B54-7969-2DE9-DCBD-2819BD1EF58C}"/>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89111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rtl="0"/>
            <a:r>
              <a:rPr lang="en-GB"/>
              <a:t>20XX</a:t>
            </a:r>
          </a:p>
        </p:txBody>
      </p:sp>
      <p:sp>
        <p:nvSpPr>
          <p:cNvPr id="4" name="Footer Placeholder 3"/>
          <p:cNvSpPr>
            <a:spLocks noGrp="1"/>
          </p:cNvSpPr>
          <p:nvPr>
            <p:ph type="ftr" sz="quarter" idx="11"/>
          </p:nvPr>
        </p:nvSpPr>
        <p:spPr/>
        <p:txBody>
          <a:bodyPr/>
          <a:lstStyle/>
          <a:p>
            <a:pPr rtl="0"/>
            <a:r>
              <a:rPr lang="en-GB"/>
              <a:t>presentation title</a:t>
            </a:r>
          </a:p>
        </p:txBody>
      </p:sp>
      <p:sp>
        <p:nvSpPr>
          <p:cNvPr id="5" name="Slide Number Placeholder 4"/>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4089384107"/>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GB"/>
              <a:t>20XX</a:t>
            </a:r>
          </a:p>
        </p:txBody>
      </p:sp>
      <p:sp>
        <p:nvSpPr>
          <p:cNvPr id="3" name="Footer Placeholder 2"/>
          <p:cNvSpPr>
            <a:spLocks noGrp="1"/>
          </p:cNvSpPr>
          <p:nvPr>
            <p:ph type="ftr" sz="quarter" idx="11"/>
          </p:nvPr>
        </p:nvSpPr>
        <p:spPr/>
        <p:txBody>
          <a:bodyPr/>
          <a:lstStyle/>
          <a:p>
            <a:pPr rtl="0"/>
            <a:r>
              <a:rPr lang="en-GB"/>
              <a:t>presentation title</a:t>
            </a:r>
          </a:p>
        </p:txBody>
      </p:sp>
      <p:sp>
        <p:nvSpPr>
          <p:cNvPr id="4" name="Slide Number Placeholder 3"/>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464215720"/>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GB"/>
              <a:t>20XX</a:t>
            </a:r>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58FB4751-880F-D840-AAA9-3A15815CC996}" type="slidenum">
              <a:rPr lang="en-GB" smtClean="0"/>
              <a:t>‹#›</a:t>
            </a:fld>
            <a:endParaRPr lang="en-GB" dirty="0"/>
          </a:p>
        </p:txBody>
      </p:sp>
      <p:sp>
        <p:nvSpPr>
          <p:cNvPr id="2" name="Freeform: Shape 8">
            <a:extLst>
              <a:ext uri="{FF2B5EF4-FFF2-40B4-BE49-F238E27FC236}">
                <a16:creationId xmlns:a16="http://schemas.microsoft.com/office/drawing/2014/main" id="{714E26DC-FEB4-7589-DC18-C0ABAB9704EA}"/>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9" name="Freeform: Shape 10">
            <a:extLst>
              <a:ext uri="{FF2B5EF4-FFF2-40B4-BE49-F238E27FC236}">
                <a16:creationId xmlns:a16="http://schemas.microsoft.com/office/drawing/2014/main" id="{C05EC7BE-4C04-CA48-C062-C0EFB2E16C2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024308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GB"/>
              <a:t>20XX</a:t>
            </a:r>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58FB4751-880F-D840-AAA9-3A15815CC996}" type="slidenum">
              <a:rPr lang="en-GB" smtClean="0"/>
              <a:t>‹#›</a:t>
            </a:fld>
            <a:endParaRPr lang="en-GB"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9" name="Picture 8" descr="Shape, circle&#10;&#10;Description automatically generated">
            <a:extLst>
              <a:ext uri="{FF2B5EF4-FFF2-40B4-BE49-F238E27FC236}">
                <a16:creationId xmlns:a16="http://schemas.microsoft.com/office/drawing/2014/main" id="{0D2A3AC3-E182-BE55-C28D-37510ED70B76}"/>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0" name="Freeform: Shape 17">
            <a:extLst>
              <a:ext uri="{FF2B5EF4-FFF2-40B4-BE49-F238E27FC236}">
                <a16:creationId xmlns:a16="http://schemas.microsoft.com/office/drawing/2014/main" id="{FAF7FD2B-9F71-F4A3-2817-336A99B7FA72}"/>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998469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225635055"/>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8248384"/>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r>
              <a:rPr lang="en-GB"/>
              <a:t>20XX</a:t>
            </a:r>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pPr rtl="0"/>
            <a:r>
              <a:rPr lang="en-GB"/>
              <a:t>presentation title</a:t>
            </a: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fld id="{58FB4751-880F-D840-AAA9-3A15815CC996}" type="slidenum">
              <a:rPr lang="en-GB" smtClean="0"/>
              <a:pPr/>
              <a:t>‹#›</a:t>
            </a:fld>
            <a:endParaRPr lang="en-GB"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CE5870D5-FFEE-F5AB-C489-E4955E603C60}"/>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462977035"/>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57" r:id="rId12"/>
    <p:sldLayoutId id="2147483653" r:id="rId13"/>
    <p:sldLayoutId id="2147483652" r:id="rId14"/>
    <p:sldLayoutId id="2147483655" r:id="rId15"/>
  </p:sldLayoutIdLst>
  <p:hf hdr="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hyperlink" Target="https://saskapriest.com/2018/02/04/homily-from-feb-4-2018-what-ties-everything-together/"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thebluediamondgallery.com/handwriting/b/break.html"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a:xfrm>
            <a:off x="4713224" y="1105351"/>
            <a:ext cx="6353967" cy="3023981"/>
          </a:xfrm>
        </p:spPr>
        <p:txBody>
          <a:bodyPr rtlCol="0" anchor="b">
            <a:normAutofit fontScale="90000"/>
          </a:bodyPr>
          <a:lstStyle>
            <a:defPPr>
              <a:defRPr lang="en-GB"/>
            </a:defPPr>
          </a:lstStyle>
          <a:p>
            <a:pPr algn="l" rtl="0"/>
            <a:r>
              <a:rPr lang="en-GB" sz="4800" dirty="0">
                <a:solidFill>
                  <a:srgbClr val="FFFFFF"/>
                </a:solidFill>
              </a:rPr>
              <a:t>Week 7 </a:t>
            </a:r>
            <a:br>
              <a:rPr lang="en-GB" sz="4800" dirty="0">
                <a:solidFill>
                  <a:srgbClr val="FFFFFF"/>
                </a:solidFill>
              </a:rPr>
            </a:br>
            <a:br>
              <a:rPr lang="en-GB" sz="4800" dirty="0">
                <a:solidFill>
                  <a:srgbClr val="FFFFFF"/>
                </a:solidFill>
              </a:rPr>
            </a:br>
            <a:r>
              <a:rPr lang="en-GB" sz="4800" dirty="0">
                <a:solidFill>
                  <a:srgbClr val="FFFFFF"/>
                </a:solidFill>
              </a:rPr>
              <a:t>Building the therapeutic relationship using Person-centred  counselling skills</a:t>
            </a:r>
          </a:p>
        </p:txBody>
      </p:sp>
      <p:cxnSp>
        <p:nvCxnSpPr>
          <p:cNvPr id="14" name="Straight Connector 13">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7536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2B52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A2F1D7-7000-B016-2FDA-C97283F673C5}"/>
              </a:ext>
            </a:extLst>
          </p:cNvPr>
          <p:cNvSpPr>
            <a:spLocks noGrp="1"/>
          </p:cNvSpPr>
          <p:nvPr>
            <p:ph type="title"/>
          </p:nvPr>
        </p:nvSpPr>
        <p:spPr>
          <a:xfrm>
            <a:off x="1024128" y="585216"/>
            <a:ext cx="6007027" cy="1499616"/>
          </a:xfrm>
        </p:spPr>
        <p:txBody>
          <a:bodyPr>
            <a:normAutofit/>
          </a:bodyPr>
          <a:lstStyle/>
          <a:p>
            <a:r>
              <a:rPr lang="en-GB">
                <a:solidFill>
                  <a:srgbClr val="FFFFFF"/>
                </a:solidFill>
              </a:rPr>
              <a:t>Learning outcomes</a:t>
            </a:r>
          </a:p>
        </p:txBody>
      </p:sp>
      <p:cxnSp>
        <p:nvCxnSpPr>
          <p:cNvPr id="22" name="Straight Connector 21">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1007349-9ABE-23AC-AA5B-AD8678F0A591}"/>
              </a:ext>
            </a:extLst>
          </p:cNvPr>
          <p:cNvSpPr>
            <a:spLocks noGrp="1"/>
          </p:cNvSpPr>
          <p:nvPr>
            <p:ph idx="1"/>
          </p:nvPr>
        </p:nvSpPr>
        <p:spPr>
          <a:xfrm>
            <a:off x="1024128" y="2286000"/>
            <a:ext cx="6007027" cy="4023360"/>
          </a:xfrm>
        </p:spPr>
        <p:txBody>
          <a:bodyPr>
            <a:normAutofit/>
          </a:bodyPr>
          <a:lstStyle/>
          <a:p>
            <a:r>
              <a:rPr lang="en-GB">
                <a:solidFill>
                  <a:srgbClr val="FFFFFF"/>
                </a:solidFill>
              </a:rPr>
              <a:t>1. Final role play -  Demonstrating  empathy and understanding of the patient’s emotional experience</a:t>
            </a:r>
          </a:p>
          <a:p>
            <a:r>
              <a:rPr lang="en-GB">
                <a:solidFill>
                  <a:srgbClr val="FFFFFF"/>
                </a:solidFill>
              </a:rPr>
              <a:t>2. Use open-ended questions, minimal encouragers and reflective statements</a:t>
            </a:r>
          </a:p>
          <a:p>
            <a:r>
              <a:rPr lang="en-GB">
                <a:solidFill>
                  <a:srgbClr val="FFFFFF"/>
                </a:solidFill>
              </a:rPr>
              <a:t>3. Identify the patient's perspective, values, and possible readiness for change.</a:t>
            </a:r>
          </a:p>
          <a:p>
            <a:r>
              <a:rPr lang="en-GB">
                <a:solidFill>
                  <a:srgbClr val="FFFFFF"/>
                </a:solidFill>
              </a:rPr>
              <a:t>4. Quiz </a:t>
            </a:r>
          </a:p>
          <a:p>
            <a:endParaRPr lang="en-GB">
              <a:solidFill>
                <a:srgbClr val="FFFFFF"/>
              </a:solidFill>
            </a:endParaRPr>
          </a:p>
        </p:txBody>
      </p:sp>
      <p:sp>
        <p:nvSpPr>
          <p:cNvPr id="4" name="Date Placeholder 3">
            <a:extLst>
              <a:ext uri="{FF2B5EF4-FFF2-40B4-BE49-F238E27FC236}">
                <a16:creationId xmlns:a16="http://schemas.microsoft.com/office/drawing/2014/main" id="{E322BB8F-8EAC-575A-8251-3679B79304A4}"/>
              </a:ext>
            </a:extLst>
          </p:cNvPr>
          <p:cNvSpPr>
            <a:spLocks noGrp="1"/>
          </p:cNvSpPr>
          <p:nvPr>
            <p:ph type="dt" sz="half" idx="10"/>
          </p:nvPr>
        </p:nvSpPr>
        <p:spPr>
          <a:xfrm>
            <a:off x="1024129" y="6470704"/>
            <a:ext cx="1828800" cy="274320"/>
          </a:xfrm>
        </p:spPr>
        <p:txBody>
          <a:bodyPr>
            <a:normAutofit/>
          </a:bodyPr>
          <a:lstStyle/>
          <a:p>
            <a:pPr rtl="0">
              <a:spcAft>
                <a:spcPts val="600"/>
              </a:spcAft>
            </a:pPr>
            <a:r>
              <a:rPr lang="en-GB">
                <a:solidFill>
                  <a:srgbClr val="FFFFFF"/>
                </a:solidFill>
              </a:rPr>
              <a:t>20XX</a:t>
            </a:r>
          </a:p>
        </p:txBody>
      </p:sp>
      <p:pic>
        <p:nvPicPr>
          <p:cNvPr id="15" name="Picture 14" descr="Colourful carved figures of humans">
            <a:extLst>
              <a:ext uri="{FF2B5EF4-FFF2-40B4-BE49-F238E27FC236}">
                <a16:creationId xmlns:a16="http://schemas.microsoft.com/office/drawing/2014/main" id="{7D371B67-2362-C65C-F672-0B39815C6EA1}"/>
              </a:ext>
            </a:extLst>
          </p:cNvPr>
          <p:cNvPicPr>
            <a:picLocks noChangeAspect="1"/>
          </p:cNvPicPr>
          <p:nvPr/>
        </p:nvPicPr>
        <p:blipFill>
          <a:blip r:embed="rId2"/>
          <a:srcRect l="26259" r="25537" b="-1"/>
          <a:stretch>
            <a:fillRect/>
          </a:stretch>
        </p:blipFill>
        <p:spPr>
          <a:xfrm>
            <a:off x="7552266" y="10"/>
            <a:ext cx="4639734" cy="6857990"/>
          </a:xfrm>
          <a:prstGeom prst="rect">
            <a:avLst/>
          </a:prstGeom>
        </p:spPr>
      </p:pic>
    </p:spTree>
    <p:extLst>
      <p:ext uri="{BB962C8B-B14F-4D97-AF65-F5344CB8AC3E}">
        <p14:creationId xmlns:p14="http://schemas.microsoft.com/office/powerpoint/2010/main" val="2806010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24E38-8DD6-5A95-1D48-E297974088D5}"/>
              </a:ext>
            </a:extLst>
          </p:cNvPr>
          <p:cNvSpPr>
            <a:spLocks noGrp="1"/>
          </p:cNvSpPr>
          <p:nvPr>
            <p:ph type="title"/>
          </p:nvPr>
        </p:nvSpPr>
        <p:spPr>
          <a:xfrm>
            <a:off x="1024128" y="585216"/>
            <a:ext cx="9720072" cy="1499616"/>
          </a:xfrm>
        </p:spPr>
        <p:txBody>
          <a:bodyPr>
            <a:normAutofit/>
          </a:bodyPr>
          <a:lstStyle/>
          <a:p>
            <a:r>
              <a:rPr lang="en-GB"/>
              <a:t>Re-Cap</a:t>
            </a:r>
            <a:br>
              <a:rPr lang="en-GB"/>
            </a:br>
            <a:r>
              <a:rPr lang="en-GB"/>
              <a:t>Active listening </a:t>
            </a:r>
          </a:p>
        </p:txBody>
      </p:sp>
      <p:sp>
        <p:nvSpPr>
          <p:cNvPr id="4" name="Date Placeholder 3">
            <a:extLst>
              <a:ext uri="{FF2B5EF4-FFF2-40B4-BE49-F238E27FC236}">
                <a16:creationId xmlns:a16="http://schemas.microsoft.com/office/drawing/2014/main" id="{7D98FF45-DF5E-5DC3-C4B5-8A922B1A56A5}"/>
              </a:ext>
            </a:extLst>
          </p:cNvPr>
          <p:cNvSpPr>
            <a:spLocks noGrp="1"/>
          </p:cNvSpPr>
          <p:nvPr>
            <p:ph type="dt" sz="half" idx="10"/>
          </p:nvPr>
        </p:nvSpPr>
        <p:spPr>
          <a:xfrm>
            <a:off x="1024129" y="6470704"/>
            <a:ext cx="2154143" cy="274320"/>
          </a:xfrm>
        </p:spPr>
        <p:txBody>
          <a:bodyPr>
            <a:normAutofit/>
          </a:bodyPr>
          <a:lstStyle/>
          <a:p>
            <a:pPr rtl="0">
              <a:spcAft>
                <a:spcPts val="600"/>
              </a:spcAft>
            </a:pPr>
            <a:r>
              <a:rPr lang="en-GB"/>
              <a:t>20XX</a:t>
            </a:r>
          </a:p>
        </p:txBody>
      </p:sp>
      <p:sp>
        <p:nvSpPr>
          <p:cNvPr id="6" name="Slide Number Placeholder 5">
            <a:extLst>
              <a:ext uri="{FF2B5EF4-FFF2-40B4-BE49-F238E27FC236}">
                <a16:creationId xmlns:a16="http://schemas.microsoft.com/office/drawing/2014/main" id="{FB419E05-D083-D94C-E406-CF1714435FFF}"/>
              </a:ext>
            </a:extLst>
          </p:cNvPr>
          <p:cNvSpPr>
            <a:spLocks noGrp="1"/>
          </p:cNvSpPr>
          <p:nvPr>
            <p:ph type="sldNum" sz="quarter" idx="12"/>
          </p:nvPr>
        </p:nvSpPr>
        <p:spPr>
          <a:xfrm>
            <a:off x="10837333" y="6470704"/>
            <a:ext cx="973667" cy="274320"/>
          </a:xfrm>
        </p:spPr>
        <p:txBody>
          <a:bodyPr>
            <a:normAutofit/>
          </a:bodyPr>
          <a:lstStyle/>
          <a:p>
            <a:pPr rtl="0">
              <a:spcAft>
                <a:spcPts val="600"/>
              </a:spcAft>
            </a:pPr>
            <a:fld id="{58FB4751-880F-D840-AAA9-3A15815CC996}" type="slidenum">
              <a:rPr lang="en-GB" smtClean="0"/>
              <a:pPr rtl="0">
                <a:spcAft>
                  <a:spcPts val="600"/>
                </a:spcAft>
              </a:pPr>
              <a:t>3</a:t>
            </a:fld>
            <a:endParaRPr lang="en-GB"/>
          </a:p>
        </p:txBody>
      </p:sp>
      <p:graphicFrame>
        <p:nvGraphicFramePr>
          <p:cNvPr id="8" name="Content Placeholder 2">
            <a:extLst>
              <a:ext uri="{FF2B5EF4-FFF2-40B4-BE49-F238E27FC236}">
                <a16:creationId xmlns:a16="http://schemas.microsoft.com/office/drawing/2014/main" id="{7D5A878D-8DD8-2B24-8F35-0C2173A8F1FB}"/>
              </a:ext>
            </a:extLst>
          </p:cNvPr>
          <p:cNvGraphicFramePr>
            <a:graphicFrameLocks noGrp="1"/>
          </p:cNvGraphicFramePr>
          <p:nvPr>
            <p:ph idx="1"/>
            <p:extLst>
              <p:ext uri="{D42A27DB-BD31-4B8C-83A1-F6EECF244321}">
                <p14:modId xmlns:p14="http://schemas.microsoft.com/office/powerpoint/2010/main" val="1365495192"/>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5893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0E610-DBA5-C8D5-0D55-38A124F731D9}"/>
              </a:ext>
            </a:extLst>
          </p:cNvPr>
          <p:cNvSpPr>
            <a:spLocks noGrp="1"/>
          </p:cNvSpPr>
          <p:nvPr>
            <p:ph type="title"/>
          </p:nvPr>
        </p:nvSpPr>
        <p:spPr>
          <a:xfrm>
            <a:off x="1024128" y="585216"/>
            <a:ext cx="8018272" cy="1499616"/>
          </a:xfrm>
        </p:spPr>
        <p:txBody>
          <a:bodyPr>
            <a:normAutofit/>
          </a:bodyPr>
          <a:lstStyle/>
          <a:p>
            <a:r>
              <a:rPr lang="en-GB" sz="4300"/>
              <a:t>Soler- Attending/Active listening  skill</a:t>
            </a:r>
            <a:br>
              <a:rPr lang="en-GB" sz="4300"/>
            </a:br>
            <a:r>
              <a:rPr lang="en-GB" sz="4300"/>
              <a:t>  (Gerard Egan in the skilled helper) </a:t>
            </a:r>
          </a:p>
        </p:txBody>
      </p:sp>
      <p:sp>
        <p:nvSpPr>
          <p:cNvPr id="3" name="Content Placeholder 2">
            <a:extLst>
              <a:ext uri="{FF2B5EF4-FFF2-40B4-BE49-F238E27FC236}">
                <a16:creationId xmlns:a16="http://schemas.microsoft.com/office/drawing/2014/main" id="{D03F3B24-5BE6-8D00-33A0-094BE2BB8B0C}"/>
              </a:ext>
            </a:extLst>
          </p:cNvPr>
          <p:cNvSpPr>
            <a:spLocks noGrp="1"/>
          </p:cNvSpPr>
          <p:nvPr>
            <p:ph idx="1"/>
          </p:nvPr>
        </p:nvSpPr>
        <p:spPr>
          <a:xfrm>
            <a:off x="1024128" y="2286000"/>
            <a:ext cx="8018271" cy="4023360"/>
          </a:xfrm>
        </p:spPr>
        <p:txBody>
          <a:bodyPr>
            <a:normAutofit/>
          </a:bodyPr>
          <a:lstStyle/>
          <a:p>
            <a:r>
              <a:rPr lang="en-GB"/>
              <a:t>S - sitting squarely</a:t>
            </a:r>
          </a:p>
          <a:p>
            <a:r>
              <a:rPr lang="en-GB"/>
              <a:t>O – open posture</a:t>
            </a:r>
          </a:p>
          <a:p>
            <a:r>
              <a:rPr lang="en-GB"/>
              <a:t>L – lean forward to show you are interested</a:t>
            </a:r>
          </a:p>
          <a:p>
            <a:r>
              <a:rPr lang="en-GB"/>
              <a:t>E- eye contact – </a:t>
            </a:r>
          </a:p>
          <a:p>
            <a:r>
              <a:rPr lang="en-GB"/>
              <a:t>R- relaxed body language</a:t>
            </a:r>
          </a:p>
        </p:txBody>
      </p:sp>
      <p:sp>
        <p:nvSpPr>
          <p:cNvPr id="9" name="Rectangle 8">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2697E5FF-CA85-607B-63BF-B166F7F59AA0}"/>
              </a:ext>
            </a:extLst>
          </p:cNvPr>
          <p:cNvSpPr>
            <a:spLocks noGrp="1"/>
          </p:cNvSpPr>
          <p:nvPr>
            <p:ph type="dt" sz="half" idx="10"/>
          </p:nvPr>
        </p:nvSpPr>
        <p:spPr>
          <a:xfrm>
            <a:off x="1024129" y="6470704"/>
            <a:ext cx="2154143" cy="274320"/>
          </a:xfrm>
        </p:spPr>
        <p:txBody>
          <a:bodyPr>
            <a:normAutofit/>
          </a:bodyPr>
          <a:lstStyle/>
          <a:p>
            <a:pPr rtl="0">
              <a:spcAft>
                <a:spcPts val="600"/>
              </a:spcAft>
            </a:pPr>
            <a:r>
              <a:rPr lang="en-GB"/>
              <a:t>20XX</a:t>
            </a:r>
          </a:p>
        </p:txBody>
      </p:sp>
    </p:spTree>
    <p:extLst>
      <p:ext uri="{BB962C8B-B14F-4D97-AF65-F5344CB8AC3E}">
        <p14:creationId xmlns:p14="http://schemas.microsoft.com/office/powerpoint/2010/main" val="1530814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closeup of door handles of glass building doors">
            <a:extLst>
              <a:ext uri="{FF2B5EF4-FFF2-40B4-BE49-F238E27FC236}">
                <a16:creationId xmlns:a16="http://schemas.microsoft.com/office/drawing/2014/main" id="{92BD85C7-55B4-D81C-F106-4CADCBB24D67}"/>
              </a:ext>
            </a:extLst>
          </p:cNvPr>
          <p:cNvPicPr>
            <a:picLocks noChangeAspect="1"/>
          </p:cNvPicPr>
          <p:nvPr/>
        </p:nvPicPr>
        <p:blipFill>
          <a:blip r:embed="rId2"/>
          <a:srcRect t="11705" r="9091" b="11686"/>
          <a:stretch>
            <a:fillRect/>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6F68AC66-7730-E10E-1FB9-C866B720895E}"/>
              </a:ext>
            </a:extLst>
          </p:cNvPr>
          <p:cNvSpPr>
            <a:spLocks noGrp="1"/>
          </p:cNvSpPr>
          <p:nvPr>
            <p:ph type="title"/>
          </p:nvPr>
        </p:nvSpPr>
        <p:spPr>
          <a:xfrm>
            <a:off x="1024128" y="585216"/>
            <a:ext cx="6066816" cy="1499616"/>
          </a:xfrm>
        </p:spPr>
        <p:txBody>
          <a:bodyPr>
            <a:normAutofit/>
          </a:bodyPr>
          <a:lstStyle/>
          <a:p>
            <a:r>
              <a:rPr lang="en-GB">
                <a:solidFill>
                  <a:srgbClr val="000000"/>
                </a:solidFill>
              </a:rPr>
              <a:t>reflection</a:t>
            </a:r>
          </a:p>
        </p:txBody>
      </p:sp>
      <p:cxnSp>
        <p:nvCxnSpPr>
          <p:cNvPr id="15" name="Straight Connector 1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B33B1BD-B783-0DBF-B1D5-9B870304A90A}"/>
              </a:ext>
            </a:extLst>
          </p:cNvPr>
          <p:cNvSpPr>
            <a:spLocks noGrp="1"/>
          </p:cNvSpPr>
          <p:nvPr>
            <p:ph idx="1"/>
          </p:nvPr>
        </p:nvSpPr>
        <p:spPr>
          <a:xfrm>
            <a:off x="1024128" y="2286000"/>
            <a:ext cx="6066816" cy="4023360"/>
          </a:xfrm>
        </p:spPr>
        <p:txBody>
          <a:bodyPr>
            <a:normAutofit/>
          </a:bodyPr>
          <a:lstStyle/>
          <a:p>
            <a:pPr>
              <a:buFont typeface="Wingdings" panose="05000000000000000000" pitchFamily="2" charset="2"/>
              <a:buChar char="v"/>
            </a:pPr>
            <a:r>
              <a:rPr lang="en-GB">
                <a:solidFill>
                  <a:srgbClr val="000000"/>
                </a:solidFill>
              </a:rPr>
              <a:t>Mirrors the client’s feelings or content back to them (empathy)</a:t>
            </a:r>
          </a:p>
          <a:p>
            <a:pPr>
              <a:buFont typeface="Wingdings" panose="05000000000000000000" pitchFamily="2" charset="2"/>
              <a:buChar char="v"/>
            </a:pPr>
            <a:r>
              <a:rPr lang="en-GB">
                <a:solidFill>
                  <a:srgbClr val="000000"/>
                </a:solidFill>
              </a:rPr>
              <a:t>Helps clients feel heard and understood (unconditional positive regard)</a:t>
            </a:r>
          </a:p>
          <a:p>
            <a:pPr>
              <a:buFont typeface="Wingdings" panose="05000000000000000000" pitchFamily="2" charset="2"/>
              <a:buChar char="v"/>
            </a:pPr>
            <a:r>
              <a:rPr lang="en-GB">
                <a:solidFill>
                  <a:srgbClr val="000000"/>
                </a:solidFill>
              </a:rPr>
              <a:t>Encourages deeper self-awareness and emotional processing</a:t>
            </a:r>
          </a:p>
          <a:p>
            <a:pPr>
              <a:buFont typeface="Wingdings" panose="05000000000000000000" pitchFamily="2" charset="2"/>
              <a:buChar char="v"/>
            </a:pPr>
            <a:endParaRPr lang="en-GB">
              <a:solidFill>
                <a:srgbClr val="000000"/>
              </a:solidFill>
            </a:endParaRPr>
          </a:p>
        </p:txBody>
      </p:sp>
      <p:sp>
        <p:nvSpPr>
          <p:cNvPr id="4" name="Date Placeholder 3">
            <a:extLst>
              <a:ext uri="{FF2B5EF4-FFF2-40B4-BE49-F238E27FC236}">
                <a16:creationId xmlns:a16="http://schemas.microsoft.com/office/drawing/2014/main" id="{16912C1D-70F6-724D-0E3D-4DE8A873CFF2}"/>
              </a:ext>
            </a:extLst>
          </p:cNvPr>
          <p:cNvSpPr>
            <a:spLocks noGrp="1"/>
          </p:cNvSpPr>
          <p:nvPr>
            <p:ph type="dt" sz="half" idx="10"/>
          </p:nvPr>
        </p:nvSpPr>
        <p:spPr>
          <a:xfrm>
            <a:off x="1024129" y="6470704"/>
            <a:ext cx="1828800" cy="274320"/>
          </a:xfrm>
        </p:spPr>
        <p:txBody>
          <a:bodyPr>
            <a:normAutofit/>
          </a:bodyPr>
          <a:lstStyle/>
          <a:p>
            <a:pPr rtl="0">
              <a:spcAft>
                <a:spcPts val="600"/>
              </a:spcAft>
            </a:pPr>
            <a:r>
              <a:rPr lang="en-GB">
                <a:solidFill>
                  <a:srgbClr val="000000"/>
                </a:solidFill>
              </a:rPr>
              <a:t>20XX</a:t>
            </a:r>
          </a:p>
        </p:txBody>
      </p:sp>
      <p:sp>
        <p:nvSpPr>
          <p:cNvPr id="5" name="Footer Placeholder 4">
            <a:extLst>
              <a:ext uri="{FF2B5EF4-FFF2-40B4-BE49-F238E27FC236}">
                <a16:creationId xmlns:a16="http://schemas.microsoft.com/office/drawing/2014/main" id="{731C9123-4342-AC7D-5B39-EDAFC65BD226}"/>
              </a:ext>
            </a:extLst>
          </p:cNvPr>
          <p:cNvSpPr>
            <a:spLocks noGrp="1"/>
          </p:cNvSpPr>
          <p:nvPr>
            <p:ph type="ftr" sz="quarter" idx="11"/>
          </p:nvPr>
        </p:nvSpPr>
        <p:spPr>
          <a:xfrm>
            <a:off x="3118104" y="6470704"/>
            <a:ext cx="3972840" cy="274320"/>
          </a:xfrm>
        </p:spPr>
        <p:txBody>
          <a:bodyPr>
            <a:normAutofit/>
          </a:bodyPr>
          <a:lstStyle/>
          <a:p>
            <a:pPr rtl="0">
              <a:spcAft>
                <a:spcPts val="600"/>
              </a:spcAft>
            </a:pPr>
            <a:r>
              <a:rPr lang="en-GB">
                <a:solidFill>
                  <a:srgbClr val="000000"/>
                </a:solidFill>
              </a:rPr>
              <a:t>presentation title</a:t>
            </a:r>
          </a:p>
        </p:txBody>
      </p:sp>
      <p:sp>
        <p:nvSpPr>
          <p:cNvPr id="6" name="Slide Number Placeholder 5">
            <a:extLst>
              <a:ext uri="{FF2B5EF4-FFF2-40B4-BE49-F238E27FC236}">
                <a16:creationId xmlns:a16="http://schemas.microsoft.com/office/drawing/2014/main" id="{17B1B452-ECA7-CF1F-0600-86C149E4F8C3}"/>
              </a:ext>
            </a:extLst>
          </p:cNvPr>
          <p:cNvSpPr>
            <a:spLocks noGrp="1"/>
          </p:cNvSpPr>
          <p:nvPr>
            <p:ph type="sldNum" sz="quarter" idx="12"/>
          </p:nvPr>
        </p:nvSpPr>
        <p:spPr>
          <a:xfrm>
            <a:off x="10837333" y="6470704"/>
            <a:ext cx="973667" cy="274320"/>
          </a:xfrm>
        </p:spPr>
        <p:txBody>
          <a:bodyPr>
            <a:normAutofit/>
          </a:bodyPr>
          <a:lstStyle/>
          <a:p>
            <a:pPr rtl="0">
              <a:spcAft>
                <a:spcPts val="600"/>
              </a:spcAft>
            </a:pPr>
            <a:fld id="{58FB4751-880F-D840-AAA9-3A15815CC996}" type="slidenum">
              <a:rPr lang="en-GB">
                <a:solidFill>
                  <a:srgbClr val="FFFFFF"/>
                </a:solidFill>
              </a:rPr>
              <a:pPr rtl="0">
                <a:spcAft>
                  <a:spcPts val="600"/>
                </a:spcAft>
              </a:pPr>
              <a:t>5</a:t>
            </a:fld>
            <a:endParaRPr lang="en-GB">
              <a:solidFill>
                <a:srgbClr val="FFFFFF"/>
              </a:solidFill>
            </a:endParaRPr>
          </a:p>
        </p:txBody>
      </p:sp>
    </p:spTree>
    <p:extLst>
      <p:ext uri="{BB962C8B-B14F-4D97-AF65-F5344CB8AC3E}">
        <p14:creationId xmlns:p14="http://schemas.microsoft.com/office/powerpoint/2010/main" val="1040311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35B281-BF4B-3A5A-7A63-FB1A6CD3EE61}"/>
              </a:ext>
            </a:extLst>
          </p:cNvPr>
          <p:cNvSpPr>
            <a:spLocks noGrp="1"/>
          </p:cNvSpPr>
          <p:nvPr>
            <p:ph type="title"/>
          </p:nvPr>
        </p:nvSpPr>
        <p:spPr>
          <a:xfrm>
            <a:off x="643468" y="643467"/>
            <a:ext cx="3415612" cy="5571066"/>
          </a:xfrm>
        </p:spPr>
        <p:txBody>
          <a:bodyPr>
            <a:normAutofit/>
          </a:bodyPr>
          <a:lstStyle/>
          <a:p>
            <a:r>
              <a:rPr lang="en-GB">
                <a:solidFill>
                  <a:srgbClr val="FFFFFF"/>
                </a:solidFill>
              </a:rPr>
              <a:t>Paraphrasing skill</a:t>
            </a:r>
          </a:p>
        </p:txBody>
      </p:sp>
      <p:sp>
        <p:nvSpPr>
          <p:cNvPr id="4" name="Date Placeholder 3">
            <a:extLst>
              <a:ext uri="{FF2B5EF4-FFF2-40B4-BE49-F238E27FC236}">
                <a16:creationId xmlns:a16="http://schemas.microsoft.com/office/drawing/2014/main" id="{725449C3-0662-56B8-DBB7-D5A67E5E7524}"/>
              </a:ext>
            </a:extLst>
          </p:cNvPr>
          <p:cNvSpPr>
            <a:spLocks noGrp="1"/>
          </p:cNvSpPr>
          <p:nvPr>
            <p:ph type="dt" sz="half" idx="10"/>
          </p:nvPr>
        </p:nvSpPr>
        <p:spPr>
          <a:xfrm>
            <a:off x="1024129" y="6470704"/>
            <a:ext cx="2154143" cy="274320"/>
          </a:xfrm>
        </p:spPr>
        <p:txBody>
          <a:bodyPr>
            <a:normAutofit/>
          </a:bodyPr>
          <a:lstStyle/>
          <a:p>
            <a:pPr rtl="0">
              <a:spcAft>
                <a:spcPts val="600"/>
              </a:spcAft>
            </a:pPr>
            <a:r>
              <a:rPr lang="en-GB">
                <a:solidFill>
                  <a:srgbClr val="FFFFFF"/>
                </a:solidFill>
              </a:rPr>
              <a:t>20XX</a:t>
            </a:r>
          </a:p>
        </p:txBody>
      </p:sp>
      <p:graphicFrame>
        <p:nvGraphicFramePr>
          <p:cNvPr id="13" name="Content Placeholder 2">
            <a:extLst>
              <a:ext uri="{FF2B5EF4-FFF2-40B4-BE49-F238E27FC236}">
                <a16:creationId xmlns:a16="http://schemas.microsoft.com/office/drawing/2014/main" id="{37214022-C455-0F61-C741-F92CA67C7765}"/>
              </a:ext>
            </a:extLst>
          </p:cNvPr>
          <p:cNvGraphicFramePr>
            <a:graphicFrameLocks noGrp="1"/>
          </p:cNvGraphicFramePr>
          <p:nvPr>
            <p:ph idx="1"/>
            <p:extLst>
              <p:ext uri="{D42A27DB-BD31-4B8C-83A1-F6EECF244321}">
                <p14:modId xmlns:p14="http://schemas.microsoft.com/office/powerpoint/2010/main" val="3073847279"/>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43598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2C19D-47E7-9CAA-2F7A-C05D6249068C}"/>
              </a:ext>
            </a:extLst>
          </p:cNvPr>
          <p:cNvSpPr>
            <a:spLocks noGrp="1"/>
          </p:cNvSpPr>
          <p:nvPr>
            <p:ph type="title"/>
          </p:nvPr>
        </p:nvSpPr>
        <p:spPr>
          <a:xfrm>
            <a:off x="1024129" y="585216"/>
            <a:ext cx="4431792" cy="1499616"/>
          </a:xfrm>
        </p:spPr>
        <p:txBody>
          <a:bodyPr>
            <a:normAutofit/>
          </a:bodyPr>
          <a:lstStyle/>
          <a:p>
            <a:r>
              <a:rPr lang="en-GB"/>
              <a:t>Summarising</a:t>
            </a:r>
          </a:p>
        </p:txBody>
      </p:sp>
      <p:sp>
        <p:nvSpPr>
          <p:cNvPr id="3" name="Content Placeholder 2">
            <a:extLst>
              <a:ext uri="{FF2B5EF4-FFF2-40B4-BE49-F238E27FC236}">
                <a16:creationId xmlns:a16="http://schemas.microsoft.com/office/drawing/2014/main" id="{C59C8215-D464-A913-39C5-FA2DE055AE6E}"/>
              </a:ext>
            </a:extLst>
          </p:cNvPr>
          <p:cNvSpPr>
            <a:spLocks noGrp="1"/>
          </p:cNvSpPr>
          <p:nvPr>
            <p:ph idx="1"/>
          </p:nvPr>
        </p:nvSpPr>
        <p:spPr>
          <a:xfrm>
            <a:off x="1024128" y="2286000"/>
            <a:ext cx="4429615" cy="3931920"/>
          </a:xfrm>
        </p:spPr>
        <p:txBody>
          <a:bodyPr>
            <a:normAutofit/>
          </a:bodyPr>
          <a:lstStyle/>
          <a:p>
            <a:pPr>
              <a:buFont typeface="Wingdings" panose="05000000000000000000" pitchFamily="2" charset="2"/>
              <a:buChar char="v"/>
            </a:pPr>
            <a:r>
              <a:rPr lang="en-GB" dirty="0"/>
              <a:t>Drawing together key points, patients’ thoughts, feelings and content that have been  discussed in a   session</a:t>
            </a:r>
          </a:p>
          <a:p>
            <a:pPr>
              <a:buFont typeface="Wingdings" panose="05000000000000000000" pitchFamily="2" charset="2"/>
              <a:buChar char="v"/>
            </a:pPr>
            <a:r>
              <a:rPr lang="en-GB" dirty="0"/>
              <a:t>Helps to organise the discussion</a:t>
            </a:r>
          </a:p>
          <a:p>
            <a:pPr>
              <a:buFont typeface="Wingdings" panose="05000000000000000000" pitchFamily="2" charset="2"/>
              <a:buChar char="v"/>
            </a:pPr>
            <a:r>
              <a:rPr lang="en-GB" dirty="0"/>
              <a:t>Used for transitions, reviewing progress or ending of the conversation</a:t>
            </a:r>
          </a:p>
          <a:p>
            <a:pPr>
              <a:buFont typeface="Wingdings" panose="05000000000000000000" pitchFamily="2" charset="2"/>
              <a:buChar char="v"/>
            </a:pPr>
            <a:endParaRPr lang="en-GB" dirty="0"/>
          </a:p>
        </p:txBody>
      </p:sp>
      <p:pic>
        <p:nvPicPr>
          <p:cNvPr id="8" name="Picture 7" descr="A close-up of a rope&#10;&#10;AI-generated content may be incorrect.">
            <a:extLst>
              <a:ext uri="{FF2B5EF4-FFF2-40B4-BE49-F238E27FC236}">
                <a16:creationId xmlns:a16="http://schemas.microsoft.com/office/drawing/2014/main" id="{282E6CEC-8E2A-FDE5-6368-1FB8403750B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6000" y="1601266"/>
            <a:ext cx="5455921" cy="3655467"/>
          </a:xfrm>
          <a:prstGeom prst="rect">
            <a:avLst/>
          </a:prstGeom>
        </p:spPr>
      </p:pic>
      <p:sp>
        <p:nvSpPr>
          <p:cNvPr id="4" name="Date Placeholder 3">
            <a:extLst>
              <a:ext uri="{FF2B5EF4-FFF2-40B4-BE49-F238E27FC236}">
                <a16:creationId xmlns:a16="http://schemas.microsoft.com/office/drawing/2014/main" id="{6568A681-F2CE-56EA-F5DD-640B12C97A99}"/>
              </a:ext>
            </a:extLst>
          </p:cNvPr>
          <p:cNvSpPr>
            <a:spLocks noGrp="1"/>
          </p:cNvSpPr>
          <p:nvPr>
            <p:ph type="dt" sz="half" idx="10"/>
          </p:nvPr>
        </p:nvSpPr>
        <p:spPr>
          <a:xfrm>
            <a:off x="1024129" y="6470704"/>
            <a:ext cx="2154143" cy="274320"/>
          </a:xfrm>
        </p:spPr>
        <p:txBody>
          <a:bodyPr>
            <a:normAutofit/>
          </a:bodyPr>
          <a:lstStyle/>
          <a:p>
            <a:pPr rtl="0">
              <a:spcAft>
                <a:spcPts val="600"/>
              </a:spcAft>
            </a:pPr>
            <a:r>
              <a:rPr lang="en-GB"/>
              <a:t>20XX</a:t>
            </a:r>
          </a:p>
        </p:txBody>
      </p:sp>
      <p:sp>
        <p:nvSpPr>
          <p:cNvPr id="6" name="Slide Number Placeholder 5">
            <a:extLst>
              <a:ext uri="{FF2B5EF4-FFF2-40B4-BE49-F238E27FC236}">
                <a16:creationId xmlns:a16="http://schemas.microsoft.com/office/drawing/2014/main" id="{B3DA3F2E-86D1-F96C-FBC5-76B69738FA9D}"/>
              </a:ext>
            </a:extLst>
          </p:cNvPr>
          <p:cNvSpPr>
            <a:spLocks noGrp="1"/>
          </p:cNvSpPr>
          <p:nvPr>
            <p:ph type="sldNum" sz="quarter" idx="12"/>
          </p:nvPr>
        </p:nvSpPr>
        <p:spPr>
          <a:xfrm>
            <a:off x="10837333" y="6470704"/>
            <a:ext cx="973667" cy="274320"/>
          </a:xfrm>
        </p:spPr>
        <p:txBody>
          <a:bodyPr>
            <a:normAutofit/>
          </a:bodyPr>
          <a:lstStyle/>
          <a:p>
            <a:pPr rtl="0">
              <a:spcAft>
                <a:spcPts val="600"/>
              </a:spcAft>
            </a:pPr>
            <a:endParaRPr lang="en-GB" dirty="0"/>
          </a:p>
        </p:txBody>
      </p:sp>
    </p:spTree>
    <p:extLst>
      <p:ext uri="{BB962C8B-B14F-4D97-AF65-F5344CB8AC3E}">
        <p14:creationId xmlns:p14="http://schemas.microsoft.com/office/powerpoint/2010/main" val="8454671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1CE4C-13A9-ACFA-0967-622318D198A0}"/>
              </a:ext>
            </a:extLst>
          </p:cNvPr>
          <p:cNvSpPr>
            <a:spLocks noGrp="1"/>
          </p:cNvSpPr>
          <p:nvPr>
            <p:ph type="title"/>
          </p:nvPr>
        </p:nvSpPr>
        <p:spPr/>
        <p:txBody>
          <a:bodyPr/>
          <a:lstStyle/>
          <a:p>
            <a:pPr algn="ctr"/>
            <a:r>
              <a:rPr lang="en-GB" dirty="0"/>
              <a:t> different types of questions and what they do</a:t>
            </a:r>
          </a:p>
        </p:txBody>
      </p:sp>
      <p:sp>
        <p:nvSpPr>
          <p:cNvPr id="3" name="Content Placeholder 2">
            <a:extLst>
              <a:ext uri="{FF2B5EF4-FFF2-40B4-BE49-F238E27FC236}">
                <a16:creationId xmlns:a16="http://schemas.microsoft.com/office/drawing/2014/main" id="{360E6D1A-9BFB-8F3A-31E0-5F1455F1E11A}"/>
              </a:ext>
            </a:extLst>
          </p:cNvPr>
          <p:cNvSpPr>
            <a:spLocks noGrp="1"/>
          </p:cNvSpPr>
          <p:nvPr>
            <p:ph sz="half" idx="1"/>
          </p:nvPr>
        </p:nvSpPr>
        <p:spPr/>
        <p:txBody>
          <a:bodyPr>
            <a:normAutofit/>
          </a:bodyPr>
          <a:lstStyle/>
          <a:p>
            <a:pPr>
              <a:lnSpc>
                <a:spcPct val="150000"/>
              </a:lnSpc>
            </a:pPr>
            <a:r>
              <a:rPr lang="en-GB" dirty="0"/>
              <a:t>1. Open ended - </a:t>
            </a:r>
          </a:p>
          <a:p>
            <a:pPr>
              <a:lnSpc>
                <a:spcPct val="150000"/>
              </a:lnSpc>
            </a:pPr>
            <a:r>
              <a:rPr lang="en-GB" dirty="0"/>
              <a:t>2. Closed</a:t>
            </a:r>
          </a:p>
          <a:p>
            <a:pPr>
              <a:lnSpc>
                <a:spcPct val="150000"/>
              </a:lnSpc>
            </a:pPr>
            <a:r>
              <a:rPr lang="en-GB" dirty="0"/>
              <a:t>3. Clarifying</a:t>
            </a:r>
          </a:p>
          <a:p>
            <a:pPr>
              <a:lnSpc>
                <a:spcPct val="150000"/>
              </a:lnSpc>
            </a:pPr>
            <a:r>
              <a:rPr lang="en-GB" dirty="0"/>
              <a:t>4. Reflective</a:t>
            </a:r>
          </a:p>
          <a:p>
            <a:pPr>
              <a:lnSpc>
                <a:spcPct val="150000"/>
              </a:lnSpc>
            </a:pPr>
            <a:r>
              <a:rPr lang="en-GB" dirty="0"/>
              <a:t>5. Socratic –</a:t>
            </a:r>
          </a:p>
          <a:p>
            <a:pPr>
              <a:lnSpc>
                <a:spcPct val="150000"/>
              </a:lnSpc>
            </a:pPr>
            <a:r>
              <a:rPr lang="en-GB" dirty="0"/>
              <a:t>6. Solution focused</a:t>
            </a:r>
          </a:p>
          <a:p>
            <a:endParaRPr lang="en-GB" dirty="0"/>
          </a:p>
        </p:txBody>
      </p:sp>
      <p:sp>
        <p:nvSpPr>
          <p:cNvPr id="5" name="Content Placeholder 4">
            <a:extLst>
              <a:ext uri="{FF2B5EF4-FFF2-40B4-BE49-F238E27FC236}">
                <a16:creationId xmlns:a16="http://schemas.microsoft.com/office/drawing/2014/main" id="{C5BA2D1E-6F4F-5576-BA64-B843E184F4CB}"/>
              </a:ext>
            </a:extLst>
          </p:cNvPr>
          <p:cNvSpPr>
            <a:spLocks noGrp="1"/>
          </p:cNvSpPr>
          <p:nvPr>
            <p:ph sz="half" idx="2"/>
          </p:nvPr>
        </p:nvSpPr>
        <p:spPr/>
        <p:txBody>
          <a:bodyPr>
            <a:normAutofit/>
          </a:bodyPr>
          <a:lstStyle/>
          <a:p>
            <a:r>
              <a:rPr lang="en-GB" sz="1800" dirty="0"/>
              <a:t>1. Encourage patients to share more detail</a:t>
            </a:r>
          </a:p>
          <a:p>
            <a:r>
              <a:rPr lang="en-GB" sz="1800" dirty="0"/>
              <a:t>2. Restrict answers to yes or no or scaling  answers.</a:t>
            </a:r>
          </a:p>
          <a:p>
            <a:r>
              <a:rPr lang="en-GB" sz="1800" dirty="0"/>
              <a:t>3. Removes Ambiguity/assumption by confirming understanding</a:t>
            </a:r>
          </a:p>
          <a:p>
            <a:r>
              <a:rPr lang="en-GB" sz="1800" dirty="0"/>
              <a:t>4. To gain deeper understanding of a patients feeling and experience. </a:t>
            </a:r>
          </a:p>
          <a:p>
            <a:r>
              <a:rPr lang="en-GB" sz="1800" dirty="0"/>
              <a:t>5. What evidence do you have ? – challenges assumptions</a:t>
            </a:r>
          </a:p>
          <a:p>
            <a:r>
              <a:rPr lang="en-GB" sz="1800" dirty="0"/>
              <a:t>6. Helps set goals, envision future and looking at strengths  </a:t>
            </a:r>
          </a:p>
        </p:txBody>
      </p:sp>
      <p:sp>
        <p:nvSpPr>
          <p:cNvPr id="4" name="Date Placeholder 3">
            <a:extLst>
              <a:ext uri="{FF2B5EF4-FFF2-40B4-BE49-F238E27FC236}">
                <a16:creationId xmlns:a16="http://schemas.microsoft.com/office/drawing/2014/main" id="{B3B25AE4-B2A8-3F38-5140-DC8501ECF05C}"/>
              </a:ext>
            </a:extLst>
          </p:cNvPr>
          <p:cNvSpPr>
            <a:spLocks noGrp="1"/>
          </p:cNvSpPr>
          <p:nvPr>
            <p:ph type="dt" sz="half" idx="10"/>
          </p:nvPr>
        </p:nvSpPr>
        <p:spPr/>
        <p:txBody>
          <a:bodyPr/>
          <a:lstStyle/>
          <a:p>
            <a:pPr rtl="0"/>
            <a:r>
              <a:rPr lang="en-GB"/>
              <a:t>20XX</a:t>
            </a:r>
          </a:p>
        </p:txBody>
      </p:sp>
      <p:sp>
        <p:nvSpPr>
          <p:cNvPr id="6" name="Slide Number Placeholder 5">
            <a:extLst>
              <a:ext uri="{FF2B5EF4-FFF2-40B4-BE49-F238E27FC236}">
                <a16:creationId xmlns:a16="http://schemas.microsoft.com/office/drawing/2014/main" id="{89016C6F-E87B-3773-90BF-796CD8DF966C}"/>
              </a:ext>
            </a:extLst>
          </p:cNvPr>
          <p:cNvSpPr>
            <a:spLocks noGrp="1"/>
          </p:cNvSpPr>
          <p:nvPr>
            <p:ph type="sldNum" sz="quarter" idx="12"/>
          </p:nvPr>
        </p:nvSpPr>
        <p:spPr/>
        <p:txBody>
          <a:bodyPr/>
          <a:lstStyle/>
          <a:p>
            <a:pPr rtl="0"/>
            <a:fld id="{58FB4751-880F-D840-AAA9-3A15815CC996}" type="slidenum">
              <a:rPr lang="en-GB" smtClean="0"/>
              <a:t>8</a:t>
            </a:fld>
            <a:endParaRPr lang="en-GB" dirty="0"/>
          </a:p>
        </p:txBody>
      </p:sp>
    </p:spTree>
    <p:extLst>
      <p:ext uri="{BB962C8B-B14F-4D97-AF65-F5344CB8AC3E}">
        <p14:creationId xmlns:p14="http://schemas.microsoft.com/office/powerpoint/2010/main" val="3996520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EC0E3-00F7-5BB9-1019-3E6F0690AFA7}"/>
              </a:ext>
            </a:extLst>
          </p:cNvPr>
          <p:cNvSpPr>
            <a:spLocks noGrp="1"/>
          </p:cNvSpPr>
          <p:nvPr>
            <p:ph type="title"/>
          </p:nvPr>
        </p:nvSpPr>
        <p:spPr/>
        <p:txBody>
          <a:bodyPr/>
          <a:lstStyle/>
          <a:p>
            <a:pPr algn="ctr"/>
            <a:r>
              <a:rPr lang="en-GB" dirty="0"/>
              <a:t>Why do health care workers use counselling skills</a:t>
            </a:r>
          </a:p>
        </p:txBody>
      </p:sp>
      <p:sp>
        <p:nvSpPr>
          <p:cNvPr id="3" name="Content Placeholder 2">
            <a:extLst>
              <a:ext uri="{FF2B5EF4-FFF2-40B4-BE49-F238E27FC236}">
                <a16:creationId xmlns:a16="http://schemas.microsoft.com/office/drawing/2014/main" id="{44880FA5-D324-1E2C-E52A-3E16A47742C4}"/>
              </a:ext>
            </a:extLst>
          </p:cNvPr>
          <p:cNvSpPr>
            <a:spLocks noGrp="1"/>
          </p:cNvSpPr>
          <p:nvPr>
            <p:ph idx="1"/>
          </p:nvPr>
        </p:nvSpPr>
        <p:spPr/>
        <p:txBody>
          <a:bodyPr>
            <a:normAutofit/>
          </a:bodyPr>
          <a:lstStyle/>
          <a:p>
            <a:r>
              <a:rPr lang="en-GB" dirty="0"/>
              <a:t>1. To develop stronger relationships with patients </a:t>
            </a:r>
            <a:r>
              <a:rPr lang="en-GB" b="1" dirty="0"/>
              <a:t>building trust and rapport</a:t>
            </a:r>
          </a:p>
          <a:p>
            <a:r>
              <a:rPr lang="en-GB" dirty="0"/>
              <a:t>2. Counselling skills underpin a Person-</a:t>
            </a:r>
            <a:r>
              <a:rPr lang="en-GB" dirty="0" err="1"/>
              <a:t>centered</a:t>
            </a:r>
            <a:r>
              <a:rPr lang="en-GB" dirty="0"/>
              <a:t> approach by valuing a patient's perspective and autonomy. </a:t>
            </a:r>
          </a:p>
          <a:p>
            <a:r>
              <a:rPr lang="en-GB" dirty="0"/>
              <a:t>3. To demonstrate active listening, empathy and unconditional positive regard to help patients feel heard and respected and aligns with </a:t>
            </a:r>
            <a:r>
              <a:rPr lang="en-GB" b="1" dirty="0"/>
              <a:t>ethical frameworks and principles</a:t>
            </a:r>
            <a:r>
              <a:rPr lang="en-GB" dirty="0"/>
              <a:t>, of autonomy, dignity, respect, compassion and non-judgemental. </a:t>
            </a:r>
          </a:p>
          <a:p>
            <a:r>
              <a:rPr lang="en-GB" dirty="0"/>
              <a:t>4. Counselling skills such as reflection, paraphrasing, summarising, and open-ended questioning help health care workers </a:t>
            </a:r>
            <a:r>
              <a:rPr lang="en-GB" b="1" dirty="0"/>
              <a:t>communicated more effectively. </a:t>
            </a:r>
          </a:p>
          <a:p>
            <a:r>
              <a:rPr lang="en-GB" b="1" dirty="0"/>
              <a:t>5. Reduces conflict – </a:t>
            </a:r>
            <a:r>
              <a:rPr lang="en-GB" dirty="0"/>
              <a:t>using empathy, active listening and validation can help de-escalate tense situations and manage challenging interactions more effectively. </a:t>
            </a:r>
          </a:p>
        </p:txBody>
      </p:sp>
    </p:spTree>
    <p:extLst>
      <p:ext uri="{BB962C8B-B14F-4D97-AF65-F5344CB8AC3E}">
        <p14:creationId xmlns:p14="http://schemas.microsoft.com/office/powerpoint/2010/main" val="980231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7BEF2-1C28-13CC-E249-0F013F7D0C40}"/>
              </a:ext>
            </a:extLst>
          </p:cNvPr>
          <p:cNvSpPr>
            <a:spLocks noGrp="1"/>
          </p:cNvSpPr>
          <p:nvPr>
            <p:ph type="title"/>
          </p:nvPr>
        </p:nvSpPr>
        <p:spPr/>
        <p:txBody>
          <a:bodyPr>
            <a:normAutofit/>
          </a:bodyPr>
          <a:lstStyle/>
          <a:p>
            <a:r>
              <a:rPr lang="en-GB" sz="3600" b="1" dirty="0">
                <a:latin typeface="+mn-lt"/>
              </a:rPr>
              <a:t>Barriers to Unconditional positive regard</a:t>
            </a:r>
          </a:p>
        </p:txBody>
      </p:sp>
      <p:sp>
        <p:nvSpPr>
          <p:cNvPr id="3" name="Content Placeholder 2">
            <a:extLst>
              <a:ext uri="{FF2B5EF4-FFF2-40B4-BE49-F238E27FC236}">
                <a16:creationId xmlns:a16="http://schemas.microsoft.com/office/drawing/2014/main" id="{AEAAC59D-8EBE-A63F-8BF6-6BE98D7A5894}"/>
              </a:ext>
            </a:extLst>
          </p:cNvPr>
          <p:cNvSpPr>
            <a:spLocks noGrp="1"/>
          </p:cNvSpPr>
          <p:nvPr>
            <p:ph idx="1"/>
          </p:nvPr>
        </p:nvSpPr>
        <p:spPr/>
        <p:txBody>
          <a:bodyPr/>
          <a:lstStyle/>
          <a:p>
            <a:r>
              <a:rPr lang="en-GB" dirty="0"/>
              <a:t>1. </a:t>
            </a:r>
            <a:r>
              <a:rPr lang="en-GB" b="1" dirty="0"/>
              <a:t>Personal biases or judgements –</a:t>
            </a:r>
            <a:r>
              <a:rPr lang="en-GB" dirty="0"/>
              <a:t>pre-existing beliefs stereotypes or moral judgements – lifestyle choices, substance use. </a:t>
            </a:r>
          </a:p>
          <a:p>
            <a:r>
              <a:rPr lang="en-GB" dirty="0"/>
              <a:t>2. </a:t>
            </a:r>
            <a:r>
              <a:rPr lang="en-GB" b="1" i="1" dirty="0"/>
              <a:t>Burnt out </a:t>
            </a:r>
            <a:r>
              <a:rPr lang="en-GB" dirty="0"/>
              <a:t>or compassion/emotional  fatigue – over work or difficult patients</a:t>
            </a:r>
          </a:p>
          <a:p>
            <a:r>
              <a:rPr lang="en-GB" dirty="0"/>
              <a:t>3. </a:t>
            </a:r>
            <a:r>
              <a:rPr lang="en-GB" b="1" dirty="0"/>
              <a:t>Cultural misunderstandings </a:t>
            </a:r>
            <a:r>
              <a:rPr lang="en-GB" dirty="0"/>
              <a:t>between patient and health care worker. Differences in values, beliefs, language or communication may lead to misinterpretation or unconscious judgement. </a:t>
            </a:r>
          </a:p>
          <a:p>
            <a:r>
              <a:rPr lang="en-GB" dirty="0"/>
              <a:t>4. </a:t>
            </a:r>
            <a:r>
              <a:rPr lang="en-GB" b="1" dirty="0"/>
              <a:t>Challenging patients' behaviours </a:t>
            </a:r>
            <a:r>
              <a:rPr lang="en-GB" dirty="0"/>
              <a:t>such as aggression, hostility, non-compliance, repeated risk behaviour.</a:t>
            </a:r>
          </a:p>
        </p:txBody>
      </p:sp>
      <p:sp>
        <p:nvSpPr>
          <p:cNvPr id="4" name="Date Placeholder 3">
            <a:extLst>
              <a:ext uri="{FF2B5EF4-FFF2-40B4-BE49-F238E27FC236}">
                <a16:creationId xmlns:a16="http://schemas.microsoft.com/office/drawing/2014/main" id="{9A77FC48-3E1F-55A0-6DEC-67BEF97DDCF2}"/>
              </a:ext>
            </a:extLst>
          </p:cNvPr>
          <p:cNvSpPr>
            <a:spLocks noGrp="1"/>
          </p:cNvSpPr>
          <p:nvPr>
            <p:ph type="dt" sz="half" idx="10"/>
          </p:nvPr>
        </p:nvSpPr>
        <p:spPr/>
        <p:txBody>
          <a:bodyPr/>
          <a:lstStyle/>
          <a:p>
            <a:pPr rtl="0"/>
            <a:r>
              <a:rPr lang="en-GB"/>
              <a:t>20XX</a:t>
            </a:r>
          </a:p>
        </p:txBody>
      </p:sp>
      <p:sp>
        <p:nvSpPr>
          <p:cNvPr id="5" name="Footer Placeholder 4">
            <a:extLst>
              <a:ext uri="{FF2B5EF4-FFF2-40B4-BE49-F238E27FC236}">
                <a16:creationId xmlns:a16="http://schemas.microsoft.com/office/drawing/2014/main" id="{C46FA1C5-F912-4226-8E75-75603AC21B89}"/>
              </a:ext>
            </a:extLst>
          </p:cNvPr>
          <p:cNvSpPr>
            <a:spLocks noGrp="1"/>
          </p:cNvSpPr>
          <p:nvPr>
            <p:ph type="ftr" sz="quarter" idx="11"/>
          </p:nvPr>
        </p:nvSpPr>
        <p:spPr/>
        <p:txBody>
          <a:bodyPr/>
          <a:lstStyle/>
          <a:p>
            <a:pPr rtl="0"/>
            <a:r>
              <a:rPr lang="en-GB"/>
              <a:t>presentation title</a:t>
            </a:r>
          </a:p>
        </p:txBody>
      </p:sp>
      <p:sp>
        <p:nvSpPr>
          <p:cNvPr id="6" name="Slide Number Placeholder 5">
            <a:extLst>
              <a:ext uri="{FF2B5EF4-FFF2-40B4-BE49-F238E27FC236}">
                <a16:creationId xmlns:a16="http://schemas.microsoft.com/office/drawing/2014/main" id="{42A58BC6-354B-7DFF-03CD-7C6D180EF4C8}"/>
              </a:ext>
            </a:extLst>
          </p:cNvPr>
          <p:cNvSpPr>
            <a:spLocks noGrp="1"/>
          </p:cNvSpPr>
          <p:nvPr>
            <p:ph type="sldNum" sz="quarter" idx="12"/>
          </p:nvPr>
        </p:nvSpPr>
        <p:spPr/>
        <p:txBody>
          <a:bodyPr/>
          <a:lstStyle/>
          <a:p>
            <a:pPr rtl="0"/>
            <a:fld id="{58FB4751-880F-D840-AAA9-3A15815CC996}" type="slidenum">
              <a:rPr lang="en-GB" smtClean="0"/>
              <a:t>10</a:t>
            </a:fld>
            <a:endParaRPr lang="en-GB" dirty="0"/>
          </a:p>
        </p:txBody>
      </p:sp>
    </p:spTree>
    <p:extLst>
      <p:ext uri="{BB962C8B-B14F-4D97-AF65-F5344CB8AC3E}">
        <p14:creationId xmlns:p14="http://schemas.microsoft.com/office/powerpoint/2010/main" val="313323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1" name="Straight Connector 30">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8" name="Picture 7" descr="Yellow question mark">
            <a:extLst>
              <a:ext uri="{FF2B5EF4-FFF2-40B4-BE49-F238E27FC236}">
                <a16:creationId xmlns:a16="http://schemas.microsoft.com/office/drawing/2014/main" id="{1CE26124-B1EE-7741-B776-E78CFD73A833}"/>
              </a:ext>
            </a:extLst>
          </p:cNvPr>
          <p:cNvPicPr>
            <a:picLocks noChangeAspect="1"/>
          </p:cNvPicPr>
          <p:nvPr/>
        </p:nvPicPr>
        <p:blipFill>
          <a:blip r:embed="rId2"/>
          <a:srcRect l="9091" t="9043" b="5729"/>
          <a:stretch>
            <a:fillRect/>
          </a:stretch>
        </p:blipFill>
        <p:spPr>
          <a:xfrm>
            <a:off x="20" y="10"/>
            <a:ext cx="12191980" cy="6857990"/>
          </a:xfrm>
          <a:prstGeom prst="rect">
            <a:avLst/>
          </a:prstGeom>
        </p:spPr>
      </p:pic>
      <p:sp>
        <p:nvSpPr>
          <p:cNvPr id="32" name="Rectangle 31">
            <a:extLst>
              <a:ext uri="{FF2B5EF4-FFF2-40B4-BE49-F238E27FC236}">
                <a16:creationId xmlns:a16="http://schemas.microsoft.com/office/drawing/2014/main" id="{CC1CA635-2D9C-4E3E-820F-5FE35AC14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9968"/>
            <a:ext cx="12192000" cy="2298032"/>
          </a:xfrm>
          <a:prstGeom prst="rect">
            <a:avLst/>
          </a:prstGeom>
          <a:solidFill>
            <a:srgbClr val="AB7C30">
              <a:alpha val="9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BB5FA21E-1427-E42D-02F9-FE0A8892C30D}"/>
              </a:ext>
            </a:extLst>
          </p:cNvPr>
          <p:cNvSpPr>
            <a:spLocks noGrp="1"/>
          </p:cNvSpPr>
          <p:nvPr>
            <p:ph type="title"/>
          </p:nvPr>
        </p:nvSpPr>
        <p:spPr>
          <a:xfrm>
            <a:off x="457200" y="4960137"/>
            <a:ext cx="7772400" cy="1463040"/>
          </a:xfrm>
        </p:spPr>
        <p:txBody>
          <a:bodyPr vert="horz" lIns="91440" tIns="45720" rIns="91440" bIns="45720" rtlCol="0" anchor="ctr">
            <a:normAutofit/>
          </a:bodyPr>
          <a:lstStyle/>
          <a:p>
            <a:pPr algn="ctr"/>
            <a:r>
              <a:rPr lang="en-US" sz="8000" kern="1200" cap="all" spc="200" baseline="0" dirty="0">
                <a:solidFill>
                  <a:srgbClr val="FFFFFF"/>
                </a:solidFill>
                <a:latin typeface="+mj-lt"/>
                <a:ea typeface="+mj-ea"/>
                <a:cs typeface="+mj-cs"/>
              </a:rPr>
              <a:t>QUIZ</a:t>
            </a:r>
          </a:p>
        </p:txBody>
      </p:sp>
      <p:cxnSp>
        <p:nvCxnSpPr>
          <p:cNvPr id="33" name="Straight Connector 32">
            <a:extLst>
              <a:ext uri="{FF2B5EF4-FFF2-40B4-BE49-F238E27FC236}">
                <a16:creationId xmlns:a16="http://schemas.microsoft.com/office/drawing/2014/main" id="{E0E62FBC-456F-48AE-91ED-3956405D76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18D9F85E-6110-E304-04BA-265B9825F470}"/>
              </a:ext>
            </a:extLst>
          </p:cNvPr>
          <p:cNvSpPr>
            <a:spLocks noGrp="1"/>
          </p:cNvSpPr>
          <p:nvPr>
            <p:ph type="dt" sz="half" idx="10"/>
          </p:nvPr>
        </p:nvSpPr>
        <p:spPr>
          <a:xfrm>
            <a:off x="1024129" y="6470704"/>
            <a:ext cx="2154143" cy="274320"/>
          </a:xfrm>
        </p:spPr>
        <p:txBody>
          <a:bodyPr vert="horz" lIns="91440" tIns="45720" rIns="91440" bIns="45720" rtlCol="0" anchor="ctr">
            <a:normAutofit/>
          </a:bodyPr>
          <a:lstStyle/>
          <a:p>
            <a:pPr defTabSz="914400">
              <a:spcAft>
                <a:spcPts val="600"/>
              </a:spcAft>
            </a:pPr>
            <a:r>
              <a:rPr lang="en-US">
                <a:solidFill>
                  <a:srgbClr val="FFFFFF"/>
                </a:solidFill>
              </a:rPr>
              <a:t>20XX</a:t>
            </a:r>
          </a:p>
        </p:txBody>
      </p:sp>
      <p:sp>
        <p:nvSpPr>
          <p:cNvPr id="5" name="Footer Placeholder 4">
            <a:extLst>
              <a:ext uri="{FF2B5EF4-FFF2-40B4-BE49-F238E27FC236}">
                <a16:creationId xmlns:a16="http://schemas.microsoft.com/office/drawing/2014/main" id="{9FB3D51E-0763-61A3-AE65-4261F1532EFC}"/>
              </a:ext>
            </a:extLst>
          </p:cNvPr>
          <p:cNvSpPr>
            <a:spLocks noGrp="1"/>
          </p:cNvSpPr>
          <p:nvPr>
            <p:ph type="ftr" sz="quarter" idx="11"/>
          </p:nvPr>
        </p:nvSpPr>
        <p:spPr>
          <a:xfrm>
            <a:off x="4842932" y="6470704"/>
            <a:ext cx="5901459"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presentation title</a:t>
            </a:r>
          </a:p>
        </p:txBody>
      </p:sp>
      <p:sp>
        <p:nvSpPr>
          <p:cNvPr id="6" name="Slide Number Placeholder 5">
            <a:extLst>
              <a:ext uri="{FF2B5EF4-FFF2-40B4-BE49-F238E27FC236}">
                <a16:creationId xmlns:a16="http://schemas.microsoft.com/office/drawing/2014/main" id="{627D5A4F-6CDD-7995-F4B4-7CFA9D9DF9B0}"/>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defTabSz="914400">
              <a:spcAft>
                <a:spcPts val="600"/>
              </a:spcAft>
            </a:pPr>
            <a:fld id="{58FB4751-880F-D840-AAA9-3A15815CC996}" type="slidenum">
              <a:rPr lang="en-US">
                <a:solidFill>
                  <a:srgbClr val="FFFFFF"/>
                </a:solidFill>
              </a:rPr>
              <a:pPr defTabSz="914400">
                <a:spcAft>
                  <a:spcPts val="600"/>
                </a:spcAft>
              </a:pPr>
              <a:t>11</a:t>
            </a:fld>
            <a:endParaRPr lang="en-US">
              <a:solidFill>
                <a:srgbClr val="FFFFFF"/>
              </a:solidFill>
            </a:endParaRPr>
          </a:p>
        </p:txBody>
      </p:sp>
    </p:spTree>
    <p:extLst>
      <p:ext uri="{BB962C8B-B14F-4D97-AF65-F5344CB8AC3E}">
        <p14:creationId xmlns:p14="http://schemas.microsoft.com/office/powerpoint/2010/main" val="14939581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ECA79-378E-D2AD-2DE2-96FCAF8871A7}"/>
              </a:ext>
            </a:extLst>
          </p:cNvPr>
          <p:cNvSpPr>
            <a:spLocks noGrp="1"/>
          </p:cNvSpPr>
          <p:nvPr>
            <p:ph type="title"/>
          </p:nvPr>
        </p:nvSpPr>
        <p:spPr/>
        <p:txBody>
          <a:bodyPr/>
          <a:lstStyle/>
          <a:p>
            <a:r>
              <a:rPr lang="en-GB" dirty="0"/>
              <a:t> </a:t>
            </a:r>
          </a:p>
        </p:txBody>
      </p:sp>
      <p:pic>
        <p:nvPicPr>
          <p:cNvPr id="8" name="Content Placeholder 7">
            <a:extLst>
              <a:ext uri="{FF2B5EF4-FFF2-40B4-BE49-F238E27FC236}">
                <a16:creationId xmlns:a16="http://schemas.microsoft.com/office/drawing/2014/main" id="{A63C0B8C-C43D-CA0E-7E4E-FF7B678C3568}"/>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867025" y="1528132"/>
            <a:ext cx="6034087" cy="4780593"/>
          </a:xfrm>
        </p:spPr>
      </p:pic>
      <p:sp>
        <p:nvSpPr>
          <p:cNvPr id="5" name="Footer Placeholder 4">
            <a:extLst>
              <a:ext uri="{FF2B5EF4-FFF2-40B4-BE49-F238E27FC236}">
                <a16:creationId xmlns:a16="http://schemas.microsoft.com/office/drawing/2014/main" id="{B54B2C0E-25A8-D626-7CB3-449F657C0F23}"/>
              </a:ext>
            </a:extLst>
          </p:cNvPr>
          <p:cNvSpPr>
            <a:spLocks noGrp="1"/>
          </p:cNvSpPr>
          <p:nvPr>
            <p:ph type="ftr" sz="quarter" idx="11"/>
          </p:nvPr>
        </p:nvSpPr>
        <p:spPr/>
        <p:txBody>
          <a:bodyPr/>
          <a:lstStyle/>
          <a:p>
            <a:pPr rtl="0"/>
            <a:endParaRPr lang="en-GB" dirty="0"/>
          </a:p>
        </p:txBody>
      </p:sp>
    </p:spTree>
    <p:extLst>
      <p:ext uri="{BB962C8B-B14F-4D97-AF65-F5344CB8AC3E}">
        <p14:creationId xmlns:p14="http://schemas.microsoft.com/office/powerpoint/2010/main" val="892145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EF90F-B40A-A902-B216-0D58DBF04FCE}"/>
              </a:ext>
            </a:extLst>
          </p:cNvPr>
          <p:cNvSpPr>
            <a:spLocks noGrp="1"/>
          </p:cNvSpPr>
          <p:nvPr>
            <p:ph type="title"/>
          </p:nvPr>
        </p:nvSpPr>
        <p:spPr/>
        <p:txBody>
          <a:bodyPr>
            <a:normAutofit fontScale="90000"/>
          </a:bodyPr>
          <a:lstStyle/>
          <a:p>
            <a:pPr algn="ctr">
              <a:lnSpc>
                <a:spcPct val="150000"/>
              </a:lnSpc>
            </a:pPr>
            <a:r>
              <a:rPr lang="en-GB" sz="4000"/>
              <a:t>Assignment one – Role play and exams</a:t>
            </a:r>
            <a:br>
              <a:rPr lang="en-GB" sz="4000"/>
            </a:br>
            <a:r>
              <a:rPr lang="en-GB" sz="4000" b="1"/>
              <a:t>Wednesday 18</a:t>
            </a:r>
            <a:r>
              <a:rPr lang="en-GB" sz="4000" b="1" baseline="30000"/>
              <a:t>th</a:t>
            </a:r>
            <a:r>
              <a:rPr lang="en-GB" sz="4000" b="1"/>
              <a:t> March at 10 am </a:t>
            </a:r>
            <a:br>
              <a:rPr lang="en-GB" sz="5400" b="1"/>
            </a:br>
            <a:endParaRPr lang="en-GB" dirty="0"/>
          </a:p>
        </p:txBody>
      </p:sp>
      <p:sp>
        <p:nvSpPr>
          <p:cNvPr id="3" name="Content Placeholder 2">
            <a:extLst>
              <a:ext uri="{FF2B5EF4-FFF2-40B4-BE49-F238E27FC236}">
                <a16:creationId xmlns:a16="http://schemas.microsoft.com/office/drawing/2014/main" id="{4DCF2B97-FDD9-F915-EAAD-0F57751FA9D0}"/>
              </a:ext>
            </a:extLst>
          </p:cNvPr>
          <p:cNvSpPr>
            <a:spLocks noGrp="1"/>
          </p:cNvSpPr>
          <p:nvPr>
            <p:ph idx="1"/>
          </p:nvPr>
        </p:nvSpPr>
        <p:spPr/>
        <p:txBody>
          <a:bodyPr>
            <a:normAutofit/>
          </a:bodyPr>
          <a:lstStyle/>
          <a:p>
            <a:pPr marL="457200" indent="-457200">
              <a:buFont typeface="+mj-lt"/>
              <a:buAutoNum type="arabicPeriod"/>
            </a:pPr>
            <a:r>
              <a:rPr lang="en-GB" sz="2400" b="1"/>
              <a:t>You will arrive and stay outside until you are asked to enter the room. All mobile phone are to be left  in your bags and turned off. </a:t>
            </a:r>
          </a:p>
          <a:p>
            <a:pPr marL="457200" indent="-457200">
              <a:buFont typeface="+mj-lt"/>
              <a:buAutoNum type="arabicPeriod"/>
            </a:pPr>
            <a:r>
              <a:rPr lang="en-GB" b="1"/>
              <a:t>You </a:t>
            </a:r>
            <a:r>
              <a:rPr lang="en-GB" b="1" dirty="0"/>
              <a:t>will watch a 5 min role play x2 </a:t>
            </a:r>
          </a:p>
          <a:p>
            <a:pPr marL="457200" indent="-457200">
              <a:buFont typeface="+mj-lt"/>
              <a:buAutoNum type="arabicPeriod"/>
            </a:pPr>
            <a:r>
              <a:rPr lang="en-GB" b="1" dirty="0"/>
              <a:t>Exam paper one </a:t>
            </a:r>
            <a:r>
              <a:rPr lang="en-GB" dirty="0"/>
              <a:t>- Answer (10) questions on the role play </a:t>
            </a:r>
            <a:r>
              <a:rPr lang="en-GB" b="1" dirty="0"/>
              <a:t>(45mins)</a:t>
            </a:r>
          </a:p>
          <a:p>
            <a:pPr marL="457200" indent="-457200">
              <a:buFont typeface="+mj-lt"/>
              <a:buAutoNum type="arabicPeriod"/>
            </a:pPr>
            <a:r>
              <a:rPr lang="en-GB" b="1" dirty="0"/>
              <a:t>Break for half an hour outside of the classroom. </a:t>
            </a:r>
          </a:p>
          <a:p>
            <a:pPr marL="457200" indent="-457200">
              <a:buFont typeface="+mj-lt"/>
              <a:buAutoNum type="arabicPeriod"/>
            </a:pPr>
            <a:r>
              <a:rPr lang="en-GB" b="1" dirty="0"/>
              <a:t>Exam paper Two </a:t>
            </a:r>
            <a:r>
              <a:rPr lang="en-GB" dirty="0"/>
              <a:t>-  Answer (20) questions on person-centred counselling skills </a:t>
            </a:r>
            <a:r>
              <a:rPr lang="en-GB" b="1" dirty="0"/>
              <a:t>(45 mins)</a:t>
            </a:r>
          </a:p>
        </p:txBody>
      </p:sp>
      <p:sp>
        <p:nvSpPr>
          <p:cNvPr id="4" name="Date Placeholder 3">
            <a:extLst>
              <a:ext uri="{FF2B5EF4-FFF2-40B4-BE49-F238E27FC236}">
                <a16:creationId xmlns:a16="http://schemas.microsoft.com/office/drawing/2014/main" id="{42F3B8C7-D84B-EF70-4AFC-2A22CA255599}"/>
              </a:ext>
            </a:extLst>
          </p:cNvPr>
          <p:cNvSpPr>
            <a:spLocks noGrp="1"/>
          </p:cNvSpPr>
          <p:nvPr>
            <p:ph type="dt" sz="half" idx="10"/>
          </p:nvPr>
        </p:nvSpPr>
        <p:spPr/>
        <p:txBody>
          <a:bodyPr/>
          <a:lstStyle/>
          <a:p>
            <a:pPr rtl="0"/>
            <a:r>
              <a:rPr lang="en-GB"/>
              <a:t>20XX</a:t>
            </a:r>
          </a:p>
        </p:txBody>
      </p:sp>
      <p:sp>
        <p:nvSpPr>
          <p:cNvPr id="6" name="Slide Number Placeholder 5">
            <a:extLst>
              <a:ext uri="{FF2B5EF4-FFF2-40B4-BE49-F238E27FC236}">
                <a16:creationId xmlns:a16="http://schemas.microsoft.com/office/drawing/2014/main" id="{D37AE5B5-C4C0-296E-F312-0F360202F1AC}"/>
              </a:ext>
            </a:extLst>
          </p:cNvPr>
          <p:cNvSpPr>
            <a:spLocks noGrp="1"/>
          </p:cNvSpPr>
          <p:nvPr>
            <p:ph type="sldNum" sz="quarter" idx="12"/>
          </p:nvPr>
        </p:nvSpPr>
        <p:spPr/>
        <p:txBody>
          <a:bodyPr/>
          <a:lstStyle/>
          <a:p>
            <a:pPr rtl="0"/>
            <a:fld id="{58FB4751-880F-D840-AAA9-3A15815CC996}" type="slidenum">
              <a:rPr lang="en-GB" smtClean="0"/>
              <a:t>13</a:t>
            </a:fld>
            <a:endParaRPr lang="en-GB" dirty="0"/>
          </a:p>
        </p:txBody>
      </p:sp>
    </p:spTree>
    <p:extLst>
      <p:ext uri="{BB962C8B-B14F-4D97-AF65-F5344CB8AC3E}">
        <p14:creationId xmlns:p14="http://schemas.microsoft.com/office/powerpoint/2010/main" val="9904510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296E4-2B53-B952-79A9-D696B0649110}"/>
              </a:ext>
            </a:extLst>
          </p:cNvPr>
          <p:cNvSpPr>
            <a:spLocks noGrp="1"/>
          </p:cNvSpPr>
          <p:nvPr>
            <p:ph type="title"/>
          </p:nvPr>
        </p:nvSpPr>
        <p:spPr/>
        <p:txBody>
          <a:bodyPr/>
          <a:lstStyle/>
          <a:p>
            <a:r>
              <a:rPr lang="en-GB" dirty="0"/>
              <a:t>Exam paper 2 will require citations</a:t>
            </a:r>
          </a:p>
        </p:txBody>
      </p:sp>
      <p:sp>
        <p:nvSpPr>
          <p:cNvPr id="3" name="Content Placeholder 2">
            <a:extLst>
              <a:ext uri="{FF2B5EF4-FFF2-40B4-BE49-F238E27FC236}">
                <a16:creationId xmlns:a16="http://schemas.microsoft.com/office/drawing/2014/main" id="{41674854-ABF6-F851-3789-0F84BB817B91}"/>
              </a:ext>
            </a:extLst>
          </p:cNvPr>
          <p:cNvSpPr>
            <a:spLocks noGrp="1"/>
          </p:cNvSpPr>
          <p:nvPr>
            <p:ph idx="1"/>
          </p:nvPr>
        </p:nvSpPr>
        <p:spPr>
          <a:xfrm>
            <a:off x="1024128" y="1859280"/>
            <a:ext cx="9720073" cy="4450080"/>
          </a:xfrm>
        </p:spPr>
        <p:txBody>
          <a:bodyPr>
            <a:normAutofit fontScale="85000" lnSpcReduction="20000"/>
          </a:bodyPr>
          <a:lstStyle/>
          <a:p>
            <a:r>
              <a:rPr lang="en-GB" dirty="0"/>
              <a:t>You will need to find separate </a:t>
            </a:r>
            <a:r>
              <a:rPr lang="en-GB" b="1" dirty="0"/>
              <a:t>references</a:t>
            </a:r>
            <a:r>
              <a:rPr lang="en-GB" dirty="0"/>
              <a:t> on </a:t>
            </a:r>
          </a:p>
          <a:p>
            <a:pPr marL="457200" indent="-457200">
              <a:buFont typeface="+mj-lt"/>
              <a:buAutoNum type="arabicPeriod"/>
            </a:pPr>
            <a:r>
              <a:rPr lang="en-GB" dirty="0"/>
              <a:t>‘ </a:t>
            </a:r>
            <a:r>
              <a:rPr lang="en-GB" b="1" dirty="0"/>
              <a:t>Active listening</a:t>
            </a:r>
            <a:r>
              <a:rPr lang="en-GB" dirty="0"/>
              <a:t>’, </a:t>
            </a:r>
          </a:p>
          <a:p>
            <a:pPr marL="457200" indent="-457200">
              <a:buFont typeface="+mj-lt"/>
              <a:buAutoNum type="arabicPeriod"/>
            </a:pPr>
            <a:r>
              <a:rPr lang="en-GB" b="1" dirty="0"/>
              <a:t>‘Reflection skill’, </a:t>
            </a:r>
            <a:r>
              <a:rPr lang="en-GB" dirty="0"/>
              <a:t>‘</a:t>
            </a:r>
          </a:p>
          <a:p>
            <a:pPr marL="457200" indent="-457200">
              <a:buFont typeface="+mj-lt"/>
              <a:buAutoNum type="arabicPeriod"/>
            </a:pPr>
            <a:r>
              <a:rPr lang="en-GB" b="1" dirty="0"/>
              <a:t>Paraphrasing skill’, </a:t>
            </a:r>
          </a:p>
          <a:p>
            <a:pPr marL="457200" indent="-457200">
              <a:buFont typeface="+mj-lt"/>
              <a:buAutoNum type="arabicPeriod"/>
            </a:pPr>
            <a:r>
              <a:rPr lang="en-GB" dirty="0"/>
              <a:t>‘</a:t>
            </a:r>
            <a:r>
              <a:rPr lang="en-GB" b="1" dirty="0"/>
              <a:t>Summarising skill</a:t>
            </a:r>
            <a:r>
              <a:rPr lang="en-GB" dirty="0"/>
              <a:t>’,</a:t>
            </a:r>
          </a:p>
          <a:p>
            <a:pPr marL="457200" indent="-457200">
              <a:buFont typeface="+mj-lt"/>
              <a:buAutoNum type="arabicPeriod"/>
            </a:pPr>
            <a:r>
              <a:rPr lang="en-GB" dirty="0"/>
              <a:t>‘</a:t>
            </a:r>
            <a:r>
              <a:rPr lang="en-GB" b="1" dirty="0"/>
              <a:t>Questioning’</a:t>
            </a:r>
            <a:r>
              <a:rPr lang="en-GB" dirty="0"/>
              <a:t> </a:t>
            </a:r>
          </a:p>
          <a:p>
            <a:pPr marL="457200" indent="-457200">
              <a:buFont typeface="+mj-lt"/>
              <a:buAutoNum type="arabicPeriod"/>
            </a:pPr>
            <a:r>
              <a:rPr lang="en-GB" b="1" dirty="0"/>
              <a:t>‘Why do health care workers use counselling skills. </a:t>
            </a:r>
            <a:r>
              <a:rPr lang="en-GB" dirty="0"/>
              <a:t>(you can bring references on a sheet of paper to use).  </a:t>
            </a:r>
          </a:p>
          <a:p>
            <a:pPr marL="457200" indent="-457200">
              <a:buFont typeface="+mj-lt"/>
              <a:buAutoNum type="arabicPeriod"/>
            </a:pPr>
            <a:endParaRPr lang="en-GB" dirty="0"/>
          </a:p>
          <a:p>
            <a:pPr marL="0" indent="0">
              <a:buNone/>
            </a:pPr>
            <a:r>
              <a:rPr lang="en-GB" dirty="0"/>
              <a:t>Where the question has asked you add a citation, write the citation at the end of your sentence. </a:t>
            </a:r>
          </a:p>
          <a:p>
            <a:pPr marL="0" indent="0">
              <a:buNone/>
            </a:pPr>
            <a:r>
              <a:rPr lang="en-GB" b="1" dirty="0"/>
              <a:t>Example :- Paraphrasing is used in communication within health care to………. (Nelson-Jones, 2013). </a:t>
            </a:r>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91FB058F-04D4-1507-AC3F-85DA746971FB}"/>
              </a:ext>
            </a:extLst>
          </p:cNvPr>
          <p:cNvSpPr>
            <a:spLocks noGrp="1"/>
          </p:cNvSpPr>
          <p:nvPr>
            <p:ph type="dt" sz="half" idx="10"/>
          </p:nvPr>
        </p:nvSpPr>
        <p:spPr/>
        <p:txBody>
          <a:bodyPr/>
          <a:lstStyle/>
          <a:p>
            <a:pPr rtl="0"/>
            <a:r>
              <a:rPr lang="en-GB"/>
              <a:t>20XX</a:t>
            </a:r>
          </a:p>
        </p:txBody>
      </p:sp>
      <p:sp>
        <p:nvSpPr>
          <p:cNvPr id="5" name="Footer Placeholder 4">
            <a:extLst>
              <a:ext uri="{FF2B5EF4-FFF2-40B4-BE49-F238E27FC236}">
                <a16:creationId xmlns:a16="http://schemas.microsoft.com/office/drawing/2014/main" id="{63F9C780-7B90-7A65-63D8-D1445221623B}"/>
              </a:ext>
            </a:extLst>
          </p:cNvPr>
          <p:cNvSpPr>
            <a:spLocks noGrp="1"/>
          </p:cNvSpPr>
          <p:nvPr>
            <p:ph type="ftr" sz="quarter" idx="11"/>
          </p:nvPr>
        </p:nvSpPr>
        <p:spPr/>
        <p:txBody>
          <a:bodyPr/>
          <a:lstStyle/>
          <a:p>
            <a:pPr rtl="0"/>
            <a:r>
              <a:rPr lang="en-GB"/>
              <a:t>presentation title</a:t>
            </a:r>
          </a:p>
        </p:txBody>
      </p:sp>
      <p:sp>
        <p:nvSpPr>
          <p:cNvPr id="6" name="Slide Number Placeholder 5">
            <a:extLst>
              <a:ext uri="{FF2B5EF4-FFF2-40B4-BE49-F238E27FC236}">
                <a16:creationId xmlns:a16="http://schemas.microsoft.com/office/drawing/2014/main" id="{F38CD70B-6C5E-0D8C-84D8-76D0DBBD57E2}"/>
              </a:ext>
            </a:extLst>
          </p:cNvPr>
          <p:cNvSpPr>
            <a:spLocks noGrp="1"/>
          </p:cNvSpPr>
          <p:nvPr>
            <p:ph type="sldNum" sz="quarter" idx="12"/>
          </p:nvPr>
        </p:nvSpPr>
        <p:spPr/>
        <p:txBody>
          <a:bodyPr/>
          <a:lstStyle/>
          <a:p>
            <a:pPr rtl="0"/>
            <a:fld id="{58FB4751-880F-D840-AAA9-3A15815CC996}" type="slidenum">
              <a:rPr lang="en-GB" smtClean="0"/>
              <a:t>14</a:t>
            </a:fld>
            <a:endParaRPr lang="en-GB" dirty="0"/>
          </a:p>
        </p:txBody>
      </p:sp>
    </p:spTree>
    <p:extLst>
      <p:ext uri="{BB962C8B-B14F-4D97-AF65-F5344CB8AC3E}">
        <p14:creationId xmlns:p14="http://schemas.microsoft.com/office/powerpoint/2010/main" val="1179453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0DB23-7C8A-55F6-3503-0305389021ED}"/>
              </a:ext>
            </a:extLst>
          </p:cNvPr>
          <p:cNvSpPr>
            <a:spLocks noGrp="1"/>
          </p:cNvSpPr>
          <p:nvPr>
            <p:ph type="title"/>
          </p:nvPr>
        </p:nvSpPr>
        <p:spPr>
          <a:xfrm>
            <a:off x="964788" y="804333"/>
            <a:ext cx="3391900" cy="5249334"/>
          </a:xfrm>
        </p:spPr>
        <p:txBody>
          <a:bodyPr>
            <a:normAutofit/>
          </a:bodyPr>
          <a:lstStyle/>
          <a:p>
            <a:pPr algn="ctr"/>
            <a:r>
              <a:rPr lang="en-GB" dirty="0"/>
              <a:t>Ideas for Recommended reading </a:t>
            </a:r>
          </a:p>
        </p:txBody>
      </p:sp>
      <p:cxnSp>
        <p:nvCxnSpPr>
          <p:cNvPr id="13" name="Straight Connector 12">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75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83ED40CA-198F-F729-B083-1EB0654204ED}"/>
              </a:ext>
            </a:extLst>
          </p:cNvPr>
          <p:cNvGraphicFramePr>
            <a:graphicFrameLocks noGrp="1"/>
          </p:cNvGraphicFramePr>
          <p:nvPr>
            <p:ph idx="1"/>
            <p:extLst>
              <p:ext uri="{D42A27DB-BD31-4B8C-83A1-F6EECF244321}">
                <p14:modId xmlns:p14="http://schemas.microsoft.com/office/powerpoint/2010/main" val="203637033"/>
              </p:ext>
            </p:extLst>
          </p:nvPr>
        </p:nvGraphicFramePr>
        <p:xfrm>
          <a:off x="4999330" y="804333"/>
          <a:ext cx="6257721" cy="52493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BF409BE3-61E4-0401-900F-FCD9FCA0BB74}"/>
              </a:ext>
            </a:extLst>
          </p:cNvPr>
          <p:cNvSpPr>
            <a:spLocks noGrp="1"/>
          </p:cNvSpPr>
          <p:nvPr>
            <p:ph type="dt" sz="half" idx="10"/>
          </p:nvPr>
        </p:nvSpPr>
        <p:spPr>
          <a:xfrm>
            <a:off x="1024129" y="6470704"/>
            <a:ext cx="2154143" cy="274320"/>
          </a:xfrm>
        </p:spPr>
        <p:txBody>
          <a:bodyPr>
            <a:normAutofit/>
          </a:bodyPr>
          <a:lstStyle/>
          <a:p>
            <a:pPr rtl="0">
              <a:spcAft>
                <a:spcPts val="600"/>
              </a:spcAft>
            </a:pPr>
            <a:r>
              <a:rPr lang="en-GB"/>
              <a:t>20XX</a:t>
            </a:r>
          </a:p>
        </p:txBody>
      </p:sp>
      <p:sp>
        <p:nvSpPr>
          <p:cNvPr id="5" name="Footer Placeholder 4">
            <a:extLst>
              <a:ext uri="{FF2B5EF4-FFF2-40B4-BE49-F238E27FC236}">
                <a16:creationId xmlns:a16="http://schemas.microsoft.com/office/drawing/2014/main" id="{F7DB972B-A0F5-D22F-F214-BC57B4C01A27}"/>
              </a:ext>
            </a:extLst>
          </p:cNvPr>
          <p:cNvSpPr>
            <a:spLocks noGrp="1"/>
          </p:cNvSpPr>
          <p:nvPr>
            <p:ph type="ftr" sz="quarter" idx="11"/>
          </p:nvPr>
        </p:nvSpPr>
        <p:spPr>
          <a:xfrm>
            <a:off x="4842932" y="6470704"/>
            <a:ext cx="5901459" cy="274320"/>
          </a:xfrm>
        </p:spPr>
        <p:txBody>
          <a:bodyPr>
            <a:normAutofit/>
          </a:bodyPr>
          <a:lstStyle/>
          <a:p>
            <a:pPr rtl="0">
              <a:spcAft>
                <a:spcPts val="600"/>
              </a:spcAft>
            </a:pPr>
            <a:r>
              <a:rPr lang="en-GB"/>
              <a:t>presentation title</a:t>
            </a:r>
          </a:p>
        </p:txBody>
      </p:sp>
      <p:sp>
        <p:nvSpPr>
          <p:cNvPr id="6" name="Slide Number Placeholder 5">
            <a:extLst>
              <a:ext uri="{FF2B5EF4-FFF2-40B4-BE49-F238E27FC236}">
                <a16:creationId xmlns:a16="http://schemas.microsoft.com/office/drawing/2014/main" id="{8C6DD839-BFE0-300E-04A4-E37D025E8670}"/>
              </a:ext>
            </a:extLst>
          </p:cNvPr>
          <p:cNvSpPr>
            <a:spLocks noGrp="1"/>
          </p:cNvSpPr>
          <p:nvPr>
            <p:ph type="sldNum" sz="quarter" idx="12"/>
          </p:nvPr>
        </p:nvSpPr>
        <p:spPr>
          <a:xfrm>
            <a:off x="10837333" y="6470704"/>
            <a:ext cx="973667" cy="274320"/>
          </a:xfrm>
        </p:spPr>
        <p:txBody>
          <a:bodyPr>
            <a:normAutofit/>
          </a:bodyPr>
          <a:lstStyle/>
          <a:p>
            <a:pPr rtl="0">
              <a:spcAft>
                <a:spcPts val="600"/>
              </a:spcAft>
            </a:pPr>
            <a:fld id="{58FB4751-880F-D840-AAA9-3A15815CC996}" type="slidenum">
              <a:rPr lang="en-GB" smtClean="0"/>
              <a:pPr rtl="0">
                <a:spcAft>
                  <a:spcPts val="600"/>
                </a:spcAft>
              </a:pPr>
              <a:t>15</a:t>
            </a:fld>
            <a:endParaRPr lang="en-GB"/>
          </a:p>
        </p:txBody>
      </p:sp>
    </p:spTree>
    <p:extLst>
      <p:ext uri="{BB962C8B-B14F-4D97-AF65-F5344CB8AC3E}">
        <p14:creationId xmlns:p14="http://schemas.microsoft.com/office/powerpoint/2010/main" val="36650424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1986E-E39C-B5F1-F761-E8CA30C35398}"/>
              </a:ext>
            </a:extLst>
          </p:cNvPr>
          <p:cNvSpPr>
            <a:spLocks noGrp="1"/>
          </p:cNvSpPr>
          <p:nvPr>
            <p:ph type="title"/>
          </p:nvPr>
        </p:nvSpPr>
        <p:spPr/>
        <p:txBody>
          <a:bodyPr/>
          <a:lstStyle/>
          <a:p>
            <a:pPr algn="ctr"/>
            <a:r>
              <a:rPr lang="en-GB" dirty="0"/>
              <a:t>Role play scenario</a:t>
            </a:r>
          </a:p>
        </p:txBody>
      </p:sp>
      <p:sp>
        <p:nvSpPr>
          <p:cNvPr id="3" name="Content Placeholder 2">
            <a:extLst>
              <a:ext uri="{FF2B5EF4-FFF2-40B4-BE49-F238E27FC236}">
                <a16:creationId xmlns:a16="http://schemas.microsoft.com/office/drawing/2014/main" id="{D2818521-5390-4005-07FE-E7757C1FCCCD}"/>
              </a:ext>
            </a:extLst>
          </p:cNvPr>
          <p:cNvSpPr>
            <a:spLocks noGrp="1"/>
          </p:cNvSpPr>
          <p:nvPr>
            <p:ph idx="1"/>
          </p:nvPr>
        </p:nvSpPr>
        <p:spPr/>
        <p:txBody>
          <a:bodyPr>
            <a:normAutofit lnSpcReduction="10000"/>
          </a:bodyPr>
          <a:lstStyle/>
          <a:p>
            <a:r>
              <a:rPr lang="en-GB" dirty="0"/>
              <a:t>Sam is a bus driver and at the age of 42 he has been diagnosed with diabetes 2 three weeks ago. </a:t>
            </a:r>
          </a:p>
          <a:p>
            <a:r>
              <a:rPr lang="en-GB" dirty="0"/>
              <a:t>Sam feels </a:t>
            </a:r>
            <a:r>
              <a:rPr lang="en-GB" b="1" dirty="0"/>
              <a:t>overwhelmed</a:t>
            </a:r>
            <a:r>
              <a:rPr lang="en-GB" dirty="0"/>
              <a:t> since the diagnosis, he feels everyone is on at him to change his lifestyle. </a:t>
            </a:r>
          </a:p>
          <a:p>
            <a:r>
              <a:rPr lang="en-GB" dirty="0"/>
              <a:t>Sam’s family are concerned as he does not exercise or eat well and could end up like his dad who had severe eyesight issues. </a:t>
            </a:r>
          </a:p>
          <a:p>
            <a:r>
              <a:rPr lang="en-GB" dirty="0"/>
              <a:t>Sam worries about deteriorating of his eyesight  as he needs them to drive for a living. </a:t>
            </a:r>
          </a:p>
          <a:p>
            <a:r>
              <a:rPr lang="en-GB" dirty="0"/>
              <a:t> Sam’s doctor has given him advice, but he is reluctant to do anything as he feels so overwhelmed with the changes. Sam says he is  feeling </a:t>
            </a:r>
            <a:r>
              <a:rPr lang="en-GB" b="1" dirty="0"/>
              <a:t>guilty, anxious and ashamed</a:t>
            </a:r>
            <a:r>
              <a:rPr lang="en-GB" dirty="0"/>
              <a:t>. </a:t>
            </a:r>
          </a:p>
          <a:p>
            <a:endParaRPr lang="en-GB" dirty="0"/>
          </a:p>
        </p:txBody>
      </p:sp>
      <p:sp>
        <p:nvSpPr>
          <p:cNvPr id="4" name="Date Placeholder 3">
            <a:extLst>
              <a:ext uri="{FF2B5EF4-FFF2-40B4-BE49-F238E27FC236}">
                <a16:creationId xmlns:a16="http://schemas.microsoft.com/office/drawing/2014/main" id="{07B4377D-EB2A-BFE1-5219-C47D974F7602}"/>
              </a:ext>
            </a:extLst>
          </p:cNvPr>
          <p:cNvSpPr>
            <a:spLocks noGrp="1"/>
          </p:cNvSpPr>
          <p:nvPr>
            <p:ph type="dt" sz="half" idx="10"/>
          </p:nvPr>
        </p:nvSpPr>
        <p:spPr/>
        <p:txBody>
          <a:bodyPr/>
          <a:lstStyle/>
          <a:p>
            <a:pPr rtl="0"/>
            <a:r>
              <a:rPr lang="en-GB"/>
              <a:t>20XX</a:t>
            </a:r>
          </a:p>
        </p:txBody>
      </p:sp>
    </p:spTree>
    <p:extLst>
      <p:ext uri="{BB962C8B-B14F-4D97-AF65-F5344CB8AC3E}">
        <p14:creationId xmlns:p14="http://schemas.microsoft.com/office/powerpoint/2010/main" val="568521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CB1F3-48B7-17D7-9943-D9053541E175}"/>
              </a:ext>
            </a:extLst>
          </p:cNvPr>
          <p:cNvSpPr>
            <a:spLocks noGrp="1"/>
          </p:cNvSpPr>
          <p:nvPr>
            <p:ph type="title"/>
          </p:nvPr>
        </p:nvSpPr>
        <p:spPr/>
        <p:txBody>
          <a:bodyPr/>
          <a:lstStyle/>
          <a:p>
            <a:pPr algn="ctr"/>
            <a:r>
              <a:rPr lang="en-GB" dirty="0"/>
              <a:t> Role play demonstrating  </a:t>
            </a:r>
            <a:r>
              <a:rPr lang="en-GB"/>
              <a:t>person-centred  </a:t>
            </a:r>
            <a:r>
              <a:rPr lang="en-GB" dirty="0"/>
              <a:t>skills</a:t>
            </a:r>
          </a:p>
        </p:txBody>
      </p:sp>
      <p:sp>
        <p:nvSpPr>
          <p:cNvPr id="3" name="Content Placeholder 2">
            <a:extLst>
              <a:ext uri="{FF2B5EF4-FFF2-40B4-BE49-F238E27FC236}">
                <a16:creationId xmlns:a16="http://schemas.microsoft.com/office/drawing/2014/main" id="{DD89C3B8-28B0-809F-2A45-DB4DAEE4B256}"/>
              </a:ext>
            </a:extLst>
          </p:cNvPr>
          <p:cNvSpPr>
            <a:spLocks noGrp="1"/>
          </p:cNvSpPr>
          <p:nvPr>
            <p:ph idx="1"/>
          </p:nvPr>
        </p:nvSpPr>
        <p:spPr/>
        <p:txBody>
          <a:bodyPr/>
          <a:lstStyle/>
          <a:p>
            <a:pPr marL="457200" indent="-457200">
              <a:buFont typeface="+mj-lt"/>
              <a:buAutoNum type="arabicPeriod"/>
            </a:pPr>
            <a:r>
              <a:rPr lang="en-GB" dirty="0"/>
              <a:t>Build a </a:t>
            </a:r>
            <a:r>
              <a:rPr lang="en-GB" b="1" dirty="0"/>
              <a:t>rapport</a:t>
            </a:r>
            <a:r>
              <a:rPr lang="en-GB" dirty="0"/>
              <a:t> and create a </a:t>
            </a:r>
            <a:r>
              <a:rPr lang="en-GB" b="1" dirty="0"/>
              <a:t>safe non-judgemental space</a:t>
            </a:r>
          </a:p>
          <a:p>
            <a:pPr marL="457200" indent="-457200">
              <a:buFont typeface="+mj-lt"/>
              <a:buAutoNum type="arabicPeriod"/>
            </a:pPr>
            <a:r>
              <a:rPr lang="en-GB" dirty="0"/>
              <a:t>Use </a:t>
            </a:r>
            <a:r>
              <a:rPr lang="en-GB" b="1" dirty="0"/>
              <a:t>active listening </a:t>
            </a:r>
            <a:r>
              <a:rPr lang="en-GB" dirty="0"/>
              <a:t>and </a:t>
            </a:r>
            <a:r>
              <a:rPr lang="en-GB" b="1" dirty="0"/>
              <a:t>empathic reflection </a:t>
            </a:r>
            <a:r>
              <a:rPr lang="en-GB" dirty="0"/>
              <a:t>to explore how the patient feels about the diagnosis and lifestyle changes.</a:t>
            </a:r>
          </a:p>
          <a:p>
            <a:pPr marL="457200" indent="-457200">
              <a:buFont typeface="+mj-lt"/>
              <a:buAutoNum type="arabicPeriod"/>
            </a:pPr>
            <a:r>
              <a:rPr lang="en-GB" b="1" dirty="0"/>
              <a:t>Identify barriers  </a:t>
            </a:r>
            <a:r>
              <a:rPr lang="en-GB" dirty="0"/>
              <a:t>to self management using questions ( e.g. time, motivation, emotional stress).</a:t>
            </a:r>
          </a:p>
          <a:p>
            <a:pPr marL="457200" indent="-457200">
              <a:buFont typeface="+mj-lt"/>
              <a:buAutoNum type="arabicPeriod"/>
            </a:pPr>
            <a:r>
              <a:rPr lang="en-GB" dirty="0"/>
              <a:t>Use </a:t>
            </a:r>
            <a:r>
              <a:rPr lang="en-GB" b="1" dirty="0"/>
              <a:t>paraphrasing statements </a:t>
            </a:r>
          </a:p>
          <a:p>
            <a:pPr marL="457200" indent="-457200">
              <a:buFont typeface="+mj-lt"/>
              <a:buAutoNum type="arabicPeriod"/>
            </a:pPr>
            <a:r>
              <a:rPr lang="en-GB" b="1" dirty="0"/>
              <a:t>Summarise </a:t>
            </a:r>
            <a:r>
              <a:rPr lang="en-GB" dirty="0"/>
              <a:t>and help the patient consider small realistic next steps. </a:t>
            </a:r>
          </a:p>
        </p:txBody>
      </p:sp>
      <p:sp>
        <p:nvSpPr>
          <p:cNvPr id="4" name="Date Placeholder 3">
            <a:extLst>
              <a:ext uri="{FF2B5EF4-FFF2-40B4-BE49-F238E27FC236}">
                <a16:creationId xmlns:a16="http://schemas.microsoft.com/office/drawing/2014/main" id="{155312D8-B63C-C2C5-598B-AECF6500C8AF}"/>
              </a:ext>
            </a:extLst>
          </p:cNvPr>
          <p:cNvSpPr>
            <a:spLocks noGrp="1"/>
          </p:cNvSpPr>
          <p:nvPr>
            <p:ph type="dt" sz="half" idx="10"/>
          </p:nvPr>
        </p:nvSpPr>
        <p:spPr/>
        <p:txBody>
          <a:bodyPr/>
          <a:lstStyle/>
          <a:p>
            <a:pPr rtl="0"/>
            <a:r>
              <a:rPr lang="en-GB"/>
              <a:t>20XX</a:t>
            </a:r>
          </a:p>
        </p:txBody>
      </p:sp>
      <p:sp>
        <p:nvSpPr>
          <p:cNvPr id="6" name="Slide Number Placeholder 5">
            <a:extLst>
              <a:ext uri="{FF2B5EF4-FFF2-40B4-BE49-F238E27FC236}">
                <a16:creationId xmlns:a16="http://schemas.microsoft.com/office/drawing/2014/main" id="{E6669D10-B845-A84E-28BA-B787330D10C7}"/>
              </a:ext>
            </a:extLst>
          </p:cNvPr>
          <p:cNvSpPr>
            <a:spLocks noGrp="1"/>
          </p:cNvSpPr>
          <p:nvPr>
            <p:ph type="sldNum" sz="quarter" idx="12"/>
          </p:nvPr>
        </p:nvSpPr>
        <p:spPr/>
        <p:txBody>
          <a:bodyPr/>
          <a:lstStyle/>
          <a:p>
            <a:pPr rtl="0"/>
            <a:fld id="{58FB4751-880F-D840-AAA9-3A15815CC996}" type="slidenum">
              <a:rPr lang="en-GB" smtClean="0"/>
              <a:t>17</a:t>
            </a:fld>
            <a:endParaRPr lang="en-GB" dirty="0"/>
          </a:p>
        </p:txBody>
      </p:sp>
    </p:spTree>
    <p:extLst>
      <p:ext uri="{BB962C8B-B14F-4D97-AF65-F5344CB8AC3E}">
        <p14:creationId xmlns:p14="http://schemas.microsoft.com/office/powerpoint/2010/main" val="9784664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2A685-7469-C721-795A-5F1EDA3842B8}"/>
              </a:ext>
            </a:extLst>
          </p:cNvPr>
          <p:cNvSpPr>
            <a:spLocks noGrp="1"/>
          </p:cNvSpPr>
          <p:nvPr>
            <p:ph type="title"/>
          </p:nvPr>
        </p:nvSpPr>
        <p:spPr/>
        <p:txBody>
          <a:bodyPr/>
          <a:lstStyle/>
          <a:p>
            <a:r>
              <a:rPr lang="en-GB" dirty="0"/>
              <a:t>Examples of counselling skills responses</a:t>
            </a:r>
            <a:br>
              <a:rPr lang="en-GB" dirty="0"/>
            </a:br>
            <a:endParaRPr lang="en-GB" dirty="0"/>
          </a:p>
        </p:txBody>
      </p:sp>
      <p:sp>
        <p:nvSpPr>
          <p:cNvPr id="3" name="Content Placeholder 2">
            <a:extLst>
              <a:ext uri="{FF2B5EF4-FFF2-40B4-BE49-F238E27FC236}">
                <a16:creationId xmlns:a16="http://schemas.microsoft.com/office/drawing/2014/main" id="{50F5936A-ED54-203C-F44A-531131B1630D}"/>
              </a:ext>
            </a:extLst>
          </p:cNvPr>
          <p:cNvSpPr>
            <a:spLocks noGrp="1"/>
          </p:cNvSpPr>
          <p:nvPr>
            <p:ph idx="1"/>
          </p:nvPr>
        </p:nvSpPr>
        <p:spPr/>
        <p:txBody>
          <a:bodyPr/>
          <a:lstStyle/>
          <a:p>
            <a:r>
              <a:rPr lang="en-GB" b="1" dirty="0"/>
              <a:t>Reflection skill </a:t>
            </a:r>
            <a:r>
              <a:rPr lang="en-GB" dirty="0"/>
              <a:t>“</a:t>
            </a:r>
            <a:r>
              <a:rPr lang="en-GB" dirty="0">
                <a:solidFill>
                  <a:srgbClr val="FF0000"/>
                </a:solidFill>
              </a:rPr>
              <a:t>It sounds like you are feeling </a:t>
            </a:r>
            <a:r>
              <a:rPr lang="en-GB" dirty="0"/>
              <a:t>quite overwhelmed trying to manage your blood sugar levels whilst working”.</a:t>
            </a:r>
          </a:p>
          <a:p>
            <a:r>
              <a:rPr lang="en-GB" b="1" dirty="0"/>
              <a:t>Paraphrasing skill </a:t>
            </a:r>
            <a:r>
              <a:rPr lang="en-GB" dirty="0"/>
              <a:t>“ </a:t>
            </a:r>
            <a:r>
              <a:rPr lang="en-GB" dirty="0">
                <a:solidFill>
                  <a:srgbClr val="FF0000"/>
                </a:solidFill>
              </a:rPr>
              <a:t>So you are saying </a:t>
            </a:r>
            <a:r>
              <a:rPr lang="en-GB" dirty="0"/>
              <a:t>that even though you understand the severity of changing your diet and lifestyle you are finding it difficult to change which is making you feel guilty”.</a:t>
            </a:r>
          </a:p>
          <a:p>
            <a:r>
              <a:rPr lang="en-GB" b="1" dirty="0"/>
              <a:t>Summarising</a:t>
            </a:r>
            <a:r>
              <a:rPr lang="en-GB" dirty="0"/>
              <a:t> “ </a:t>
            </a:r>
            <a:r>
              <a:rPr lang="en-GB" dirty="0">
                <a:solidFill>
                  <a:srgbClr val="FF0000"/>
                </a:solidFill>
              </a:rPr>
              <a:t>let me just summarise what I have heard, </a:t>
            </a:r>
            <a:r>
              <a:rPr lang="en-GB" dirty="0"/>
              <a:t>You know you need to make changes as you are worried about your eyesight deteriorating because you may lose your job, but you are feeling overwhelmed where to start and would like some help”.</a:t>
            </a:r>
          </a:p>
        </p:txBody>
      </p:sp>
      <p:sp>
        <p:nvSpPr>
          <p:cNvPr id="4" name="Date Placeholder 3">
            <a:extLst>
              <a:ext uri="{FF2B5EF4-FFF2-40B4-BE49-F238E27FC236}">
                <a16:creationId xmlns:a16="http://schemas.microsoft.com/office/drawing/2014/main" id="{447A296D-D65C-6A26-A32F-7D0E9993EC02}"/>
              </a:ext>
            </a:extLst>
          </p:cNvPr>
          <p:cNvSpPr>
            <a:spLocks noGrp="1"/>
          </p:cNvSpPr>
          <p:nvPr>
            <p:ph type="dt" sz="half" idx="10"/>
          </p:nvPr>
        </p:nvSpPr>
        <p:spPr/>
        <p:txBody>
          <a:bodyPr/>
          <a:lstStyle/>
          <a:p>
            <a:pPr rtl="0"/>
            <a:r>
              <a:rPr lang="en-GB"/>
              <a:t>20XX</a:t>
            </a:r>
          </a:p>
        </p:txBody>
      </p:sp>
    </p:spTree>
    <p:extLst>
      <p:ext uri="{BB962C8B-B14F-4D97-AF65-F5344CB8AC3E}">
        <p14:creationId xmlns:p14="http://schemas.microsoft.com/office/powerpoint/2010/main" val="35599541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73EFA-E55A-2CD7-B824-C48E5ADB6B6D}"/>
              </a:ext>
            </a:extLst>
          </p:cNvPr>
          <p:cNvSpPr>
            <a:spLocks noGrp="1"/>
          </p:cNvSpPr>
          <p:nvPr>
            <p:ph type="title"/>
          </p:nvPr>
        </p:nvSpPr>
        <p:spPr/>
        <p:txBody>
          <a:bodyPr/>
          <a:lstStyle/>
          <a:p>
            <a:pPr algn="ctr"/>
            <a:r>
              <a:rPr lang="en-GB" dirty="0"/>
              <a:t>Examples of questions</a:t>
            </a:r>
          </a:p>
        </p:txBody>
      </p:sp>
      <p:sp>
        <p:nvSpPr>
          <p:cNvPr id="3" name="Content Placeholder 2">
            <a:extLst>
              <a:ext uri="{FF2B5EF4-FFF2-40B4-BE49-F238E27FC236}">
                <a16:creationId xmlns:a16="http://schemas.microsoft.com/office/drawing/2014/main" id="{1367F28C-573E-EF7E-D08B-32132774E87E}"/>
              </a:ext>
            </a:extLst>
          </p:cNvPr>
          <p:cNvSpPr>
            <a:spLocks noGrp="1"/>
          </p:cNvSpPr>
          <p:nvPr>
            <p:ph idx="1"/>
          </p:nvPr>
        </p:nvSpPr>
        <p:spPr>
          <a:xfrm>
            <a:off x="1024127" y="2249424"/>
            <a:ext cx="9720073" cy="4023360"/>
          </a:xfrm>
        </p:spPr>
        <p:txBody>
          <a:bodyPr>
            <a:normAutofit/>
          </a:bodyPr>
          <a:lstStyle/>
          <a:p>
            <a:r>
              <a:rPr lang="en-GB" b="1" dirty="0"/>
              <a:t>Clarifying question- </a:t>
            </a:r>
            <a:r>
              <a:rPr lang="en-GB" dirty="0"/>
              <a:t>“ </a:t>
            </a:r>
            <a:r>
              <a:rPr lang="en-GB" dirty="0">
                <a:solidFill>
                  <a:srgbClr val="FF0000"/>
                </a:solidFill>
              </a:rPr>
              <a:t>When you say you are </a:t>
            </a:r>
            <a:r>
              <a:rPr lang="en-GB" dirty="0"/>
              <a:t>doing ok with your medication- do you mean you are ok at taking it regularly or do you miss doses?”</a:t>
            </a:r>
          </a:p>
          <a:p>
            <a:r>
              <a:rPr lang="en-GB" b="1" dirty="0"/>
              <a:t>Socratic questioning</a:t>
            </a:r>
            <a:r>
              <a:rPr lang="en-GB" dirty="0"/>
              <a:t> – </a:t>
            </a:r>
            <a:r>
              <a:rPr lang="en-GB" dirty="0">
                <a:solidFill>
                  <a:srgbClr val="FF0000"/>
                </a:solidFill>
              </a:rPr>
              <a:t>What evidence </a:t>
            </a:r>
            <a:r>
              <a:rPr lang="en-GB" dirty="0"/>
              <a:t>do you have that you’ve failed to manage your diabetes well?”</a:t>
            </a:r>
          </a:p>
          <a:p>
            <a:r>
              <a:rPr lang="en-GB" b="1" dirty="0"/>
              <a:t>Open ended question </a:t>
            </a:r>
            <a:r>
              <a:rPr lang="en-GB" dirty="0"/>
              <a:t>– “</a:t>
            </a:r>
            <a:r>
              <a:rPr lang="en-GB" dirty="0">
                <a:solidFill>
                  <a:srgbClr val="FF0000"/>
                </a:solidFill>
              </a:rPr>
              <a:t>Can you tell me more about</a:t>
            </a:r>
            <a:r>
              <a:rPr lang="en-GB" dirty="0"/>
              <a:t> how having diabetes affects your day-to-day life?”</a:t>
            </a:r>
          </a:p>
          <a:p>
            <a:r>
              <a:rPr lang="en-GB" b="1" dirty="0"/>
              <a:t>Reflective question </a:t>
            </a:r>
            <a:r>
              <a:rPr lang="en-GB" dirty="0"/>
              <a:t>– “Looking back over the past 3 weeks since being diagnosed, what have you learnt about yourself in how you respond to the challenges like managing diabetes. </a:t>
            </a:r>
          </a:p>
        </p:txBody>
      </p:sp>
      <p:sp>
        <p:nvSpPr>
          <p:cNvPr id="4" name="Date Placeholder 3">
            <a:extLst>
              <a:ext uri="{FF2B5EF4-FFF2-40B4-BE49-F238E27FC236}">
                <a16:creationId xmlns:a16="http://schemas.microsoft.com/office/drawing/2014/main" id="{3FECA297-3658-B925-4F5C-B733D536E34C}"/>
              </a:ext>
            </a:extLst>
          </p:cNvPr>
          <p:cNvSpPr>
            <a:spLocks noGrp="1"/>
          </p:cNvSpPr>
          <p:nvPr>
            <p:ph type="dt" sz="half" idx="10"/>
          </p:nvPr>
        </p:nvSpPr>
        <p:spPr/>
        <p:txBody>
          <a:bodyPr/>
          <a:lstStyle/>
          <a:p>
            <a:pPr rtl="0"/>
            <a:r>
              <a:rPr lang="en-GB"/>
              <a:t>20XX</a:t>
            </a:r>
          </a:p>
        </p:txBody>
      </p:sp>
      <p:sp>
        <p:nvSpPr>
          <p:cNvPr id="6" name="Slide Number Placeholder 5">
            <a:extLst>
              <a:ext uri="{FF2B5EF4-FFF2-40B4-BE49-F238E27FC236}">
                <a16:creationId xmlns:a16="http://schemas.microsoft.com/office/drawing/2014/main" id="{53A6ED01-ED4D-9322-9680-2BCEB7F63E69}"/>
              </a:ext>
            </a:extLst>
          </p:cNvPr>
          <p:cNvSpPr>
            <a:spLocks noGrp="1"/>
          </p:cNvSpPr>
          <p:nvPr>
            <p:ph type="sldNum" sz="quarter" idx="12"/>
          </p:nvPr>
        </p:nvSpPr>
        <p:spPr/>
        <p:txBody>
          <a:bodyPr/>
          <a:lstStyle/>
          <a:p>
            <a:pPr rtl="0"/>
            <a:fld id="{58FB4751-880F-D840-AAA9-3A15815CC996}" type="slidenum">
              <a:rPr lang="en-GB" smtClean="0"/>
              <a:t>19</a:t>
            </a:fld>
            <a:endParaRPr lang="en-GB" dirty="0"/>
          </a:p>
        </p:txBody>
      </p:sp>
    </p:spTree>
    <p:extLst>
      <p:ext uri="{BB962C8B-B14F-4D97-AF65-F5344CB8AC3E}">
        <p14:creationId xmlns:p14="http://schemas.microsoft.com/office/powerpoint/2010/main" val="29283354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p:txBody>
          <a:bodyPr rtlCol="0"/>
          <a:lstStyle>
            <a:defPPr>
              <a:defRPr lang="en-GB"/>
            </a:defPPr>
          </a:lstStyle>
          <a:p>
            <a:pPr algn="ctr" rtl="0"/>
            <a:r>
              <a:rPr lang="en-GB" dirty="0"/>
              <a:t>Any Questions? </a:t>
            </a:r>
          </a:p>
        </p:txBody>
      </p:sp>
    </p:spTree>
    <p:extLst>
      <p:ext uri="{BB962C8B-B14F-4D97-AF65-F5344CB8AC3E}">
        <p14:creationId xmlns:p14="http://schemas.microsoft.com/office/powerpoint/2010/main" val="5200005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Integral</Template>
  <TotalTime>346</TotalTime>
  <Words>1334</Words>
  <Application>Microsoft Office PowerPoint</Application>
  <PresentationFormat>Widescreen</PresentationFormat>
  <Paragraphs>137</Paragraphs>
  <Slides>20</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Calibri</vt:lpstr>
      <vt:lpstr>Courier New</vt:lpstr>
      <vt:lpstr>Gill Sans Nova</vt:lpstr>
      <vt:lpstr>Tw Cen MT</vt:lpstr>
      <vt:lpstr>Tw Cen MT Condensed</vt:lpstr>
      <vt:lpstr>Wingdings</vt:lpstr>
      <vt:lpstr>Wingdings 3</vt:lpstr>
      <vt:lpstr>Integral</vt:lpstr>
      <vt:lpstr>Week 7   Building the therapeutic relationship using Person-centred  counselling skills</vt:lpstr>
      <vt:lpstr>Learning outcomes</vt:lpstr>
      <vt:lpstr>Re-Cap Active listening </vt:lpstr>
      <vt:lpstr>Soler- Attending/Active listening  skill   (Gerard Egan in the skilled helper) </vt:lpstr>
      <vt:lpstr>reflection</vt:lpstr>
      <vt:lpstr>Paraphrasing skill</vt:lpstr>
      <vt:lpstr>Summarising</vt:lpstr>
      <vt:lpstr> different types of questions and what they do</vt:lpstr>
      <vt:lpstr>Why do health care workers use counselling skills</vt:lpstr>
      <vt:lpstr>Barriers to Unconditional positive regard</vt:lpstr>
      <vt:lpstr>QUIZ</vt:lpstr>
      <vt:lpstr> </vt:lpstr>
      <vt:lpstr>Assignment one – Role play and exams Wednesday 18th March at 10 am  </vt:lpstr>
      <vt:lpstr>Exam paper 2 will require citations</vt:lpstr>
      <vt:lpstr>Ideas for Recommended reading </vt:lpstr>
      <vt:lpstr>Role play scenario</vt:lpstr>
      <vt:lpstr> Role play demonstrating  person-centred  skills</vt:lpstr>
      <vt:lpstr>Examples of counselling skills responses </vt:lpstr>
      <vt:lpstr>Examples of questions</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sharon Langford</dc:creator>
  <cp:lastModifiedBy>sharon Langford</cp:lastModifiedBy>
  <cp:revision>3</cp:revision>
  <dcterms:created xsi:type="dcterms:W3CDTF">2025-11-09T13:00:48Z</dcterms:created>
  <dcterms:modified xsi:type="dcterms:W3CDTF">2026-03-10T19:46:41Z</dcterms:modified>
</cp:coreProperties>
</file>