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388" r:id="rId1"/>
  </p:sldMasterIdLst>
  <p:notesMasterIdLst>
    <p:notesMasterId r:id="rId18"/>
  </p:notesMasterIdLst>
  <p:sldIdLst>
    <p:sldId id="256" r:id="rId2"/>
    <p:sldId id="257" r:id="rId3"/>
    <p:sldId id="258" r:id="rId4"/>
    <p:sldId id="259" r:id="rId5"/>
    <p:sldId id="270" r:id="rId6"/>
    <p:sldId id="271" r:id="rId7"/>
    <p:sldId id="272" r:id="rId8"/>
    <p:sldId id="273" r:id="rId9"/>
    <p:sldId id="274" r:id="rId10"/>
    <p:sldId id="275" r:id="rId11"/>
    <p:sldId id="264" r:id="rId12"/>
    <p:sldId id="265" r:id="rId13"/>
    <p:sldId id="266" r:id="rId14"/>
    <p:sldId id="267" r:id="rId15"/>
    <p:sldId id="277"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94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3A1FD1-20E0-402A-9514-E3769BBFC3FC}" type="datetimeFigureOut">
              <a:rPr lang="en-GB" smtClean="0"/>
              <a:t>29/04/2022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41FC58-125C-4479-BD52-F5A7D0F98A2E}" type="slidenum">
              <a:rPr lang="en-GB" smtClean="0"/>
              <a:t>‹#›</a:t>
            </a:fld>
            <a:endParaRPr lang="en-GB"/>
          </a:p>
        </p:txBody>
      </p:sp>
    </p:spTree>
    <p:extLst>
      <p:ext uri="{BB962C8B-B14F-4D97-AF65-F5344CB8AC3E}">
        <p14:creationId xmlns:p14="http://schemas.microsoft.com/office/powerpoint/2010/main" val="304796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1FC58-125C-4479-BD52-F5A7D0F98A2E}" type="slidenum">
              <a:rPr lang="en-GB" smtClean="0"/>
              <a:t>1</a:t>
            </a:fld>
            <a:endParaRPr lang="en-GB"/>
          </a:p>
        </p:txBody>
      </p:sp>
    </p:spTree>
    <p:extLst>
      <p:ext uri="{BB962C8B-B14F-4D97-AF65-F5344CB8AC3E}">
        <p14:creationId xmlns:p14="http://schemas.microsoft.com/office/powerpoint/2010/main" val="2302077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02DC12-C52B-E745-B8EA-A55E5B9CE141}" type="slidenum">
              <a:rPr lang="en-US" smtClean="0"/>
              <a:t>13</a:t>
            </a:fld>
            <a:endParaRPr lang="en-US"/>
          </a:p>
        </p:txBody>
      </p:sp>
    </p:spTree>
    <p:extLst>
      <p:ext uri="{BB962C8B-B14F-4D97-AF65-F5344CB8AC3E}">
        <p14:creationId xmlns:p14="http://schemas.microsoft.com/office/powerpoint/2010/main" val="1462915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95DA5FD-6399-44A8-A211-5BB9DB99737C}" type="datetimeFigureOut">
              <a:rPr lang="en-GB" smtClean="0"/>
              <a:t>29/04/2022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8DA4692-9509-4684-9C2E-FB21DCDA3DB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8DA4692-9509-4684-9C2E-FB21DCDA3DBD}"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8DA4692-9509-4684-9C2E-FB21DCDA3DBD}"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8DA4692-9509-4684-9C2E-FB21DCDA3DBD}"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8DA4692-9509-4684-9C2E-FB21DCDA3DB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8DA4692-9509-4684-9C2E-FB21DCDA3DBD}"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8DA4692-9509-4684-9C2E-FB21DCDA3DB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95DA5FD-6399-44A8-A211-5BB9DB99737C}" type="datetimeFigureOut">
              <a:rPr lang="en-GB" smtClean="0"/>
              <a:t>29/04/2022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8DA4692-9509-4684-9C2E-FB21DCDA3DB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95DA5FD-6399-44A8-A211-5BB9DB99737C}" type="datetimeFigureOut">
              <a:rPr lang="en-GB" smtClean="0"/>
              <a:t>29/04/2022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8DA4692-9509-4684-9C2E-FB21DCDA3DBD}"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8DA4692-9509-4684-9C2E-FB21DCDA3DB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95DA5FD-6399-44A8-A211-5BB9DB99737C}" type="datetimeFigureOut">
              <a:rPr lang="en-GB" smtClean="0"/>
              <a:t>29/04/2022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8DA4692-9509-4684-9C2E-FB21DCDA3DB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95DA5FD-6399-44A8-A211-5BB9DB99737C}" type="datetimeFigureOut">
              <a:rPr lang="en-GB" smtClean="0"/>
              <a:t>29/04/2022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8DA4692-9509-4684-9C2E-FB21DCDA3DB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5389" r:id="rId1"/>
    <p:sldLayoutId id="2147485390" r:id="rId2"/>
    <p:sldLayoutId id="2147485391" r:id="rId3"/>
    <p:sldLayoutId id="2147485392" r:id="rId4"/>
    <p:sldLayoutId id="2147485393" r:id="rId5"/>
    <p:sldLayoutId id="2147485394" r:id="rId6"/>
    <p:sldLayoutId id="2147485395" r:id="rId7"/>
    <p:sldLayoutId id="2147485396" r:id="rId8"/>
    <p:sldLayoutId id="2147485397" r:id="rId9"/>
    <p:sldLayoutId id="2147485398" r:id="rId10"/>
    <p:sldLayoutId id="214748539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pple.com/ios/health/" TargetMode="External"/><Relationship Id="rId2" Type="http://schemas.openxmlformats.org/officeDocument/2006/relationships/hyperlink" Target="https://www.apple.com/apple-news/" TargetMode="External"/><Relationship Id="rId1" Type="http://schemas.openxmlformats.org/officeDocument/2006/relationships/slideLayout" Target="../slideLayouts/slideLayout2.xml"/><Relationship Id="rId4" Type="http://schemas.openxmlformats.org/officeDocument/2006/relationships/hyperlink" Target="https://www.apple.com/apple-p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9512" y="764704"/>
            <a:ext cx="8424936" cy="5544616"/>
          </a:xfrm>
        </p:spPr>
        <p:txBody>
          <a:bodyPr>
            <a:normAutofit lnSpcReduction="10000"/>
          </a:bodyPr>
          <a:lstStyle/>
          <a:p>
            <a:r>
              <a:rPr lang="en-GB" sz="3200" dirty="0" smtClean="0">
                <a:solidFill>
                  <a:schemeClr val="tx1"/>
                </a:solidFill>
              </a:rPr>
              <a:t>University Trinity Saint David of Wales</a:t>
            </a:r>
          </a:p>
          <a:p>
            <a:endParaRPr lang="en-GB" sz="3200" dirty="0" smtClean="0">
              <a:solidFill>
                <a:schemeClr val="tx1"/>
              </a:solidFill>
            </a:endParaRPr>
          </a:p>
          <a:p>
            <a:r>
              <a:rPr lang="en-GB" sz="2400" dirty="0" smtClean="0">
                <a:solidFill>
                  <a:schemeClr val="tx1"/>
                </a:solidFill>
              </a:rPr>
              <a:t>Subject Name: Digital Skills and </a:t>
            </a:r>
            <a:r>
              <a:rPr lang="en-GB" sz="2400" dirty="0" smtClean="0"/>
              <a:t>R</a:t>
            </a:r>
            <a:r>
              <a:rPr lang="en-GB" sz="2400" dirty="0" smtClean="0">
                <a:solidFill>
                  <a:schemeClr val="tx1"/>
                </a:solidFill>
              </a:rPr>
              <a:t>esearch Methods &amp; Group Presentation</a:t>
            </a:r>
          </a:p>
          <a:p>
            <a:r>
              <a:rPr lang="en-GB" sz="2400" dirty="0" smtClean="0">
                <a:solidFill>
                  <a:schemeClr val="tx1"/>
                </a:solidFill>
              </a:rPr>
              <a:t>Module code: BMSW4003-LON</a:t>
            </a:r>
          </a:p>
          <a:p>
            <a:endParaRPr lang="en-GB" sz="2400" dirty="0" smtClean="0">
              <a:solidFill>
                <a:schemeClr val="tx1"/>
              </a:solidFill>
            </a:endParaRPr>
          </a:p>
          <a:p>
            <a:r>
              <a:rPr lang="en-GB" sz="2400" dirty="0" smtClean="0">
                <a:solidFill>
                  <a:schemeClr val="tx1"/>
                </a:solidFill>
              </a:rPr>
              <a:t>Impact of the modern technology on Apple   </a:t>
            </a:r>
          </a:p>
          <a:p>
            <a:r>
              <a:rPr lang="en-GB" sz="2400" dirty="0" smtClean="0">
                <a:solidFill>
                  <a:schemeClr val="tx1"/>
                </a:solidFill>
              </a:rPr>
              <a:t>Students Name &amp; Id:   Marian Ercuta     2121858</a:t>
            </a:r>
          </a:p>
          <a:p>
            <a:r>
              <a:rPr lang="en-GB" sz="2400" dirty="0" smtClean="0">
                <a:solidFill>
                  <a:schemeClr val="tx1"/>
                </a:solidFill>
              </a:rPr>
              <a:t>Victoria Mihai        2123280</a:t>
            </a:r>
          </a:p>
          <a:p>
            <a:r>
              <a:rPr lang="en-GB" sz="2400" dirty="0" err="1" smtClean="0">
                <a:solidFill>
                  <a:schemeClr val="tx1"/>
                </a:solidFill>
              </a:rPr>
              <a:t>Nae</a:t>
            </a:r>
            <a:r>
              <a:rPr lang="en-GB" sz="2400" dirty="0" smtClean="0">
                <a:solidFill>
                  <a:schemeClr val="tx1"/>
                </a:solidFill>
              </a:rPr>
              <a:t> Adriana        2125291</a:t>
            </a:r>
            <a:endParaRPr lang="en-GB" sz="2400" dirty="0">
              <a:solidFill>
                <a:schemeClr val="tx1"/>
              </a:solidFill>
            </a:endParaRPr>
          </a:p>
          <a:p>
            <a:endParaRPr lang="en-GB" dirty="0" smtClean="0"/>
          </a:p>
          <a:p>
            <a:endParaRPr lang="en-GB" dirty="0"/>
          </a:p>
          <a:p>
            <a:r>
              <a:rPr lang="en-GB" dirty="0" smtClean="0"/>
              <a:t> </a:t>
            </a:r>
          </a:p>
          <a:p>
            <a:endParaRPr lang="en-GB" dirty="0"/>
          </a:p>
        </p:txBody>
      </p:sp>
    </p:spTree>
    <p:extLst>
      <p:ext uri="{BB962C8B-B14F-4D97-AF65-F5344CB8AC3E}">
        <p14:creationId xmlns:p14="http://schemas.microsoft.com/office/powerpoint/2010/main" val="31837047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573510"/>
            <a:ext cx="8352928" cy="4807818"/>
          </a:xfrm>
        </p:spPr>
        <p:txBody>
          <a:bodyPr/>
          <a:lstStyle/>
          <a:p>
            <a:pPr marL="0" indent="0">
              <a:buNone/>
            </a:pPr>
            <a:r>
              <a:rPr lang="en-GB" dirty="0" smtClean="0"/>
              <a:t>Introduction</a:t>
            </a:r>
          </a:p>
          <a:p>
            <a:pPr marL="0" indent="0">
              <a:buNone/>
            </a:pPr>
            <a:r>
              <a:rPr lang="en-GB" sz="1400" dirty="0" smtClean="0"/>
              <a:t>Everybody know that Apple is a big company which is delivering the best version every year of mobile phones, computers, laptops, tablets, watches, wireless chargers and ear pods. Apple is 1 of the most well known company all over the world. </a:t>
            </a:r>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smtClean="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p:txBody>
      </p:sp>
      <p:sp>
        <p:nvSpPr>
          <p:cNvPr id="2" name="Title 1"/>
          <p:cNvSpPr>
            <a:spLocks noGrp="1"/>
          </p:cNvSpPr>
          <p:nvPr>
            <p:ph type="title"/>
          </p:nvPr>
        </p:nvSpPr>
        <p:spPr/>
        <p:txBody>
          <a:bodyPr>
            <a:normAutofit/>
          </a:bodyPr>
          <a:lstStyle/>
          <a:p>
            <a:r>
              <a:rPr lang="en-GB" dirty="0" smtClean="0"/>
              <a:t>Apple Technology </a:t>
            </a:r>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807" y="3140968"/>
            <a:ext cx="8777673" cy="3456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23985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69605" y="1340768"/>
            <a:ext cx="8229600" cy="4896544"/>
          </a:xfrm>
        </p:spPr>
        <p:txBody>
          <a:bodyPr>
            <a:normAutofit/>
          </a:bodyPr>
          <a:lstStyle/>
          <a:p>
            <a:pPr marL="137160" indent="0">
              <a:buNone/>
            </a:pPr>
            <a:endParaRPr lang="en-GB" sz="1400" dirty="0"/>
          </a:p>
          <a:p>
            <a:pPr marL="137160" indent="0">
              <a:buNone/>
            </a:pPr>
            <a:r>
              <a:rPr lang="en-GB" sz="1400" dirty="0" smtClean="0"/>
              <a:t>The founders of Apple company are  Steve Jobs, Steve Wozniak and Ronald Wayne and in the year of  1976 they had created their first apple computers. As in most of the successfully businesses is taking a lot of time and sacrifices to builds something very strong, the founders of apple company decided to sell  some belongings for buying raw materials and to create more computers.</a:t>
            </a:r>
          </a:p>
          <a:p>
            <a:pPr marL="137160" indent="0">
              <a:buNone/>
            </a:pPr>
            <a:r>
              <a:rPr lang="en-GB" sz="1400" dirty="0" smtClean="0"/>
              <a:t>In 2001 Apple produced first iPod , on that period was  a great products as everyone could carry in their pockets and they can listen to their favourite songs. In 2007 Apple  listed on the market first apple phones with touch screens but each year they listed on the market new phones with different advantages, colours and better version than the previous phones. In this Slide will be presented some iPhone generations.</a:t>
            </a:r>
          </a:p>
          <a:p>
            <a:pPr marL="137160" indent="0">
              <a:buNone/>
            </a:pPr>
            <a:endParaRPr lang="en-GB" sz="1400" dirty="0" smtClean="0"/>
          </a:p>
          <a:p>
            <a:pPr marL="137160" indent="0">
              <a:buNone/>
            </a:pPr>
            <a:r>
              <a:rPr lang="en-GB" sz="1400" dirty="0" smtClean="0"/>
              <a:t>IPhone 1                  IPhone 8 Plus          IPhone X              </a:t>
            </a:r>
            <a:r>
              <a:rPr lang="en-GB" sz="1400" dirty="0"/>
              <a:t>IPhone 12                     IPhone Pro MAX </a:t>
            </a:r>
            <a:endParaRPr lang="en-GB" sz="1400" dirty="0" smtClean="0"/>
          </a:p>
        </p:txBody>
      </p:sp>
      <p:sp>
        <p:nvSpPr>
          <p:cNvPr id="2" name="Title 1"/>
          <p:cNvSpPr>
            <a:spLocks noGrp="1"/>
          </p:cNvSpPr>
          <p:nvPr>
            <p:ph type="title"/>
          </p:nvPr>
        </p:nvSpPr>
        <p:spPr/>
        <p:txBody>
          <a:bodyPr>
            <a:normAutofit/>
          </a:bodyPr>
          <a:lstStyle/>
          <a:p>
            <a:r>
              <a:rPr lang="en-GB" dirty="0" smtClean="0"/>
              <a:t>Background of company</a:t>
            </a:r>
            <a:endParaRPr lang="en-GB" dirty="0"/>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3466" y="4365104"/>
            <a:ext cx="1440160" cy="1476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5715" y="4386304"/>
            <a:ext cx="1296144" cy="1476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2" y="4350410"/>
            <a:ext cx="1008112" cy="1476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92080" y="4329757"/>
            <a:ext cx="1224136" cy="1476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948264" y="4342331"/>
            <a:ext cx="1296144" cy="1404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75353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507288" cy="5544616"/>
          </a:xfrm>
        </p:spPr>
        <p:txBody>
          <a:bodyPr>
            <a:normAutofit/>
          </a:bodyPr>
          <a:lstStyle/>
          <a:p>
            <a:pPr marL="137160" indent="0">
              <a:buNone/>
            </a:pPr>
            <a:endParaRPr lang="en-GB" sz="1400" dirty="0" smtClean="0"/>
          </a:p>
          <a:p>
            <a:pPr marL="137160" indent="0">
              <a:buNone/>
            </a:pPr>
            <a:r>
              <a:rPr lang="en-GB" sz="1400" dirty="0" smtClean="0"/>
              <a:t>                                                               </a:t>
            </a:r>
          </a:p>
          <a:p>
            <a:pPr marL="137160" indent="0">
              <a:buNone/>
            </a:pPr>
            <a:r>
              <a:rPr lang="en-GB" sz="1400" dirty="0" smtClean="0"/>
              <a:t>                                                                                                  Over the years Apple had different type of  </a:t>
            </a:r>
            <a:endParaRPr lang="en-GB" sz="1400" dirty="0"/>
          </a:p>
          <a:p>
            <a:pPr marL="137160" indent="0">
              <a:buNone/>
            </a:pPr>
            <a:r>
              <a:rPr lang="en-GB" sz="1400" dirty="0" smtClean="0"/>
              <a:t>                                                                                                            logos.</a:t>
            </a:r>
          </a:p>
          <a:p>
            <a:pPr marL="137160" indent="0">
              <a:buNone/>
            </a:pPr>
            <a:r>
              <a:rPr lang="en-GB" sz="1400" dirty="0" smtClean="0"/>
              <a:t>                                 </a:t>
            </a:r>
          </a:p>
          <a:p>
            <a:pPr marL="137160" indent="0">
              <a:buNone/>
            </a:pPr>
            <a:r>
              <a:rPr lang="en-GB" sz="1400" dirty="0" smtClean="0"/>
              <a:t>                                                                                                                                    </a:t>
            </a:r>
            <a:endParaRPr lang="en-GB" sz="1400" dirty="0"/>
          </a:p>
          <a:p>
            <a:pPr marL="137160" indent="0">
              <a:buNone/>
            </a:pPr>
            <a:r>
              <a:rPr lang="en-GB" sz="1400" dirty="0" smtClean="0"/>
              <a:t>On this days Apple company has produced a lot of other  important tools for most of the people. One of the most popular example is the Apple smart watches are very useful for a large range of people, they can wear it in almost all places because of design and colours. The most important factors is that people can answer calls, messages, check the  weather ,to pay something and the list can be continued. Also apple is in a partnership with other companies like Hermes and Nike for those who like the iconic brands</a:t>
            </a:r>
            <a:r>
              <a:rPr lang="en-GB" sz="1400" dirty="0" smtClean="0"/>
              <a:t>.</a:t>
            </a:r>
            <a:endParaRPr lang="en-GB" sz="1400" dirty="0"/>
          </a:p>
          <a:p>
            <a:pPr marL="137160" indent="0">
              <a:buNone/>
            </a:pPr>
            <a:r>
              <a:rPr lang="en-GB" sz="1400" dirty="0" smtClean="0"/>
              <a:t> Apple watch Hermes                               Apple Watch Nike                               Apple Watch Series 7</a:t>
            </a:r>
          </a:p>
        </p:txBody>
      </p:sp>
      <p:sp>
        <p:nvSpPr>
          <p:cNvPr id="2" name="Title 1"/>
          <p:cNvSpPr>
            <a:spLocks noGrp="1"/>
          </p:cNvSpPr>
          <p:nvPr>
            <p:ph type="title"/>
          </p:nvPr>
        </p:nvSpPr>
        <p:spPr/>
        <p:txBody>
          <a:bodyPr>
            <a:normAutofit/>
          </a:bodyPr>
          <a:lstStyle/>
          <a:p>
            <a:r>
              <a:rPr lang="en-GB" dirty="0" smtClean="0"/>
              <a:t>Background of company</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809568"/>
            <a:ext cx="1872208" cy="1798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4627943"/>
            <a:ext cx="1944216" cy="1967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4659695"/>
            <a:ext cx="2016224" cy="1948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156" y="1412775"/>
            <a:ext cx="4784900" cy="1224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858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8D862B-5DE2-4E8F-B875-16F695E515E5}"/>
              </a:ext>
            </a:extLst>
          </p:cNvPr>
          <p:cNvSpPr>
            <a:spLocks noGrp="1"/>
          </p:cNvSpPr>
          <p:nvPr>
            <p:ph type="ctrTitle"/>
          </p:nvPr>
        </p:nvSpPr>
        <p:spPr>
          <a:xfrm>
            <a:off x="1130300" y="1196752"/>
            <a:ext cx="5825202" cy="1800200"/>
          </a:xfrm>
        </p:spPr>
        <p:txBody>
          <a:bodyPr>
            <a:normAutofit fontScale="90000"/>
          </a:bodyPr>
          <a:lstStyle/>
          <a:p>
            <a:r>
              <a:rPr lang="en-GB" dirty="0">
                <a:solidFill>
                  <a:srgbClr val="00B050"/>
                </a:solidFill>
              </a:rPr>
              <a:t>Digital Skills and Research Methods.</a:t>
            </a:r>
            <a:br>
              <a:rPr lang="en-GB" dirty="0">
                <a:solidFill>
                  <a:srgbClr val="00B050"/>
                </a:solidFill>
              </a:rPr>
            </a:br>
            <a:endParaRPr lang="en-GB" dirty="0">
              <a:solidFill>
                <a:srgbClr val="00B050"/>
              </a:solidFill>
            </a:endParaRPr>
          </a:p>
        </p:txBody>
      </p:sp>
      <p:sp>
        <p:nvSpPr>
          <p:cNvPr id="3" name="Subtitle 2">
            <a:extLst>
              <a:ext uri="{FF2B5EF4-FFF2-40B4-BE49-F238E27FC236}">
                <a16:creationId xmlns="" xmlns:a16="http://schemas.microsoft.com/office/drawing/2014/main" id="{7AF48EBB-F6C3-4273-A5B8-6589C1B464C8}"/>
              </a:ext>
            </a:extLst>
          </p:cNvPr>
          <p:cNvSpPr>
            <a:spLocks noGrp="1"/>
          </p:cNvSpPr>
          <p:nvPr>
            <p:ph type="subTitle" idx="1"/>
          </p:nvPr>
        </p:nvSpPr>
        <p:spPr>
          <a:xfrm>
            <a:off x="1130300" y="2708921"/>
            <a:ext cx="5825202" cy="2592288"/>
          </a:xfrm>
        </p:spPr>
        <p:txBody>
          <a:bodyPr>
            <a:normAutofit/>
          </a:bodyPr>
          <a:lstStyle/>
          <a:p>
            <a:r>
              <a:rPr lang="en-GB" dirty="0">
                <a:solidFill>
                  <a:srgbClr val="00B0F0"/>
                </a:solidFill>
              </a:rPr>
              <a:t>Module code bmsw4003_Lon</a:t>
            </a:r>
          </a:p>
          <a:p>
            <a:r>
              <a:rPr lang="en-GB" dirty="0">
                <a:solidFill>
                  <a:srgbClr val="00B0F0"/>
                </a:solidFill>
              </a:rPr>
              <a:t>Term 1,group 3 week end</a:t>
            </a:r>
          </a:p>
          <a:p>
            <a:r>
              <a:rPr lang="en-GB" dirty="0">
                <a:solidFill>
                  <a:srgbClr val="00B0F0"/>
                </a:solidFill>
              </a:rPr>
              <a:t>Task a1</a:t>
            </a:r>
          </a:p>
          <a:p>
            <a:r>
              <a:rPr lang="en-GB" dirty="0">
                <a:solidFill>
                  <a:srgbClr val="00B0F0"/>
                </a:solidFill>
              </a:rPr>
              <a:t>Student name :Adriana Nae</a:t>
            </a:r>
          </a:p>
          <a:p>
            <a:r>
              <a:rPr lang="en-GB" dirty="0">
                <a:solidFill>
                  <a:srgbClr val="00B0F0"/>
                </a:solidFill>
              </a:rPr>
              <a:t>Student id :2125291</a:t>
            </a:r>
          </a:p>
          <a:p>
            <a:endParaRPr lang="en-GB" dirty="0"/>
          </a:p>
        </p:txBody>
      </p:sp>
    </p:spTree>
    <p:extLst>
      <p:ext uri="{BB962C8B-B14F-4D97-AF65-F5344CB8AC3E}">
        <p14:creationId xmlns:p14="http://schemas.microsoft.com/office/powerpoint/2010/main" val="3404755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E567E2E2-EAC6-48F6-8E14-D41E80D4940A}"/>
              </a:ext>
            </a:extLst>
          </p:cNvPr>
          <p:cNvSpPr>
            <a:spLocks noGrp="1"/>
          </p:cNvSpPr>
          <p:nvPr>
            <p:ph idx="1"/>
          </p:nvPr>
        </p:nvSpPr>
        <p:spPr/>
        <p:txBody>
          <a:bodyPr/>
          <a:lstStyle/>
          <a:p>
            <a:r>
              <a:rPr lang="en-GB" sz="2400" b="0" dirty="0">
                <a:solidFill>
                  <a:srgbClr val="00B0F0"/>
                </a:solidFill>
                <a:effectLst/>
                <a:latin typeface="Calibri" panose="020F0502020204030204" pitchFamily="34" charset="0"/>
                <a:ea typeface="Calibri" panose="020F0502020204030204" pitchFamily="34" charset="0"/>
              </a:rPr>
              <a:t>Long hours</a:t>
            </a:r>
          </a:p>
          <a:p>
            <a:r>
              <a:rPr lang="en-GB" sz="2400" b="0" dirty="0">
                <a:solidFill>
                  <a:srgbClr val="00B0F0"/>
                </a:solidFill>
                <a:effectLst/>
                <a:latin typeface="Calibri" panose="020F0502020204030204" pitchFamily="34" charset="0"/>
                <a:ea typeface="Calibri" panose="020F0502020204030204" pitchFamily="34" charset="0"/>
              </a:rPr>
              <a:t>Prototyping on an iPhone.</a:t>
            </a:r>
          </a:p>
          <a:p>
            <a:r>
              <a:rPr lang="en-GB" sz="2400" b="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Making the Apple Watch comfortable to wear.</a:t>
            </a:r>
            <a:endParaRPr lang="en-GB" sz="24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400" b="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Figuring out a way to force people to use the Watch .</a:t>
            </a:r>
            <a:endParaRPr lang="en-GB" sz="24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400" b="0" dirty="0">
                <a:solidFill>
                  <a:srgbClr val="00B0F0"/>
                </a:solidFill>
                <a:effectLst/>
                <a:latin typeface="Calibri" panose="020F0502020204030204" pitchFamily="34" charset="0"/>
                <a:ea typeface="Calibri" panose="020F0502020204030204" pitchFamily="34" charset="0"/>
              </a:rPr>
              <a:t>Offering enough features but never making it feel overwhelming.</a:t>
            </a:r>
          </a:p>
          <a:p>
            <a:r>
              <a:rPr lang="en-GB" sz="2400" b="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Creating enough options for everybody.</a:t>
            </a:r>
            <a:endParaRPr lang="en-GB" sz="24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rgbClr val="00B0F0"/>
              </a:solidFill>
              <a:latin typeface="Calibri" panose="020F0502020204030204" pitchFamily="34" charset="0"/>
              <a:ea typeface="Calibri" panose="020F0502020204030204" pitchFamily="34" charset="0"/>
            </a:endParaRPr>
          </a:p>
          <a:p>
            <a:endParaRPr lang="en-GB" dirty="0"/>
          </a:p>
        </p:txBody>
      </p:sp>
      <p:sp>
        <p:nvSpPr>
          <p:cNvPr id="2" name="Title 1">
            <a:extLst>
              <a:ext uri="{FF2B5EF4-FFF2-40B4-BE49-F238E27FC236}">
                <a16:creationId xmlns="" xmlns:a16="http://schemas.microsoft.com/office/drawing/2014/main" id="{06EBA1C4-788F-4613-9EE2-605B7BA49E87}"/>
              </a:ext>
            </a:extLst>
          </p:cNvPr>
          <p:cNvSpPr>
            <a:spLocks noGrp="1"/>
          </p:cNvSpPr>
          <p:nvPr>
            <p:ph type="title"/>
          </p:nvPr>
        </p:nvSpPr>
        <p:spPr/>
        <p:txBody>
          <a:bodyPr>
            <a:noAutofit/>
          </a:bodyPr>
          <a:lstStyle/>
          <a:p>
            <a:r>
              <a:rPr lang="en-GB" sz="3200" b="1" kern="1800"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t>Challenges Apple overcame to make its first smartwatch:</a:t>
            </a:r>
            <a: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r>
            <a:b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br>
            <a:endParaRPr lang="en-GB" sz="3200" dirty="0">
              <a:solidFill>
                <a:srgbClr val="00B050"/>
              </a:solidFill>
            </a:endParaRPr>
          </a:p>
        </p:txBody>
      </p:sp>
    </p:spTree>
    <p:extLst>
      <p:ext uri="{BB962C8B-B14F-4D97-AF65-F5344CB8AC3E}">
        <p14:creationId xmlns:p14="http://schemas.microsoft.com/office/powerpoint/2010/main" val="3752916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4F986FA9-B47F-421D-B2B6-504CA3A98D95}"/>
              </a:ext>
            </a:extLst>
          </p:cNvPr>
          <p:cNvSpPr>
            <a:spLocks noGrp="1"/>
          </p:cNvSpPr>
          <p:nvPr>
            <p:ph idx="1"/>
          </p:nvPr>
        </p:nvSpPr>
        <p:spPr>
          <a:xfrm>
            <a:off x="508001" y="2962276"/>
            <a:ext cx="6447501" cy="3079087"/>
          </a:xfrm>
        </p:spPr>
        <p:txBody>
          <a:bodyPr>
            <a:normAutofit/>
          </a:bodyPr>
          <a:lstStyle/>
          <a:p>
            <a:r>
              <a:rPr lang="en-GB" sz="2400" b="1" dirty="0">
                <a:solidFill>
                  <a:srgbClr val="00B0F0"/>
                </a:solidFill>
                <a:effectLst/>
                <a:latin typeface="Calibri" panose="020F0502020204030204" pitchFamily="34" charset="0"/>
                <a:ea typeface="Calibri" panose="020F0502020204030204" pitchFamily="34" charset="0"/>
              </a:rPr>
              <a:t>Battery life.</a:t>
            </a:r>
          </a:p>
          <a:p>
            <a:r>
              <a:rPr lang="en-GB" sz="2400" b="1" dirty="0">
                <a:solidFill>
                  <a:srgbClr val="00B0F0"/>
                </a:solidFill>
                <a:effectLst/>
                <a:latin typeface="Calibri" panose="020F0502020204030204" pitchFamily="34" charset="0"/>
                <a:ea typeface="Calibri" panose="020F0502020204030204" pitchFamily="34" charset="0"/>
              </a:rPr>
              <a:t>Privacy.</a:t>
            </a:r>
          </a:p>
          <a:p>
            <a:r>
              <a:rPr lang="en-GB" sz="2400" b="1" dirty="0">
                <a:solidFill>
                  <a:srgbClr val="00B0F0"/>
                </a:solidFill>
                <a:effectLst/>
                <a:latin typeface="Calibri" panose="020F0502020204030204" pitchFamily="34" charset="0"/>
                <a:ea typeface="Calibri" panose="020F0502020204030204" pitchFamily="34" charset="0"/>
              </a:rPr>
              <a:t>Security</a:t>
            </a:r>
            <a:r>
              <a:rPr lang="en-GB" sz="2400" b="1" dirty="0">
                <a:solidFill>
                  <a:srgbClr val="00B0F0"/>
                </a:solidFill>
                <a:latin typeface="Calibri" panose="020F0502020204030204" pitchFamily="34" charset="0"/>
                <a:ea typeface="Calibri" panose="020F0502020204030204" pitchFamily="34" charset="0"/>
              </a:rPr>
              <a:t>.</a:t>
            </a:r>
            <a:endParaRPr lang="en-GB" sz="2400" dirty="0">
              <a:solidFill>
                <a:srgbClr val="00B0F0"/>
              </a:solidFill>
            </a:endParaRPr>
          </a:p>
        </p:txBody>
      </p:sp>
      <p:sp>
        <p:nvSpPr>
          <p:cNvPr id="2" name="Title 1">
            <a:extLst>
              <a:ext uri="{FF2B5EF4-FFF2-40B4-BE49-F238E27FC236}">
                <a16:creationId xmlns="" xmlns:a16="http://schemas.microsoft.com/office/drawing/2014/main" id="{5D2FC36D-A601-457F-A21A-EA50CEA6D62B}"/>
              </a:ext>
            </a:extLst>
          </p:cNvPr>
          <p:cNvSpPr>
            <a:spLocks noGrp="1"/>
          </p:cNvSpPr>
          <p:nvPr>
            <p:ph type="title"/>
          </p:nvPr>
        </p:nvSpPr>
        <p:spPr/>
        <p:txBody>
          <a:bodyPr>
            <a:noAutofit/>
          </a:bodyPr>
          <a:lstStyle/>
          <a:p>
            <a:r>
              <a:rPr lang="en-GB" sz="3200" b="1" dirty="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rPr>
              <a:t>Challenges Associated With the Incorporation of AI in Wearable Technology.</a:t>
            </a:r>
            <a:r>
              <a:rPr lang="en-GB" sz="32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r>
            <a:br>
              <a:rPr lang="en-GB" sz="32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200" dirty="0"/>
          </a:p>
        </p:txBody>
      </p:sp>
      <p:pic>
        <p:nvPicPr>
          <p:cNvPr id="2050" name="Picture 2" descr="Wearable AI development challanges">
            <a:extLst>
              <a:ext uri="{FF2B5EF4-FFF2-40B4-BE49-F238E27FC236}">
                <a16:creationId xmlns="" xmlns:a16="http://schemas.microsoft.com/office/drawing/2014/main" id="{1B38FBE8-27C6-4139-BC4A-88AAA18B6F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858009"/>
            <a:ext cx="5570984" cy="3181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 xmlns:a16="http://schemas.microsoft.com/office/drawing/2014/main" id="{01C09ADC-C0A3-417F-AC32-6329B38E111A}"/>
              </a:ext>
            </a:extLst>
          </p:cNvPr>
          <p:cNvSpPr txBox="1"/>
          <p:nvPr/>
        </p:nvSpPr>
        <p:spPr>
          <a:xfrm>
            <a:off x="4036219" y="5039359"/>
            <a:ext cx="2623661" cy="369332"/>
          </a:xfrm>
          <a:prstGeom prst="rect">
            <a:avLst/>
          </a:prstGeom>
          <a:noFill/>
        </p:spPr>
        <p:txBody>
          <a:bodyPr wrap="square" rtlCol="0">
            <a:spAutoFit/>
          </a:bodyPr>
          <a:lstStyle/>
          <a:p>
            <a:r>
              <a:rPr lang="en-GB" dirty="0">
                <a:solidFill>
                  <a:srgbClr val="00B0F0"/>
                </a:solidFill>
              </a:rPr>
              <a:t>appinventiv.com</a:t>
            </a:r>
          </a:p>
        </p:txBody>
      </p:sp>
    </p:spTree>
    <p:extLst>
      <p:ext uri="{BB962C8B-B14F-4D97-AF65-F5344CB8AC3E}">
        <p14:creationId xmlns:p14="http://schemas.microsoft.com/office/powerpoint/2010/main" val="608430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51EF3632-F89E-4379-9263-53FD1C417A1B}"/>
              </a:ext>
            </a:extLst>
          </p:cNvPr>
          <p:cNvSpPr>
            <a:spLocks noGrp="1"/>
          </p:cNvSpPr>
          <p:nvPr>
            <p:ph idx="1"/>
          </p:nvPr>
        </p:nvSpPr>
        <p:spPr>
          <a:xfrm>
            <a:off x="508001" y="1495426"/>
            <a:ext cx="6447501" cy="4545937"/>
          </a:xfrm>
        </p:spPr>
        <p:txBody>
          <a:bodyPr>
            <a:normAutofit/>
          </a:bodyPr>
          <a:lstStyle/>
          <a:p>
            <a:r>
              <a:rPr lang="en-GB" sz="2400" dirty="0">
                <a:solidFill>
                  <a:srgbClr val="00B0F0"/>
                </a:solidFill>
                <a:effectLst/>
                <a:latin typeface="Calibri" panose="020F0502020204030204" pitchFamily="34" charset="0"/>
                <a:ea typeface="Times New Roman" panose="02020603050405020304" pitchFamily="18" charset="0"/>
              </a:rPr>
              <a:t>Face id</a:t>
            </a:r>
          </a:p>
          <a:p>
            <a:r>
              <a:rPr lang="en-GB" sz="2400" dirty="0">
                <a:solidFill>
                  <a:srgbClr val="00B0F0"/>
                </a:solidFill>
                <a:effectLst/>
                <a:latin typeface="Calibri" panose="020F0502020204030204" pitchFamily="34" charset="0"/>
                <a:ea typeface="Times New Roman" panose="02020603050405020304" pitchFamily="18" charset="0"/>
              </a:rPr>
              <a:t>Hand washing</a:t>
            </a:r>
            <a:endParaRPr lang="en-GB" sz="2400" dirty="0">
              <a:solidFill>
                <a:srgbClr val="00B0F0"/>
              </a:solidFill>
              <a:latin typeface="Calibri" panose="020F0502020204030204" pitchFamily="34" charset="0"/>
              <a:ea typeface="Times New Roman" panose="02020603050405020304" pitchFamily="18" charset="0"/>
            </a:endParaRPr>
          </a:p>
          <a:p>
            <a:r>
              <a:rPr lang="en-GB" sz="2400" b="0" dirty="0">
                <a:solidFill>
                  <a:srgbClr val="00B0F0"/>
                </a:solidFill>
                <a:effectLst/>
                <a:latin typeface="Calibri" panose="020F0502020204030204" pitchFamily="34" charset="0"/>
                <a:ea typeface="Calibri" panose="020F0502020204030204" pitchFamily="34" charset="0"/>
              </a:rPr>
              <a:t>Handwriting recognition</a:t>
            </a:r>
          </a:p>
          <a:p>
            <a:r>
              <a:rPr lang="en-GB" sz="2400" b="0" dirty="0">
                <a:solidFill>
                  <a:srgbClr val="00B0F0"/>
                </a:solidFill>
                <a:effectLst/>
                <a:latin typeface="Calibri" panose="020F0502020204030204" pitchFamily="34" charset="0"/>
                <a:ea typeface="Calibri" panose="020F0502020204030204" pitchFamily="34" charset="0"/>
              </a:rPr>
              <a:t>Native sleep tracking</a:t>
            </a:r>
            <a:endParaRPr lang="en-GB" sz="2400" dirty="0">
              <a:solidFill>
                <a:srgbClr val="00B0F0"/>
              </a:solidFill>
            </a:endParaRPr>
          </a:p>
        </p:txBody>
      </p:sp>
      <p:sp>
        <p:nvSpPr>
          <p:cNvPr id="2" name="Title 1">
            <a:extLst>
              <a:ext uri="{FF2B5EF4-FFF2-40B4-BE49-F238E27FC236}">
                <a16:creationId xmlns="" xmlns:a16="http://schemas.microsoft.com/office/drawing/2014/main" id="{F8FEC8F7-5522-4DE6-90DE-6DAE043E022B}"/>
              </a:ext>
            </a:extLst>
          </p:cNvPr>
          <p:cNvSpPr>
            <a:spLocks noGrp="1"/>
          </p:cNvSpPr>
          <p:nvPr>
            <p:ph type="title"/>
          </p:nvPr>
        </p:nvSpPr>
        <p:spPr/>
        <p:txBody>
          <a:bodyPr>
            <a:normAutofit/>
          </a:bodyPr>
          <a:lstStyle/>
          <a:p>
            <a:r>
              <a:rPr lang="en-GB" sz="3200" b="1" dirty="0">
                <a:solidFill>
                  <a:srgbClr val="00B050"/>
                </a:solidFill>
                <a:effectLst/>
                <a:latin typeface="Calibri" panose="020F0502020204030204" pitchFamily="34" charset="0"/>
                <a:ea typeface="Calibri" panose="020F0502020204030204" pitchFamily="34" charset="0"/>
                <a:cs typeface="Calibri" panose="020F0502020204030204" pitchFamily="34" charset="0"/>
              </a:rPr>
              <a:t>The use of artificial intelligence in Apple Watch.</a:t>
            </a:r>
            <a: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r>
            <a:b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br>
            <a:endParaRPr lang="en-GB" sz="3200" dirty="0">
              <a:solidFill>
                <a:srgbClr val="00B050"/>
              </a:solidFill>
            </a:endParaRPr>
          </a:p>
        </p:txBody>
      </p:sp>
      <p:pic>
        <p:nvPicPr>
          <p:cNvPr id="5" name="Picture 4" descr="Graphical user interface&#10;&#10;Description automatically generated">
            <a:extLst>
              <a:ext uri="{FF2B5EF4-FFF2-40B4-BE49-F238E27FC236}">
                <a16:creationId xmlns="" xmlns:a16="http://schemas.microsoft.com/office/drawing/2014/main" id="{3E2BADDD-CF0C-4CB5-AE58-5183D0CC64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7789" y="1916832"/>
            <a:ext cx="3842385" cy="3000375"/>
          </a:xfrm>
          <a:prstGeom prst="rect">
            <a:avLst/>
          </a:prstGeom>
        </p:spPr>
      </p:pic>
      <p:sp>
        <p:nvSpPr>
          <p:cNvPr id="6" name="TextBox 5">
            <a:extLst>
              <a:ext uri="{FF2B5EF4-FFF2-40B4-BE49-F238E27FC236}">
                <a16:creationId xmlns="" xmlns:a16="http://schemas.microsoft.com/office/drawing/2014/main" id="{132F330C-CD22-4556-BB4E-57435F430508}"/>
              </a:ext>
            </a:extLst>
          </p:cNvPr>
          <p:cNvSpPr txBox="1"/>
          <p:nvPr/>
        </p:nvSpPr>
        <p:spPr>
          <a:xfrm>
            <a:off x="4572000" y="5739657"/>
            <a:ext cx="2042160" cy="369332"/>
          </a:xfrm>
          <a:prstGeom prst="rect">
            <a:avLst/>
          </a:prstGeom>
          <a:noFill/>
        </p:spPr>
        <p:txBody>
          <a:bodyPr wrap="square" rtlCol="0">
            <a:spAutoFit/>
          </a:bodyPr>
          <a:lstStyle/>
          <a:p>
            <a:r>
              <a:rPr lang="en-GB" dirty="0">
                <a:solidFill>
                  <a:srgbClr val="00B0F0"/>
                </a:solidFill>
              </a:rPr>
              <a:t>www.apple.com</a:t>
            </a:r>
          </a:p>
        </p:txBody>
      </p:sp>
    </p:spTree>
    <p:extLst>
      <p:ext uri="{BB962C8B-B14F-4D97-AF65-F5344CB8AC3E}">
        <p14:creationId xmlns:p14="http://schemas.microsoft.com/office/powerpoint/2010/main" val="501619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7BE3F9E9-48E7-4ECA-AC9A-A9D3999BFD00}"/>
              </a:ext>
            </a:extLst>
          </p:cNvPr>
          <p:cNvSpPr>
            <a:spLocks noGrp="1"/>
          </p:cNvSpPr>
          <p:nvPr>
            <p:ph idx="1"/>
          </p:nvPr>
        </p:nvSpPr>
        <p:spPr>
          <a:xfrm>
            <a:off x="508001" y="3038476"/>
            <a:ext cx="6447501" cy="3002887"/>
          </a:xfrm>
        </p:spPr>
        <p:txBody>
          <a:bodyPr/>
          <a:lstStyle/>
          <a:p>
            <a:r>
              <a:rPr lang="en-GB" sz="2400" dirty="0">
                <a:solidFill>
                  <a:srgbClr val="00B0F0"/>
                </a:solidFill>
                <a:latin typeface="Calibri" panose="020F0502020204030204" pitchFamily="34" charset="0"/>
                <a:cs typeface="Calibri" panose="020F0502020204030204" pitchFamily="34" charset="0"/>
              </a:rPr>
              <a:t>AI used to detect </a:t>
            </a:r>
            <a:r>
              <a:rPr lang="en-GB" sz="2400" dirty="0">
                <a:solidFill>
                  <a:srgbClr val="00B0F0"/>
                </a:solidFill>
                <a:effectLst/>
                <a:latin typeface="Calibri" panose="020F0502020204030204" pitchFamily="34" charset="0"/>
                <a:ea typeface="Calibri" panose="020F0502020204030204" pitchFamily="34" charset="0"/>
                <a:cs typeface="Calibri" panose="020F0502020204030204" pitchFamily="34" charset="0"/>
              </a:rPr>
              <a:t>arrhythmia.</a:t>
            </a:r>
          </a:p>
          <a:p>
            <a:r>
              <a:rPr lang="en-GB" sz="2400" dirty="0">
                <a:solidFill>
                  <a:srgbClr val="00B0F0"/>
                </a:solidFill>
                <a:latin typeface="Calibri" panose="020F0502020204030204" pitchFamily="34" charset="0"/>
                <a:cs typeface="Calibri" panose="020F0502020204030204" pitchFamily="34" charset="0"/>
              </a:rPr>
              <a:t>Special app used to identify heart defect.</a:t>
            </a:r>
          </a:p>
          <a:p>
            <a:r>
              <a:rPr lang="en-GB" sz="2400" dirty="0">
                <a:solidFill>
                  <a:srgbClr val="00B0F0"/>
                </a:solidFill>
                <a:effectLst/>
                <a:latin typeface="Calibri" panose="020F0502020204030204" pitchFamily="34" charset="0"/>
                <a:ea typeface="Times New Roman" panose="02020603050405020304" pitchFamily="18" charset="0"/>
                <a:cs typeface="Calibri" panose="020F0502020204030204" pitchFamily="34" charset="0"/>
              </a:rPr>
              <a:t>Wearable devices detect the early signs of diabetes </a:t>
            </a:r>
          </a:p>
          <a:p>
            <a:r>
              <a:rPr lang="en-GB" sz="2400" dirty="0">
                <a:solidFill>
                  <a:srgbClr val="00B0F0"/>
                </a:solidFill>
                <a:effectLst/>
                <a:latin typeface="Calibri" panose="020F0502020204030204" pitchFamily="34" charset="0"/>
                <a:ea typeface="Times New Roman" panose="02020603050405020304" pitchFamily="18" charset="0"/>
                <a:cs typeface="Calibri" panose="020F0502020204030204" pitchFamily="34" charset="0"/>
              </a:rPr>
              <a:t>detect diabetes with 85 percent accuracy </a:t>
            </a:r>
            <a:endParaRPr lang="en-GB" sz="2400" dirty="0">
              <a:solidFill>
                <a:srgbClr val="00B0F0"/>
              </a:solidFill>
              <a:latin typeface="Calibri" panose="020F0502020204030204" pitchFamily="34" charset="0"/>
              <a:cs typeface="Calibri" panose="020F0502020204030204" pitchFamily="34" charset="0"/>
            </a:endParaRPr>
          </a:p>
          <a:p>
            <a:endParaRPr lang="en-GB" sz="2400" dirty="0">
              <a:solidFill>
                <a:srgbClr val="00B0F0"/>
              </a:solidFill>
            </a:endParaRPr>
          </a:p>
          <a:p>
            <a:endParaRPr lang="en-GB" dirty="0"/>
          </a:p>
          <a:p>
            <a:endParaRPr lang="en-GB" sz="1800" b="1" dirty="0">
              <a:effectLst/>
              <a:latin typeface="Times New Roman" panose="02020603050405020304" pitchFamily="18" charset="0"/>
              <a:ea typeface="Times New Roman" panose="02020603050405020304" pitchFamily="18" charset="0"/>
            </a:endParaRPr>
          </a:p>
          <a:p>
            <a:endParaRPr lang="en-GB" dirty="0"/>
          </a:p>
          <a:p>
            <a:endParaRPr lang="en-GB" dirty="0"/>
          </a:p>
        </p:txBody>
      </p:sp>
      <p:sp>
        <p:nvSpPr>
          <p:cNvPr id="2" name="Title 1">
            <a:extLst>
              <a:ext uri="{FF2B5EF4-FFF2-40B4-BE49-F238E27FC236}">
                <a16:creationId xmlns="" xmlns:a16="http://schemas.microsoft.com/office/drawing/2014/main" id="{6325008C-601C-47E7-998C-69764CE1799E}"/>
              </a:ext>
            </a:extLst>
          </p:cNvPr>
          <p:cNvSpPr>
            <a:spLocks noGrp="1"/>
          </p:cNvSpPr>
          <p:nvPr>
            <p:ph type="title"/>
          </p:nvPr>
        </p:nvSpPr>
        <p:spPr>
          <a:xfrm>
            <a:off x="508001" y="609600"/>
            <a:ext cx="6447501" cy="2133600"/>
          </a:xfrm>
        </p:spPr>
        <p:txBody>
          <a:bodyPr>
            <a:noAutofit/>
          </a:bodyPr>
          <a:lstStyle/>
          <a:p>
            <a:r>
              <a:rPr lang="en-GB" sz="3200" b="1" dirty="0">
                <a:solidFill>
                  <a:srgbClr val="00B050"/>
                </a:solidFill>
                <a:effectLst/>
                <a:latin typeface="Calibri" panose="020F0502020204030204" pitchFamily="34" charset="0"/>
                <a:ea typeface="Calibri" panose="020F0502020204030204" pitchFamily="34" charset="0"/>
                <a:cs typeface="Calibri" panose="020F0502020204030204" pitchFamily="34" charset="0"/>
              </a:rPr>
              <a:t>How apple watch becomes a portable ECG</a:t>
            </a:r>
            <a:r>
              <a:rPr lang="en-GB" sz="32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and</a:t>
            </a:r>
            <a: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r>
            <a:b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t>Smart watches are using artificial intelligence to detect diabetes.</a:t>
            </a:r>
            <a:br>
              <a:rPr lang="en-GB" sz="32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br>
            <a: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r>
            <a:b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br>
            <a: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r>
            <a:br>
              <a:rPr lang="en-GB" sz="3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br>
            <a:endParaRPr lang="en-GB" sz="3200" dirty="0">
              <a:solidFill>
                <a:srgbClr val="00B050"/>
              </a:solidFill>
            </a:endParaRPr>
          </a:p>
        </p:txBody>
      </p:sp>
    </p:spTree>
    <p:extLst>
      <p:ext uri="{BB962C8B-B14F-4D97-AF65-F5344CB8AC3E}">
        <p14:creationId xmlns:p14="http://schemas.microsoft.com/office/powerpoint/2010/main" val="3296106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00AF03B7-ECC8-4B8D-8F45-3551EFEFE8D7}"/>
              </a:ext>
            </a:extLst>
          </p:cNvPr>
          <p:cNvSpPr>
            <a:spLocks noGrp="1"/>
          </p:cNvSpPr>
          <p:nvPr>
            <p:ph idx="1"/>
          </p:nvPr>
        </p:nvSpPr>
        <p:spPr/>
        <p:txBody>
          <a:bodyPr/>
          <a:lstStyle/>
          <a:p>
            <a:r>
              <a:rPr lang="en-GB" sz="2400" b="1" dirty="0">
                <a:solidFill>
                  <a:srgbClr val="00B0F0"/>
                </a:solidFill>
                <a:effectLst/>
                <a:latin typeface="Calibri" panose="020F0502020204030204" pitchFamily="34" charset="0"/>
                <a:ea typeface="Times New Roman" panose="02020603050405020304" pitchFamily="18" charset="0"/>
                <a:cs typeface="Calibri" panose="020F0502020204030204" pitchFamily="34" charset="0"/>
              </a:rPr>
              <a:t>Enhancing Augmented and Virtual Reality</a:t>
            </a:r>
          </a:p>
          <a:p>
            <a:r>
              <a:rPr lang="en-GB" sz="2400" b="1" dirty="0">
                <a:solidFill>
                  <a:srgbClr val="00B0F0"/>
                </a:solidFill>
                <a:effectLst/>
                <a:latin typeface="Calibri" panose="020F0502020204030204" pitchFamily="34" charset="0"/>
                <a:ea typeface="Times New Roman" panose="02020603050405020304" pitchFamily="18" charset="0"/>
                <a:cs typeface="Calibri" panose="020F0502020204030204" pitchFamily="34" charset="0"/>
              </a:rPr>
              <a:t>Intelligent Wearable Assistant </a:t>
            </a:r>
          </a:p>
          <a:p>
            <a:r>
              <a:rPr lang="en-GB" sz="2400" b="1" dirty="0">
                <a:solidFill>
                  <a:srgbClr val="00B0F0"/>
                </a:solidFill>
                <a:effectLst/>
                <a:latin typeface="Calibri" panose="020F0502020204030204" pitchFamily="34" charset="0"/>
                <a:ea typeface="Times New Roman" panose="02020603050405020304" pitchFamily="18" charset="0"/>
                <a:cs typeface="Calibri" panose="020F0502020204030204" pitchFamily="34" charset="0"/>
              </a:rPr>
              <a:t>Health &amp; Safety</a:t>
            </a:r>
          </a:p>
          <a:p>
            <a:endParaRPr lang="en-GB" dirty="0"/>
          </a:p>
        </p:txBody>
      </p:sp>
      <p:sp>
        <p:nvSpPr>
          <p:cNvPr id="2" name="Title 1">
            <a:extLst>
              <a:ext uri="{FF2B5EF4-FFF2-40B4-BE49-F238E27FC236}">
                <a16:creationId xmlns="" xmlns:a16="http://schemas.microsoft.com/office/drawing/2014/main" id="{9652C2BE-46D0-4CD4-ADD3-27C29B9E9B07}"/>
              </a:ext>
            </a:extLst>
          </p:cNvPr>
          <p:cNvSpPr>
            <a:spLocks noGrp="1"/>
          </p:cNvSpPr>
          <p:nvPr>
            <p:ph type="title"/>
          </p:nvPr>
        </p:nvSpPr>
        <p:spPr/>
        <p:txBody>
          <a:bodyPr>
            <a:noAutofit/>
          </a:bodyPr>
          <a:lstStyle/>
          <a:p>
            <a:pPr>
              <a:lnSpc>
                <a:spcPct val="107000"/>
              </a:lnSpc>
              <a:spcBef>
                <a:spcPts val="200"/>
              </a:spcBef>
            </a:pPr>
            <a:r>
              <a:rPr lang="en-GB" sz="32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t>Use Cases of AI in Wearable Technology .</a:t>
            </a:r>
            <a:br>
              <a:rPr lang="en-GB" sz="32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br>
            <a:r>
              <a:rPr lang="en-GB" sz="3200" dirty="0">
                <a:solidFill>
                  <a:srgbClr val="00B050"/>
                </a:solidFill>
                <a:effectLst/>
                <a:latin typeface="Calibri" panose="020F0502020204030204" pitchFamily="34" charset="0"/>
                <a:ea typeface="Calibri" panose="020F0502020204030204" pitchFamily="34" charset="0"/>
                <a:cs typeface="Calibri" panose="020F0502020204030204" pitchFamily="34" charset="0"/>
              </a:rPr>
              <a:t> </a:t>
            </a:r>
            <a:br>
              <a:rPr lang="en-GB" sz="3200" dirty="0">
                <a:solidFill>
                  <a:srgbClr val="00B050"/>
                </a:solidFill>
                <a:effectLst/>
                <a:latin typeface="Calibri" panose="020F0502020204030204" pitchFamily="34" charset="0"/>
                <a:ea typeface="Calibri" panose="020F0502020204030204" pitchFamily="34" charset="0"/>
                <a:cs typeface="Calibri" panose="020F0502020204030204" pitchFamily="34" charset="0"/>
              </a:rPr>
            </a:br>
            <a:endParaRPr lang="en-GB" sz="3200" dirty="0">
              <a:solidFill>
                <a:srgbClr val="00B050"/>
              </a:solidFill>
              <a:latin typeface="Calibri" panose="020F0502020204030204" pitchFamily="34" charset="0"/>
              <a:cs typeface="Calibri" panose="020F0502020204030204" pitchFamily="34" charset="0"/>
            </a:endParaRPr>
          </a:p>
        </p:txBody>
      </p:sp>
      <p:pic>
        <p:nvPicPr>
          <p:cNvPr id="5" name="Picture 4" descr="Chart, line chart&#10;&#10;Description automatically generated">
            <a:extLst>
              <a:ext uri="{FF2B5EF4-FFF2-40B4-BE49-F238E27FC236}">
                <a16:creationId xmlns="" xmlns:a16="http://schemas.microsoft.com/office/drawing/2014/main" id="{4880C3A5-298B-4CCF-9898-B253180E35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120" y="3921762"/>
            <a:ext cx="5494020" cy="2119601"/>
          </a:xfrm>
          <a:prstGeom prst="rect">
            <a:avLst/>
          </a:prstGeom>
        </p:spPr>
      </p:pic>
      <p:sp>
        <p:nvSpPr>
          <p:cNvPr id="6" name="TextBox 5">
            <a:extLst>
              <a:ext uri="{FF2B5EF4-FFF2-40B4-BE49-F238E27FC236}">
                <a16:creationId xmlns="" xmlns:a16="http://schemas.microsoft.com/office/drawing/2014/main" id="{53BC76D0-E88B-45F3-975B-B9D7310361FE}"/>
              </a:ext>
            </a:extLst>
          </p:cNvPr>
          <p:cNvSpPr txBox="1"/>
          <p:nvPr/>
        </p:nvSpPr>
        <p:spPr>
          <a:xfrm>
            <a:off x="3070860" y="6271551"/>
            <a:ext cx="2461260" cy="369332"/>
          </a:xfrm>
          <a:prstGeom prst="rect">
            <a:avLst/>
          </a:prstGeom>
          <a:noFill/>
        </p:spPr>
        <p:txBody>
          <a:bodyPr wrap="square" rtlCol="0">
            <a:spAutoFit/>
          </a:bodyPr>
          <a:lstStyle/>
          <a:p>
            <a:r>
              <a:rPr lang="en-GB" dirty="0">
                <a:solidFill>
                  <a:srgbClr val="00B0F0"/>
                </a:solidFill>
              </a:rPr>
              <a:t>www.dreamstime.com</a:t>
            </a:r>
          </a:p>
        </p:txBody>
      </p:sp>
    </p:spTree>
    <p:extLst>
      <p:ext uri="{BB962C8B-B14F-4D97-AF65-F5344CB8AC3E}">
        <p14:creationId xmlns:p14="http://schemas.microsoft.com/office/powerpoint/2010/main" val="644099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505B4C-194B-D042-8BE3-B1F0C1759735}"/>
              </a:ext>
            </a:extLst>
          </p:cNvPr>
          <p:cNvSpPr>
            <a:spLocks noGrp="1"/>
          </p:cNvSpPr>
          <p:nvPr>
            <p:ph type="ctrTitle"/>
          </p:nvPr>
        </p:nvSpPr>
        <p:spPr>
          <a:xfrm>
            <a:off x="5598459" y="959245"/>
            <a:ext cx="3545540" cy="3122899"/>
          </a:xfrm>
        </p:spPr>
        <p:txBody>
          <a:bodyPr anchor="b">
            <a:normAutofit fontScale="90000"/>
          </a:bodyPr>
          <a:lstStyle/>
          <a:p>
            <a:pPr algn="l"/>
            <a:r>
              <a:rPr lang="en-GB" sz="5000" b="1" dirty="0"/>
              <a:t>Insights of the modern technology introduced</a:t>
            </a:r>
            <a:endParaRPr lang="en-US" sz="5000" b="1" dirty="0"/>
          </a:p>
        </p:txBody>
      </p:sp>
      <p:sp>
        <p:nvSpPr>
          <p:cNvPr id="3" name="Subtitle 2">
            <a:extLst>
              <a:ext uri="{FF2B5EF4-FFF2-40B4-BE49-F238E27FC236}">
                <a16:creationId xmlns:a16="http://schemas.microsoft.com/office/drawing/2014/main" xmlns="" id="{A3A88F43-1659-BB4C-AC10-C8452C777E21}"/>
              </a:ext>
            </a:extLst>
          </p:cNvPr>
          <p:cNvSpPr>
            <a:spLocks noGrp="1"/>
          </p:cNvSpPr>
          <p:nvPr>
            <p:ph type="subTitle" idx="1"/>
          </p:nvPr>
        </p:nvSpPr>
        <p:spPr>
          <a:xfrm>
            <a:off x="5598459" y="4437113"/>
            <a:ext cx="3065479" cy="1152128"/>
          </a:xfrm>
        </p:spPr>
        <p:txBody>
          <a:bodyPr anchor="t">
            <a:normAutofit/>
          </a:bodyPr>
          <a:lstStyle/>
          <a:p>
            <a:pPr algn="l"/>
            <a:r>
              <a:rPr lang="en-GB" sz="2000" dirty="0"/>
              <a:t>Victoria Mihai (2123280)</a:t>
            </a:r>
            <a:endParaRPr lang="en-US" sz="2000" dirty="0"/>
          </a:p>
        </p:txBody>
      </p:sp>
      <p:sp>
        <p:nvSpPr>
          <p:cNvPr id="73" name="Freeform: Shape 9">
            <a:extLst>
              <a:ext uri="{FF2B5EF4-FFF2-40B4-BE49-F238E27FC236}">
                <a16:creationId xmlns:a16="http://schemas.microsoft.com/office/drawing/2014/main" xmlns="" id="{E49CC64F-7275-4E33-961B-0C5CDC4398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 y="0"/>
            <a:ext cx="5391038"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a:extLst>
              <a:ext uri="{FF2B5EF4-FFF2-40B4-BE49-F238E27FC236}">
                <a16:creationId xmlns:a16="http://schemas.microsoft.com/office/drawing/2014/main" xmlns="" id="{EAAF3962-E497-1346-8C6D-5D22B55C3655}"/>
              </a:ext>
            </a:extLst>
          </p:cNvPr>
          <p:cNvPicPr>
            <a:picLocks noChangeAspect="1"/>
          </p:cNvPicPr>
          <p:nvPr/>
        </p:nvPicPr>
        <p:blipFill rotWithShape="1">
          <a:blip r:embed="rId2">
            <a:extLst>
              <a:ext uri="{28A0092B-C50C-407E-A947-70E740481C1C}">
                <a14:useLocalDpi xmlns:a14="http://schemas.microsoft.com/office/drawing/2010/main" val="0"/>
              </a:ext>
            </a:extLst>
          </a:blip>
          <a:srcRect l="9619" r="11210" b="-1"/>
          <a:stretch/>
        </p:blipFill>
        <p:spPr>
          <a:xfrm>
            <a:off x="1" y="10"/>
            <a:ext cx="5598458"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594077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9">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89CE8CBB-62B6-C74F-B138-4EBB8258BC15}"/>
              </a:ext>
            </a:extLst>
          </p:cNvPr>
          <p:cNvSpPr>
            <a:spLocks noGrp="1"/>
          </p:cNvSpPr>
          <p:nvPr>
            <p:ph idx="1"/>
          </p:nvPr>
        </p:nvSpPr>
        <p:spPr>
          <a:xfrm>
            <a:off x="3973321" y="2780928"/>
            <a:ext cx="4688333" cy="3409560"/>
          </a:xfrm>
        </p:spPr>
        <p:txBody>
          <a:bodyPr>
            <a:normAutofit fontScale="92500" lnSpcReduction="10000"/>
          </a:bodyPr>
          <a:lstStyle/>
          <a:p>
            <a:r>
              <a:rPr lang="en-US" sz="2200" dirty="0">
                <a:latin typeface="TimesNewRomanPSMT"/>
              </a:rPr>
              <a:t>The new way to pay, No longer have to worry about misplacing your Card as Apple Pay is set up in your digital wallet</a:t>
            </a:r>
            <a:r>
              <a:rPr lang="en-GB" sz="2200" dirty="0">
                <a:latin typeface="TimesNewRomanPSMT"/>
              </a:rPr>
              <a:t>.</a:t>
            </a:r>
          </a:p>
          <a:p>
            <a:r>
              <a:rPr lang="en-US" sz="2200" dirty="0">
                <a:latin typeface="TimesNewRomanPSMT"/>
              </a:rPr>
              <a:t>iPhone, Apple Watch, Mac and </a:t>
            </a:r>
            <a:r>
              <a:rPr lang="en-US" sz="2200" dirty="0" err="1">
                <a:latin typeface="TimesNewRomanPSMT"/>
              </a:rPr>
              <a:t>Ipad</a:t>
            </a:r>
            <a:r>
              <a:rPr lang="en-GB" sz="2200" dirty="0">
                <a:latin typeface="TimesNewRomanPSMT"/>
              </a:rPr>
              <a:t> </a:t>
            </a:r>
            <a:r>
              <a:rPr lang="en-US" sz="2200" dirty="0">
                <a:latin typeface="TimesNewRomanPSMT"/>
              </a:rPr>
              <a:t>, there’s are all the available platforms built within Apple Pay.</a:t>
            </a:r>
            <a:endParaRPr lang="en-GB" sz="2200" dirty="0">
              <a:latin typeface="TimesNewRomanPSMT"/>
            </a:endParaRPr>
          </a:p>
          <a:p>
            <a:r>
              <a:rPr lang="en-GB" sz="2200" dirty="0">
                <a:latin typeface="TimesNewRomanPSMT"/>
              </a:rPr>
              <a:t>Barclays, Lloyds, American Express and any other card you could possibly think of can be added in your digital wallet.</a:t>
            </a:r>
            <a:endParaRPr lang="en-US" sz="2200" dirty="0"/>
          </a:p>
        </p:txBody>
      </p:sp>
      <p:sp>
        <p:nvSpPr>
          <p:cNvPr id="2" name="Title 1">
            <a:extLst>
              <a:ext uri="{FF2B5EF4-FFF2-40B4-BE49-F238E27FC236}">
                <a16:creationId xmlns:a16="http://schemas.microsoft.com/office/drawing/2014/main" xmlns="" id="{875C3743-1EB4-CB46-B13F-C6E10CEBE815}"/>
              </a:ext>
            </a:extLst>
          </p:cNvPr>
          <p:cNvSpPr>
            <a:spLocks noGrp="1"/>
          </p:cNvSpPr>
          <p:nvPr>
            <p:ph type="title"/>
          </p:nvPr>
        </p:nvSpPr>
        <p:spPr>
          <a:xfrm>
            <a:off x="3973321" y="329184"/>
            <a:ext cx="4688333" cy="1783080"/>
          </a:xfrm>
        </p:spPr>
        <p:txBody>
          <a:bodyPr anchor="b">
            <a:normAutofit/>
          </a:bodyPr>
          <a:lstStyle/>
          <a:p>
            <a:r>
              <a:rPr lang="en-GB" sz="5400" dirty="0" smtClean="0"/>
              <a:t>Apple </a:t>
            </a:r>
            <a:r>
              <a:rPr lang="en-GB" sz="5400" dirty="0"/>
              <a:t>Pay</a:t>
            </a:r>
            <a:endParaRPr lang="en-US" sz="5400" dirty="0"/>
          </a:p>
        </p:txBody>
      </p:sp>
      <p:pic>
        <p:nvPicPr>
          <p:cNvPr id="5" name="Picture 5">
            <a:extLst>
              <a:ext uri="{FF2B5EF4-FFF2-40B4-BE49-F238E27FC236}">
                <a16:creationId xmlns:a16="http://schemas.microsoft.com/office/drawing/2014/main" xmlns="" id="{5DEFF42A-1C97-CF43-A8C6-96175702564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1281"/>
          <a:stretch/>
        </p:blipFill>
        <p:spPr>
          <a:xfrm>
            <a:off x="473560" y="585494"/>
            <a:ext cx="3234343" cy="5604994"/>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8" name="sketchy line">
            <a:extLst>
              <a:ext uri="{FF2B5EF4-FFF2-40B4-BE49-F238E27FC236}">
                <a16:creationId xmlns:a16="http://schemas.microsoft.com/office/drawing/2014/main" xmlns=""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73322" y="2374947"/>
            <a:ext cx="3182692"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8B8CFDFF-204A-E345-92D7-B4586B767397}"/>
              </a:ext>
            </a:extLst>
          </p:cNvPr>
          <p:cNvSpPr txBox="1"/>
          <p:nvPr/>
        </p:nvSpPr>
        <p:spPr>
          <a:xfrm>
            <a:off x="6141248" y="6005822"/>
            <a:ext cx="2520406" cy="369332"/>
          </a:xfrm>
          <a:prstGeom prst="rect">
            <a:avLst/>
          </a:prstGeom>
          <a:noFill/>
        </p:spPr>
        <p:txBody>
          <a:bodyPr wrap="square" rtlCol="0">
            <a:spAutoFit/>
          </a:bodyPr>
          <a:lstStyle/>
          <a:p>
            <a:pPr algn="l"/>
            <a:r>
              <a:rPr lang="en-US" sz="1800" dirty="0">
                <a:solidFill>
                  <a:srgbClr val="888888"/>
                </a:solidFill>
                <a:latin typeface="SFText-Regular"/>
              </a:rPr>
              <a:t>© 2022 Apple Inc</a:t>
            </a:r>
            <a:endParaRPr lang="en-US" dirty="0"/>
          </a:p>
        </p:txBody>
      </p:sp>
    </p:spTree>
    <p:extLst>
      <p:ext uri="{BB962C8B-B14F-4D97-AF65-F5344CB8AC3E}">
        <p14:creationId xmlns:p14="http://schemas.microsoft.com/office/powerpoint/2010/main" val="349960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355FFBA-045B-5949-8F97-69075D7A30A6}"/>
              </a:ext>
            </a:extLst>
          </p:cNvPr>
          <p:cNvSpPr>
            <a:spLocks noGrp="1"/>
          </p:cNvSpPr>
          <p:nvPr>
            <p:ph idx="1"/>
          </p:nvPr>
        </p:nvSpPr>
        <p:spPr>
          <a:xfrm>
            <a:off x="3724074" y="2438401"/>
            <a:ext cx="4939867" cy="3785419"/>
          </a:xfrm>
        </p:spPr>
        <p:txBody>
          <a:bodyPr>
            <a:normAutofit/>
          </a:bodyPr>
          <a:lstStyle/>
          <a:p>
            <a:r>
              <a:rPr lang="en-US" sz="2000">
                <a:latin typeface="TimesNewRomanPSMT"/>
              </a:rPr>
              <a:t>Introducing IOS 15, You can now access the option to share your health with others.</a:t>
            </a:r>
            <a:endParaRPr lang="en-GB" sz="2000">
              <a:latin typeface="TimesNewRomanPSMT"/>
            </a:endParaRPr>
          </a:p>
          <a:p>
            <a:r>
              <a:rPr lang="en-US" sz="2000">
                <a:latin typeface="TimesNewRomanPSMT"/>
              </a:rPr>
              <a:t>Whether, you want to let your therapist know how you’re feeling or you want to keep up to date with your mother’s/father’s wellbeing</a:t>
            </a:r>
            <a:endParaRPr lang="en-GB" sz="2000">
              <a:latin typeface="TimesNewRomanPSMT"/>
            </a:endParaRPr>
          </a:p>
          <a:p>
            <a:r>
              <a:rPr lang="en-GB" sz="2000">
                <a:latin typeface="TimesNewRomanPSMT"/>
              </a:rPr>
              <a:t>If given access </a:t>
            </a:r>
            <a:r>
              <a:rPr lang="en-US" sz="2000">
                <a:latin typeface="TimesNewRomanPSMT"/>
              </a:rPr>
              <a:t>you can now do this with the click of a bottom.</a:t>
            </a:r>
            <a:endParaRPr lang="en-US" sz="2000"/>
          </a:p>
        </p:txBody>
      </p:sp>
      <p:sp>
        <p:nvSpPr>
          <p:cNvPr id="2" name="Title 1">
            <a:extLst>
              <a:ext uri="{FF2B5EF4-FFF2-40B4-BE49-F238E27FC236}">
                <a16:creationId xmlns:a16="http://schemas.microsoft.com/office/drawing/2014/main" xmlns="" id="{75CC6861-93A0-9542-AE6D-3A982940139F}"/>
              </a:ext>
            </a:extLst>
          </p:cNvPr>
          <p:cNvSpPr>
            <a:spLocks noGrp="1"/>
          </p:cNvSpPr>
          <p:nvPr>
            <p:ph type="title"/>
          </p:nvPr>
        </p:nvSpPr>
        <p:spPr>
          <a:xfrm>
            <a:off x="3724073" y="629268"/>
            <a:ext cx="4939868" cy="1286160"/>
          </a:xfrm>
        </p:spPr>
        <p:txBody>
          <a:bodyPr anchor="b">
            <a:normAutofit/>
          </a:bodyPr>
          <a:lstStyle/>
          <a:p>
            <a:r>
              <a:rPr lang="en-US">
                <a:latin typeface="TimesNewRomanPSMT"/>
              </a:rPr>
              <a:t>Health Sharing</a:t>
            </a:r>
            <a:endParaRPr lang="en-US" dirty="0"/>
          </a:p>
        </p:txBody>
      </p:sp>
      <p:pic>
        <p:nvPicPr>
          <p:cNvPr id="4" name="Picture 4">
            <a:extLst>
              <a:ext uri="{FF2B5EF4-FFF2-40B4-BE49-F238E27FC236}">
                <a16:creationId xmlns:a16="http://schemas.microsoft.com/office/drawing/2014/main" xmlns="" id="{8F9BA0E2-BB0F-FF45-BDA3-CEFE365090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1761" r="-1" b="19816"/>
          <a:stretch/>
        </p:blipFill>
        <p:spPr>
          <a:xfrm>
            <a:off x="251520" y="764704"/>
            <a:ext cx="3240359" cy="5545878"/>
          </a:xfrm>
          <a:prstGeom prst="rect">
            <a:avLst/>
          </a:prstGeom>
          <a:effectLst/>
        </p:spPr>
      </p:pic>
      <p:cxnSp>
        <p:nvCxnSpPr>
          <p:cNvPr id="21" name="Straight Connector 8">
            <a:extLst>
              <a:ext uri="{FF2B5EF4-FFF2-40B4-BE49-F238E27FC236}">
                <a16:creationId xmlns:a16="http://schemas.microsoft.com/office/drawing/2014/main" xmlns=""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810701" y="2115117"/>
            <a:ext cx="4732020" cy="0"/>
          </a:xfrm>
          <a:prstGeom prst="line">
            <a:avLst/>
          </a:prstGeom>
          <a:ln w="19050">
            <a:solidFill>
              <a:srgbClr val="FEAA95"/>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xmlns="" id="{8C1B08DC-0CFE-1F45-A695-6773A2F80167}"/>
              </a:ext>
            </a:extLst>
          </p:cNvPr>
          <p:cNvSpPr txBox="1"/>
          <p:nvPr/>
        </p:nvSpPr>
        <p:spPr>
          <a:xfrm>
            <a:off x="6176711" y="6177769"/>
            <a:ext cx="4178300" cy="369332"/>
          </a:xfrm>
          <a:prstGeom prst="rect">
            <a:avLst/>
          </a:prstGeom>
          <a:noFill/>
        </p:spPr>
        <p:txBody>
          <a:bodyPr wrap="square" rtlCol="0">
            <a:spAutoFit/>
          </a:bodyPr>
          <a:lstStyle/>
          <a:p>
            <a:pPr algn="l"/>
            <a:r>
              <a:rPr lang="en-US" sz="1800" dirty="0">
                <a:solidFill>
                  <a:srgbClr val="888888"/>
                </a:solidFill>
                <a:latin typeface="SFText-Regular"/>
              </a:rPr>
              <a:t>© 2022 Apple Inc</a:t>
            </a:r>
            <a:endParaRPr lang="en-US" dirty="0"/>
          </a:p>
        </p:txBody>
      </p:sp>
    </p:spTree>
    <p:extLst>
      <p:ext uri="{BB962C8B-B14F-4D97-AF65-F5344CB8AC3E}">
        <p14:creationId xmlns:p14="http://schemas.microsoft.com/office/powerpoint/2010/main" val="23179459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xmlns=""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29E158CB-476B-9D41-9475-57AF08B94E22}"/>
              </a:ext>
            </a:extLst>
          </p:cNvPr>
          <p:cNvSpPr>
            <a:spLocks noGrp="1"/>
          </p:cNvSpPr>
          <p:nvPr>
            <p:ph idx="1"/>
          </p:nvPr>
        </p:nvSpPr>
        <p:spPr>
          <a:xfrm>
            <a:off x="4367722" y="2886890"/>
            <a:ext cx="4125566" cy="3418492"/>
          </a:xfrm>
        </p:spPr>
        <p:txBody>
          <a:bodyPr>
            <a:normAutofit/>
          </a:bodyPr>
          <a:lstStyle/>
          <a:p>
            <a:r>
              <a:rPr lang="en-GB" sz="2200"/>
              <a:t>One subscription that you can access over 300 titles for only $9.99 per month.</a:t>
            </a:r>
          </a:p>
          <a:p>
            <a:r>
              <a:rPr lang="en-GB" sz="2200"/>
              <a:t>Family members can now use your subscription for free.</a:t>
            </a:r>
          </a:p>
          <a:p>
            <a:r>
              <a:rPr lang="en-GB" sz="2200"/>
              <a:t>Online or offline, browsing couldn’t be easier.</a:t>
            </a:r>
          </a:p>
        </p:txBody>
      </p:sp>
      <p:sp>
        <p:nvSpPr>
          <p:cNvPr id="2" name="Title 1">
            <a:extLst>
              <a:ext uri="{FF2B5EF4-FFF2-40B4-BE49-F238E27FC236}">
                <a16:creationId xmlns:a16="http://schemas.microsoft.com/office/drawing/2014/main" xmlns="" id="{D5E5E1A4-DB37-2B49-98E0-189EFEDAE2FF}"/>
              </a:ext>
            </a:extLst>
          </p:cNvPr>
          <p:cNvSpPr>
            <a:spLocks noGrp="1"/>
          </p:cNvSpPr>
          <p:nvPr>
            <p:ph type="title"/>
          </p:nvPr>
        </p:nvSpPr>
        <p:spPr>
          <a:xfrm>
            <a:off x="4495460" y="745001"/>
            <a:ext cx="3276452" cy="1396891"/>
          </a:xfrm>
        </p:spPr>
        <p:txBody>
          <a:bodyPr anchor="b">
            <a:normAutofit fontScale="90000"/>
          </a:bodyPr>
          <a:lstStyle/>
          <a:p>
            <a:r>
              <a:rPr lang="en-GB" sz="5400" dirty="0"/>
              <a:t>Apple News+</a:t>
            </a:r>
            <a:endParaRPr lang="en-US" sz="5400" dirty="0"/>
          </a:p>
        </p:txBody>
      </p:sp>
      <p:sp>
        <p:nvSpPr>
          <p:cNvPr id="26" name="sketchy line">
            <a:extLst>
              <a:ext uri="{FF2B5EF4-FFF2-40B4-BE49-F238E27FC236}">
                <a16:creationId xmlns:a16="http://schemas.microsoft.com/office/drawing/2014/main" xmlns=""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xmlns="" id="{FD6361C5-F815-B940-BDE9-967BEBD3B967}"/>
              </a:ext>
            </a:extLst>
          </p:cNvPr>
          <p:cNvPicPr>
            <a:picLocks noChangeAspect="1"/>
          </p:cNvPicPr>
          <p:nvPr/>
        </p:nvPicPr>
        <p:blipFill rotWithShape="1">
          <a:blip r:embed="rId2">
            <a:extLst>
              <a:ext uri="{28A0092B-C50C-407E-A947-70E740481C1C}">
                <a14:useLocalDpi xmlns:a14="http://schemas.microsoft.com/office/drawing/2010/main" val="0"/>
              </a:ext>
            </a:extLst>
          </a:blip>
          <a:srcRect r="2" b="12018"/>
          <a:stretch/>
        </p:blipFill>
        <p:spPr>
          <a:xfrm>
            <a:off x="225012" y="548680"/>
            <a:ext cx="4202972" cy="572783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xmlns="" id="{150287EC-284F-114F-AB3D-58AC9C860100}"/>
              </a:ext>
            </a:extLst>
          </p:cNvPr>
          <p:cNvSpPr txBox="1"/>
          <p:nvPr/>
        </p:nvSpPr>
        <p:spPr>
          <a:xfrm>
            <a:off x="5938213" y="5998328"/>
            <a:ext cx="1833699" cy="646331"/>
          </a:xfrm>
          <a:prstGeom prst="rect">
            <a:avLst/>
          </a:prstGeom>
          <a:noFill/>
        </p:spPr>
        <p:txBody>
          <a:bodyPr wrap="square" rtlCol="0">
            <a:spAutoFit/>
          </a:bodyPr>
          <a:lstStyle/>
          <a:p>
            <a:pPr algn="l"/>
            <a:r>
              <a:rPr lang="en-US" sz="1800" dirty="0">
                <a:solidFill>
                  <a:srgbClr val="888888"/>
                </a:solidFill>
                <a:latin typeface="SFText-Regular"/>
              </a:rPr>
              <a:t>© 2022 Apple Inc</a:t>
            </a:r>
            <a:endParaRPr lang="en-US" dirty="0"/>
          </a:p>
        </p:txBody>
      </p:sp>
    </p:spTree>
    <p:extLst>
      <p:ext uri="{BB962C8B-B14F-4D97-AF65-F5344CB8AC3E}">
        <p14:creationId xmlns:p14="http://schemas.microsoft.com/office/powerpoint/2010/main" val="28865870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 xmlns:a16="http://schemas.microsoft.com/office/drawing/2014/main" id="{FDBB0640-98E8-4489-9071-68EBDB94C9F4}"/>
              </a:ext>
            </a:extLst>
          </p:cNvPr>
          <p:cNvSpPr>
            <a:spLocks noGrp="1" noChangeArrowheads="1"/>
          </p:cNvSpPr>
          <p:nvPr>
            <p:ph idx="1"/>
          </p:nvPr>
        </p:nvSpPr>
        <p:spPr bwMode="auto">
          <a:xfrm>
            <a:off x="508001" y="1726691"/>
            <a:ext cx="9071971"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Allinson</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2022. </a:t>
            </a:r>
            <a:r>
              <a:rPr kumimoji="0" lang="en-GB"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Use of Artificial Intelligence Technology in Apple Devices. </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https://roboticsandautomationnews.com/2021/06/14</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/the-use-of-artificial-intelligence-technology-in-apple-devices/43866/</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04 2022].</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2022. </a:t>
            </a:r>
            <a:r>
              <a:rPr kumimoji="0" lang="en-GB"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Artificial intelligence in health care – how Apple Watch becomes a portable ECG.. </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https://www.sparkbit.pl/artificial-intelligence-health-care-apple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-watch-becomes-portable-ecg-interview-sparkbit-expert/</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04 2022].</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HealthCare, G. D., 12.02.2018. </a:t>
            </a:r>
            <a:r>
              <a:rPr kumimoji="0" lang="en-GB"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Smart watches are using artificial intelligence to detect diabetes. </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https://www.verdict.co.uk/smart-watches-using-artificial-intelligence-detect-diabetes/</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04 2022].</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Singh, P., February 4, 2022. </a:t>
            </a:r>
            <a:r>
              <a:rPr kumimoji="0" lang="en-GB"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Wearable AI: What Does the Implementation Mean for the Digital World. </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https://appinventiv.com/blog/ai-and-wearable-technology/#3</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04 2022].</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 D., 2015. </a:t>
            </a:r>
            <a:r>
              <a:rPr kumimoji="0" lang="en-GB"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 major challenges Apple overcame to make its first smartwatch a reality. </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https://www.businessinsider.com/apple-watch-9-biggest-challenges-during-development-2015-4?r=US&amp;IR=T</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04 2022].</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a:t>
            </a:r>
            <a:r>
              <a:rPr kumimoji="0" lang="en-GB" altLang="en-US" sz="1800" b="0" i="0" u="none" strike="noStrike" cap="none" normalizeH="0" baseline="0" dirty="0" smtClean="0">
                <a:ln>
                  <a:noFill/>
                </a:ln>
                <a:solidFill>
                  <a:srgbClr val="00B0F0"/>
                </a:solidFill>
                <a:effectLst/>
                <a:latin typeface="Arial" panose="020B0604020202020204" pitchFamily="34" charset="0"/>
              </a:rPr>
              <a:t>student </a:t>
            </a:r>
            <a:r>
              <a:rPr kumimoji="0" lang="en-GB" altLang="en-US" sz="1800" b="0" i="0" u="none" strike="noStrike" cap="none" normalizeH="0" baseline="0" dirty="0">
                <a:ln>
                  <a:noFill/>
                </a:ln>
                <a:solidFill>
                  <a:srgbClr val="00B0F0"/>
                </a:solidFill>
                <a:effectLst/>
                <a:latin typeface="Arial" panose="020B0604020202020204" pitchFamily="34" charset="0"/>
              </a:rPr>
              <a:t>name Adriana nae</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a:solidFill>
                  <a:srgbClr val="00B0F0"/>
                </a:solidFill>
                <a:latin typeface="Arial" panose="020B0604020202020204" pitchFamily="34" charset="0"/>
              </a:rPr>
              <a:t>					</a:t>
            </a:r>
            <a:r>
              <a:rPr lang="en-GB" altLang="en-US" dirty="0" smtClean="0">
                <a:solidFill>
                  <a:srgbClr val="00B0F0"/>
                </a:solidFill>
                <a:latin typeface="Arial" panose="020B0604020202020204" pitchFamily="34" charset="0"/>
              </a:rPr>
              <a:t>student </a:t>
            </a:r>
            <a:r>
              <a:rPr lang="en-GB" altLang="en-US" dirty="0">
                <a:solidFill>
                  <a:srgbClr val="00B0F0"/>
                </a:solidFill>
                <a:latin typeface="Arial" panose="020B0604020202020204" pitchFamily="34" charset="0"/>
              </a:rPr>
              <a:t>id 2125291</a:t>
            </a:r>
            <a:endParaRPr kumimoji="0" lang="en-GB" altLang="en-US" sz="1800" b="0" i="0" u="none" strike="noStrike" cap="none" normalizeH="0" baseline="0" dirty="0">
              <a:ln>
                <a:noFill/>
              </a:ln>
              <a:solidFill>
                <a:srgbClr val="00B0F0"/>
              </a:solidFill>
              <a:effectLst/>
              <a:latin typeface="Arial" panose="020B0604020202020204" pitchFamily="34" charset="0"/>
            </a:endParaRPr>
          </a:p>
        </p:txBody>
      </p:sp>
      <p:sp>
        <p:nvSpPr>
          <p:cNvPr id="2" name="Title 1">
            <a:extLst>
              <a:ext uri="{FF2B5EF4-FFF2-40B4-BE49-F238E27FC236}">
                <a16:creationId xmlns="" xmlns:a16="http://schemas.microsoft.com/office/drawing/2014/main" id="{2FB6215B-B372-436D-BDB0-A0329BE41370}"/>
              </a:ext>
            </a:extLst>
          </p:cNvPr>
          <p:cNvSpPr>
            <a:spLocks noGrp="1"/>
          </p:cNvSpPr>
          <p:nvPr>
            <p:ph type="title"/>
          </p:nvPr>
        </p:nvSpPr>
        <p:spPr>
          <a:xfrm>
            <a:off x="508001" y="609601"/>
            <a:ext cx="6447501" cy="600075"/>
          </a:xfrm>
        </p:spPr>
        <p:txBody>
          <a:bodyPr>
            <a:normAutofit fontScale="90000"/>
          </a:bodyPr>
          <a:lstStyle/>
          <a:p>
            <a:r>
              <a:rPr kumimoji="0" lang="en-GB" altLang="en-US" sz="3600" b="1" i="0" u="none" strike="noStrike" cap="none" normalizeH="0" baseline="0" dirty="0">
                <a:ln>
                  <a:noFill/>
                </a:ln>
                <a:solidFill>
                  <a:srgbClr val="00B0F0"/>
                </a:solidFill>
                <a:effectLst/>
                <a:latin typeface="Arial" panose="020B0604020202020204" pitchFamily="34" charset="0"/>
                <a:ea typeface="Times New Roman" panose="02020603050405020304" pitchFamily="18" charset="0"/>
              </a:rPr>
              <a:t>References:</a:t>
            </a:r>
            <a:br>
              <a:rPr kumimoji="0" lang="en-GB" altLang="en-US" sz="3600" b="1" i="0" u="none" strike="noStrike" cap="none" normalizeH="0" baseline="0" dirty="0">
                <a:ln>
                  <a:noFill/>
                </a:ln>
                <a:solidFill>
                  <a:srgbClr val="00B0F0"/>
                </a:solidFill>
                <a:effectLst/>
                <a:latin typeface="Arial" panose="020B0604020202020204" pitchFamily="34" charset="0"/>
                <a:ea typeface="Times New Roman" panose="02020603050405020304" pitchFamily="18" charset="0"/>
              </a:rPr>
            </a:br>
            <a:endParaRPr lang="en-GB" dirty="0">
              <a:solidFill>
                <a:srgbClr val="00B0F0"/>
              </a:solidFill>
            </a:endParaRPr>
          </a:p>
        </p:txBody>
      </p:sp>
    </p:spTree>
    <p:extLst>
      <p:ext uri="{BB962C8B-B14F-4D97-AF65-F5344CB8AC3E}">
        <p14:creationId xmlns:p14="http://schemas.microsoft.com/office/powerpoint/2010/main" val="3506369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B340235-8660-424B-A87F-9A2B340F63A3}"/>
              </a:ext>
            </a:extLst>
          </p:cNvPr>
          <p:cNvSpPr>
            <a:spLocks noGrp="1"/>
          </p:cNvSpPr>
          <p:nvPr>
            <p:ph idx="1"/>
          </p:nvPr>
        </p:nvSpPr>
        <p:spPr/>
        <p:txBody>
          <a:bodyPr/>
          <a:lstStyle/>
          <a:p>
            <a:r>
              <a:rPr lang="en-US" dirty="0">
                <a:hlinkClick r:id="rId2"/>
              </a:rPr>
              <a:t>https://www.apple.com/apple-news/</a:t>
            </a:r>
            <a:endParaRPr lang="en-GB" dirty="0"/>
          </a:p>
          <a:p>
            <a:r>
              <a:rPr lang="en-US" dirty="0">
                <a:hlinkClick r:id="rId3"/>
              </a:rPr>
              <a:t>https://www.apple.com/</a:t>
            </a:r>
            <a:r>
              <a:rPr lang="en-US" dirty="0" err="1">
                <a:hlinkClick r:id="rId3"/>
              </a:rPr>
              <a:t>ios</a:t>
            </a:r>
            <a:r>
              <a:rPr lang="en-US" dirty="0">
                <a:hlinkClick r:id="rId3"/>
              </a:rPr>
              <a:t>/health/</a:t>
            </a:r>
            <a:endParaRPr lang="en-GB" dirty="0"/>
          </a:p>
          <a:p>
            <a:r>
              <a:rPr lang="en-US" dirty="0">
                <a:hlinkClick r:id="rId4"/>
              </a:rPr>
              <a:t>https://www.apple.com/apple-pay/</a:t>
            </a:r>
            <a:endParaRPr lang="en-GB" dirty="0"/>
          </a:p>
        </p:txBody>
      </p:sp>
      <p:sp>
        <p:nvSpPr>
          <p:cNvPr id="2" name="Title 1">
            <a:extLst>
              <a:ext uri="{FF2B5EF4-FFF2-40B4-BE49-F238E27FC236}">
                <a16:creationId xmlns:a16="http://schemas.microsoft.com/office/drawing/2014/main" xmlns="" id="{14D07730-6FA6-1A4B-AA2A-0F54D574B719}"/>
              </a:ext>
            </a:extLst>
          </p:cNvPr>
          <p:cNvSpPr>
            <a:spLocks noGrp="1"/>
          </p:cNvSpPr>
          <p:nvPr>
            <p:ph type="title"/>
          </p:nvPr>
        </p:nvSpPr>
        <p:spPr/>
        <p:txBody>
          <a:bodyPr/>
          <a:lstStyle/>
          <a:p>
            <a:r>
              <a:rPr lang="en-GB" dirty="0"/>
              <a:t>Reference</a:t>
            </a:r>
            <a:endParaRPr lang="en-US" dirty="0"/>
          </a:p>
        </p:txBody>
      </p:sp>
    </p:spTree>
    <p:extLst>
      <p:ext uri="{BB962C8B-B14F-4D97-AF65-F5344CB8AC3E}">
        <p14:creationId xmlns:p14="http://schemas.microsoft.com/office/powerpoint/2010/main" val="18456635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3246</TotalTime>
  <Words>761</Words>
  <Application>Microsoft Office PowerPoint</Application>
  <PresentationFormat>On-screen Show (4:3)</PresentationFormat>
  <Paragraphs>111</Paragraphs>
  <Slides>16</Slides>
  <Notes>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PowerPoint Presentation</vt:lpstr>
      <vt:lpstr>Apple Technology </vt:lpstr>
      <vt:lpstr>Background of company</vt:lpstr>
      <vt:lpstr>Background of company</vt:lpstr>
      <vt:lpstr>Digital Skills and Research Methods. </vt:lpstr>
      <vt:lpstr>Challenges Apple overcame to make its first smartwatch: </vt:lpstr>
      <vt:lpstr>Challenges Associated With the Incorporation of AI in Wearable Technology. </vt:lpstr>
      <vt:lpstr>The use of artificial intelligence in Apple Watch. </vt:lpstr>
      <vt:lpstr>How apple watch becomes a portable ECG and Smart watches are using artificial intelligence to detect diabetes.   </vt:lpstr>
      <vt:lpstr>Use Cases of AI in Wearable Technology .   </vt:lpstr>
      <vt:lpstr>Insights of the modern technology introduced</vt:lpstr>
      <vt:lpstr>Apple Pay</vt:lpstr>
      <vt:lpstr>Health Sharing</vt:lpstr>
      <vt:lpstr>Apple News+</vt:lpstr>
      <vt:lpstr>References: </vt:lpstr>
      <vt:lpstr>Reference</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July Ercuta</dc:creator>
  <cp:lastModifiedBy>July Ercuta</cp:lastModifiedBy>
  <cp:revision>34</cp:revision>
  <dcterms:created xsi:type="dcterms:W3CDTF">2022-03-21T10:48:17Z</dcterms:created>
  <dcterms:modified xsi:type="dcterms:W3CDTF">2022-04-29T08:34:51Z</dcterms:modified>
</cp:coreProperties>
</file>