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15"/>
  </p:notesMasterIdLst>
  <p:sldIdLst>
    <p:sldId id="256" r:id="rId3"/>
    <p:sldId id="261" r:id="rId4"/>
    <p:sldId id="313" r:id="rId5"/>
    <p:sldId id="319" r:id="rId6"/>
    <p:sldId id="321" r:id="rId7"/>
    <p:sldId id="311" r:id="rId8"/>
    <p:sldId id="324" r:id="rId9"/>
    <p:sldId id="325" r:id="rId10"/>
    <p:sldId id="330" r:id="rId11"/>
    <p:sldId id="333" r:id="rId12"/>
    <p:sldId id="332" r:id="rId13"/>
    <p:sldId id="298"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830"/>
  </p:normalViewPr>
  <p:slideViewPr>
    <p:cSldViewPr snapToGrid="0" snapToObjects="1">
      <p:cViewPr varScale="1">
        <p:scale>
          <a:sx n="105" d="100"/>
          <a:sy n="105" d="100"/>
        </p:scale>
        <p:origin x="1662" y="12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1/7/2026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07/01/2026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546073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07/01/2026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4103861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10" Type="http://schemas.openxmlformats.org/officeDocument/2006/relationships/image" Target="../media/image2.png"/><Relationship Id="rId4" Type="http://schemas.openxmlformats.org/officeDocument/2006/relationships/slideLayout" Target="../slideLayouts/slideLayout5.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hyperlink" Target="https://archive.org/details/postmoderncondit00lyot" TargetMode="External"/><Relationship Id="rId2" Type="http://schemas.openxmlformats.org/officeDocument/2006/relationships/hyperlink" Target="https://plato.stanford.edu/entries/comte/" TargetMode="External"/><Relationship Id="rId1" Type="http://schemas.openxmlformats.org/officeDocument/2006/relationships/slideLayout" Target="../slideLayouts/slideLayout8.xml"/><Relationship Id="rId4" Type="http://schemas.openxmlformats.org/officeDocument/2006/relationships/hyperlink" Target="https://core.ac.uk/download/pdf/233573473.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researchgate.net/publication/330500755_Complexity_Theory_An_Overview_with_Potential_Applications_for_the_Social_Sciences" TargetMode="External"/><Relationship Id="rId2" Type="http://schemas.openxmlformats.org/officeDocument/2006/relationships/hyperlink" Target="https://link.springer.com/article/10.1007/s11135-022-01349-1" TargetMode="External"/><Relationship Id="rId1" Type="http://schemas.openxmlformats.org/officeDocument/2006/relationships/slideLayout" Target="../slideLayouts/slideLayout8.xml"/><Relationship Id="rId4" Type="http://schemas.openxmlformats.org/officeDocument/2006/relationships/hyperlink" Target="https://www-jstor-org.ezproxy.uwtsd.ac.uk/stable/2640349?seq=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64A406-D005-BF85-5898-C69FB316C6F0}"/>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CF6FEA6-D007-E008-639D-BDF48126F59B}"/>
              </a:ext>
            </a:extLst>
          </p:cNvPr>
          <p:cNvSpPr/>
          <p:nvPr/>
        </p:nvSpPr>
        <p:spPr>
          <a:xfrm>
            <a:off x="405061" y="309870"/>
            <a:ext cx="1758717" cy="2407989"/>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ABFC7160-425F-830F-BE70-8B8ED82C5A3D}"/>
              </a:ext>
            </a:extLst>
          </p:cNvPr>
          <p:cNvSpPr/>
          <p:nvPr/>
        </p:nvSpPr>
        <p:spPr>
          <a:xfrm>
            <a:off x="6456300" y="3058750"/>
            <a:ext cx="1948530"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55B1B07-05EE-068E-A618-13F45EF90326}"/>
              </a:ext>
            </a:extLst>
          </p:cNvPr>
          <p:cNvSpPr/>
          <p:nvPr/>
        </p:nvSpPr>
        <p:spPr>
          <a:xfrm>
            <a:off x="2254906" y="309870"/>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B6CF1C93-EA6B-11FA-DF02-298B70D7F316}"/>
              </a:ext>
            </a:extLst>
          </p:cNvPr>
          <p:cNvSpPr/>
          <p:nvPr/>
        </p:nvSpPr>
        <p:spPr>
          <a:xfrm>
            <a:off x="6172293" y="317176"/>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B3172630-C442-5707-A18A-7850D11206B5}"/>
              </a:ext>
            </a:extLst>
          </p:cNvPr>
          <p:cNvSpPr/>
          <p:nvPr/>
        </p:nvSpPr>
        <p:spPr>
          <a:xfrm>
            <a:off x="2254905" y="1861455"/>
            <a:ext cx="1719565" cy="84376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BC6AFB60-3D97-1B67-7246-4106C425C555}"/>
              </a:ext>
            </a:extLst>
          </p:cNvPr>
          <p:cNvSpPr/>
          <p:nvPr/>
        </p:nvSpPr>
        <p:spPr>
          <a:xfrm>
            <a:off x="4099263" y="1861455"/>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16B2699E-F65F-62ED-8DA9-07F0BFDDAAE2}"/>
              </a:ext>
            </a:extLst>
          </p:cNvPr>
          <p:cNvSpPr/>
          <p:nvPr/>
        </p:nvSpPr>
        <p:spPr>
          <a:xfrm>
            <a:off x="3210129" y="317176"/>
            <a:ext cx="2166231" cy="141165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D8FB317-76C6-BFD9-AA6A-71D4064D7D05}"/>
              </a:ext>
            </a:extLst>
          </p:cNvPr>
          <p:cNvSpPr/>
          <p:nvPr/>
        </p:nvSpPr>
        <p:spPr>
          <a:xfrm>
            <a:off x="4099262" y="3070547"/>
            <a:ext cx="2232247" cy="1295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FE39C459-F9EF-DD50-E939-71B07A78545B}"/>
              </a:ext>
            </a:extLst>
          </p:cNvPr>
          <p:cNvSpPr txBox="1"/>
          <p:nvPr/>
        </p:nvSpPr>
        <p:spPr>
          <a:xfrm>
            <a:off x="382257" y="4597039"/>
            <a:ext cx="8496944" cy="461665"/>
          </a:xfrm>
          <a:prstGeom prst="rect">
            <a:avLst/>
          </a:prstGeom>
          <a:noFill/>
        </p:spPr>
        <p:txBody>
          <a:bodyPr wrap="square" rtlCol="0">
            <a:spAutoFit/>
          </a:bodyPr>
          <a:lstStyle/>
          <a:p>
            <a:r>
              <a:rPr lang="en-GB" sz="2400" b="1" dirty="0">
                <a:solidFill>
                  <a:schemeClr val="accent1">
                    <a:lumMod val="75000"/>
                  </a:schemeClr>
                </a:solidFill>
              </a:rPr>
              <a:t>ECED7007: Political Influences in Inequality &amp; Diversity</a:t>
            </a:r>
          </a:p>
        </p:txBody>
      </p:sp>
      <p:sp>
        <p:nvSpPr>
          <p:cNvPr id="13" name="TextBox 12">
            <a:extLst>
              <a:ext uri="{FF2B5EF4-FFF2-40B4-BE49-F238E27FC236}">
                <a16:creationId xmlns:a16="http://schemas.microsoft.com/office/drawing/2014/main" id="{184872A8-0C88-B31E-09C1-4C5BC729C90F}"/>
              </a:ext>
            </a:extLst>
          </p:cNvPr>
          <p:cNvSpPr txBox="1"/>
          <p:nvPr/>
        </p:nvSpPr>
        <p:spPr>
          <a:xfrm>
            <a:off x="382257" y="5166832"/>
            <a:ext cx="8496944" cy="430887"/>
          </a:xfrm>
          <a:prstGeom prst="rect">
            <a:avLst/>
          </a:prstGeom>
          <a:noFill/>
        </p:spPr>
        <p:txBody>
          <a:bodyPr wrap="square" rtlCol="0">
            <a:spAutoFit/>
          </a:bodyPr>
          <a:lstStyle/>
          <a:p>
            <a:r>
              <a:rPr lang="en-GB" sz="2200" b="1" dirty="0">
                <a:solidFill>
                  <a:schemeClr val="accent1">
                    <a:lumMod val="75000"/>
                  </a:schemeClr>
                </a:solidFill>
              </a:rPr>
              <a:t>Theme 4: Postmodern Theory in the Social Sciences</a:t>
            </a:r>
          </a:p>
        </p:txBody>
      </p:sp>
      <p:pic>
        <p:nvPicPr>
          <p:cNvPr id="14" name="Picture 13" descr="Graphic - Types of Government">
            <a:extLst>
              <a:ext uri="{FF2B5EF4-FFF2-40B4-BE49-F238E27FC236}">
                <a16:creationId xmlns:a16="http://schemas.microsoft.com/office/drawing/2014/main" id="{207C5B2B-AC2B-4368-D311-9B8211A7B88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244427" y="451196"/>
            <a:ext cx="2106085" cy="1609985"/>
          </a:xfrm>
          <a:prstGeom prst="rect">
            <a:avLst/>
          </a:prstGeom>
        </p:spPr>
      </p:pic>
      <p:sp>
        <p:nvSpPr>
          <p:cNvPr id="15" name="Rectangle 14">
            <a:extLst>
              <a:ext uri="{FF2B5EF4-FFF2-40B4-BE49-F238E27FC236}">
                <a16:creationId xmlns:a16="http://schemas.microsoft.com/office/drawing/2014/main" id="{969B473D-325E-076D-4DD0-8B6D4F55A9F0}"/>
              </a:ext>
            </a:extLst>
          </p:cNvPr>
          <p:cNvSpPr/>
          <p:nvPr/>
        </p:nvSpPr>
        <p:spPr>
          <a:xfrm>
            <a:off x="5494048" y="2274165"/>
            <a:ext cx="2910782" cy="705803"/>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10BD0DC7-040F-A375-85EE-B3792CAAD2A8}"/>
              </a:ext>
            </a:extLst>
          </p:cNvPr>
          <p:cNvSpPr/>
          <p:nvPr/>
        </p:nvSpPr>
        <p:spPr>
          <a:xfrm>
            <a:off x="395754" y="2781445"/>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descr="Image - Badges Promoting Democracy">
            <a:extLst>
              <a:ext uri="{FF2B5EF4-FFF2-40B4-BE49-F238E27FC236}">
                <a16:creationId xmlns:a16="http://schemas.microsoft.com/office/drawing/2014/main" id="{BE064AC5-2D9B-3A86-E324-976943D94C0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76461" y="3209533"/>
            <a:ext cx="1717436" cy="966058"/>
          </a:xfrm>
          <a:prstGeom prst="rect">
            <a:avLst/>
          </a:prstGeom>
        </p:spPr>
      </p:pic>
      <p:pic>
        <p:nvPicPr>
          <p:cNvPr id="19" name="Picture 18" descr="Image - Map of Uk Parliamentary Constituencies">
            <a:extLst>
              <a:ext uri="{FF2B5EF4-FFF2-40B4-BE49-F238E27FC236}">
                <a16:creationId xmlns:a16="http://schemas.microsoft.com/office/drawing/2014/main" id="{F9C5B88E-8B7B-9E2B-35A2-417B24D44F2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17571" y="373456"/>
            <a:ext cx="1501046" cy="2219474"/>
          </a:xfrm>
          <a:prstGeom prst="rect">
            <a:avLst/>
          </a:prstGeom>
        </p:spPr>
      </p:pic>
      <p:pic>
        <p:nvPicPr>
          <p:cNvPr id="20" name="Picture 19" descr="Image - Anarchism symbol">
            <a:extLst>
              <a:ext uri="{FF2B5EF4-FFF2-40B4-BE49-F238E27FC236}">
                <a16:creationId xmlns:a16="http://schemas.microsoft.com/office/drawing/2014/main" id="{CFB4891D-7F38-0399-FCE5-263BAAA7A0D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243314" y="1944857"/>
            <a:ext cx="988993" cy="984597"/>
          </a:xfrm>
          <a:prstGeom prst="rect">
            <a:avLst/>
          </a:prstGeom>
        </p:spPr>
      </p:pic>
      <p:sp>
        <p:nvSpPr>
          <p:cNvPr id="21" name="Rectangle 20">
            <a:extLst>
              <a:ext uri="{FF2B5EF4-FFF2-40B4-BE49-F238E27FC236}">
                <a16:creationId xmlns:a16="http://schemas.microsoft.com/office/drawing/2014/main" id="{58B6AE60-04E8-FCDA-329F-6DA9F36DA933}"/>
              </a:ext>
            </a:extLst>
          </p:cNvPr>
          <p:cNvSpPr/>
          <p:nvPr/>
        </p:nvSpPr>
        <p:spPr>
          <a:xfrm>
            <a:off x="1156491" y="2802641"/>
            <a:ext cx="2817980" cy="15629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16" name="Picture 15" descr="Graphic - Political Divisions">
            <a:extLst>
              <a:ext uri="{FF2B5EF4-FFF2-40B4-BE49-F238E27FC236}">
                <a16:creationId xmlns:a16="http://schemas.microsoft.com/office/drawing/2014/main" id="{164A86F6-383F-7C12-A820-F5F425858CB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245377" y="2914067"/>
            <a:ext cx="2637862" cy="1318931"/>
          </a:xfrm>
          <a:prstGeom prst="rect">
            <a:avLst/>
          </a:prstGeom>
        </p:spPr>
      </p:pic>
      <p:sp>
        <p:nvSpPr>
          <p:cNvPr id="22" name="Rectangle 21">
            <a:extLst>
              <a:ext uri="{FF2B5EF4-FFF2-40B4-BE49-F238E27FC236}">
                <a16:creationId xmlns:a16="http://schemas.microsoft.com/office/drawing/2014/main" id="{D232B5C5-E60F-E4CE-EE48-43DB9113DD66}"/>
              </a:ext>
            </a:extLst>
          </p:cNvPr>
          <p:cNvSpPr/>
          <p:nvPr/>
        </p:nvSpPr>
        <p:spPr>
          <a:xfrm>
            <a:off x="5512154" y="317176"/>
            <a:ext cx="530952" cy="1866410"/>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0984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A8A9E7-9FBF-34EF-5269-5027C5FE0C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837F98-A0A9-8E67-DBF8-B3BCBC013B0E}"/>
              </a:ext>
            </a:extLst>
          </p:cNvPr>
          <p:cNvSpPr>
            <a:spLocks noGrp="1"/>
          </p:cNvSpPr>
          <p:nvPr>
            <p:ph type="title"/>
          </p:nvPr>
        </p:nvSpPr>
        <p:spPr>
          <a:xfrm>
            <a:off x="1614488" y="2450649"/>
            <a:ext cx="5915025" cy="994172"/>
          </a:xfrm>
        </p:spPr>
        <p:txBody>
          <a:bodyPr>
            <a:normAutofit fontScale="90000"/>
          </a:bodyPr>
          <a:lstStyle/>
          <a:p>
            <a:pPr algn="ctr"/>
            <a:r>
              <a:rPr lang="en-GB" sz="4800" b="1" dirty="0">
                <a:solidFill>
                  <a:schemeClr val="accent1">
                    <a:lumMod val="75000"/>
                  </a:schemeClr>
                </a:solidFill>
              </a:rPr>
              <a:t>Postmodern Theory in the Social Sciences</a:t>
            </a:r>
            <a:br>
              <a:rPr lang="en-GB" sz="4800" b="1" dirty="0">
                <a:solidFill>
                  <a:schemeClr val="accent1">
                    <a:lumMod val="75000"/>
                  </a:schemeClr>
                </a:solidFill>
              </a:rPr>
            </a:br>
            <a:endParaRPr lang="en-GB" sz="4800" b="1" dirty="0">
              <a:solidFill>
                <a:schemeClr val="accent1">
                  <a:lumMod val="75000"/>
                </a:schemeClr>
              </a:solidFill>
            </a:endParaRPr>
          </a:p>
        </p:txBody>
      </p:sp>
    </p:spTree>
    <p:extLst>
      <p:ext uri="{BB962C8B-B14F-4D97-AF65-F5344CB8AC3E}">
        <p14:creationId xmlns:p14="http://schemas.microsoft.com/office/powerpoint/2010/main" val="3201229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5EDBFC-1020-39A5-87AC-A8E1D82EB8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609823-771E-B6A1-C3AA-6ADFBCD7EA86}"/>
              </a:ext>
            </a:extLst>
          </p:cNvPr>
          <p:cNvSpPr>
            <a:spLocks noGrp="1"/>
          </p:cNvSpPr>
          <p:nvPr>
            <p:ph type="title"/>
          </p:nvPr>
        </p:nvSpPr>
        <p:spPr>
          <a:xfrm>
            <a:off x="384048" y="264541"/>
            <a:ext cx="8375904" cy="878459"/>
          </a:xfrm>
        </p:spPr>
        <p:txBody>
          <a:bodyPr>
            <a:normAutofit fontScale="90000"/>
          </a:bodyPr>
          <a:lstStyle/>
          <a:p>
            <a:pPr algn="ctr"/>
            <a:r>
              <a:rPr lang="en-GB" b="1" dirty="0">
                <a:solidFill>
                  <a:schemeClr val="accent1">
                    <a:lumMod val="75000"/>
                  </a:schemeClr>
                </a:solidFill>
              </a:rPr>
              <a:t>Neo-Marxism as Postmodernist Theory?</a:t>
            </a:r>
          </a:p>
        </p:txBody>
      </p:sp>
      <p:sp>
        <p:nvSpPr>
          <p:cNvPr id="3" name="TextBox 2">
            <a:extLst>
              <a:ext uri="{FF2B5EF4-FFF2-40B4-BE49-F238E27FC236}">
                <a16:creationId xmlns:a16="http://schemas.microsoft.com/office/drawing/2014/main" id="{1B1DBBF4-7169-576A-7FEC-BA6A010BBCF3}"/>
              </a:ext>
            </a:extLst>
          </p:cNvPr>
          <p:cNvSpPr txBox="1"/>
          <p:nvPr/>
        </p:nvSpPr>
        <p:spPr>
          <a:xfrm>
            <a:off x="384048" y="1210794"/>
            <a:ext cx="8238744" cy="70788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dirty="0">
                <a:solidFill>
                  <a:schemeClr val="accent1">
                    <a:lumMod val="75000"/>
                  </a:schemeClr>
                </a:solidFill>
              </a:rPr>
              <a:t>We have seen that neo-Marxist political responses are variously described as being opposed to </a:t>
            </a:r>
            <a:r>
              <a:rPr lang="en-GB" sz="2000" b="1" dirty="0">
                <a:solidFill>
                  <a:schemeClr val="accent1">
                    <a:lumMod val="75000"/>
                  </a:schemeClr>
                </a:solidFill>
              </a:rPr>
              <a:t>meta-narratives</a:t>
            </a:r>
            <a:r>
              <a:rPr lang="en-GB" sz="2000" dirty="0">
                <a:solidFill>
                  <a:schemeClr val="accent1">
                    <a:lumMod val="75000"/>
                  </a:schemeClr>
                </a:solidFill>
              </a:rPr>
              <a:t>, </a:t>
            </a:r>
            <a:r>
              <a:rPr lang="en-GB" sz="2000" b="1" dirty="0">
                <a:solidFill>
                  <a:schemeClr val="accent1">
                    <a:lumMod val="75000"/>
                  </a:schemeClr>
                </a:solidFill>
              </a:rPr>
              <a:t>anti-positivist and anti-structuralist</a:t>
            </a:r>
            <a:endParaRPr lang="en-GB" sz="2000" dirty="0">
              <a:solidFill>
                <a:schemeClr val="accent1">
                  <a:lumMod val="75000"/>
                </a:schemeClr>
              </a:solidFill>
            </a:endParaRPr>
          </a:p>
        </p:txBody>
      </p:sp>
      <p:sp>
        <p:nvSpPr>
          <p:cNvPr id="4" name="TextBox 3">
            <a:extLst>
              <a:ext uri="{FF2B5EF4-FFF2-40B4-BE49-F238E27FC236}">
                <a16:creationId xmlns:a16="http://schemas.microsoft.com/office/drawing/2014/main" id="{34E79D50-5750-B7CB-1F62-DABE8A6293FB}"/>
              </a:ext>
            </a:extLst>
          </p:cNvPr>
          <p:cNvSpPr txBox="1"/>
          <p:nvPr/>
        </p:nvSpPr>
        <p:spPr>
          <a:xfrm>
            <a:off x="2029968" y="2505456"/>
            <a:ext cx="5029200" cy="830997"/>
          </a:xfrm>
          <a:prstGeom prst="rect">
            <a:avLst/>
          </a:prstGeom>
          <a:noFill/>
        </p:spPr>
        <p:txBody>
          <a:bodyPr wrap="square" rtlCol="0">
            <a:spAutoFit/>
          </a:bodyPr>
          <a:lstStyle/>
          <a:p>
            <a:pPr algn="ctr"/>
            <a:r>
              <a:rPr lang="en-GB" sz="2400" i="1" dirty="0">
                <a:solidFill>
                  <a:schemeClr val="accent1">
                    <a:lumMod val="75000"/>
                  </a:schemeClr>
                </a:solidFill>
              </a:rPr>
              <a:t>What do you understand these concepts to mean?</a:t>
            </a:r>
          </a:p>
        </p:txBody>
      </p:sp>
      <p:pic>
        <p:nvPicPr>
          <p:cNvPr id="6" name="Picture 5" descr="Icon - Discussion Point">
            <a:extLst>
              <a:ext uri="{FF2B5EF4-FFF2-40B4-BE49-F238E27FC236}">
                <a16:creationId xmlns:a16="http://schemas.microsoft.com/office/drawing/2014/main" id="{6CB53ACD-8049-C954-80AB-FAAD62D7F8AD}"/>
              </a:ext>
            </a:extLst>
          </p:cNvPr>
          <p:cNvPicPr>
            <a:picLocks noChangeAspect="1"/>
          </p:cNvPicPr>
          <p:nvPr/>
        </p:nvPicPr>
        <p:blipFill>
          <a:blip r:embed="rId2"/>
          <a:stretch>
            <a:fillRect/>
          </a:stretch>
        </p:blipFill>
        <p:spPr>
          <a:xfrm>
            <a:off x="3639312" y="3599156"/>
            <a:ext cx="1654835" cy="1654835"/>
          </a:xfrm>
          <a:prstGeom prst="rect">
            <a:avLst/>
          </a:prstGeom>
        </p:spPr>
      </p:pic>
    </p:spTree>
    <p:extLst>
      <p:ext uri="{BB962C8B-B14F-4D97-AF65-F5344CB8AC3E}">
        <p14:creationId xmlns:p14="http://schemas.microsoft.com/office/powerpoint/2010/main" val="1464822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0CF18B-6032-D5A0-55FF-A0D44A92EC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BB6A5C-AA10-E7D5-2132-FD764050ADFE}"/>
              </a:ext>
            </a:extLst>
          </p:cNvPr>
          <p:cNvSpPr>
            <a:spLocks noGrp="1"/>
          </p:cNvSpPr>
          <p:nvPr>
            <p:ph type="title"/>
          </p:nvPr>
        </p:nvSpPr>
        <p:spPr>
          <a:xfrm>
            <a:off x="217170" y="118237"/>
            <a:ext cx="8725662" cy="878459"/>
          </a:xfrm>
        </p:spPr>
        <p:txBody>
          <a:bodyPr>
            <a:normAutofit/>
          </a:bodyPr>
          <a:lstStyle/>
          <a:p>
            <a:pPr algn="ctr"/>
            <a:r>
              <a:rPr lang="en-GB" b="1" dirty="0">
                <a:solidFill>
                  <a:schemeClr val="accent1">
                    <a:lumMod val="75000"/>
                  </a:schemeClr>
                </a:solidFill>
              </a:rPr>
              <a:t>Meta-Narratives</a:t>
            </a:r>
          </a:p>
        </p:txBody>
      </p:sp>
      <p:sp>
        <p:nvSpPr>
          <p:cNvPr id="3" name="TextBox 2">
            <a:extLst>
              <a:ext uri="{FF2B5EF4-FFF2-40B4-BE49-F238E27FC236}">
                <a16:creationId xmlns:a16="http://schemas.microsoft.com/office/drawing/2014/main" id="{15CDCC9E-B009-64C5-4D70-A31003360F23}"/>
              </a:ext>
            </a:extLst>
          </p:cNvPr>
          <p:cNvSpPr txBox="1"/>
          <p:nvPr/>
        </p:nvSpPr>
        <p:spPr>
          <a:xfrm>
            <a:off x="217170" y="996696"/>
            <a:ext cx="8579358" cy="477053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b="1" dirty="0">
                <a:solidFill>
                  <a:schemeClr val="accent1">
                    <a:lumMod val="75000"/>
                  </a:schemeClr>
                </a:solidFill>
              </a:rPr>
              <a:t>Meta-narrative</a:t>
            </a:r>
            <a:r>
              <a:rPr lang="en-GB" sz="2200" dirty="0">
                <a:solidFill>
                  <a:schemeClr val="accent1">
                    <a:lumMod val="75000"/>
                  </a:schemeClr>
                </a:solidFill>
              </a:rPr>
              <a:t>: the concept was developed by Jean-Francois Lyotard (1985) in his work </a:t>
            </a:r>
            <a:r>
              <a:rPr lang="en-GB" sz="2200" i="1" dirty="0">
                <a:solidFill>
                  <a:schemeClr val="accent1">
                    <a:lumMod val="75000"/>
                  </a:schemeClr>
                </a:solidFill>
              </a:rPr>
              <a:t>The postmodern condition : a report on knowledge</a:t>
            </a:r>
          </a:p>
          <a:p>
            <a:pPr marL="285750" indent="-285750">
              <a:spcBef>
                <a:spcPts val="600"/>
              </a:spcBef>
              <a:spcAft>
                <a:spcPts val="600"/>
              </a:spcAft>
              <a:buFont typeface="Arial" panose="020B0604020202020204" pitchFamily="34" charset="0"/>
              <a:buChar char="•"/>
            </a:pPr>
            <a:r>
              <a:rPr lang="en-GB" sz="2200" dirty="0">
                <a:solidFill>
                  <a:schemeClr val="accent1">
                    <a:lumMod val="75000"/>
                  </a:schemeClr>
                </a:solidFill>
              </a:rPr>
              <a:t>In the social-sciences, meta-narratives can be thought of as ideological constructs that help individuals in society to understand </a:t>
            </a:r>
            <a:r>
              <a:rPr lang="en-GB" sz="2200" b="1" dirty="0">
                <a:solidFill>
                  <a:schemeClr val="accent1">
                    <a:lumMod val="75000"/>
                  </a:schemeClr>
                </a:solidFill>
              </a:rPr>
              <a:t>complex</a:t>
            </a:r>
            <a:r>
              <a:rPr lang="en-GB" sz="2200" dirty="0">
                <a:solidFill>
                  <a:schemeClr val="accent1">
                    <a:lumMod val="75000"/>
                  </a:schemeClr>
                </a:solidFill>
              </a:rPr>
              <a:t> realities.</a:t>
            </a:r>
          </a:p>
          <a:p>
            <a:pPr marL="285750" indent="-285750">
              <a:spcBef>
                <a:spcPts val="600"/>
              </a:spcBef>
              <a:spcAft>
                <a:spcPts val="600"/>
              </a:spcAft>
              <a:buFont typeface="Arial" panose="020B0604020202020204" pitchFamily="34" charset="0"/>
              <a:buChar char="•"/>
            </a:pPr>
            <a:r>
              <a:rPr lang="en-GB" sz="2200" dirty="0">
                <a:solidFill>
                  <a:schemeClr val="accent1">
                    <a:lumMod val="75000"/>
                  </a:schemeClr>
                </a:solidFill>
              </a:rPr>
              <a:t>However, Postmodernists (including neo-Marxists) critique meta-narratives as being simplistic and providing easy answers to </a:t>
            </a:r>
            <a:r>
              <a:rPr lang="en-GB" sz="2200" b="1" dirty="0">
                <a:solidFill>
                  <a:schemeClr val="accent1">
                    <a:lumMod val="75000"/>
                  </a:schemeClr>
                </a:solidFill>
              </a:rPr>
              <a:t>complex </a:t>
            </a:r>
            <a:r>
              <a:rPr lang="en-GB" sz="2200" dirty="0">
                <a:solidFill>
                  <a:schemeClr val="accent1">
                    <a:lumMod val="75000"/>
                  </a:schemeClr>
                </a:solidFill>
              </a:rPr>
              <a:t>problems in society</a:t>
            </a:r>
          </a:p>
          <a:p>
            <a:pPr marL="285750" indent="-285750">
              <a:spcBef>
                <a:spcPts val="600"/>
              </a:spcBef>
              <a:spcAft>
                <a:spcPts val="600"/>
              </a:spcAft>
              <a:buFont typeface="Arial" panose="020B0604020202020204" pitchFamily="34" charset="0"/>
              <a:buChar char="•"/>
            </a:pPr>
            <a:r>
              <a:rPr lang="en-GB" sz="2200" dirty="0">
                <a:solidFill>
                  <a:schemeClr val="accent1">
                    <a:lumMod val="75000"/>
                  </a:schemeClr>
                </a:solidFill>
              </a:rPr>
              <a:t>Postmodernist theorists emphasise that meta-narratives are linguistic/social constructs rather than objective/</a:t>
            </a:r>
            <a:r>
              <a:rPr lang="en-GB" sz="2200" b="1" dirty="0">
                <a:solidFill>
                  <a:schemeClr val="accent1">
                    <a:lumMod val="75000"/>
                  </a:schemeClr>
                </a:solidFill>
              </a:rPr>
              <a:t>positivist</a:t>
            </a:r>
            <a:r>
              <a:rPr lang="en-GB" sz="2200" dirty="0">
                <a:solidFill>
                  <a:schemeClr val="accent1">
                    <a:lumMod val="75000"/>
                  </a:schemeClr>
                </a:solidFill>
              </a:rPr>
              <a:t> truths</a:t>
            </a:r>
          </a:p>
          <a:p>
            <a:pPr marL="285750" indent="-285750">
              <a:spcBef>
                <a:spcPts val="600"/>
              </a:spcBef>
              <a:spcAft>
                <a:spcPts val="600"/>
              </a:spcAft>
              <a:buFont typeface="Arial" panose="020B0604020202020204" pitchFamily="34" charset="0"/>
              <a:buChar char="•"/>
            </a:pPr>
            <a:r>
              <a:rPr lang="en-GB" sz="2200" dirty="0">
                <a:solidFill>
                  <a:schemeClr val="accent1">
                    <a:lumMod val="75000"/>
                  </a:schemeClr>
                </a:solidFill>
              </a:rPr>
              <a:t>It can be argued that meta-narratives are frequently used by </a:t>
            </a:r>
            <a:r>
              <a:rPr lang="en-GB" sz="2200" b="1" dirty="0">
                <a:solidFill>
                  <a:schemeClr val="accent1">
                    <a:lumMod val="75000"/>
                  </a:schemeClr>
                </a:solidFill>
              </a:rPr>
              <a:t>populist</a:t>
            </a:r>
            <a:r>
              <a:rPr lang="en-GB" sz="2200" dirty="0">
                <a:solidFill>
                  <a:schemeClr val="accent1">
                    <a:lumMod val="75000"/>
                  </a:schemeClr>
                </a:solidFill>
              </a:rPr>
              <a:t> politicians because they are easily understood by their audience</a:t>
            </a:r>
          </a:p>
        </p:txBody>
      </p:sp>
    </p:spTree>
    <p:extLst>
      <p:ext uri="{BB962C8B-B14F-4D97-AF65-F5344CB8AC3E}">
        <p14:creationId xmlns:p14="http://schemas.microsoft.com/office/powerpoint/2010/main" val="2738011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3DCF8-EC7F-F73F-F13D-6BC08D9BDAAC}"/>
              </a:ext>
            </a:extLst>
          </p:cNvPr>
          <p:cNvSpPr>
            <a:spLocks noGrp="1"/>
          </p:cNvSpPr>
          <p:nvPr>
            <p:ph type="title"/>
          </p:nvPr>
        </p:nvSpPr>
        <p:spPr>
          <a:xfrm>
            <a:off x="217170" y="264541"/>
            <a:ext cx="8725662" cy="649859"/>
          </a:xfrm>
        </p:spPr>
        <p:txBody>
          <a:bodyPr>
            <a:normAutofit fontScale="90000"/>
          </a:bodyPr>
          <a:lstStyle/>
          <a:p>
            <a:pPr algn="ctr"/>
            <a:r>
              <a:rPr lang="en-GB" b="1" dirty="0">
                <a:solidFill>
                  <a:schemeClr val="accent1">
                    <a:lumMod val="75000"/>
                  </a:schemeClr>
                </a:solidFill>
              </a:rPr>
              <a:t>Anti-positivism</a:t>
            </a:r>
          </a:p>
        </p:txBody>
      </p:sp>
      <p:sp>
        <p:nvSpPr>
          <p:cNvPr id="3" name="TextBox 2">
            <a:extLst>
              <a:ext uri="{FF2B5EF4-FFF2-40B4-BE49-F238E27FC236}">
                <a16:creationId xmlns:a16="http://schemas.microsoft.com/office/drawing/2014/main" id="{7A7DDC37-54CE-6970-DD0F-FF051F4185D9}"/>
              </a:ext>
            </a:extLst>
          </p:cNvPr>
          <p:cNvSpPr txBox="1"/>
          <p:nvPr/>
        </p:nvSpPr>
        <p:spPr>
          <a:xfrm>
            <a:off x="296037" y="1072882"/>
            <a:ext cx="8567928" cy="438581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b="1" dirty="0">
                <a:solidFill>
                  <a:schemeClr val="accent1">
                    <a:lumMod val="75000"/>
                  </a:schemeClr>
                </a:solidFill>
              </a:rPr>
              <a:t>Positivism</a:t>
            </a:r>
            <a:r>
              <a:rPr lang="en-GB" dirty="0">
                <a:solidFill>
                  <a:schemeClr val="accent1">
                    <a:lumMod val="75000"/>
                  </a:schemeClr>
                </a:solidFill>
              </a:rPr>
              <a:t>: theory developed by August Comte in the 19</a:t>
            </a:r>
            <a:r>
              <a:rPr lang="en-GB" baseline="30000" dirty="0">
                <a:solidFill>
                  <a:schemeClr val="accent1">
                    <a:lumMod val="75000"/>
                  </a:schemeClr>
                </a:solidFill>
              </a:rPr>
              <a:t>th</a:t>
            </a:r>
            <a:r>
              <a:rPr lang="en-GB" dirty="0">
                <a:solidFill>
                  <a:schemeClr val="accent1">
                    <a:lumMod val="75000"/>
                  </a:schemeClr>
                </a:solidFill>
              </a:rPr>
              <a:t> Century (Bourdeau, 2022)</a:t>
            </a:r>
          </a:p>
          <a:p>
            <a:pPr marL="285750" indent="-285750">
              <a:spcBef>
                <a:spcPts val="600"/>
              </a:spcBef>
              <a:spcAft>
                <a:spcPts val="600"/>
              </a:spcAft>
              <a:buFont typeface="Arial" panose="020B0604020202020204" pitchFamily="34" charset="0"/>
              <a:buChar char="•"/>
            </a:pPr>
            <a:r>
              <a:rPr lang="en-GB" dirty="0">
                <a:solidFill>
                  <a:schemeClr val="accent1">
                    <a:lumMod val="75000"/>
                  </a:schemeClr>
                </a:solidFill>
              </a:rPr>
              <a:t>It can be seen as the understanding that the use of the methods of the natural sciences in the study of social reality. </a:t>
            </a:r>
          </a:p>
          <a:p>
            <a:pPr marL="285750" indent="-285750">
              <a:spcBef>
                <a:spcPts val="600"/>
              </a:spcBef>
              <a:spcAft>
                <a:spcPts val="600"/>
              </a:spcAft>
              <a:buFont typeface="Arial" panose="020B0604020202020204" pitchFamily="34" charset="0"/>
              <a:buChar char="•"/>
            </a:pPr>
            <a:r>
              <a:rPr lang="en-GB" dirty="0">
                <a:solidFill>
                  <a:schemeClr val="accent1">
                    <a:lumMod val="75000"/>
                  </a:schemeClr>
                </a:solidFill>
              </a:rPr>
              <a:t>It emphasizes objective measurement, quantification, and the belief that social phenomena can be observed, measured, and explained through cause-and-effect relationships.</a:t>
            </a:r>
          </a:p>
          <a:p>
            <a:pPr marL="285750" indent="-285750">
              <a:spcBef>
                <a:spcPts val="600"/>
              </a:spcBef>
              <a:spcAft>
                <a:spcPts val="600"/>
              </a:spcAft>
              <a:buFont typeface="Arial" panose="020B0604020202020204" pitchFamily="34" charset="0"/>
              <a:buChar char="•"/>
            </a:pPr>
            <a:r>
              <a:rPr lang="en-GB" dirty="0">
                <a:solidFill>
                  <a:schemeClr val="accent1">
                    <a:lumMod val="75000"/>
                  </a:schemeClr>
                </a:solidFill>
              </a:rPr>
              <a:t>Wicks &amp; Feeman (1998) argue that ‘</a:t>
            </a:r>
            <a:r>
              <a:rPr lang="en-GB" b="1" dirty="0">
                <a:solidFill>
                  <a:schemeClr val="accent1">
                    <a:lumMod val="75000"/>
                  </a:schemeClr>
                </a:solidFill>
              </a:rPr>
              <a:t>Anti-positivist</a:t>
            </a:r>
            <a:r>
              <a:rPr lang="en-GB" dirty="0">
                <a:solidFill>
                  <a:schemeClr val="accent1">
                    <a:lumMod val="75000"/>
                  </a:schemeClr>
                </a:solidFill>
              </a:rPr>
              <a:t> researchers emphasize the complexity of the world and under-score the limits on the ability to "know" things’.</a:t>
            </a:r>
          </a:p>
          <a:p>
            <a:pPr marL="285750" indent="-285750">
              <a:spcBef>
                <a:spcPts val="600"/>
              </a:spcBef>
              <a:spcAft>
                <a:spcPts val="600"/>
              </a:spcAft>
              <a:buFont typeface="Arial" panose="020B0604020202020204" pitchFamily="34" charset="0"/>
              <a:buChar char="•"/>
            </a:pPr>
            <a:r>
              <a:rPr lang="en-GB" dirty="0">
                <a:solidFill>
                  <a:schemeClr val="accent1">
                    <a:lumMod val="75000"/>
                  </a:schemeClr>
                </a:solidFill>
              </a:rPr>
              <a:t>Anti-positivists argue that human behaviour is shaped by </a:t>
            </a:r>
            <a:r>
              <a:rPr lang="en-GB" b="1" dirty="0">
                <a:solidFill>
                  <a:schemeClr val="accent1">
                    <a:lumMod val="75000"/>
                  </a:schemeClr>
                </a:solidFill>
              </a:rPr>
              <a:t>individual meanings, emotions, and social contexts</a:t>
            </a:r>
            <a:r>
              <a:rPr lang="en-GB" dirty="0">
                <a:solidFill>
                  <a:schemeClr val="accent1">
                    <a:lumMod val="75000"/>
                  </a:schemeClr>
                </a:solidFill>
              </a:rPr>
              <a:t>, which cannot be fully understood through objective measurement alone.</a:t>
            </a:r>
          </a:p>
          <a:p>
            <a:pPr marL="285750" indent="-285750">
              <a:buFont typeface="Arial" panose="020B0604020202020204" pitchFamily="34" charset="0"/>
              <a:buChar char="•"/>
            </a:pPr>
            <a:r>
              <a:rPr lang="en-GB" dirty="0">
                <a:solidFill>
                  <a:schemeClr val="accent1">
                    <a:lumMod val="75000"/>
                  </a:schemeClr>
                </a:solidFill>
              </a:rPr>
              <a:t>Unlike positivism, which seeks general laws through empirical observation, anti-positivism emphasizes </a:t>
            </a:r>
            <a:r>
              <a:rPr lang="en-GB" b="1" dirty="0">
                <a:solidFill>
                  <a:schemeClr val="accent1">
                    <a:lumMod val="75000"/>
                  </a:schemeClr>
                </a:solidFill>
              </a:rPr>
              <a:t>understanding the subjective experiences</a:t>
            </a:r>
            <a:r>
              <a:rPr lang="en-GB" dirty="0">
                <a:solidFill>
                  <a:schemeClr val="accent1">
                    <a:lumMod val="75000"/>
                  </a:schemeClr>
                </a:solidFill>
              </a:rPr>
              <a:t> of individuals.</a:t>
            </a:r>
          </a:p>
        </p:txBody>
      </p:sp>
    </p:spTree>
    <p:extLst>
      <p:ext uri="{BB962C8B-B14F-4D97-AF65-F5344CB8AC3E}">
        <p14:creationId xmlns:p14="http://schemas.microsoft.com/office/powerpoint/2010/main" val="705084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FD8BD8-DB40-C873-FD91-D2787FD849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91E403-CD3D-B510-0A41-355D1EC63BC8}"/>
              </a:ext>
            </a:extLst>
          </p:cNvPr>
          <p:cNvSpPr>
            <a:spLocks noGrp="1"/>
          </p:cNvSpPr>
          <p:nvPr>
            <p:ph type="title"/>
          </p:nvPr>
        </p:nvSpPr>
        <p:spPr>
          <a:xfrm>
            <a:off x="209169" y="109093"/>
            <a:ext cx="8725662" cy="878459"/>
          </a:xfrm>
        </p:spPr>
        <p:txBody>
          <a:bodyPr>
            <a:normAutofit/>
          </a:bodyPr>
          <a:lstStyle/>
          <a:p>
            <a:pPr algn="ctr"/>
            <a:r>
              <a:rPr lang="en-GB" b="1" dirty="0">
                <a:solidFill>
                  <a:schemeClr val="accent1">
                    <a:lumMod val="75000"/>
                  </a:schemeClr>
                </a:solidFill>
              </a:rPr>
              <a:t>Anti-Structuralism</a:t>
            </a:r>
          </a:p>
        </p:txBody>
      </p:sp>
      <p:sp>
        <p:nvSpPr>
          <p:cNvPr id="3" name="TextBox 2">
            <a:extLst>
              <a:ext uri="{FF2B5EF4-FFF2-40B4-BE49-F238E27FC236}">
                <a16:creationId xmlns:a16="http://schemas.microsoft.com/office/drawing/2014/main" id="{29C57AAE-95D6-6839-0B36-6ED5E20B6F57}"/>
              </a:ext>
            </a:extLst>
          </p:cNvPr>
          <p:cNvSpPr txBox="1"/>
          <p:nvPr/>
        </p:nvSpPr>
        <p:spPr>
          <a:xfrm>
            <a:off x="319468" y="987552"/>
            <a:ext cx="8505063" cy="4739759"/>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b="1" dirty="0">
                <a:solidFill>
                  <a:schemeClr val="accent1">
                    <a:lumMod val="75000"/>
                  </a:schemeClr>
                </a:solidFill>
              </a:rPr>
              <a:t>Structuralism:</a:t>
            </a:r>
            <a:r>
              <a:rPr lang="en-GB" dirty="0">
                <a:solidFill>
                  <a:schemeClr val="accent1">
                    <a:lumMod val="75000"/>
                  </a:schemeClr>
                </a:solidFill>
              </a:rPr>
              <a:t> is the notion that social phenomena can be understood by examining their structures and functions and their relations to other structures</a:t>
            </a:r>
          </a:p>
          <a:p>
            <a:pPr marL="285750" indent="-285750">
              <a:spcBef>
                <a:spcPts val="600"/>
              </a:spcBef>
              <a:spcAft>
                <a:spcPts val="600"/>
              </a:spcAft>
              <a:buFont typeface="Arial" panose="020B0604020202020204" pitchFamily="34" charset="0"/>
              <a:buChar char="•"/>
            </a:pPr>
            <a:r>
              <a:rPr lang="en-GB" dirty="0" err="1">
                <a:solidFill>
                  <a:schemeClr val="accent1">
                    <a:lumMod val="75000"/>
                  </a:schemeClr>
                </a:solidFill>
              </a:rPr>
              <a:t>Pereboom</a:t>
            </a:r>
            <a:r>
              <a:rPr lang="en-GB" dirty="0">
                <a:solidFill>
                  <a:schemeClr val="accent1">
                    <a:lumMod val="75000"/>
                  </a:schemeClr>
                </a:solidFill>
              </a:rPr>
              <a:t> (2010, p.2) goes on to state that structuralist approaches ‘purport to be </a:t>
            </a:r>
            <a:r>
              <a:rPr lang="en-GB" b="1" dirty="0">
                <a:solidFill>
                  <a:schemeClr val="accent1">
                    <a:lumMod val="75000"/>
                  </a:schemeClr>
                </a:solidFill>
              </a:rPr>
              <a:t>complete</a:t>
            </a:r>
            <a:r>
              <a:rPr lang="en-GB" dirty="0">
                <a:solidFill>
                  <a:schemeClr val="accent1">
                    <a:lumMod val="75000"/>
                  </a:schemeClr>
                </a:solidFill>
              </a:rPr>
              <a:t> theories of the entities in their domains’. That is to say they endeavour to describe a </a:t>
            </a:r>
            <a:r>
              <a:rPr lang="en-GB" b="1" dirty="0">
                <a:solidFill>
                  <a:schemeClr val="accent1">
                    <a:lumMod val="75000"/>
                  </a:schemeClr>
                </a:solidFill>
              </a:rPr>
              <a:t>general</a:t>
            </a:r>
            <a:r>
              <a:rPr lang="en-GB" dirty="0">
                <a:solidFill>
                  <a:schemeClr val="accent1">
                    <a:lumMod val="75000"/>
                  </a:schemeClr>
                </a:solidFill>
              </a:rPr>
              <a:t> reality, applicable in all situations.</a:t>
            </a:r>
            <a:endParaRPr lang="en-GB" i="1" dirty="0">
              <a:solidFill>
                <a:schemeClr val="accent1">
                  <a:lumMod val="75000"/>
                </a:schemeClr>
              </a:solidFill>
            </a:endParaRPr>
          </a:p>
          <a:p>
            <a:pPr marL="285750" indent="-285750">
              <a:spcBef>
                <a:spcPts val="600"/>
              </a:spcBef>
              <a:spcAft>
                <a:spcPts val="600"/>
              </a:spcAft>
              <a:buFont typeface="Arial" panose="020B0604020202020204" pitchFamily="34" charset="0"/>
              <a:buChar char="•"/>
            </a:pPr>
            <a:r>
              <a:rPr lang="en-GB" b="1" dirty="0">
                <a:solidFill>
                  <a:schemeClr val="accent1">
                    <a:lumMod val="75000"/>
                  </a:schemeClr>
                </a:solidFill>
              </a:rPr>
              <a:t>Anti-structuralism</a:t>
            </a:r>
            <a:r>
              <a:rPr lang="en-GB" dirty="0">
                <a:solidFill>
                  <a:schemeClr val="accent1">
                    <a:lumMod val="75000"/>
                  </a:schemeClr>
                </a:solidFill>
              </a:rPr>
              <a:t> encourages more nuanced, interpretive, and critical approaches to studying culture and society.</a:t>
            </a:r>
          </a:p>
          <a:p>
            <a:pPr marL="285750" indent="-285750">
              <a:spcBef>
                <a:spcPts val="600"/>
              </a:spcBef>
              <a:spcAft>
                <a:spcPts val="600"/>
              </a:spcAft>
              <a:buFont typeface="Arial" panose="020B0604020202020204" pitchFamily="34" charset="0"/>
              <a:buChar char="•"/>
            </a:pPr>
            <a:r>
              <a:rPr lang="en-GB" dirty="0">
                <a:solidFill>
                  <a:schemeClr val="accent1">
                    <a:lumMod val="75000"/>
                  </a:schemeClr>
                </a:solidFill>
              </a:rPr>
              <a:t>It has shifted attention from static models to dynamic processes, including resistance, transformation, and negotiation of meaning.</a:t>
            </a:r>
          </a:p>
          <a:p>
            <a:pPr marL="285750" indent="-285750">
              <a:spcBef>
                <a:spcPts val="600"/>
              </a:spcBef>
              <a:spcAft>
                <a:spcPts val="600"/>
              </a:spcAft>
              <a:buFont typeface="Arial" panose="020B0604020202020204" pitchFamily="34" charset="0"/>
              <a:buChar char="•"/>
            </a:pPr>
            <a:r>
              <a:rPr lang="en-GB" dirty="0">
                <a:solidFill>
                  <a:schemeClr val="accent1">
                    <a:lumMod val="75000"/>
                  </a:schemeClr>
                </a:solidFill>
              </a:rPr>
              <a:t>Key thinkers include Michel Foucault, Jacques Derrida, and Pierre Bourdieu, who emphasise the instability of meaning.</a:t>
            </a:r>
          </a:p>
          <a:p>
            <a:pPr marL="285750" indent="-285750">
              <a:spcBef>
                <a:spcPts val="600"/>
              </a:spcBef>
              <a:spcAft>
                <a:spcPts val="600"/>
              </a:spcAft>
              <a:buFont typeface="Arial" panose="020B0604020202020204" pitchFamily="34" charset="0"/>
              <a:buChar char="•"/>
            </a:pPr>
            <a:r>
              <a:rPr lang="en-GB" dirty="0">
                <a:solidFill>
                  <a:schemeClr val="accent1">
                    <a:lumMod val="75000"/>
                  </a:schemeClr>
                </a:solidFill>
              </a:rPr>
              <a:t>‘interpretation, and scientific </a:t>
            </a:r>
            <a:r>
              <a:rPr lang="en-GB" dirty="0" err="1">
                <a:solidFill>
                  <a:schemeClr val="accent1">
                    <a:lumMod val="75000"/>
                  </a:schemeClr>
                </a:solidFill>
              </a:rPr>
              <a:t>endeavor</a:t>
            </a:r>
            <a:r>
              <a:rPr lang="en-GB" dirty="0">
                <a:solidFill>
                  <a:schemeClr val="accent1">
                    <a:lumMod val="75000"/>
                  </a:schemeClr>
                </a:solidFill>
              </a:rPr>
              <a:t> more generally, face a limit, which gives rise to Derrida’s deconstructive proposal, according to which any claim to a single privileged interpretation of a text can be undermined’. (</a:t>
            </a:r>
            <a:r>
              <a:rPr lang="en-GB" dirty="0" err="1">
                <a:solidFill>
                  <a:schemeClr val="accent1">
                    <a:lumMod val="75000"/>
                  </a:schemeClr>
                </a:solidFill>
              </a:rPr>
              <a:t>Pereboom</a:t>
            </a:r>
            <a:r>
              <a:rPr lang="en-GB" dirty="0">
                <a:solidFill>
                  <a:schemeClr val="accent1">
                    <a:lumMod val="75000"/>
                  </a:schemeClr>
                </a:solidFill>
              </a:rPr>
              <a:t>, 2010, p.13)</a:t>
            </a:r>
          </a:p>
        </p:txBody>
      </p:sp>
    </p:spTree>
    <p:extLst>
      <p:ext uri="{BB962C8B-B14F-4D97-AF65-F5344CB8AC3E}">
        <p14:creationId xmlns:p14="http://schemas.microsoft.com/office/powerpoint/2010/main" val="1053344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F2AF42-9682-42AC-CBC2-FDD84ECE85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C9E3DA-56E9-80B4-14F6-5CDC5C3F1A35}"/>
              </a:ext>
            </a:extLst>
          </p:cNvPr>
          <p:cNvSpPr>
            <a:spLocks noGrp="1"/>
          </p:cNvSpPr>
          <p:nvPr>
            <p:ph type="title"/>
          </p:nvPr>
        </p:nvSpPr>
        <p:spPr>
          <a:xfrm>
            <a:off x="209169" y="109093"/>
            <a:ext cx="8725662" cy="878459"/>
          </a:xfrm>
        </p:spPr>
        <p:txBody>
          <a:bodyPr>
            <a:normAutofit/>
          </a:bodyPr>
          <a:lstStyle/>
          <a:p>
            <a:pPr algn="ctr"/>
            <a:r>
              <a:rPr lang="en-GB" b="1" dirty="0">
                <a:solidFill>
                  <a:schemeClr val="accent1">
                    <a:lumMod val="75000"/>
                  </a:schemeClr>
                </a:solidFill>
              </a:rPr>
              <a:t>Complexity Theory</a:t>
            </a:r>
          </a:p>
        </p:txBody>
      </p:sp>
      <p:sp>
        <p:nvSpPr>
          <p:cNvPr id="3" name="TextBox 2">
            <a:extLst>
              <a:ext uri="{FF2B5EF4-FFF2-40B4-BE49-F238E27FC236}">
                <a16:creationId xmlns:a16="http://schemas.microsoft.com/office/drawing/2014/main" id="{3901D88E-9B92-36D5-FD44-DCBAECDFAA40}"/>
              </a:ext>
            </a:extLst>
          </p:cNvPr>
          <p:cNvSpPr txBox="1"/>
          <p:nvPr/>
        </p:nvSpPr>
        <p:spPr>
          <a:xfrm>
            <a:off x="319468" y="1088136"/>
            <a:ext cx="8505063" cy="440120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dirty="0">
                <a:solidFill>
                  <a:schemeClr val="accent1">
                    <a:lumMod val="75000"/>
                  </a:schemeClr>
                </a:solidFill>
              </a:rPr>
              <a:t>Thus, we can see that meta-narratives, positivism and structuralism have come to be criticised by some for ignoring the </a:t>
            </a:r>
            <a:r>
              <a:rPr lang="en-GB" sz="2000" b="1" dirty="0">
                <a:solidFill>
                  <a:schemeClr val="accent1">
                    <a:lumMod val="75000"/>
                  </a:schemeClr>
                </a:solidFill>
              </a:rPr>
              <a:t>complexity</a:t>
            </a:r>
            <a:r>
              <a:rPr lang="en-GB" sz="2000" dirty="0">
                <a:solidFill>
                  <a:schemeClr val="accent1">
                    <a:lumMod val="75000"/>
                  </a:schemeClr>
                </a:solidFill>
              </a:rPr>
              <a:t> of societies </a:t>
            </a:r>
          </a:p>
          <a:p>
            <a:pPr marL="285750" indent="-285750">
              <a:spcBef>
                <a:spcPts val="600"/>
              </a:spcBef>
              <a:spcAft>
                <a:spcPts val="600"/>
              </a:spcAft>
              <a:buFont typeface="Arial" panose="020B0604020202020204" pitchFamily="34" charset="0"/>
              <a:buChar char="•"/>
            </a:pPr>
            <a:r>
              <a:rPr lang="en-GB" sz="2000" dirty="0">
                <a:solidFill>
                  <a:schemeClr val="accent1">
                    <a:lumMod val="75000"/>
                  </a:schemeClr>
                </a:solidFill>
              </a:rPr>
              <a:t>This has led to the development of a form of Complexity Theory in the social sciences. (Ironically Complexity Theory was first developed in the fields of mathematics and applied physics)</a:t>
            </a:r>
          </a:p>
          <a:p>
            <a:pPr marL="285750" indent="-285750">
              <a:spcBef>
                <a:spcPts val="600"/>
              </a:spcBef>
              <a:spcAft>
                <a:spcPts val="600"/>
              </a:spcAft>
              <a:buFont typeface="Arial" panose="020B0604020202020204" pitchFamily="34" charset="0"/>
              <a:buChar char="•"/>
            </a:pPr>
            <a:r>
              <a:rPr lang="en-GB" sz="2000" dirty="0">
                <a:solidFill>
                  <a:schemeClr val="accent1">
                    <a:lumMod val="75000"/>
                  </a:schemeClr>
                </a:solidFill>
              </a:rPr>
              <a:t>Turner &amp; Baker (2019, p.2) argue that;</a:t>
            </a:r>
          </a:p>
          <a:p>
            <a:pPr algn="ctr">
              <a:spcBef>
                <a:spcPts val="600"/>
              </a:spcBef>
              <a:spcAft>
                <a:spcPts val="600"/>
              </a:spcAft>
            </a:pPr>
            <a:r>
              <a:rPr lang="en-GB" sz="2000" dirty="0">
                <a:solidFill>
                  <a:schemeClr val="accent1">
                    <a:lumMod val="75000"/>
                  </a:schemeClr>
                </a:solidFill>
              </a:rPr>
              <a:t> ‘Complexity science expands on the reductionistic framework by not only understanding the parts that contribute to the whole but by understanding how each part interacts with all the other parts and emerges into a new entity, thus having a more comprehensive and complete understanding of the whole’</a:t>
            </a:r>
          </a:p>
          <a:p>
            <a:pPr marL="342900" indent="-342900">
              <a:spcBef>
                <a:spcPts val="600"/>
              </a:spcBef>
              <a:spcAft>
                <a:spcPts val="600"/>
              </a:spcAft>
              <a:buFont typeface="Arial" panose="020B0604020202020204" pitchFamily="34" charset="0"/>
              <a:buChar char="•"/>
            </a:pPr>
            <a:r>
              <a:rPr lang="en-GB" sz="2000" dirty="0">
                <a:solidFill>
                  <a:schemeClr val="accent1">
                    <a:lumMod val="75000"/>
                  </a:schemeClr>
                </a:solidFill>
              </a:rPr>
              <a:t>The complex inter-relatedness of social issues has led to them being known as ‘wicked problems’ (Turner &amp; Baker, 2019, p.15)</a:t>
            </a:r>
          </a:p>
        </p:txBody>
      </p:sp>
    </p:spTree>
    <p:extLst>
      <p:ext uri="{BB962C8B-B14F-4D97-AF65-F5344CB8AC3E}">
        <p14:creationId xmlns:p14="http://schemas.microsoft.com/office/powerpoint/2010/main" val="11571798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57087C-0584-8E73-E330-0498439A46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773174-C69E-9168-4908-94CBA7C7D7A0}"/>
              </a:ext>
            </a:extLst>
          </p:cNvPr>
          <p:cNvSpPr>
            <a:spLocks noGrp="1"/>
          </p:cNvSpPr>
          <p:nvPr>
            <p:ph type="title"/>
          </p:nvPr>
        </p:nvSpPr>
        <p:spPr>
          <a:xfrm>
            <a:off x="209169" y="109093"/>
            <a:ext cx="8725662" cy="878459"/>
          </a:xfrm>
        </p:spPr>
        <p:txBody>
          <a:bodyPr>
            <a:normAutofit/>
          </a:bodyPr>
          <a:lstStyle/>
          <a:p>
            <a:pPr algn="ctr"/>
            <a:r>
              <a:rPr lang="en-GB" b="1" dirty="0">
                <a:solidFill>
                  <a:schemeClr val="accent1">
                    <a:lumMod val="75000"/>
                  </a:schemeClr>
                </a:solidFill>
              </a:rPr>
              <a:t>Complexity Theory</a:t>
            </a:r>
          </a:p>
        </p:txBody>
      </p:sp>
      <p:sp>
        <p:nvSpPr>
          <p:cNvPr id="3" name="TextBox 2">
            <a:extLst>
              <a:ext uri="{FF2B5EF4-FFF2-40B4-BE49-F238E27FC236}">
                <a16:creationId xmlns:a16="http://schemas.microsoft.com/office/drawing/2014/main" id="{BBAD955B-1252-085D-34AC-9D61A66D63DA}"/>
              </a:ext>
            </a:extLst>
          </p:cNvPr>
          <p:cNvSpPr txBox="1"/>
          <p:nvPr/>
        </p:nvSpPr>
        <p:spPr>
          <a:xfrm>
            <a:off x="264318" y="1088136"/>
            <a:ext cx="8615363" cy="440120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dirty="0">
                <a:solidFill>
                  <a:schemeClr val="accent1">
                    <a:lumMod val="75000"/>
                  </a:schemeClr>
                </a:solidFill>
              </a:rPr>
              <a:t>Quintana (2022, no page) has argued that;</a:t>
            </a:r>
          </a:p>
          <a:p>
            <a:pPr algn="ctr">
              <a:spcBef>
                <a:spcPts val="600"/>
              </a:spcBef>
              <a:spcAft>
                <a:spcPts val="600"/>
              </a:spcAft>
            </a:pPr>
            <a:r>
              <a:rPr lang="en-GB" sz="2000" dirty="0">
                <a:solidFill>
                  <a:schemeClr val="accent1">
                    <a:lumMod val="75000"/>
                  </a:schemeClr>
                </a:solidFill>
              </a:rPr>
              <a:t> ‘Researchers that adopt a complex systems perspective have argued that, rather than focusing on a single causal relationship at a time, we need to investigate how the interaction or combination of different factors generate specific outcomes’.  </a:t>
            </a:r>
          </a:p>
          <a:p>
            <a:pPr marL="342900" indent="-342900">
              <a:spcBef>
                <a:spcPts val="600"/>
              </a:spcBef>
              <a:spcAft>
                <a:spcPts val="600"/>
              </a:spcAft>
              <a:buFont typeface="Arial" panose="020B0604020202020204" pitchFamily="34" charset="0"/>
              <a:buChar char="•"/>
            </a:pPr>
            <a:r>
              <a:rPr lang="en-GB" sz="2000" dirty="0">
                <a:solidFill>
                  <a:schemeClr val="accent1">
                    <a:lumMod val="75000"/>
                  </a:schemeClr>
                </a:solidFill>
              </a:rPr>
              <a:t>Quintana (ibid) goes on to argue that </a:t>
            </a:r>
            <a:r>
              <a:rPr lang="en-GB" sz="2000" b="1" dirty="0">
                <a:solidFill>
                  <a:schemeClr val="accent1">
                    <a:lumMod val="75000"/>
                  </a:schemeClr>
                </a:solidFill>
              </a:rPr>
              <a:t>intersectionality</a:t>
            </a:r>
            <a:r>
              <a:rPr lang="en-GB" sz="2000" dirty="0">
                <a:solidFill>
                  <a:schemeClr val="accent1">
                    <a:lumMod val="75000"/>
                  </a:schemeClr>
                </a:solidFill>
              </a:rPr>
              <a:t> (see Theme 1) is a form of complexity theory that;</a:t>
            </a:r>
          </a:p>
          <a:p>
            <a:pPr algn="ctr">
              <a:spcBef>
                <a:spcPts val="600"/>
              </a:spcBef>
              <a:spcAft>
                <a:spcPts val="600"/>
              </a:spcAft>
            </a:pPr>
            <a:r>
              <a:rPr lang="en-GB" sz="2000" dirty="0">
                <a:solidFill>
                  <a:schemeClr val="accent1">
                    <a:lumMod val="75000"/>
                  </a:schemeClr>
                </a:solidFill>
              </a:rPr>
              <a:t>  ‘embraces […] the idea that the whole is greater than the sum of its parts, and that demographic categories have no causal effect on their own’ </a:t>
            </a:r>
          </a:p>
          <a:p>
            <a:pPr marL="342900" indent="-342900">
              <a:spcBef>
                <a:spcPts val="600"/>
              </a:spcBef>
              <a:spcAft>
                <a:spcPts val="600"/>
              </a:spcAft>
              <a:buFont typeface="Arial" panose="020B0604020202020204" pitchFamily="34" charset="0"/>
              <a:buChar char="•"/>
            </a:pPr>
            <a:r>
              <a:rPr lang="en-GB" sz="2000" dirty="0">
                <a:solidFill>
                  <a:schemeClr val="accent1">
                    <a:lumMod val="75000"/>
                  </a:schemeClr>
                </a:solidFill>
              </a:rPr>
              <a:t>Or, as Hancock (2019, p19 </a:t>
            </a:r>
            <a:r>
              <a:rPr lang="en-GB" sz="2000" i="1" dirty="0">
                <a:solidFill>
                  <a:schemeClr val="accent1">
                    <a:lumMod val="75000"/>
                  </a:schemeClr>
                </a:solidFill>
              </a:rPr>
              <a:t>cited in Quintana, 2022)</a:t>
            </a:r>
            <a:r>
              <a:rPr lang="en-GB" sz="2000" dirty="0">
                <a:solidFill>
                  <a:schemeClr val="accent1">
                    <a:lumMod val="75000"/>
                  </a:schemeClr>
                </a:solidFill>
              </a:rPr>
              <a:t> states ‘there is something about being a woman of </a:t>
            </a:r>
            <a:r>
              <a:rPr lang="en-GB" sz="2000" dirty="0" err="1">
                <a:solidFill>
                  <a:schemeClr val="accent1">
                    <a:lumMod val="75000"/>
                  </a:schemeClr>
                </a:solidFill>
              </a:rPr>
              <a:t>color</a:t>
            </a:r>
            <a:r>
              <a:rPr lang="en-GB" sz="2000" dirty="0">
                <a:solidFill>
                  <a:schemeClr val="accent1">
                    <a:lumMod val="75000"/>
                  </a:schemeClr>
                </a:solidFill>
              </a:rPr>
              <a:t> that cannot be decomposed empirically into a ‘race’ part and a ‘sex’ part’</a:t>
            </a:r>
            <a:endParaRPr lang="en-GB" sz="2000" b="1" dirty="0">
              <a:solidFill>
                <a:schemeClr val="accent1">
                  <a:lumMod val="75000"/>
                </a:schemeClr>
              </a:solidFill>
            </a:endParaRPr>
          </a:p>
        </p:txBody>
      </p:sp>
    </p:spTree>
    <p:extLst>
      <p:ext uri="{BB962C8B-B14F-4D97-AF65-F5344CB8AC3E}">
        <p14:creationId xmlns:p14="http://schemas.microsoft.com/office/powerpoint/2010/main" val="3916810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4D4C0E-CF44-7700-52F4-E931A00D25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4AE152-75AE-C1DB-D995-85D4F6B3760C}"/>
              </a:ext>
            </a:extLst>
          </p:cNvPr>
          <p:cNvSpPr>
            <a:spLocks noGrp="1"/>
          </p:cNvSpPr>
          <p:nvPr>
            <p:ph type="title"/>
          </p:nvPr>
        </p:nvSpPr>
        <p:spPr>
          <a:xfrm>
            <a:off x="209169" y="109093"/>
            <a:ext cx="8725662" cy="878459"/>
          </a:xfrm>
        </p:spPr>
        <p:txBody>
          <a:bodyPr>
            <a:normAutofit/>
          </a:bodyPr>
          <a:lstStyle/>
          <a:p>
            <a:pPr algn="ctr"/>
            <a:r>
              <a:rPr lang="en-GB" b="1" dirty="0">
                <a:solidFill>
                  <a:schemeClr val="accent1">
                    <a:lumMod val="75000"/>
                  </a:schemeClr>
                </a:solidFill>
              </a:rPr>
              <a:t>Complexity Theory</a:t>
            </a:r>
          </a:p>
        </p:txBody>
      </p:sp>
      <p:sp>
        <p:nvSpPr>
          <p:cNvPr id="3" name="TextBox 2">
            <a:extLst>
              <a:ext uri="{FF2B5EF4-FFF2-40B4-BE49-F238E27FC236}">
                <a16:creationId xmlns:a16="http://schemas.microsoft.com/office/drawing/2014/main" id="{C16C1156-DABD-7AFA-2A0F-8907C3EDF254}"/>
              </a:ext>
            </a:extLst>
          </p:cNvPr>
          <p:cNvSpPr txBox="1"/>
          <p:nvPr/>
        </p:nvSpPr>
        <p:spPr>
          <a:xfrm>
            <a:off x="264318" y="1088136"/>
            <a:ext cx="8615363" cy="363176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dirty="0">
                <a:solidFill>
                  <a:schemeClr val="accent1">
                    <a:lumMod val="75000"/>
                  </a:schemeClr>
                </a:solidFill>
              </a:rPr>
              <a:t>Proponents of Complexity Theory argue that its strength as a theoretical lens for studying society lies in the fact that it is a realist theory rather than an idealist theory (such as those we have looked at previously).</a:t>
            </a:r>
          </a:p>
          <a:p>
            <a:pPr marL="285750" indent="-285750">
              <a:spcBef>
                <a:spcPts val="600"/>
              </a:spcBef>
              <a:spcAft>
                <a:spcPts val="600"/>
              </a:spcAft>
              <a:buFont typeface="Arial" panose="020B0604020202020204" pitchFamily="34" charset="0"/>
              <a:buChar char="•"/>
            </a:pPr>
            <a:r>
              <a:rPr lang="en-GB" sz="2000" dirty="0">
                <a:solidFill>
                  <a:schemeClr val="accent1">
                    <a:lumMod val="75000"/>
                  </a:schemeClr>
                </a:solidFill>
              </a:rPr>
              <a:t>For example, Blackman (2010, p.149) states that ‘it allows for purposeful, knowledge-based action which may be capable of changing both causes and effects’ in society.</a:t>
            </a:r>
          </a:p>
          <a:p>
            <a:pPr marL="285750" indent="-285750">
              <a:spcBef>
                <a:spcPts val="600"/>
              </a:spcBef>
              <a:spcAft>
                <a:spcPts val="600"/>
              </a:spcAft>
              <a:buFont typeface="Arial" panose="020B0604020202020204" pitchFamily="34" charset="0"/>
              <a:buChar char="•"/>
            </a:pPr>
            <a:r>
              <a:rPr lang="en-GB" sz="2000" dirty="0">
                <a:solidFill>
                  <a:schemeClr val="accent1">
                    <a:lumMod val="75000"/>
                  </a:schemeClr>
                </a:solidFill>
              </a:rPr>
              <a:t>This has led to the development of </a:t>
            </a:r>
            <a:r>
              <a:rPr lang="en-GB" sz="2000" b="1" dirty="0">
                <a:solidFill>
                  <a:schemeClr val="accent1">
                    <a:lumMod val="75000"/>
                  </a:schemeClr>
                </a:solidFill>
              </a:rPr>
              <a:t>Realist</a:t>
            </a:r>
            <a:r>
              <a:rPr lang="en-GB" sz="2000" dirty="0">
                <a:solidFill>
                  <a:schemeClr val="accent1">
                    <a:lumMod val="75000"/>
                  </a:schemeClr>
                </a:solidFill>
              </a:rPr>
              <a:t> sociological approaches</a:t>
            </a:r>
          </a:p>
          <a:p>
            <a:pPr marL="285750" indent="-285750">
              <a:spcBef>
                <a:spcPts val="600"/>
              </a:spcBef>
              <a:spcAft>
                <a:spcPts val="600"/>
              </a:spcAft>
              <a:buFont typeface="Arial" panose="020B0604020202020204" pitchFamily="34" charset="0"/>
              <a:buChar char="•"/>
            </a:pPr>
            <a:r>
              <a:rPr lang="en-GB" sz="2000" dirty="0">
                <a:solidFill>
                  <a:schemeClr val="accent1">
                    <a:lumMod val="75000"/>
                  </a:schemeClr>
                </a:solidFill>
              </a:rPr>
              <a:t>For example, in the field of criminology we have seen the development of both Left and Right Realist theories of deviance (see for example Giddens &amp; Sutton 2013, pp. 931-935)</a:t>
            </a:r>
          </a:p>
        </p:txBody>
      </p:sp>
    </p:spTree>
    <p:extLst>
      <p:ext uri="{BB962C8B-B14F-4D97-AF65-F5344CB8AC3E}">
        <p14:creationId xmlns:p14="http://schemas.microsoft.com/office/powerpoint/2010/main" val="37761840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505418-69CC-7C43-86BA-ADAFDEFC50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B927C3-7122-205B-8FE0-B3A7B83FD924}"/>
              </a:ext>
            </a:extLst>
          </p:cNvPr>
          <p:cNvSpPr>
            <a:spLocks noGrp="1"/>
          </p:cNvSpPr>
          <p:nvPr>
            <p:ph type="title"/>
          </p:nvPr>
        </p:nvSpPr>
        <p:spPr>
          <a:xfrm>
            <a:off x="2257425" y="170862"/>
            <a:ext cx="4629150" cy="445550"/>
          </a:xfrm>
        </p:spPr>
        <p:txBody>
          <a:bodyPr>
            <a:normAutofit fontScale="90000"/>
          </a:bodyPr>
          <a:lstStyle/>
          <a:p>
            <a:pPr algn="ctr"/>
            <a:r>
              <a:rPr lang="en-GB" b="1" dirty="0"/>
              <a:t>References</a:t>
            </a:r>
          </a:p>
        </p:txBody>
      </p:sp>
      <p:sp>
        <p:nvSpPr>
          <p:cNvPr id="4" name="TextBox 3">
            <a:extLst>
              <a:ext uri="{FF2B5EF4-FFF2-40B4-BE49-F238E27FC236}">
                <a16:creationId xmlns:a16="http://schemas.microsoft.com/office/drawing/2014/main" id="{1C19D51F-B72A-C973-A50B-71EB845103E1}"/>
              </a:ext>
            </a:extLst>
          </p:cNvPr>
          <p:cNvSpPr txBox="1"/>
          <p:nvPr/>
        </p:nvSpPr>
        <p:spPr>
          <a:xfrm>
            <a:off x="347979" y="779557"/>
            <a:ext cx="8539989" cy="4180632"/>
          </a:xfrm>
          <a:prstGeom prst="rect">
            <a:avLst/>
          </a:prstGeom>
          <a:noFill/>
        </p:spPr>
        <p:txBody>
          <a:bodyPr wrap="square" rtlCol="0">
            <a:spAutoFit/>
          </a:bodyPr>
          <a:lstStyle/>
          <a:p>
            <a:pPr>
              <a:spcBef>
                <a:spcPts val="450"/>
              </a:spcBef>
              <a:spcAft>
                <a:spcPts val="450"/>
              </a:spcAft>
            </a:pPr>
            <a:r>
              <a:rPr lang="en-GB" sz="1600" dirty="0"/>
              <a:t>Blackman, T. (2020) ‘Complexity Theory’ in Browning, </a:t>
            </a:r>
            <a:r>
              <a:rPr lang="en-GB" sz="1600" dirty="0" err="1"/>
              <a:t>Halcli</a:t>
            </a:r>
            <a:r>
              <a:rPr lang="en-GB" sz="1600" dirty="0"/>
              <a:t> &amp; Webster [Eds.] Understanding Contemporary Society London: Sage </a:t>
            </a:r>
          </a:p>
          <a:p>
            <a:pPr>
              <a:spcBef>
                <a:spcPts val="450"/>
              </a:spcBef>
              <a:spcAft>
                <a:spcPts val="450"/>
              </a:spcAft>
            </a:pPr>
            <a:r>
              <a:rPr lang="en-GB" sz="1600" dirty="0"/>
              <a:t>Bourdeau, M. (2022) ‘August Comte’ in </a:t>
            </a:r>
            <a:r>
              <a:rPr lang="fi-FI" sz="1600" dirty="0" err="1"/>
              <a:t>Zalta</a:t>
            </a:r>
            <a:r>
              <a:rPr lang="fi-FI" sz="1600" dirty="0"/>
              <a:t>, E.N. &amp; </a:t>
            </a:r>
            <a:r>
              <a:rPr lang="fi-FI" sz="1600" dirty="0" err="1"/>
              <a:t>Nodelman</a:t>
            </a:r>
            <a:r>
              <a:rPr lang="fi-FI" sz="1600" dirty="0"/>
              <a:t>, U [</a:t>
            </a:r>
            <a:r>
              <a:rPr lang="fi-FI" sz="1600" dirty="0" err="1"/>
              <a:t>Eds</a:t>
            </a:r>
            <a:r>
              <a:rPr lang="fi-FI" sz="1600" dirty="0"/>
              <a:t>.] </a:t>
            </a:r>
            <a:r>
              <a:rPr lang="fi-FI" sz="1600" i="1" dirty="0" err="1"/>
              <a:t>The</a:t>
            </a:r>
            <a:r>
              <a:rPr lang="fi-FI" sz="1600" i="1" dirty="0"/>
              <a:t> Stanford Dictionary of Philosophy</a:t>
            </a:r>
            <a:r>
              <a:rPr lang="fi-FI" sz="1600" dirty="0"/>
              <a:t> Stanford University Available at: </a:t>
            </a:r>
            <a:r>
              <a:rPr lang="en-GB" sz="1600" i="1" dirty="0"/>
              <a:t> </a:t>
            </a:r>
            <a:r>
              <a:rPr lang="en-GB" sz="1600" dirty="0">
                <a:hlinkClick r:id="rId2"/>
              </a:rPr>
              <a:t>Auguste Comte (Stanford </a:t>
            </a:r>
            <a:r>
              <a:rPr lang="en-GB" sz="1600" dirty="0" err="1">
                <a:hlinkClick r:id="rId2"/>
              </a:rPr>
              <a:t>Encyclopedia</a:t>
            </a:r>
            <a:r>
              <a:rPr lang="en-GB" sz="1600" dirty="0">
                <a:hlinkClick r:id="rId2"/>
              </a:rPr>
              <a:t> of Philosophy)</a:t>
            </a:r>
            <a:r>
              <a:rPr lang="en-GB" sz="1600" dirty="0"/>
              <a:t> [Last Accessed 07/01/2026]</a:t>
            </a:r>
          </a:p>
          <a:p>
            <a:pPr>
              <a:spcBef>
                <a:spcPts val="450"/>
              </a:spcBef>
              <a:spcAft>
                <a:spcPts val="450"/>
              </a:spcAft>
            </a:pPr>
            <a:r>
              <a:rPr lang="en-GB" sz="1600" dirty="0"/>
              <a:t>Giddens, A.  &amp; Sutton, P.W. (2013) </a:t>
            </a:r>
            <a:r>
              <a:rPr lang="en-GB" sz="1600" i="1" dirty="0"/>
              <a:t>Sociology</a:t>
            </a:r>
            <a:r>
              <a:rPr lang="en-GB" sz="1600" dirty="0"/>
              <a:t> Cambridge: Polity Press</a:t>
            </a:r>
          </a:p>
          <a:p>
            <a:pPr>
              <a:spcBef>
                <a:spcPts val="450"/>
              </a:spcBef>
              <a:spcAft>
                <a:spcPts val="450"/>
              </a:spcAft>
            </a:pPr>
            <a:r>
              <a:rPr lang="en-GB" sz="1600" dirty="0"/>
              <a:t>Holloway, J. Matamoros, F. &amp; Tischler, S. (eds.) (2008) </a:t>
            </a:r>
            <a:r>
              <a:rPr lang="en-GB" sz="1600" i="1" dirty="0"/>
              <a:t>Negativity and Revolution: Adorno and Political Activism</a:t>
            </a:r>
            <a:r>
              <a:rPr lang="en-GB" sz="1600" dirty="0"/>
              <a:t> London: Pluto Press </a:t>
            </a:r>
          </a:p>
          <a:p>
            <a:pPr>
              <a:spcBef>
                <a:spcPts val="450"/>
              </a:spcBef>
              <a:spcAft>
                <a:spcPts val="450"/>
              </a:spcAft>
            </a:pPr>
            <a:r>
              <a:rPr lang="en-GB" sz="1600" dirty="0"/>
              <a:t>Lyotard, J-F. (1985) </a:t>
            </a:r>
            <a:r>
              <a:rPr lang="en-GB" sz="1600" i="1" dirty="0"/>
              <a:t>The postmodern condition : a report on knowledge</a:t>
            </a:r>
            <a:r>
              <a:rPr lang="en-GB" sz="1600" dirty="0"/>
              <a:t> Minneapolis : University of Minnesota Press Available at: </a:t>
            </a:r>
            <a:r>
              <a:rPr lang="en-GB" sz="1600" dirty="0">
                <a:hlinkClick r:id="rId3"/>
              </a:rPr>
              <a:t>The postmodern condition : a report on knowledge : Lyotard, Jean-François, 1924-1998 : Free Download, Borrow, and Streaming : Internet Archive</a:t>
            </a:r>
            <a:r>
              <a:rPr lang="en-GB" sz="1600" dirty="0"/>
              <a:t> [Last Accessed 07/01/2026]</a:t>
            </a:r>
          </a:p>
          <a:p>
            <a:pPr>
              <a:spcBef>
                <a:spcPts val="450"/>
              </a:spcBef>
              <a:spcAft>
                <a:spcPts val="450"/>
              </a:spcAft>
            </a:pPr>
            <a:r>
              <a:rPr lang="en-GB" sz="1600" dirty="0" err="1"/>
              <a:t>Pereboom</a:t>
            </a:r>
            <a:r>
              <a:rPr lang="en-GB" sz="1600" dirty="0"/>
              <a:t>, D (2010) ‘Structuralism, Anti-Structuralism and Objectivity’ in </a:t>
            </a:r>
            <a:r>
              <a:rPr lang="en-GB" sz="1600" i="1" dirty="0"/>
              <a:t>Philosophic Exchange</a:t>
            </a:r>
            <a:r>
              <a:rPr lang="en-GB" sz="1600" dirty="0"/>
              <a:t> (40) 1 pp. 1-18 Available at: </a:t>
            </a:r>
            <a:r>
              <a:rPr lang="en-GB" sz="1600" dirty="0">
                <a:hlinkClick r:id="rId4"/>
              </a:rPr>
              <a:t>Structuralism, Anti-Structuralism and Objectivity</a:t>
            </a:r>
            <a:r>
              <a:rPr lang="en-GB" sz="1600" dirty="0"/>
              <a:t> [Last Accessed 07/01/2026]</a:t>
            </a:r>
          </a:p>
        </p:txBody>
      </p:sp>
    </p:spTree>
    <p:extLst>
      <p:ext uri="{BB962C8B-B14F-4D97-AF65-F5344CB8AC3E}">
        <p14:creationId xmlns:p14="http://schemas.microsoft.com/office/powerpoint/2010/main" val="18508645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7425" y="170862"/>
            <a:ext cx="4629150" cy="445550"/>
          </a:xfrm>
        </p:spPr>
        <p:txBody>
          <a:bodyPr>
            <a:normAutofit fontScale="90000"/>
          </a:bodyPr>
          <a:lstStyle/>
          <a:p>
            <a:pPr algn="ctr"/>
            <a:r>
              <a:rPr lang="en-GB" b="1" dirty="0"/>
              <a:t>References</a:t>
            </a:r>
          </a:p>
        </p:txBody>
      </p:sp>
      <p:sp>
        <p:nvSpPr>
          <p:cNvPr id="4" name="TextBox 3"/>
          <p:cNvSpPr txBox="1"/>
          <p:nvPr/>
        </p:nvSpPr>
        <p:spPr>
          <a:xfrm>
            <a:off x="347979" y="779557"/>
            <a:ext cx="8539989" cy="2811026"/>
          </a:xfrm>
          <a:prstGeom prst="rect">
            <a:avLst/>
          </a:prstGeom>
          <a:noFill/>
        </p:spPr>
        <p:txBody>
          <a:bodyPr wrap="square" rtlCol="0">
            <a:spAutoFit/>
          </a:bodyPr>
          <a:lstStyle/>
          <a:p>
            <a:pPr>
              <a:spcBef>
                <a:spcPts val="450"/>
              </a:spcBef>
              <a:spcAft>
                <a:spcPts val="450"/>
              </a:spcAft>
            </a:pPr>
            <a:r>
              <a:rPr lang="en-GB" sz="1600" dirty="0" err="1"/>
              <a:t>Quintana</a:t>
            </a:r>
            <a:r>
              <a:rPr lang="en-GB" sz="1600" dirty="0"/>
              <a:t>, R. (2022) ‘Embracing complexity in social science research’ in </a:t>
            </a:r>
            <a:r>
              <a:rPr lang="en-GB" sz="1600" i="1" dirty="0"/>
              <a:t>Quality and Quantity</a:t>
            </a:r>
            <a:r>
              <a:rPr lang="en-GB" sz="1600" dirty="0"/>
              <a:t> Vol 57 pp.15-38 Available at: </a:t>
            </a:r>
            <a:r>
              <a:rPr lang="en-GB" sz="1600" dirty="0">
                <a:hlinkClick r:id="rId2"/>
              </a:rPr>
              <a:t>Embracing complexity in social science research | Quality &amp; Quantity</a:t>
            </a:r>
            <a:r>
              <a:rPr lang="en-GB" sz="1600" dirty="0"/>
              <a:t> [Last Accessed 07/01/2026]</a:t>
            </a:r>
          </a:p>
          <a:p>
            <a:pPr>
              <a:spcBef>
                <a:spcPts val="450"/>
              </a:spcBef>
              <a:spcAft>
                <a:spcPts val="450"/>
              </a:spcAft>
            </a:pPr>
            <a:r>
              <a:rPr lang="en-GB" sz="1600" dirty="0"/>
              <a:t>Turner, J.R &amp; Baker, R.M (2019) ‘Complexity Theory: An Overview with Potential Applications for the Social Sciences’ in </a:t>
            </a:r>
            <a:r>
              <a:rPr lang="en-GB" sz="1600" i="1" dirty="0"/>
              <a:t>Systems </a:t>
            </a:r>
            <a:r>
              <a:rPr lang="en-GB" sz="1600" dirty="0"/>
              <a:t>7(1) pp.1-22 Available at: </a:t>
            </a:r>
            <a:r>
              <a:rPr lang="en-GB" sz="1600" dirty="0">
                <a:hlinkClick r:id="rId3"/>
              </a:rPr>
              <a:t>(PDF) Complexity Theory: An Overview with Potential Applications for the Social Sciences</a:t>
            </a:r>
            <a:r>
              <a:rPr lang="en-GB" sz="1600" dirty="0"/>
              <a:t> [Last Accessed 07/01/2026]</a:t>
            </a:r>
          </a:p>
          <a:p>
            <a:pPr>
              <a:spcBef>
                <a:spcPts val="450"/>
              </a:spcBef>
              <a:spcAft>
                <a:spcPts val="450"/>
              </a:spcAft>
            </a:pPr>
            <a:r>
              <a:rPr lang="en-GB" sz="1600" dirty="0"/>
              <a:t>Wicks, A.C. and Freeman, R.E. (1998) ‘Organization Studies and the New Pragmatism: Positivism, Anti-positivism, and the Search for Ethics’, </a:t>
            </a:r>
            <a:r>
              <a:rPr lang="en-GB" sz="1600" i="1" dirty="0"/>
              <a:t>Organization Science </a:t>
            </a:r>
            <a:r>
              <a:rPr lang="en-GB" sz="1600" dirty="0"/>
              <a:t>(Providence, R.I.), 9(2), pp. 123–140 Available at: </a:t>
            </a:r>
            <a:r>
              <a:rPr lang="en-GB" sz="1600" dirty="0">
                <a:hlinkClick r:id="rId4"/>
              </a:rPr>
              <a:t>Organization Studies and the New Pragmatism: Positivism, Anti-Positivism, and the Search for Ethics on JSTOR</a:t>
            </a:r>
            <a:r>
              <a:rPr lang="en-GB" sz="1600" dirty="0"/>
              <a:t> [Last Accessed 07/01/2026]</a:t>
            </a:r>
          </a:p>
        </p:txBody>
      </p:sp>
    </p:spTree>
    <p:extLst>
      <p:ext uri="{BB962C8B-B14F-4D97-AF65-F5344CB8AC3E}">
        <p14:creationId xmlns:p14="http://schemas.microsoft.com/office/powerpoint/2010/main" val="15679144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1289</Words>
  <Application>Microsoft Office PowerPoint</Application>
  <PresentationFormat>On-screen Show (4:3)</PresentationFormat>
  <Paragraphs>54</Paragraphs>
  <Slides>12</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12</vt:i4>
      </vt:variant>
    </vt:vector>
  </HeadingPairs>
  <TitlesOfParts>
    <vt:vector size="17" baseType="lpstr">
      <vt:lpstr>Arial</vt:lpstr>
      <vt:lpstr>Calibri</vt:lpstr>
      <vt:lpstr>Calibri Light</vt:lpstr>
      <vt:lpstr>Holding PAge</vt:lpstr>
      <vt:lpstr>Accessible 2</vt:lpstr>
      <vt:lpstr>PowerPoint Presentation</vt:lpstr>
      <vt:lpstr>PowerPoint Presentation</vt:lpstr>
      <vt:lpstr>Postmodern Theory in the Social Sciences </vt:lpstr>
      <vt:lpstr>Neo-Marxism as Postmodernist Theory?</vt:lpstr>
      <vt:lpstr>Meta-Narratives</vt:lpstr>
      <vt:lpstr>Anti-positivism</vt:lpstr>
      <vt:lpstr>Anti-Structuralism</vt:lpstr>
      <vt:lpstr>Complexity Theory</vt:lpstr>
      <vt:lpstr>Complexity Theory</vt:lpstr>
      <vt:lpstr>Complexity Theory</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17</cp:revision>
  <dcterms:created xsi:type="dcterms:W3CDTF">2024-09-09T09:14:57Z</dcterms:created>
  <dcterms:modified xsi:type="dcterms:W3CDTF">2026-01-07T18:03:35Z</dcterms:modified>
</cp:coreProperties>
</file>