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7" r:id="rId2"/>
    <p:sldId id="256" r:id="rId3"/>
    <p:sldId id="259" r:id="rId4"/>
    <p:sldId id="258" r:id="rId5"/>
    <p:sldId id="260" r:id="rId6"/>
    <p:sldId id="263" r:id="rId7"/>
    <p:sldId id="261" r:id="rId8"/>
    <p:sldId id="262" r:id="rId9"/>
    <p:sldId id="264" r:id="rId10"/>
    <p:sldId id="265" r:id="rId11"/>
    <p:sldId id="268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6D2326-4F30-778D-06CB-521725265569}" v="818" dt="2022-07-22T12:30:41.453"/>
    <p1510:client id="{6C004A12-63C7-4DDE-B121-3C1D97572786}" v="1927" dt="2022-07-22T12:17:48.258"/>
    <p1510:client id="{8E464D56-5D9A-F846-0E82-492C366D36F9}" v="1270" dt="2022-07-22T12:32:15.323"/>
    <p1510:client id="{D510B8D0-C0D8-EA9A-1E5A-A29643BC5C97}" v="905" dt="2022-07-05T11:47:50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582CDA-6694-4393-9307-D9684CF55DB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44B681-545B-40DB-A2AE-21DBFF4A0145}">
      <dgm:prSet/>
      <dgm:spPr/>
      <dgm:t>
        <a:bodyPr/>
        <a:lstStyle/>
        <a:p>
          <a:pPr rtl="0"/>
          <a:r>
            <a:rPr lang="en-GB"/>
            <a:t>University Of Whales Trinity St David</a:t>
          </a:r>
          <a:r>
            <a:rPr lang="en-GB">
              <a:latin typeface="Georgia Pro Semibold"/>
            </a:rPr>
            <a:t> </a:t>
          </a:r>
          <a:endParaRPr lang="en-US"/>
        </a:p>
      </dgm:t>
    </dgm:pt>
    <dgm:pt modelId="{309CFA49-417F-4B3F-9150-D3535AF87406}" type="parTrans" cxnId="{3108897F-3B38-46CE-87EF-8257F8790D0C}">
      <dgm:prSet/>
      <dgm:spPr/>
      <dgm:t>
        <a:bodyPr/>
        <a:lstStyle/>
        <a:p>
          <a:endParaRPr lang="en-US"/>
        </a:p>
      </dgm:t>
    </dgm:pt>
    <dgm:pt modelId="{510B9568-BE9C-4370-8A1A-2D44B922068B}" type="sibTrans" cxnId="{3108897F-3B38-46CE-87EF-8257F8790D0C}">
      <dgm:prSet/>
      <dgm:spPr/>
      <dgm:t>
        <a:bodyPr/>
        <a:lstStyle/>
        <a:p>
          <a:endParaRPr lang="en-US"/>
        </a:p>
      </dgm:t>
    </dgm:pt>
    <dgm:pt modelId="{0A431612-B80C-4480-B770-2225EC4CEF9A}">
      <dgm:prSet/>
      <dgm:spPr/>
      <dgm:t>
        <a:bodyPr/>
        <a:lstStyle/>
        <a:p>
          <a:r>
            <a:rPr lang="en-GB"/>
            <a:t>Effective Team Working and Communication</a:t>
          </a:r>
          <a:endParaRPr lang="en-US"/>
        </a:p>
      </dgm:t>
    </dgm:pt>
    <dgm:pt modelId="{8ADC7A93-9C44-4535-A847-E89D339B6261}" type="parTrans" cxnId="{E7457D13-1221-4A83-AB8B-10B9E9440C7E}">
      <dgm:prSet/>
      <dgm:spPr/>
      <dgm:t>
        <a:bodyPr/>
        <a:lstStyle/>
        <a:p>
          <a:endParaRPr lang="en-US"/>
        </a:p>
      </dgm:t>
    </dgm:pt>
    <dgm:pt modelId="{5004EC20-80BB-45A6-815F-639374815358}" type="sibTrans" cxnId="{E7457D13-1221-4A83-AB8B-10B9E9440C7E}">
      <dgm:prSet/>
      <dgm:spPr/>
      <dgm:t>
        <a:bodyPr/>
        <a:lstStyle/>
        <a:p>
          <a:endParaRPr lang="en-US"/>
        </a:p>
      </dgm:t>
    </dgm:pt>
    <dgm:pt modelId="{C96CFFB9-5EDA-4E77-8B08-A931550A92E0}">
      <dgm:prSet/>
      <dgm:spPr/>
      <dgm:t>
        <a:bodyPr/>
        <a:lstStyle/>
        <a:p>
          <a:r>
            <a:rPr lang="en-GB"/>
            <a:t>BMSW4002_BRIM</a:t>
          </a:r>
          <a:endParaRPr lang="en-US"/>
        </a:p>
      </dgm:t>
    </dgm:pt>
    <dgm:pt modelId="{D56AFDAE-F46D-4C87-B460-0852BFF92EBA}" type="parTrans" cxnId="{748AE948-C15C-4087-94FF-AA7DCCF783EC}">
      <dgm:prSet/>
      <dgm:spPr/>
      <dgm:t>
        <a:bodyPr/>
        <a:lstStyle/>
        <a:p>
          <a:endParaRPr lang="en-US"/>
        </a:p>
      </dgm:t>
    </dgm:pt>
    <dgm:pt modelId="{B0972486-EA6A-4186-9DE2-D101E8872036}" type="sibTrans" cxnId="{748AE948-C15C-4087-94FF-AA7DCCF783EC}">
      <dgm:prSet/>
      <dgm:spPr/>
      <dgm:t>
        <a:bodyPr/>
        <a:lstStyle/>
        <a:p>
          <a:endParaRPr lang="en-US"/>
        </a:p>
      </dgm:t>
    </dgm:pt>
    <dgm:pt modelId="{156305C2-B5AE-4FE9-9743-E4FA35A8D292}">
      <dgm:prSet/>
      <dgm:spPr/>
      <dgm:t>
        <a:bodyPr/>
        <a:lstStyle/>
        <a:p>
          <a:pPr rtl="0"/>
          <a:r>
            <a:rPr lang="en-GB" b="0">
              <a:latin typeface="Georgia Pro"/>
            </a:rPr>
            <a:t>Lectures name: Hafiz Rahmani</a:t>
          </a:r>
          <a:endParaRPr lang="en-US" b="0">
            <a:latin typeface="Georgia Pro"/>
          </a:endParaRPr>
        </a:p>
      </dgm:t>
    </dgm:pt>
    <dgm:pt modelId="{6953A22F-BBE0-442C-B855-3E97241AC454}" type="parTrans" cxnId="{AB751507-7C98-4504-B35F-57C6FA1998D2}">
      <dgm:prSet/>
      <dgm:spPr/>
      <dgm:t>
        <a:bodyPr/>
        <a:lstStyle/>
        <a:p>
          <a:endParaRPr lang="en-US"/>
        </a:p>
      </dgm:t>
    </dgm:pt>
    <dgm:pt modelId="{C995FFAE-FB9F-467D-92E7-650FEDF0504E}" type="sibTrans" cxnId="{AB751507-7C98-4504-B35F-57C6FA1998D2}">
      <dgm:prSet/>
      <dgm:spPr/>
      <dgm:t>
        <a:bodyPr/>
        <a:lstStyle/>
        <a:p>
          <a:endParaRPr lang="en-US"/>
        </a:p>
      </dgm:t>
    </dgm:pt>
    <dgm:pt modelId="{C1C49691-5577-492C-8624-80F65633D27F}">
      <dgm:prSet phldr="0"/>
      <dgm:spPr/>
      <dgm:t>
        <a:bodyPr/>
        <a:lstStyle/>
        <a:p>
          <a:pPr rtl="0"/>
          <a:r>
            <a:rPr lang="en-GB" b="0">
              <a:latin typeface="Georgia Pro"/>
            </a:rPr>
            <a:t> 5th August 2022</a:t>
          </a:r>
          <a:endParaRPr lang="en-US"/>
        </a:p>
      </dgm:t>
    </dgm:pt>
    <dgm:pt modelId="{9B8D3B5F-CB7A-4A02-A404-1E895FBB4377}" type="parTrans" cxnId="{08CBE7F2-2915-4927-98BC-36C9986FABDD}">
      <dgm:prSet/>
      <dgm:spPr/>
    </dgm:pt>
    <dgm:pt modelId="{BD607163-006E-4BE8-9499-4C03669EB7E1}" type="sibTrans" cxnId="{08CBE7F2-2915-4927-98BC-36C9986FABDD}">
      <dgm:prSet/>
      <dgm:spPr/>
    </dgm:pt>
    <dgm:pt modelId="{FEF56F87-B6AB-41A6-8704-8BE278F28C02}" type="pres">
      <dgm:prSet presAssocID="{4A582CDA-6694-4393-9307-D9684CF55DBE}" presName="vert0" presStyleCnt="0">
        <dgm:presLayoutVars>
          <dgm:dir/>
          <dgm:animOne val="branch"/>
          <dgm:animLvl val="lvl"/>
        </dgm:presLayoutVars>
      </dgm:prSet>
      <dgm:spPr/>
    </dgm:pt>
    <dgm:pt modelId="{D192DE4C-2F95-41F5-9725-991505D49F74}" type="pres">
      <dgm:prSet presAssocID="{CC44B681-545B-40DB-A2AE-21DBFF4A0145}" presName="thickLine" presStyleLbl="alignNode1" presStyleIdx="0" presStyleCnt="5"/>
      <dgm:spPr/>
    </dgm:pt>
    <dgm:pt modelId="{28CB91AE-5066-4BCE-825B-61680919BB5E}" type="pres">
      <dgm:prSet presAssocID="{CC44B681-545B-40DB-A2AE-21DBFF4A0145}" presName="horz1" presStyleCnt="0"/>
      <dgm:spPr/>
    </dgm:pt>
    <dgm:pt modelId="{4AED0274-8C68-42BC-9CE9-C73E6915F0BF}" type="pres">
      <dgm:prSet presAssocID="{CC44B681-545B-40DB-A2AE-21DBFF4A0145}" presName="tx1" presStyleLbl="revTx" presStyleIdx="0" presStyleCnt="5"/>
      <dgm:spPr/>
    </dgm:pt>
    <dgm:pt modelId="{1D58EF8E-48C3-48E8-9A66-A454CB87E6E8}" type="pres">
      <dgm:prSet presAssocID="{CC44B681-545B-40DB-A2AE-21DBFF4A0145}" presName="vert1" presStyleCnt="0"/>
      <dgm:spPr/>
    </dgm:pt>
    <dgm:pt modelId="{90873A90-39AF-4ED8-BC72-A5635859A97A}" type="pres">
      <dgm:prSet presAssocID="{0A431612-B80C-4480-B770-2225EC4CEF9A}" presName="thickLine" presStyleLbl="alignNode1" presStyleIdx="1" presStyleCnt="5"/>
      <dgm:spPr/>
    </dgm:pt>
    <dgm:pt modelId="{0EDA2A3A-D6AE-41FE-8E3D-74E75F946125}" type="pres">
      <dgm:prSet presAssocID="{0A431612-B80C-4480-B770-2225EC4CEF9A}" presName="horz1" presStyleCnt="0"/>
      <dgm:spPr/>
    </dgm:pt>
    <dgm:pt modelId="{5BCDCBD7-2CA7-474D-9FE5-34D3ECB88318}" type="pres">
      <dgm:prSet presAssocID="{0A431612-B80C-4480-B770-2225EC4CEF9A}" presName="tx1" presStyleLbl="revTx" presStyleIdx="1" presStyleCnt="5"/>
      <dgm:spPr/>
    </dgm:pt>
    <dgm:pt modelId="{D6E84283-90EC-4830-9F2B-328C9637D3F8}" type="pres">
      <dgm:prSet presAssocID="{0A431612-B80C-4480-B770-2225EC4CEF9A}" presName="vert1" presStyleCnt="0"/>
      <dgm:spPr/>
    </dgm:pt>
    <dgm:pt modelId="{CE53BF17-C874-4EF1-A424-4625215103EC}" type="pres">
      <dgm:prSet presAssocID="{C96CFFB9-5EDA-4E77-8B08-A931550A92E0}" presName="thickLine" presStyleLbl="alignNode1" presStyleIdx="2" presStyleCnt="5"/>
      <dgm:spPr/>
    </dgm:pt>
    <dgm:pt modelId="{C8AB848B-9BE5-454A-A266-9A6E0824164F}" type="pres">
      <dgm:prSet presAssocID="{C96CFFB9-5EDA-4E77-8B08-A931550A92E0}" presName="horz1" presStyleCnt="0"/>
      <dgm:spPr/>
    </dgm:pt>
    <dgm:pt modelId="{66907E76-79BD-40FB-96D4-609016DA6D78}" type="pres">
      <dgm:prSet presAssocID="{C96CFFB9-5EDA-4E77-8B08-A931550A92E0}" presName="tx1" presStyleLbl="revTx" presStyleIdx="2" presStyleCnt="5"/>
      <dgm:spPr/>
    </dgm:pt>
    <dgm:pt modelId="{D94ED7B9-455A-4231-838A-08601287E87B}" type="pres">
      <dgm:prSet presAssocID="{C96CFFB9-5EDA-4E77-8B08-A931550A92E0}" presName="vert1" presStyleCnt="0"/>
      <dgm:spPr/>
    </dgm:pt>
    <dgm:pt modelId="{1C5D6074-A6AB-4D7A-85F6-6D90E1FB546D}" type="pres">
      <dgm:prSet presAssocID="{156305C2-B5AE-4FE9-9743-E4FA35A8D292}" presName="thickLine" presStyleLbl="alignNode1" presStyleIdx="3" presStyleCnt="5"/>
      <dgm:spPr/>
    </dgm:pt>
    <dgm:pt modelId="{19C7C8FB-2C02-484D-BD84-7CA4B9A8503B}" type="pres">
      <dgm:prSet presAssocID="{156305C2-B5AE-4FE9-9743-E4FA35A8D292}" presName="horz1" presStyleCnt="0"/>
      <dgm:spPr/>
    </dgm:pt>
    <dgm:pt modelId="{4F9941B4-30FF-4104-952C-8CD5C35A382B}" type="pres">
      <dgm:prSet presAssocID="{156305C2-B5AE-4FE9-9743-E4FA35A8D292}" presName="tx1" presStyleLbl="revTx" presStyleIdx="3" presStyleCnt="5"/>
      <dgm:spPr/>
    </dgm:pt>
    <dgm:pt modelId="{6F4B0A80-C5AC-4B73-ACBF-0AD861084F28}" type="pres">
      <dgm:prSet presAssocID="{156305C2-B5AE-4FE9-9743-E4FA35A8D292}" presName="vert1" presStyleCnt="0"/>
      <dgm:spPr/>
    </dgm:pt>
    <dgm:pt modelId="{D48DAFAE-96CC-4340-A777-88DC4362B1DC}" type="pres">
      <dgm:prSet presAssocID="{C1C49691-5577-492C-8624-80F65633D27F}" presName="thickLine" presStyleLbl="alignNode1" presStyleIdx="4" presStyleCnt="5"/>
      <dgm:spPr/>
    </dgm:pt>
    <dgm:pt modelId="{0562747B-FAB6-4FF4-9FE9-5C2C54B92EA4}" type="pres">
      <dgm:prSet presAssocID="{C1C49691-5577-492C-8624-80F65633D27F}" presName="horz1" presStyleCnt="0"/>
      <dgm:spPr/>
    </dgm:pt>
    <dgm:pt modelId="{296D3FE8-271C-4771-8A5E-83814A6F0EA6}" type="pres">
      <dgm:prSet presAssocID="{C1C49691-5577-492C-8624-80F65633D27F}" presName="tx1" presStyleLbl="revTx" presStyleIdx="4" presStyleCnt="5"/>
      <dgm:spPr/>
    </dgm:pt>
    <dgm:pt modelId="{D078AF33-943A-406D-A5C2-4AB9E6E51622}" type="pres">
      <dgm:prSet presAssocID="{C1C49691-5577-492C-8624-80F65633D27F}" presName="vert1" presStyleCnt="0"/>
      <dgm:spPr/>
    </dgm:pt>
  </dgm:ptLst>
  <dgm:cxnLst>
    <dgm:cxn modelId="{AB751507-7C98-4504-B35F-57C6FA1998D2}" srcId="{4A582CDA-6694-4393-9307-D9684CF55DBE}" destId="{156305C2-B5AE-4FE9-9743-E4FA35A8D292}" srcOrd="3" destOrd="0" parTransId="{6953A22F-BBE0-442C-B855-3E97241AC454}" sibTransId="{C995FFAE-FB9F-467D-92E7-650FEDF0504E}"/>
    <dgm:cxn modelId="{4CF44D0A-A6E3-4BB2-81EC-3B5FAAAC2BC3}" type="presOf" srcId="{156305C2-B5AE-4FE9-9743-E4FA35A8D292}" destId="{4F9941B4-30FF-4104-952C-8CD5C35A382B}" srcOrd="0" destOrd="0" presId="urn:microsoft.com/office/officeart/2008/layout/LinedList"/>
    <dgm:cxn modelId="{E7457D13-1221-4A83-AB8B-10B9E9440C7E}" srcId="{4A582CDA-6694-4393-9307-D9684CF55DBE}" destId="{0A431612-B80C-4480-B770-2225EC4CEF9A}" srcOrd="1" destOrd="0" parTransId="{8ADC7A93-9C44-4535-A847-E89D339B6261}" sibTransId="{5004EC20-80BB-45A6-815F-639374815358}"/>
    <dgm:cxn modelId="{7075DB46-9D5F-46B2-BCAC-3CA63E796728}" type="presOf" srcId="{0A431612-B80C-4480-B770-2225EC4CEF9A}" destId="{5BCDCBD7-2CA7-474D-9FE5-34D3ECB88318}" srcOrd="0" destOrd="0" presId="urn:microsoft.com/office/officeart/2008/layout/LinedList"/>
    <dgm:cxn modelId="{748AE948-C15C-4087-94FF-AA7DCCF783EC}" srcId="{4A582CDA-6694-4393-9307-D9684CF55DBE}" destId="{C96CFFB9-5EDA-4E77-8B08-A931550A92E0}" srcOrd="2" destOrd="0" parTransId="{D56AFDAE-F46D-4C87-B460-0852BFF92EBA}" sibTransId="{B0972486-EA6A-4186-9DE2-D101E8872036}"/>
    <dgm:cxn modelId="{3108897F-3B38-46CE-87EF-8257F8790D0C}" srcId="{4A582CDA-6694-4393-9307-D9684CF55DBE}" destId="{CC44B681-545B-40DB-A2AE-21DBFF4A0145}" srcOrd="0" destOrd="0" parTransId="{309CFA49-417F-4B3F-9150-D3535AF87406}" sibTransId="{510B9568-BE9C-4370-8A1A-2D44B922068B}"/>
    <dgm:cxn modelId="{C14DE7AE-FA81-48B6-AC09-56D69CF7062D}" type="presOf" srcId="{4A582CDA-6694-4393-9307-D9684CF55DBE}" destId="{FEF56F87-B6AB-41A6-8704-8BE278F28C02}" srcOrd="0" destOrd="0" presId="urn:microsoft.com/office/officeart/2008/layout/LinedList"/>
    <dgm:cxn modelId="{855546B1-448E-4D19-8C9E-03678DACAC65}" type="presOf" srcId="{CC44B681-545B-40DB-A2AE-21DBFF4A0145}" destId="{4AED0274-8C68-42BC-9CE9-C73E6915F0BF}" srcOrd="0" destOrd="0" presId="urn:microsoft.com/office/officeart/2008/layout/LinedList"/>
    <dgm:cxn modelId="{EF7BA3B9-43E0-473A-9B27-FA4D7914AFC7}" type="presOf" srcId="{C1C49691-5577-492C-8624-80F65633D27F}" destId="{296D3FE8-271C-4771-8A5E-83814A6F0EA6}" srcOrd="0" destOrd="0" presId="urn:microsoft.com/office/officeart/2008/layout/LinedList"/>
    <dgm:cxn modelId="{E4EFAFC1-6CAF-4B3E-8F24-B2F364A69D32}" type="presOf" srcId="{C96CFFB9-5EDA-4E77-8B08-A931550A92E0}" destId="{66907E76-79BD-40FB-96D4-609016DA6D78}" srcOrd="0" destOrd="0" presId="urn:microsoft.com/office/officeart/2008/layout/LinedList"/>
    <dgm:cxn modelId="{08CBE7F2-2915-4927-98BC-36C9986FABDD}" srcId="{4A582CDA-6694-4393-9307-D9684CF55DBE}" destId="{C1C49691-5577-492C-8624-80F65633D27F}" srcOrd="4" destOrd="0" parTransId="{9B8D3B5F-CB7A-4A02-A404-1E895FBB4377}" sibTransId="{BD607163-006E-4BE8-9499-4C03669EB7E1}"/>
    <dgm:cxn modelId="{97E99738-0843-421D-8DB9-36BFBA526E53}" type="presParOf" srcId="{FEF56F87-B6AB-41A6-8704-8BE278F28C02}" destId="{D192DE4C-2F95-41F5-9725-991505D49F74}" srcOrd="0" destOrd="0" presId="urn:microsoft.com/office/officeart/2008/layout/LinedList"/>
    <dgm:cxn modelId="{803733B1-935D-4E1B-A1F3-DF776E1323ED}" type="presParOf" srcId="{FEF56F87-B6AB-41A6-8704-8BE278F28C02}" destId="{28CB91AE-5066-4BCE-825B-61680919BB5E}" srcOrd="1" destOrd="0" presId="urn:microsoft.com/office/officeart/2008/layout/LinedList"/>
    <dgm:cxn modelId="{5C005428-ACF7-4B79-A12D-23358F020D63}" type="presParOf" srcId="{28CB91AE-5066-4BCE-825B-61680919BB5E}" destId="{4AED0274-8C68-42BC-9CE9-C73E6915F0BF}" srcOrd="0" destOrd="0" presId="urn:microsoft.com/office/officeart/2008/layout/LinedList"/>
    <dgm:cxn modelId="{1AEFF99F-8349-40CE-9D55-8B313A8CB903}" type="presParOf" srcId="{28CB91AE-5066-4BCE-825B-61680919BB5E}" destId="{1D58EF8E-48C3-48E8-9A66-A454CB87E6E8}" srcOrd="1" destOrd="0" presId="urn:microsoft.com/office/officeart/2008/layout/LinedList"/>
    <dgm:cxn modelId="{BF032164-C7FA-43C2-BC69-02DB98F319FD}" type="presParOf" srcId="{FEF56F87-B6AB-41A6-8704-8BE278F28C02}" destId="{90873A90-39AF-4ED8-BC72-A5635859A97A}" srcOrd="2" destOrd="0" presId="urn:microsoft.com/office/officeart/2008/layout/LinedList"/>
    <dgm:cxn modelId="{CDBFCF11-BF7A-428F-B959-A7673AAEE31B}" type="presParOf" srcId="{FEF56F87-B6AB-41A6-8704-8BE278F28C02}" destId="{0EDA2A3A-D6AE-41FE-8E3D-74E75F946125}" srcOrd="3" destOrd="0" presId="urn:microsoft.com/office/officeart/2008/layout/LinedList"/>
    <dgm:cxn modelId="{61EA6E64-4C62-44CA-8A49-F649C7CA0291}" type="presParOf" srcId="{0EDA2A3A-D6AE-41FE-8E3D-74E75F946125}" destId="{5BCDCBD7-2CA7-474D-9FE5-34D3ECB88318}" srcOrd="0" destOrd="0" presId="urn:microsoft.com/office/officeart/2008/layout/LinedList"/>
    <dgm:cxn modelId="{F258147F-F90D-4983-A7E8-8FCB5BA93054}" type="presParOf" srcId="{0EDA2A3A-D6AE-41FE-8E3D-74E75F946125}" destId="{D6E84283-90EC-4830-9F2B-328C9637D3F8}" srcOrd="1" destOrd="0" presId="urn:microsoft.com/office/officeart/2008/layout/LinedList"/>
    <dgm:cxn modelId="{9BCE9B38-4149-4BF9-B77F-D9213ED61C7C}" type="presParOf" srcId="{FEF56F87-B6AB-41A6-8704-8BE278F28C02}" destId="{CE53BF17-C874-4EF1-A424-4625215103EC}" srcOrd="4" destOrd="0" presId="urn:microsoft.com/office/officeart/2008/layout/LinedList"/>
    <dgm:cxn modelId="{9E341625-594B-486E-81FC-92F7A658CB73}" type="presParOf" srcId="{FEF56F87-B6AB-41A6-8704-8BE278F28C02}" destId="{C8AB848B-9BE5-454A-A266-9A6E0824164F}" srcOrd="5" destOrd="0" presId="urn:microsoft.com/office/officeart/2008/layout/LinedList"/>
    <dgm:cxn modelId="{39ABA1E6-5937-4729-8007-14193936402E}" type="presParOf" srcId="{C8AB848B-9BE5-454A-A266-9A6E0824164F}" destId="{66907E76-79BD-40FB-96D4-609016DA6D78}" srcOrd="0" destOrd="0" presId="urn:microsoft.com/office/officeart/2008/layout/LinedList"/>
    <dgm:cxn modelId="{3F311FEB-C96F-4923-B26F-D84453F8A80E}" type="presParOf" srcId="{C8AB848B-9BE5-454A-A266-9A6E0824164F}" destId="{D94ED7B9-455A-4231-838A-08601287E87B}" srcOrd="1" destOrd="0" presId="urn:microsoft.com/office/officeart/2008/layout/LinedList"/>
    <dgm:cxn modelId="{7E3E05FA-8517-458A-B0E1-A87734C0D3CD}" type="presParOf" srcId="{FEF56F87-B6AB-41A6-8704-8BE278F28C02}" destId="{1C5D6074-A6AB-4D7A-85F6-6D90E1FB546D}" srcOrd="6" destOrd="0" presId="urn:microsoft.com/office/officeart/2008/layout/LinedList"/>
    <dgm:cxn modelId="{49B60D11-3C6D-4627-BABD-B44E481362D8}" type="presParOf" srcId="{FEF56F87-B6AB-41A6-8704-8BE278F28C02}" destId="{19C7C8FB-2C02-484D-BD84-7CA4B9A8503B}" srcOrd="7" destOrd="0" presId="urn:microsoft.com/office/officeart/2008/layout/LinedList"/>
    <dgm:cxn modelId="{94DBBC0E-1810-450F-A518-AEEE055F13AD}" type="presParOf" srcId="{19C7C8FB-2C02-484D-BD84-7CA4B9A8503B}" destId="{4F9941B4-30FF-4104-952C-8CD5C35A382B}" srcOrd="0" destOrd="0" presId="urn:microsoft.com/office/officeart/2008/layout/LinedList"/>
    <dgm:cxn modelId="{74769B61-1511-4645-9627-910721FA99C6}" type="presParOf" srcId="{19C7C8FB-2C02-484D-BD84-7CA4B9A8503B}" destId="{6F4B0A80-C5AC-4B73-ACBF-0AD861084F28}" srcOrd="1" destOrd="0" presId="urn:microsoft.com/office/officeart/2008/layout/LinedList"/>
    <dgm:cxn modelId="{DE4553E2-CB51-44F2-A102-B01A62BD4CAB}" type="presParOf" srcId="{FEF56F87-B6AB-41A6-8704-8BE278F28C02}" destId="{D48DAFAE-96CC-4340-A777-88DC4362B1DC}" srcOrd="8" destOrd="0" presId="urn:microsoft.com/office/officeart/2008/layout/LinedList"/>
    <dgm:cxn modelId="{7FE33CFA-FDF0-4E0D-8E47-3530448B33A2}" type="presParOf" srcId="{FEF56F87-B6AB-41A6-8704-8BE278F28C02}" destId="{0562747B-FAB6-4FF4-9FE9-5C2C54B92EA4}" srcOrd="9" destOrd="0" presId="urn:microsoft.com/office/officeart/2008/layout/LinedList"/>
    <dgm:cxn modelId="{F8E62E05-BB1C-4B97-8CE0-402FE498AE63}" type="presParOf" srcId="{0562747B-FAB6-4FF4-9FE9-5C2C54B92EA4}" destId="{296D3FE8-271C-4771-8A5E-83814A6F0EA6}" srcOrd="0" destOrd="0" presId="urn:microsoft.com/office/officeart/2008/layout/LinedList"/>
    <dgm:cxn modelId="{A80D94B9-79B5-4373-BCDD-5165C3415531}" type="presParOf" srcId="{0562747B-FAB6-4FF4-9FE9-5C2C54B92EA4}" destId="{D078AF33-943A-406D-A5C2-4AB9E6E5162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11EA55-FB1A-4AFE-9B90-2758DC0D855E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2F86929-800D-42BE-8000-D869E30E36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on our chosen health and social care organization.</a:t>
          </a:r>
          <a:endParaRPr lang="en-US"/>
        </a:p>
      </dgm:t>
    </dgm:pt>
    <dgm:pt modelId="{670A156D-10BA-49B2-833F-938B894BCDAC}" type="parTrans" cxnId="{9712BF35-C5F4-4999-A1BC-5A41B2B000A9}">
      <dgm:prSet/>
      <dgm:spPr/>
      <dgm:t>
        <a:bodyPr/>
        <a:lstStyle/>
        <a:p>
          <a:endParaRPr lang="en-US"/>
        </a:p>
      </dgm:t>
    </dgm:pt>
    <dgm:pt modelId="{E2A0CBE7-2845-4124-A3F1-A90E2173E731}" type="sibTrans" cxnId="{9712BF35-C5F4-4999-A1BC-5A41B2B000A9}">
      <dgm:prSet/>
      <dgm:spPr/>
      <dgm:t>
        <a:bodyPr/>
        <a:lstStyle/>
        <a:p>
          <a:endParaRPr lang="en-US"/>
        </a:p>
      </dgm:t>
    </dgm:pt>
    <dgm:pt modelId="{92F6DDDD-8CA4-4A14-9C3B-A8B7ADB262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the benefits of effective communication on the organizations business process?</a:t>
          </a:r>
          <a:endParaRPr lang="en-US"/>
        </a:p>
      </dgm:t>
    </dgm:pt>
    <dgm:pt modelId="{D84E60D3-7D85-451F-BA4A-21FFB648A6BE}" type="parTrans" cxnId="{855BDE4E-B62E-4D79-B530-B6C70C32D8FF}">
      <dgm:prSet/>
      <dgm:spPr/>
      <dgm:t>
        <a:bodyPr/>
        <a:lstStyle/>
        <a:p>
          <a:endParaRPr lang="en-US"/>
        </a:p>
      </dgm:t>
    </dgm:pt>
    <dgm:pt modelId="{9CB88B1B-01C1-47CD-85B7-D58C79A87784}" type="sibTrans" cxnId="{855BDE4E-B62E-4D79-B530-B6C70C32D8FF}">
      <dgm:prSet/>
      <dgm:spPr/>
      <dgm:t>
        <a:bodyPr/>
        <a:lstStyle/>
        <a:p>
          <a:endParaRPr lang="en-US"/>
        </a:p>
      </dgm:t>
    </dgm:pt>
    <dgm:pt modelId="{D142C8F9-848A-4F33-8EAB-6209921C1F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should the organization use the theories relating to modules of communication?</a:t>
          </a:r>
          <a:endParaRPr lang="en-US"/>
        </a:p>
      </dgm:t>
    </dgm:pt>
    <dgm:pt modelId="{EE39A8B6-8A01-4C04-A393-F64C84F269CC}" type="parTrans" cxnId="{3CF1E00C-0AF6-4D6C-9F6F-4E84C8AC54E8}">
      <dgm:prSet/>
      <dgm:spPr/>
      <dgm:t>
        <a:bodyPr/>
        <a:lstStyle/>
        <a:p>
          <a:endParaRPr lang="en-US"/>
        </a:p>
      </dgm:t>
    </dgm:pt>
    <dgm:pt modelId="{999190E1-9204-4060-899D-0DBE5687914E}" type="sibTrans" cxnId="{3CF1E00C-0AF6-4D6C-9F6F-4E84C8AC54E8}">
      <dgm:prSet/>
      <dgm:spPr/>
      <dgm:t>
        <a:bodyPr/>
        <a:lstStyle/>
        <a:p>
          <a:endParaRPr lang="en-US"/>
        </a:p>
      </dgm:t>
    </dgm:pt>
    <dgm:pt modelId="{B18D5EC2-DE2A-40C6-868E-E42DD14973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types of barriers that can prevent effective communication between the organization and their external stakeholders.</a:t>
          </a:r>
          <a:endParaRPr lang="en-US"/>
        </a:p>
      </dgm:t>
    </dgm:pt>
    <dgm:pt modelId="{21F9D0E1-2523-4FA4-8E4A-2F5772774DDA}" type="parTrans" cxnId="{897E419E-B4B5-448B-B74E-E63B7FB3CA3E}">
      <dgm:prSet/>
      <dgm:spPr/>
      <dgm:t>
        <a:bodyPr/>
        <a:lstStyle/>
        <a:p>
          <a:endParaRPr lang="en-US"/>
        </a:p>
      </dgm:t>
    </dgm:pt>
    <dgm:pt modelId="{B263774E-A073-41C0-9653-53D6F52764AB}" type="sibTrans" cxnId="{897E419E-B4B5-448B-B74E-E63B7FB3CA3E}">
      <dgm:prSet/>
      <dgm:spPr/>
      <dgm:t>
        <a:bodyPr/>
        <a:lstStyle/>
        <a:p>
          <a:endParaRPr lang="en-US"/>
        </a:p>
      </dgm:t>
    </dgm:pt>
    <dgm:pt modelId="{C6AADE81-A565-464D-B426-5835893A77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are the channels of communication used by the organization and channels that can be used to improve communication?</a:t>
          </a:r>
          <a:endParaRPr lang="en-US"/>
        </a:p>
      </dgm:t>
    </dgm:pt>
    <dgm:pt modelId="{0BD9EE83-DBAE-4B2C-BA6E-BAC75AB23C5E}" type="parTrans" cxnId="{47CF12BF-88ED-45AB-9FF2-77294C190095}">
      <dgm:prSet/>
      <dgm:spPr/>
      <dgm:t>
        <a:bodyPr/>
        <a:lstStyle/>
        <a:p>
          <a:endParaRPr lang="en-US"/>
        </a:p>
      </dgm:t>
    </dgm:pt>
    <dgm:pt modelId="{808C7E22-4BD1-4BDD-9DF6-0A4425B909F9}" type="sibTrans" cxnId="{47CF12BF-88ED-45AB-9FF2-77294C190095}">
      <dgm:prSet/>
      <dgm:spPr/>
      <dgm:t>
        <a:bodyPr/>
        <a:lstStyle/>
        <a:p>
          <a:endParaRPr lang="en-US"/>
        </a:p>
      </dgm:t>
    </dgm:pt>
    <dgm:pt modelId="{0274A8B0-B0F3-4E61-9B06-EF78B0277978}" type="pres">
      <dgm:prSet presAssocID="{2C11EA55-FB1A-4AFE-9B90-2758DC0D855E}" presName="root" presStyleCnt="0">
        <dgm:presLayoutVars>
          <dgm:dir/>
          <dgm:resizeHandles val="exact"/>
        </dgm:presLayoutVars>
      </dgm:prSet>
      <dgm:spPr/>
    </dgm:pt>
    <dgm:pt modelId="{C0F16FF6-5874-49BA-AF61-93A54E09D1C3}" type="pres">
      <dgm:prSet presAssocID="{62F86929-800D-42BE-8000-D869E30E36F3}" presName="compNode" presStyleCnt="0"/>
      <dgm:spPr/>
    </dgm:pt>
    <dgm:pt modelId="{02C6A01F-96BD-4EFF-AE14-3E3CE46EDE03}" type="pres">
      <dgm:prSet presAssocID="{62F86929-800D-42BE-8000-D869E30E36F3}" presName="bgRect" presStyleLbl="bgShp" presStyleIdx="0" presStyleCnt="5"/>
      <dgm:spPr/>
    </dgm:pt>
    <dgm:pt modelId="{1867365E-43CD-4BFE-B804-808368C01F19}" type="pres">
      <dgm:prSet presAssocID="{62F86929-800D-42BE-8000-D869E30E36F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601DC9A-B686-451E-9E43-5A3BB7A443E2}" type="pres">
      <dgm:prSet presAssocID="{62F86929-800D-42BE-8000-D869E30E36F3}" presName="spaceRect" presStyleCnt="0"/>
      <dgm:spPr/>
    </dgm:pt>
    <dgm:pt modelId="{8371803A-FBE3-4B1E-BAD8-DD9A572CA7F4}" type="pres">
      <dgm:prSet presAssocID="{62F86929-800D-42BE-8000-D869E30E36F3}" presName="parTx" presStyleLbl="revTx" presStyleIdx="0" presStyleCnt="5">
        <dgm:presLayoutVars>
          <dgm:chMax val="0"/>
          <dgm:chPref val="0"/>
        </dgm:presLayoutVars>
      </dgm:prSet>
      <dgm:spPr/>
    </dgm:pt>
    <dgm:pt modelId="{CCAB187B-86A3-4FEC-8A7F-7156895E1C9A}" type="pres">
      <dgm:prSet presAssocID="{E2A0CBE7-2845-4124-A3F1-A90E2173E731}" presName="sibTrans" presStyleCnt="0"/>
      <dgm:spPr/>
    </dgm:pt>
    <dgm:pt modelId="{FDAB52D3-BBBD-4650-9BD6-4FE0562308B7}" type="pres">
      <dgm:prSet presAssocID="{92F6DDDD-8CA4-4A14-9C3B-A8B7ADB2623F}" presName="compNode" presStyleCnt="0"/>
      <dgm:spPr/>
    </dgm:pt>
    <dgm:pt modelId="{F0C35F43-B685-4F9A-8283-FAA30DB90580}" type="pres">
      <dgm:prSet presAssocID="{92F6DDDD-8CA4-4A14-9C3B-A8B7ADB2623F}" presName="bgRect" presStyleLbl="bgShp" presStyleIdx="1" presStyleCnt="5"/>
      <dgm:spPr/>
    </dgm:pt>
    <dgm:pt modelId="{796A9631-42FE-4030-8807-2844771C5F87}" type="pres">
      <dgm:prSet presAssocID="{92F6DDDD-8CA4-4A14-9C3B-A8B7ADB2623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9CFFF63-B7FA-4D30-B561-D5C320E00EF5}" type="pres">
      <dgm:prSet presAssocID="{92F6DDDD-8CA4-4A14-9C3B-A8B7ADB2623F}" presName="spaceRect" presStyleCnt="0"/>
      <dgm:spPr/>
    </dgm:pt>
    <dgm:pt modelId="{6720C959-528A-493E-9268-79E160C4A136}" type="pres">
      <dgm:prSet presAssocID="{92F6DDDD-8CA4-4A14-9C3B-A8B7ADB2623F}" presName="parTx" presStyleLbl="revTx" presStyleIdx="1" presStyleCnt="5">
        <dgm:presLayoutVars>
          <dgm:chMax val="0"/>
          <dgm:chPref val="0"/>
        </dgm:presLayoutVars>
      </dgm:prSet>
      <dgm:spPr/>
    </dgm:pt>
    <dgm:pt modelId="{30723366-0580-4D51-8590-A950BDB3D971}" type="pres">
      <dgm:prSet presAssocID="{9CB88B1B-01C1-47CD-85B7-D58C79A87784}" presName="sibTrans" presStyleCnt="0"/>
      <dgm:spPr/>
    </dgm:pt>
    <dgm:pt modelId="{E3FB3723-B75C-4BCB-B7D8-1ECE6987B433}" type="pres">
      <dgm:prSet presAssocID="{D142C8F9-848A-4F33-8EAB-6209921C1FA2}" presName="compNode" presStyleCnt="0"/>
      <dgm:spPr/>
    </dgm:pt>
    <dgm:pt modelId="{AE8FBCDE-4D30-4F3D-A57F-E72385FFB68B}" type="pres">
      <dgm:prSet presAssocID="{D142C8F9-848A-4F33-8EAB-6209921C1FA2}" presName="bgRect" presStyleLbl="bgShp" presStyleIdx="2" presStyleCnt="5"/>
      <dgm:spPr/>
    </dgm:pt>
    <dgm:pt modelId="{35710003-F86F-4AD9-A43C-78C3829DF839}" type="pres">
      <dgm:prSet presAssocID="{D142C8F9-848A-4F33-8EAB-6209921C1F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47EE919-0727-4B31-A8E6-6B948D4A3FDB}" type="pres">
      <dgm:prSet presAssocID="{D142C8F9-848A-4F33-8EAB-6209921C1FA2}" presName="spaceRect" presStyleCnt="0"/>
      <dgm:spPr/>
    </dgm:pt>
    <dgm:pt modelId="{3B992036-8070-4AE9-8751-67A804D58267}" type="pres">
      <dgm:prSet presAssocID="{D142C8F9-848A-4F33-8EAB-6209921C1FA2}" presName="parTx" presStyleLbl="revTx" presStyleIdx="2" presStyleCnt="5">
        <dgm:presLayoutVars>
          <dgm:chMax val="0"/>
          <dgm:chPref val="0"/>
        </dgm:presLayoutVars>
      </dgm:prSet>
      <dgm:spPr/>
    </dgm:pt>
    <dgm:pt modelId="{D84CBEB6-1148-4211-9D2B-6BCFC0D4B1CA}" type="pres">
      <dgm:prSet presAssocID="{999190E1-9204-4060-899D-0DBE5687914E}" presName="sibTrans" presStyleCnt="0"/>
      <dgm:spPr/>
    </dgm:pt>
    <dgm:pt modelId="{E9ECBAAE-F5E3-415A-A8D2-CC86FA31958E}" type="pres">
      <dgm:prSet presAssocID="{B18D5EC2-DE2A-40C6-868E-E42DD14973EC}" presName="compNode" presStyleCnt="0"/>
      <dgm:spPr/>
    </dgm:pt>
    <dgm:pt modelId="{90FF0721-2E1C-4AAC-82B8-18D3E43C21E5}" type="pres">
      <dgm:prSet presAssocID="{B18D5EC2-DE2A-40C6-868E-E42DD14973EC}" presName="bgRect" presStyleLbl="bgShp" presStyleIdx="3" presStyleCnt="5"/>
      <dgm:spPr/>
    </dgm:pt>
    <dgm:pt modelId="{FE08D6E5-7F39-4670-ABC0-EA393B4936AF}" type="pres">
      <dgm:prSet presAssocID="{B18D5EC2-DE2A-40C6-868E-E42DD14973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2EE744D-7EC0-4C60-A954-684F3D0B0AD8}" type="pres">
      <dgm:prSet presAssocID="{B18D5EC2-DE2A-40C6-868E-E42DD14973EC}" presName="spaceRect" presStyleCnt="0"/>
      <dgm:spPr/>
    </dgm:pt>
    <dgm:pt modelId="{B7647CE3-DB65-4DBB-BBC9-1FB47194E222}" type="pres">
      <dgm:prSet presAssocID="{B18D5EC2-DE2A-40C6-868E-E42DD14973EC}" presName="parTx" presStyleLbl="revTx" presStyleIdx="3" presStyleCnt="5">
        <dgm:presLayoutVars>
          <dgm:chMax val="0"/>
          <dgm:chPref val="0"/>
        </dgm:presLayoutVars>
      </dgm:prSet>
      <dgm:spPr/>
    </dgm:pt>
    <dgm:pt modelId="{C4F16F85-36D9-48A7-ABA7-7A7C7F7F8361}" type="pres">
      <dgm:prSet presAssocID="{B263774E-A073-41C0-9653-53D6F52764AB}" presName="sibTrans" presStyleCnt="0"/>
      <dgm:spPr/>
    </dgm:pt>
    <dgm:pt modelId="{1B09D210-C499-4AF3-9459-792B1A02659F}" type="pres">
      <dgm:prSet presAssocID="{C6AADE81-A565-464D-B426-5835893A77DF}" presName="compNode" presStyleCnt="0"/>
      <dgm:spPr/>
    </dgm:pt>
    <dgm:pt modelId="{F39CAB65-865C-4949-B70F-9B25B4C27A3F}" type="pres">
      <dgm:prSet presAssocID="{C6AADE81-A565-464D-B426-5835893A77DF}" presName="bgRect" presStyleLbl="bgShp" presStyleIdx="4" presStyleCnt="5"/>
      <dgm:spPr/>
    </dgm:pt>
    <dgm:pt modelId="{2551BCB3-645D-4E05-AF1E-937963A6D3AB}" type="pres">
      <dgm:prSet presAssocID="{C6AADE81-A565-464D-B426-5835893A77D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AAC6FB5-7EBD-4EEA-B8EE-5F04A986D0CB}" type="pres">
      <dgm:prSet presAssocID="{C6AADE81-A565-464D-B426-5835893A77DF}" presName="spaceRect" presStyleCnt="0"/>
      <dgm:spPr/>
    </dgm:pt>
    <dgm:pt modelId="{603885E6-BBA6-4BF9-B2D3-84AFA5A097FF}" type="pres">
      <dgm:prSet presAssocID="{C6AADE81-A565-464D-B426-5835893A77D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CF1E00C-0AF6-4D6C-9F6F-4E84C8AC54E8}" srcId="{2C11EA55-FB1A-4AFE-9B90-2758DC0D855E}" destId="{D142C8F9-848A-4F33-8EAB-6209921C1FA2}" srcOrd="2" destOrd="0" parTransId="{EE39A8B6-8A01-4C04-A393-F64C84F269CC}" sibTransId="{999190E1-9204-4060-899D-0DBE5687914E}"/>
    <dgm:cxn modelId="{0150F311-1BD2-4EC4-911D-4B4517FBEBC5}" type="presOf" srcId="{62F86929-800D-42BE-8000-D869E30E36F3}" destId="{8371803A-FBE3-4B1E-BAD8-DD9A572CA7F4}" srcOrd="0" destOrd="0" presId="urn:microsoft.com/office/officeart/2018/2/layout/IconVerticalSolidList"/>
    <dgm:cxn modelId="{9712BF35-C5F4-4999-A1BC-5A41B2B000A9}" srcId="{2C11EA55-FB1A-4AFE-9B90-2758DC0D855E}" destId="{62F86929-800D-42BE-8000-D869E30E36F3}" srcOrd="0" destOrd="0" parTransId="{670A156D-10BA-49B2-833F-938B894BCDAC}" sibTransId="{E2A0CBE7-2845-4124-A3F1-A90E2173E731}"/>
    <dgm:cxn modelId="{0ADE3569-405C-44D2-9B5B-951ADF35C3BF}" type="presOf" srcId="{92F6DDDD-8CA4-4A14-9C3B-A8B7ADB2623F}" destId="{6720C959-528A-493E-9268-79E160C4A136}" srcOrd="0" destOrd="0" presId="urn:microsoft.com/office/officeart/2018/2/layout/IconVerticalSolidList"/>
    <dgm:cxn modelId="{855BDE4E-B62E-4D79-B530-B6C70C32D8FF}" srcId="{2C11EA55-FB1A-4AFE-9B90-2758DC0D855E}" destId="{92F6DDDD-8CA4-4A14-9C3B-A8B7ADB2623F}" srcOrd="1" destOrd="0" parTransId="{D84E60D3-7D85-451F-BA4A-21FFB648A6BE}" sibTransId="{9CB88B1B-01C1-47CD-85B7-D58C79A87784}"/>
    <dgm:cxn modelId="{7899C894-ED6B-4F2C-BA64-2BB55088F543}" type="presOf" srcId="{B18D5EC2-DE2A-40C6-868E-E42DD14973EC}" destId="{B7647CE3-DB65-4DBB-BBC9-1FB47194E222}" srcOrd="0" destOrd="0" presId="urn:microsoft.com/office/officeart/2018/2/layout/IconVerticalSolidList"/>
    <dgm:cxn modelId="{A001439C-3F10-4B6B-87CF-91648BF7ED7D}" type="presOf" srcId="{C6AADE81-A565-464D-B426-5835893A77DF}" destId="{603885E6-BBA6-4BF9-B2D3-84AFA5A097FF}" srcOrd="0" destOrd="0" presId="urn:microsoft.com/office/officeart/2018/2/layout/IconVerticalSolidList"/>
    <dgm:cxn modelId="{897E419E-B4B5-448B-B74E-E63B7FB3CA3E}" srcId="{2C11EA55-FB1A-4AFE-9B90-2758DC0D855E}" destId="{B18D5EC2-DE2A-40C6-868E-E42DD14973EC}" srcOrd="3" destOrd="0" parTransId="{21F9D0E1-2523-4FA4-8E4A-2F5772774DDA}" sibTransId="{B263774E-A073-41C0-9653-53D6F52764AB}"/>
    <dgm:cxn modelId="{046EC0B9-FFEB-47D1-9163-D08A89C38911}" type="presOf" srcId="{D142C8F9-848A-4F33-8EAB-6209921C1FA2}" destId="{3B992036-8070-4AE9-8751-67A804D58267}" srcOrd="0" destOrd="0" presId="urn:microsoft.com/office/officeart/2018/2/layout/IconVerticalSolidList"/>
    <dgm:cxn modelId="{47CF12BF-88ED-45AB-9FF2-77294C190095}" srcId="{2C11EA55-FB1A-4AFE-9B90-2758DC0D855E}" destId="{C6AADE81-A565-464D-B426-5835893A77DF}" srcOrd="4" destOrd="0" parTransId="{0BD9EE83-DBAE-4B2C-BA6E-BAC75AB23C5E}" sibTransId="{808C7E22-4BD1-4BDD-9DF6-0A4425B909F9}"/>
    <dgm:cxn modelId="{57E387E6-C6E1-465E-9E63-09A13BEB7953}" type="presOf" srcId="{2C11EA55-FB1A-4AFE-9B90-2758DC0D855E}" destId="{0274A8B0-B0F3-4E61-9B06-EF78B0277978}" srcOrd="0" destOrd="0" presId="urn:microsoft.com/office/officeart/2018/2/layout/IconVerticalSolidList"/>
    <dgm:cxn modelId="{7985F27C-C6F2-4E45-BB83-7894C73D1E06}" type="presParOf" srcId="{0274A8B0-B0F3-4E61-9B06-EF78B0277978}" destId="{C0F16FF6-5874-49BA-AF61-93A54E09D1C3}" srcOrd="0" destOrd="0" presId="urn:microsoft.com/office/officeart/2018/2/layout/IconVerticalSolidList"/>
    <dgm:cxn modelId="{9AA01B63-3E3A-4C03-BF1D-47261AFB656E}" type="presParOf" srcId="{C0F16FF6-5874-49BA-AF61-93A54E09D1C3}" destId="{02C6A01F-96BD-4EFF-AE14-3E3CE46EDE03}" srcOrd="0" destOrd="0" presId="urn:microsoft.com/office/officeart/2018/2/layout/IconVerticalSolidList"/>
    <dgm:cxn modelId="{7E0B8730-BF5E-4909-8340-B3BA45BB95C2}" type="presParOf" srcId="{C0F16FF6-5874-49BA-AF61-93A54E09D1C3}" destId="{1867365E-43CD-4BFE-B804-808368C01F19}" srcOrd="1" destOrd="0" presId="urn:microsoft.com/office/officeart/2018/2/layout/IconVerticalSolidList"/>
    <dgm:cxn modelId="{814FA6CD-3F6F-4F69-B8A5-3515F325157C}" type="presParOf" srcId="{C0F16FF6-5874-49BA-AF61-93A54E09D1C3}" destId="{B601DC9A-B686-451E-9E43-5A3BB7A443E2}" srcOrd="2" destOrd="0" presId="urn:microsoft.com/office/officeart/2018/2/layout/IconVerticalSolidList"/>
    <dgm:cxn modelId="{D25D2598-825C-4036-834C-B981F73334CA}" type="presParOf" srcId="{C0F16FF6-5874-49BA-AF61-93A54E09D1C3}" destId="{8371803A-FBE3-4B1E-BAD8-DD9A572CA7F4}" srcOrd="3" destOrd="0" presId="urn:microsoft.com/office/officeart/2018/2/layout/IconVerticalSolidList"/>
    <dgm:cxn modelId="{CE5A9B5A-C0FA-4209-9C3A-3DFD4BC157D2}" type="presParOf" srcId="{0274A8B0-B0F3-4E61-9B06-EF78B0277978}" destId="{CCAB187B-86A3-4FEC-8A7F-7156895E1C9A}" srcOrd="1" destOrd="0" presId="urn:microsoft.com/office/officeart/2018/2/layout/IconVerticalSolidList"/>
    <dgm:cxn modelId="{1329B89A-08F1-4BBC-AEB5-3472F76F32CC}" type="presParOf" srcId="{0274A8B0-B0F3-4E61-9B06-EF78B0277978}" destId="{FDAB52D3-BBBD-4650-9BD6-4FE0562308B7}" srcOrd="2" destOrd="0" presId="urn:microsoft.com/office/officeart/2018/2/layout/IconVerticalSolidList"/>
    <dgm:cxn modelId="{9A01BEB3-1DE0-490F-875E-DB78303C0A23}" type="presParOf" srcId="{FDAB52D3-BBBD-4650-9BD6-4FE0562308B7}" destId="{F0C35F43-B685-4F9A-8283-FAA30DB90580}" srcOrd="0" destOrd="0" presId="urn:microsoft.com/office/officeart/2018/2/layout/IconVerticalSolidList"/>
    <dgm:cxn modelId="{9B572DA4-EDB7-438D-8098-1201DDA9A2FE}" type="presParOf" srcId="{FDAB52D3-BBBD-4650-9BD6-4FE0562308B7}" destId="{796A9631-42FE-4030-8807-2844771C5F87}" srcOrd="1" destOrd="0" presId="urn:microsoft.com/office/officeart/2018/2/layout/IconVerticalSolidList"/>
    <dgm:cxn modelId="{526FE385-8484-4585-A266-CC7539488150}" type="presParOf" srcId="{FDAB52D3-BBBD-4650-9BD6-4FE0562308B7}" destId="{B9CFFF63-B7FA-4D30-B561-D5C320E00EF5}" srcOrd="2" destOrd="0" presId="urn:microsoft.com/office/officeart/2018/2/layout/IconVerticalSolidList"/>
    <dgm:cxn modelId="{E2F9F77B-47B2-41F5-9246-D3BC5E9C8AF5}" type="presParOf" srcId="{FDAB52D3-BBBD-4650-9BD6-4FE0562308B7}" destId="{6720C959-528A-493E-9268-79E160C4A136}" srcOrd="3" destOrd="0" presId="urn:microsoft.com/office/officeart/2018/2/layout/IconVerticalSolidList"/>
    <dgm:cxn modelId="{3568F7C1-FED9-4F76-8035-47FB8FD259DF}" type="presParOf" srcId="{0274A8B0-B0F3-4E61-9B06-EF78B0277978}" destId="{30723366-0580-4D51-8590-A950BDB3D971}" srcOrd="3" destOrd="0" presId="urn:microsoft.com/office/officeart/2018/2/layout/IconVerticalSolidList"/>
    <dgm:cxn modelId="{69CDA1F6-0B89-410C-81A8-3408FDD5580A}" type="presParOf" srcId="{0274A8B0-B0F3-4E61-9B06-EF78B0277978}" destId="{E3FB3723-B75C-4BCB-B7D8-1ECE6987B433}" srcOrd="4" destOrd="0" presId="urn:microsoft.com/office/officeart/2018/2/layout/IconVerticalSolidList"/>
    <dgm:cxn modelId="{C4B4E969-3E53-43FE-A91F-D123D8BB8012}" type="presParOf" srcId="{E3FB3723-B75C-4BCB-B7D8-1ECE6987B433}" destId="{AE8FBCDE-4D30-4F3D-A57F-E72385FFB68B}" srcOrd="0" destOrd="0" presId="urn:microsoft.com/office/officeart/2018/2/layout/IconVerticalSolidList"/>
    <dgm:cxn modelId="{13D1D4FC-2A5D-4BD5-939E-18F7AFACA898}" type="presParOf" srcId="{E3FB3723-B75C-4BCB-B7D8-1ECE6987B433}" destId="{35710003-F86F-4AD9-A43C-78C3829DF839}" srcOrd="1" destOrd="0" presId="urn:microsoft.com/office/officeart/2018/2/layout/IconVerticalSolidList"/>
    <dgm:cxn modelId="{10737B50-3985-4EC9-B5F1-DAC26C20B5F5}" type="presParOf" srcId="{E3FB3723-B75C-4BCB-B7D8-1ECE6987B433}" destId="{147EE919-0727-4B31-A8E6-6B948D4A3FDB}" srcOrd="2" destOrd="0" presId="urn:microsoft.com/office/officeart/2018/2/layout/IconVerticalSolidList"/>
    <dgm:cxn modelId="{99B9AF5C-CE3B-4CA3-B722-1028FA195A13}" type="presParOf" srcId="{E3FB3723-B75C-4BCB-B7D8-1ECE6987B433}" destId="{3B992036-8070-4AE9-8751-67A804D58267}" srcOrd="3" destOrd="0" presId="urn:microsoft.com/office/officeart/2018/2/layout/IconVerticalSolidList"/>
    <dgm:cxn modelId="{11B987BF-26B6-436F-945B-2F365B4A3DE6}" type="presParOf" srcId="{0274A8B0-B0F3-4E61-9B06-EF78B0277978}" destId="{D84CBEB6-1148-4211-9D2B-6BCFC0D4B1CA}" srcOrd="5" destOrd="0" presId="urn:microsoft.com/office/officeart/2018/2/layout/IconVerticalSolidList"/>
    <dgm:cxn modelId="{CA0D045C-732C-4DB1-8E8B-EBF351C388D3}" type="presParOf" srcId="{0274A8B0-B0F3-4E61-9B06-EF78B0277978}" destId="{E9ECBAAE-F5E3-415A-A8D2-CC86FA31958E}" srcOrd="6" destOrd="0" presId="urn:microsoft.com/office/officeart/2018/2/layout/IconVerticalSolidList"/>
    <dgm:cxn modelId="{8C5E823B-534F-42B2-B520-A64286F8F3F9}" type="presParOf" srcId="{E9ECBAAE-F5E3-415A-A8D2-CC86FA31958E}" destId="{90FF0721-2E1C-4AAC-82B8-18D3E43C21E5}" srcOrd="0" destOrd="0" presId="urn:microsoft.com/office/officeart/2018/2/layout/IconVerticalSolidList"/>
    <dgm:cxn modelId="{A4AC0130-6944-44B6-80E6-AC564A9A6C9B}" type="presParOf" srcId="{E9ECBAAE-F5E3-415A-A8D2-CC86FA31958E}" destId="{FE08D6E5-7F39-4670-ABC0-EA393B4936AF}" srcOrd="1" destOrd="0" presId="urn:microsoft.com/office/officeart/2018/2/layout/IconVerticalSolidList"/>
    <dgm:cxn modelId="{205742A2-8764-4F45-871F-84031269ED2E}" type="presParOf" srcId="{E9ECBAAE-F5E3-415A-A8D2-CC86FA31958E}" destId="{42EE744D-7EC0-4C60-A954-684F3D0B0AD8}" srcOrd="2" destOrd="0" presId="urn:microsoft.com/office/officeart/2018/2/layout/IconVerticalSolidList"/>
    <dgm:cxn modelId="{EC0D66EE-78ED-4C8C-BDDD-B426E9C01F80}" type="presParOf" srcId="{E9ECBAAE-F5E3-415A-A8D2-CC86FA31958E}" destId="{B7647CE3-DB65-4DBB-BBC9-1FB47194E222}" srcOrd="3" destOrd="0" presId="urn:microsoft.com/office/officeart/2018/2/layout/IconVerticalSolidList"/>
    <dgm:cxn modelId="{1029BE86-C95F-4297-8888-DDB27A708BE0}" type="presParOf" srcId="{0274A8B0-B0F3-4E61-9B06-EF78B0277978}" destId="{C4F16F85-36D9-48A7-ABA7-7A7C7F7F8361}" srcOrd="7" destOrd="0" presId="urn:microsoft.com/office/officeart/2018/2/layout/IconVerticalSolidList"/>
    <dgm:cxn modelId="{7CA6EEEB-251D-4134-938F-98CFF18D4776}" type="presParOf" srcId="{0274A8B0-B0F3-4E61-9B06-EF78B0277978}" destId="{1B09D210-C499-4AF3-9459-792B1A02659F}" srcOrd="8" destOrd="0" presId="urn:microsoft.com/office/officeart/2018/2/layout/IconVerticalSolidList"/>
    <dgm:cxn modelId="{01FB9D80-E8F5-48F3-AFB3-0A59D61A3F96}" type="presParOf" srcId="{1B09D210-C499-4AF3-9459-792B1A02659F}" destId="{F39CAB65-865C-4949-B70F-9B25B4C27A3F}" srcOrd="0" destOrd="0" presId="urn:microsoft.com/office/officeart/2018/2/layout/IconVerticalSolidList"/>
    <dgm:cxn modelId="{B3FD3A3B-4566-42BA-B020-49C292BCB770}" type="presParOf" srcId="{1B09D210-C499-4AF3-9459-792B1A02659F}" destId="{2551BCB3-645D-4E05-AF1E-937963A6D3AB}" srcOrd="1" destOrd="0" presId="urn:microsoft.com/office/officeart/2018/2/layout/IconVerticalSolidList"/>
    <dgm:cxn modelId="{A6F6DE45-32CB-4C95-90F3-65F459C2D549}" type="presParOf" srcId="{1B09D210-C499-4AF3-9459-792B1A02659F}" destId="{EAAC6FB5-7EBD-4EEA-B8EE-5F04A986D0CB}" srcOrd="2" destOrd="0" presId="urn:microsoft.com/office/officeart/2018/2/layout/IconVerticalSolidList"/>
    <dgm:cxn modelId="{C0EED8DE-3F71-448E-BEA3-EFDDEEA01423}" type="presParOf" srcId="{1B09D210-C499-4AF3-9459-792B1A02659F}" destId="{603885E6-BBA6-4BF9-B2D3-84AFA5A097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2DE4C-2F95-41F5-9725-991505D49F74}">
      <dsp:nvSpPr>
        <dsp:cNvPr id="0" name=""/>
        <dsp:cNvSpPr/>
      </dsp:nvSpPr>
      <dsp:spPr>
        <a:xfrm>
          <a:off x="0" y="433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D0274-8C68-42BC-9CE9-C73E6915F0BF}">
      <dsp:nvSpPr>
        <dsp:cNvPr id="0" name=""/>
        <dsp:cNvSpPr/>
      </dsp:nvSpPr>
      <dsp:spPr>
        <a:xfrm>
          <a:off x="0" y="433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University Of Whales Trinity St David</a:t>
          </a:r>
          <a:r>
            <a:rPr lang="en-GB" sz="3300" kern="1200">
              <a:latin typeface="Georgia Pro Semibold"/>
            </a:rPr>
            <a:t> </a:t>
          </a:r>
          <a:endParaRPr lang="en-US" sz="3300" kern="1200"/>
        </a:p>
      </dsp:txBody>
      <dsp:txXfrm>
        <a:off x="0" y="433"/>
        <a:ext cx="10077557" cy="709635"/>
      </dsp:txXfrm>
    </dsp:sp>
    <dsp:sp modelId="{90873A90-39AF-4ED8-BC72-A5635859A97A}">
      <dsp:nvSpPr>
        <dsp:cNvPr id="0" name=""/>
        <dsp:cNvSpPr/>
      </dsp:nvSpPr>
      <dsp:spPr>
        <a:xfrm>
          <a:off x="0" y="710068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DCBD7-2CA7-474D-9FE5-34D3ECB88318}">
      <dsp:nvSpPr>
        <dsp:cNvPr id="0" name=""/>
        <dsp:cNvSpPr/>
      </dsp:nvSpPr>
      <dsp:spPr>
        <a:xfrm>
          <a:off x="0" y="710068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Effective Team Working and Communication</a:t>
          </a:r>
          <a:endParaRPr lang="en-US" sz="3300" kern="1200"/>
        </a:p>
      </dsp:txBody>
      <dsp:txXfrm>
        <a:off x="0" y="710068"/>
        <a:ext cx="10077557" cy="709635"/>
      </dsp:txXfrm>
    </dsp:sp>
    <dsp:sp modelId="{CE53BF17-C874-4EF1-A424-4625215103EC}">
      <dsp:nvSpPr>
        <dsp:cNvPr id="0" name=""/>
        <dsp:cNvSpPr/>
      </dsp:nvSpPr>
      <dsp:spPr>
        <a:xfrm>
          <a:off x="0" y="1419704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07E76-79BD-40FB-96D4-609016DA6D78}">
      <dsp:nvSpPr>
        <dsp:cNvPr id="0" name=""/>
        <dsp:cNvSpPr/>
      </dsp:nvSpPr>
      <dsp:spPr>
        <a:xfrm>
          <a:off x="0" y="1419704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BMSW4002_BRIM</a:t>
          </a:r>
          <a:endParaRPr lang="en-US" sz="3300" kern="1200"/>
        </a:p>
      </dsp:txBody>
      <dsp:txXfrm>
        <a:off x="0" y="1419704"/>
        <a:ext cx="10077557" cy="709635"/>
      </dsp:txXfrm>
    </dsp:sp>
    <dsp:sp modelId="{1C5D6074-A6AB-4D7A-85F6-6D90E1FB546D}">
      <dsp:nvSpPr>
        <dsp:cNvPr id="0" name=""/>
        <dsp:cNvSpPr/>
      </dsp:nvSpPr>
      <dsp:spPr>
        <a:xfrm>
          <a:off x="0" y="2129340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941B4-30FF-4104-952C-8CD5C35A382B}">
      <dsp:nvSpPr>
        <dsp:cNvPr id="0" name=""/>
        <dsp:cNvSpPr/>
      </dsp:nvSpPr>
      <dsp:spPr>
        <a:xfrm>
          <a:off x="0" y="2129340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kern="1200">
              <a:latin typeface="Georgia Pro"/>
            </a:rPr>
            <a:t>Lectures name: Hafiz Rahmani</a:t>
          </a:r>
          <a:endParaRPr lang="en-US" sz="3300" b="0" kern="1200">
            <a:latin typeface="Georgia Pro"/>
          </a:endParaRPr>
        </a:p>
      </dsp:txBody>
      <dsp:txXfrm>
        <a:off x="0" y="2129340"/>
        <a:ext cx="10077557" cy="709635"/>
      </dsp:txXfrm>
    </dsp:sp>
    <dsp:sp modelId="{D48DAFAE-96CC-4340-A777-88DC4362B1DC}">
      <dsp:nvSpPr>
        <dsp:cNvPr id="0" name=""/>
        <dsp:cNvSpPr/>
      </dsp:nvSpPr>
      <dsp:spPr>
        <a:xfrm>
          <a:off x="0" y="2838976"/>
          <a:ext cx="100775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D3FE8-271C-4771-8A5E-83814A6F0EA6}">
      <dsp:nvSpPr>
        <dsp:cNvPr id="0" name=""/>
        <dsp:cNvSpPr/>
      </dsp:nvSpPr>
      <dsp:spPr>
        <a:xfrm>
          <a:off x="0" y="2838976"/>
          <a:ext cx="10077557" cy="709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kern="1200">
              <a:latin typeface="Georgia Pro"/>
            </a:rPr>
            <a:t> 5th August 2022</a:t>
          </a:r>
          <a:endParaRPr lang="en-US" sz="3300" kern="1200"/>
        </a:p>
      </dsp:txBody>
      <dsp:txXfrm>
        <a:off x="0" y="2838976"/>
        <a:ext cx="10077557" cy="7096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6A01F-96BD-4EFF-AE14-3E3CE46EDE03}">
      <dsp:nvSpPr>
        <dsp:cNvPr id="0" name=""/>
        <dsp:cNvSpPr/>
      </dsp:nvSpPr>
      <dsp:spPr>
        <a:xfrm>
          <a:off x="0" y="2771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7365E-43CD-4BFE-B804-808368C01F19}">
      <dsp:nvSpPr>
        <dsp:cNvPr id="0" name=""/>
        <dsp:cNvSpPr/>
      </dsp:nvSpPr>
      <dsp:spPr>
        <a:xfrm>
          <a:off x="178601" y="135616"/>
          <a:ext cx="324730" cy="3247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1803A-FBE3-4B1E-BAD8-DD9A572CA7F4}">
      <dsp:nvSpPr>
        <dsp:cNvPr id="0" name=""/>
        <dsp:cNvSpPr/>
      </dsp:nvSpPr>
      <dsp:spPr>
        <a:xfrm>
          <a:off x="681934" y="2771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on our chosen health and social care organization.</a:t>
          </a:r>
          <a:endParaRPr lang="en-US" sz="1500" kern="1200"/>
        </a:p>
      </dsp:txBody>
      <dsp:txXfrm>
        <a:off x="681934" y="2771"/>
        <a:ext cx="9395515" cy="590419"/>
      </dsp:txXfrm>
    </dsp:sp>
    <dsp:sp modelId="{F0C35F43-B685-4F9A-8283-FAA30DB90580}">
      <dsp:nvSpPr>
        <dsp:cNvPr id="0" name=""/>
        <dsp:cNvSpPr/>
      </dsp:nvSpPr>
      <dsp:spPr>
        <a:xfrm>
          <a:off x="0" y="740796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A9631-42FE-4030-8807-2844771C5F87}">
      <dsp:nvSpPr>
        <dsp:cNvPr id="0" name=""/>
        <dsp:cNvSpPr/>
      </dsp:nvSpPr>
      <dsp:spPr>
        <a:xfrm>
          <a:off x="178601" y="873640"/>
          <a:ext cx="324730" cy="3247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0C959-528A-493E-9268-79E160C4A136}">
      <dsp:nvSpPr>
        <dsp:cNvPr id="0" name=""/>
        <dsp:cNvSpPr/>
      </dsp:nvSpPr>
      <dsp:spPr>
        <a:xfrm>
          <a:off x="681934" y="740796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benefits of effective communication on the organizations business process?</a:t>
          </a:r>
          <a:endParaRPr lang="en-US" sz="1500" kern="1200"/>
        </a:p>
      </dsp:txBody>
      <dsp:txXfrm>
        <a:off x="681934" y="740796"/>
        <a:ext cx="9395515" cy="590419"/>
      </dsp:txXfrm>
    </dsp:sp>
    <dsp:sp modelId="{AE8FBCDE-4D30-4F3D-A57F-E72385FFB68B}">
      <dsp:nvSpPr>
        <dsp:cNvPr id="0" name=""/>
        <dsp:cNvSpPr/>
      </dsp:nvSpPr>
      <dsp:spPr>
        <a:xfrm>
          <a:off x="0" y="1478821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10003-F86F-4AD9-A43C-78C3829DF839}">
      <dsp:nvSpPr>
        <dsp:cNvPr id="0" name=""/>
        <dsp:cNvSpPr/>
      </dsp:nvSpPr>
      <dsp:spPr>
        <a:xfrm>
          <a:off x="178601" y="1611665"/>
          <a:ext cx="324730" cy="3247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92036-8070-4AE9-8751-67A804D58267}">
      <dsp:nvSpPr>
        <dsp:cNvPr id="0" name=""/>
        <dsp:cNvSpPr/>
      </dsp:nvSpPr>
      <dsp:spPr>
        <a:xfrm>
          <a:off x="681934" y="1478821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 should the organization use the theories relating to modules of communication?</a:t>
          </a:r>
          <a:endParaRPr lang="en-US" sz="1500" kern="1200"/>
        </a:p>
      </dsp:txBody>
      <dsp:txXfrm>
        <a:off x="681934" y="1478821"/>
        <a:ext cx="9395515" cy="590419"/>
      </dsp:txXfrm>
    </dsp:sp>
    <dsp:sp modelId="{90FF0721-2E1C-4AAC-82B8-18D3E43C21E5}">
      <dsp:nvSpPr>
        <dsp:cNvPr id="0" name=""/>
        <dsp:cNvSpPr/>
      </dsp:nvSpPr>
      <dsp:spPr>
        <a:xfrm>
          <a:off x="0" y="2216845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8D6E5-7F39-4670-ABC0-EA393B4936AF}">
      <dsp:nvSpPr>
        <dsp:cNvPr id="0" name=""/>
        <dsp:cNvSpPr/>
      </dsp:nvSpPr>
      <dsp:spPr>
        <a:xfrm>
          <a:off x="178601" y="2349690"/>
          <a:ext cx="324730" cy="3247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47CE3-DB65-4DBB-BBC9-1FB47194E222}">
      <dsp:nvSpPr>
        <dsp:cNvPr id="0" name=""/>
        <dsp:cNvSpPr/>
      </dsp:nvSpPr>
      <dsp:spPr>
        <a:xfrm>
          <a:off x="681934" y="2216845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types of barriers that can prevent effective communication between the organization and their external stakeholders.</a:t>
          </a:r>
          <a:endParaRPr lang="en-US" sz="1500" kern="1200"/>
        </a:p>
      </dsp:txBody>
      <dsp:txXfrm>
        <a:off x="681934" y="2216845"/>
        <a:ext cx="9395515" cy="590419"/>
      </dsp:txXfrm>
    </dsp:sp>
    <dsp:sp modelId="{F39CAB65-865C-4949-B70F-9B25B4C27A3F}">
      <dsp:nvSpPr>
        <dsp:cNvPr id="0" name=""/>
        <dsp:cNvSpPr/>
      </dsp:nvSpPr>
      <dsp:spPr>
        <a:xfrm>
          <a:off x="0" y="2954870"/>
          <a:ext cx="10077450" cy="590419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1BCB3-645D-4E05-AF1E-937963A6D3AB}">
      <dsp:nvSpPr>
        <dsp:cNvPr id="0" name=""/>
        <dsp:cNvSpPr/>
      </dsp:nvSpPr>
      <dsp:spPr>
        <a:xfrm>
          <a:off x="178601" y="3087714"/>
          <a:ext cx="324730" cy="3247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885E6-BBA6-4BF9-B2D3-84AFA5A097FF}">
      <dsp:nvSpPr>
        <dsp:cNvPr id="0" name=""/>
        <dsp:cNvSpPr/>
      </dsp:nvSpPr>
      <dsp:spPr>
        <a:xfrm>
          <a:off x="681934" y="2954870"/>
          <a:ext cx="9395515" cy="59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486" tIns="62486" rIns="62486" bIns="6248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channels of communication used by the organization and channels that can be used to improve communication?</a:t>
          </a:r>
          <a:endParaRPr lang="en-US" sz="1500" kern="1200"/>
        </a:p>
      </dsp:txBody>
      <dsp:txXfrm>
        <a:off x="681934" y="2954870"/>
        <a:ext cx="9395515" cy="5904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47757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61609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37058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28227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7/22/2022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979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7/22/2022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24032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7/22/2022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03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1077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605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4361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0773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87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extbooks.whatcom.edu/duttoncmst101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DA8C-1DCB-3DAC-2B72-740D93BF1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WELCOME!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5D7066B2-548E-66DF-A8B4-6FF0FA601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953907"/>
              </p:ext>
            </p:extLst>
          </p:nvPr>
        </p:nvGraphicFramePr>
        <p:xfrm>
          <a:off x="525717" y="2521885"/>
          <a:ext cx="10077557" cy="3549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E13F2669-B1D8-CC5B-1FE0-66661D8DC966}"/>
              </a:ext>
            </a:extLst>
          </p:cNvPr>
          <p:cNvSpPr txBox="1"/>
          <p:nvPr/>
        </p:nvSpPr>
        <p:spPr>
          <a:xfrm>
            <a:off x="11184082" y="6456218"/>
            <a:ext cx="10113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1</a:t>
            </a:r>
          </a:p>
        </p:txBody>
      </p:sp>
    </p:spTree>
    <p:extLst>
      <p:ext uri="{BB962C8B-B14F-4D97-AF65-F5344CB8AC3E}">
        <p14:creationId xmlns:p14="http://schemas.microsoft.com/office/powerpoint/2010/main" val="234813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17235-1F0C-0CF9-1B31-FDD0344DC5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92" y="1285997"/>
            <a:ext cx="4766624" cy="48092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u="sng">
                <a:latin typeface="+mn-lt"/>
              </a:rPr>
              <a:t>Student names :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r>
              <a:rPr lang="en-GB" sz="2500" u="sng">
                <a:latin typeface="+mn-lt"/>
              </a:rPr>
              <a:t>Serena Bailey (2025320)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r>
              <a:rPr lang="en-GB" sz="2500" u="sng">
                <a:latin typeface="+mn-lt"/>
              </a:rPr>
              <a:t>Sophie  Akhtar (2123642)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r>
              <a:rPr lang="en-GB" sz="2500" u="sng">
                <a:latin typeface="+mn-lt"/>
              </a:rPr>
              <a:t>Sabrina  Akhtar (2124109)</a:t>
            </a: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br>
              <a:rPr lang="en-GB" sz="2500" u="sng">
                <a:latin typeface="+mn-lt"/>
              </a:rPr>
            </a:br>
            <a:br>
              <a:rPr lang="en-GB" sz="2500">
                <a:latin typeface="+mn-lt"/>
              </a:rPr>
            </a:br>
            <a:endParaRPr lang="en-GB" sz="2500" u="sng">
              <a:latin typeface="+mn-lt"/>
            </a:endParaRPr>
          </a:p>
        </p:txBody>
      </p:sp>
      <p:sp>
        <p:nvSpPr>
          <p:cNvPr id="40" name="Freeform: Shape 10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1" name="Picture 3">
            <a:extLst>
              <a:ext uri="{FF2B5EF4-FFF2-40B4-BE49-F238E27FC236}">
                <a16:creationId xmlns:a16="http://schemas.microsoft.com/office/drawing/2014/main" id="{E2EA8992-C880-2D76-934F-C1E4F317F4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55" r="3627" b="-1"/>
          <a:stretch/>
        </p:blipFill>
        <p:spPr>
          <a:xfrm>
            <a:off x="5334000" y="10"/>
            <a:ext cx="6858000" cy="6855654"/>
          </a:xfrm>
          <a:prstGeom prst="rect">
            <a:avLst/>
          </a:prstGeom>
        </p:spPr>
      </p:pic>
      <p:sp>
        <p:nvSpPr>
          <p:cNvPr id="42" name="Freeform: Shape 12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14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44" name="Freeform: Shape 15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16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8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9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0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1A4AEA4-22EF-C5F9-F247-A2C3BB9D168F}"/>
              </a:ext>
            </a:extLst>
          </p:cNvPr>
          <p:cNvSpPr txBox="1"/>
          <p:nvPr/>
        </p:nvSpPr>
        <p:spPr>
          <a:xfrm>
            <a:off x="670168" y="762777"/>
            <a:ext cx="3004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GROUP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41D901-A8D9-EDC6-1867-7354C7C7BE27}"/>
              </a:ext>
            </a:extLst>
          </p:cNvPr>
          <p:cNvSpPr txBox="1"/>
          <p:nvPr/>
        </p:nvSpPr>
        <p:spPr>
          <a:xfrm>
            <a:off x="10958945" y="6464877"/>
            <a:ext cx="10546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2</a:t>
            </a:r>
          </a:p>
        </p:txBody>
      </p:sp>
    </p:spTree>
    <p:extLst>
      <p:ext uri="{BB962C8B-B14F-4D97-AF65-F5344CB8AC3E}">
        <p14:creationId xmlns:p14="http://schemas.microsoft.com/office/powerpoint/2010/main" val="3080615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1DB9B-8DDB-661B-4C86-A0D698C6D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In this presentation we will speak about…</a:t>
            </a:r>
          </a:p>
        </p:txBody>
      </p:sp>
      <p:grpSp>
        <p:nvGrpSpPr>
          <p:cNvPr id="59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0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1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2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3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5" name="Freeform: Shape 20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6" name="Group 22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67" name="Freeform: Shape 23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8" name="Freeform: Shape 24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9" name="Freeform: Shape 25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0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29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7934F20D-0966-D330-7412-F6A7B2E86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122158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EBFC9A68-FA8C-F1BE-08E8-9FE37ACAEDA4}"/>
              </a:ext>
            </a:extLst>
          </p:cNvPr>
          <p:cNvSpPr txBox="1"/>
          <p:nvPr/>
        </p:nvSpPr>
        <p:spPr>
          <a:xfrm>
            <a:off x="10976263" y="6412923"/>
            <a:ext cx="10893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3</a:t>
            </a:r>
          </a:p>
        </p:txBody>
      </p:sp>
    </p:spTree>
    <p:extLst>
      <p:ext uri="{BB962C8B-B14F-4D97-AF65-F5344CB8AC3E}">
        <p14:creationId xmlns:p14="http://schemas.microsoft.com/office/powerpoint/2010/main" val="2645133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Freeform: Shape 57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3" name="Group 59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04" name="Freeform: Shape 6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5" name="Freeform: Shape 6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6" name="Freeform: Shape 6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7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6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1" name="Freeform: Shape 68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1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3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4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5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6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7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118" name="Rectangle 7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0A51D-5EAD-7C2F-C8F2-2964F9389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875" y="-638443"/>
            <a:ext cx="4114800" cy="22151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u="sng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4000" u="sng" err="1">
                <a:solidFill>
                  <a:schemeClr val="accent6">
                    <a:lumMod val="50000"/>
                  </a:schemeClr>
                </a:solidFill>
              </a:rPr>
              <a:t>S'care</a:t>
            </a:r>
            <a:r>
              <a:rPr lang="en-US" sz="4000" u="sng">
                <a:solidFill>
                  <a:schemeClr val="accent6">
                    <a:lumMod val="50000"/>
                  </a:schemeClr>
                </a:solidFill>
              </a:rPr>
              <a:t> home</a:t>
            </a:r>
          </a:p>
        </p:txBody>
      </p:sp>
      <p:sp>
        <p:nvSpPr>
          <p:cNvPr id="119" name="Freeform: Shape 80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8804B65F-7309-EDC0-A5B6-F07F1E2FE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81" r="17798"/>
          <a:stretch/>
        </p:blipFill>
        <p:spPr>
          <a:xfrm>
            <a:off x="5334000" y="10"/>
            <a:ext cx="6858000" cy="6855654"/>
          </a:xfrm>
          <a:prstGeom prst="rect">
            <a:avLst/>
          </a:prstGeom>
        </p:spPr>
      </p:pic>
      <p:sp>
        <p:nvSpPr>
          <p:cNvPr id="120" name="Freeform: Shape 82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121" name="Freeform: Shape 85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2" name="Freeform: Shape 86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3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5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6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27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8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9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0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6ECEB49-72A5-43CC-8B8F-DA3FD36C4417}"/>
              </a:ext>
            </a:extLst>
          </p:cNvPr>
          <p:cNvSpPr txBox="1"/>
          <p:nvPr/>
        </p:nvSpPr>
        <p:spPr>
          <a:xfrm>
            <a:off x="10725150" y="6412923"/>
            <a:ext cx="14703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4</a:t>
            </a:r>
          </a:p>
        </p:txBody>
      </p:sp>
    </p:spTree>
    <p:extLst>
      <p:ext uri="{BB962C8B-B14F-4D97-AF65-F5344CB8AC3E}">
        <p14:creationId xmlns:p14="http://schemas.microsoft.com/office/powerpoint/2010/main" val="2259602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A0181-C504-0546-4547-31BC6222C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on our </a:t>
            </a:r>
            <a:r>
              <a:rPr lang="en-GB" err="1"/>
              <a:t>S'care</a:t>
            </a:r>
            <a:r>
              <a:rPr lang="en-GB"/>
              <a:t> home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1876D-8370-567C-9BB9-3E6C099CE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Welcome to our S care home we are allocated in East London. We are 69 bedded home newly refurbished. We have opened our trust in 2008. We have opened another 6 care homes within the Uk since. </a:t>
            </a:r>
            <a:endParaRPr lang="en-US" sz="1600"/>
          </a:p>
          <a:p>
            <a:r>
              <a:rPr lang="en-GB" sz="1600"/>
              <a:t>We are currently the highest CQC (care quality commission) with an outstanding rating throughout the city. We give our full ambition to our company ensuring the quality of care is provided. </a:t>
            </a:r>
          </a:p>
          <a:p>
            <a:r>
              <a:rPr lang="en-GB" sz="1600"/>
              <a:t>Today me and my colleagues will be discussing the following;</a:t>
            </a:r>
          </a:p>
          <a:p>
            <a:pPr marL="285750" indent="-285750">
              <a:buChar char="•"/>
            </a:pPr>
            <a:r>
              <a:rPr lang="en-GB" sz="1600"/>
              <a:t>The main benefits in our organization process</a:t>
            </a:r>
          </a:p>
          <a:p>
            <a:pPr marL="285750" indent="-285750">
              <a:buChar char="•"/>
            </a:pPr>
            <a:r>
              <a:rPr lang="en-GB" sz="1600"/>
              <a:t>Theories relating to models of communication </a:t>
            </a:r>
          </a:p>
          <a:p>
            <a:pPr marL="285750" indent="-285750">
              <a:buChar char="•"/>
            </a:pPr>
            <a:r>
              <a:rPr lang="en-GB" sz="1600"/>
              <a:t>Different causes of barriers </a:t>
            </a:r>
          </a:p>
          <a:p>
            <a:pPr marL="285750" indent="-285750">
              <a:buChar char="•"/>
            </a:pPr>
            <a:r>
              <a:rPr lang="en-GB" sz="1600"/>
              <a:t>The channels of communication used by organization that can improve communication</a:t>
            </a:r>
          </a:p>
          <a:p>
            <a:pPr marL="285750" indent="-285750">
              <a:buChar char="•"/>
            </a:pPr>
            <a:endParaRPr lang="en-GB" sz="1600"/>
          </a:p>
          <a:p>
            <a:endParaRPr lang="en-GB" sz="1600"/>
          </a:p>
          <a:p>
            <a:pPr marL="285750" indent="-285750">
              <a:buChar char="•"/>
            </a:pPr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0D5CFA-5B10-EAD0-D573-7E9593E4EFBD}"/>
              </a:ext>
            </a:extLst>
          </p:cNvPr>
          <p:cNvSpPr txBox="1"/>
          <p:nvPr/>
        </p:nvSpPr>
        <p:spPr>
          <a:xfrm>
            <a:off x="9954491" y="6135832"/>
            <a:ext cx="211108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Sophie Akhtar </a:t>
            </a:r>
          </a:p>
          <a:p>
            <a:r>
              <a:rPr lang="en-US"/>
              <a:t>Slide 5</a:t>
            </a:r>
          </a:p>
        </p:txBody>
      </p:sp>
    </p:spTree>
    <p:extLst>
      <p:ext uri="{BB962C8B-B14F-4D97-AF65-F5344CB8AC3E}">
        <p14:creationId xmlns:p14="http://schemas.microsoft.com/office/powerpoint/2010/main" val="1049958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5F4E2-601C-F93C-29CA-B6DA0CCA3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062" y="359833"/>
            <a:ext cx="3781856" cy="435996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The types of barriers that can prevent effective communication between the organization and their external stakeholders.</a:t>
            </a:r>
            <a:br>
              <a:rPr lang="en-US" sz="3300"/>
            </a:br>
            <a:r>
              <a:rPr lang="en-GB" sz="3300"/>
              <a:t> 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707F4F1-79FE-4E99-AF42-242AC08A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864840" cy="6858001"/>
          </a:xfrm>
          <a:custGeom>
            <a:avLst/>
            <a:gdLst>
              <a:gd name="connsiteX0" fmla="*/ 0 w 888736"/>
              <a:gd name="connsiteY0" fmla="*/ 0 h 2458832"/>
              <a:gd name="connsiteX1" fmla="*/ 177394 w 888736"/>
              <a:gd name="connsiteY1" fmla="*/ 125361 h 2458832"/>
              <a:gd name="connsiteX2" fmla="*/ 881856 w 888736"/>
              <a:gd name="connsiteY2" fmla="*/ 1189003 h 2458832"/>
              <a:gd name="connsiteX3" fmla="*/ 691256 w 888736"/>
              <a:gd name="connsiteY3" fmla="*/ 1628147 h 2458832"/>
              <a:gd name="connsiteX4" fmla="*/ 118397 w 888736"/>
              <a:gd name="connsiteY4" fmla="*/ 2331723 h 2458832"/>
              <a:gd name="connsiteX5" fmla="*/ 0 w 888736"/>
              <a:gd name="connsiteY5" fmla="*/ 2458832 h 245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8736" h="2458832">
                <a:moveTo>
                  <a:pt x="0" y="0"/>
                </a:moveTo>
                <a:lnTo>
                  <a:pt x="177394" y="125361"/>
                </a:lnTo>
                <a:cubicBezTo>
                  <a:pt x="548898" y="378359"/>
                  <a:pt x="946091" y="744358"/>
                  <a:pt x="881856" y="1189003"/>
                </a:cubicBezTo>
                <a:cubicBezTo>
                  <a:pt x="858787" y="1347884"/>
                  <a:pt x="777253" y="1491554"/>
                  <a:pt x="691256" y="1628147"/>
                </a:cubicBezTo>
                <a:cubicBezTo>
                  <a:pt x="609261" y="1758448"/>
                  <a:pt x="399047" y="2022344"/>
                  <a:pt x="118397" y="2331723"/>
                </a:cubicBezTo>
                <a:lnTo>
                  <a:pt x="0" y="2458832"/>
                </a:ln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C5035748-E666-464D-B95F-ED8146346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42299" y="161753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4D85EFE8-5037-4E99-8D29-64B5CE9D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9FD653C8-CB16-40C0-BA61-6FA0587D7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ABA973BF-958C-4267-A9F2-CEA64D284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0DAD6C4-EBF1-4DBF-928B-3F52E02440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2BD6CA6-C90E-4CC3-B99B-93CE2622E7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8E83D65E-8C50-430E-8331-F293349EF6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5E51A3D-2FA6-4FB0-8E96-240CD790A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3046134" flipH="1">
            <a:off x="862428" y="4444126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9077F9C-631A-40ED-8DF2-6F7CE48C1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B5F57A0-CC7E-443D-8694-A244B50F8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C28A3D1-4D8C-4C0C-9C35-6A60D2262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F730EC4F-7921-4623-84EE-AD5E059F9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6C52E193-84A5-4949-8431-6CF8BED86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9E948C20-2509-497E-8A43-AC9A26FD6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19FF44-226D-4A47-A1C7-BB6FA4315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25CBD1C-2583-4689-9336-2E92126B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0428708" y="5094708"/>
            <a:ext cx="1446380" cy="2080204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FA80D-5D3D-EDFA-BE4E-FF2995CF1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1540" y="1643059"/>
            <a:ext cx="4193458" cy="4060989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Language barriers – finding difficulty to understand one another</a:t>
            </a:r>
            <a:endParaRPr lang="en-US"/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Emotions  -  can affect mental health of you and others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Cultural -  discrimination 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Ignoring feedback – choosing not to improve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/>
              <a:t>Prejudice and stereotyping – people choosing what they want to hear </a:t>
            </a:r>
          </a:p>
          <a:p>
            <a:pPr marL="342900" indent="-342900">
              <a:lnSpc>
                <a:spcPct val="100000"/>
              </a:lnSpc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1E8946-01BB-6AB6-B1BD-4904DF589ED4}"/>
              </a:ext>
            </a:extLst>
          </p:cNvPr>
          <p:cNvSpPr txBox="1"/>
          <p:nvPr/>
        </p:nvSpPr>
        <p:spPr>
          <a:xfrm>
            <a:off x="11036877" y="6421582"/>
            <a:ext cx="11672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A673C8-624C-7EFB-F096-700C126805A9}"/>
              </a:ext>
            </a:extLst>
          </p:cNvPr>
          <p:cNvSpPr txBox="1"/>
          <p:nvPr/>
        </p:nvSpPr>
        <p:spPr>
          <a:xfrm>
            <a:off x="1898650" y="5772150"/>
            <a:ext cx="67225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(Kevin, n.d.) talks about the different barriers of communication between a company and how it can affect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9CFF38-E2AE-FE23-DB16-3060EF536944}"/>
              </a:ext>
            </a:extLst>
          </p:cNvPr>
          <p:cNvSpPr txBox="1"/>
          <p:nvPr/>
        </p:nvSpPr>
        <p:spPr>
          <a:xfrm>
            <a:off x="8205355" y="642158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Sophie Akhtar </a:t>
            </a:r>
          </a:p>
        </p:txBody>
      </p:sp>
    </p:spTree>
    <p:extLst>
      <p:ext uri="{BB962C8B-B14F-4D97-AF65-F5344CB8AC3E}">
        <p14:creationId xmlns:p14="http://schemas.microsoft.com/office/powerpoint/2010/main" val="3248227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5EA7F-9940-0B1F-0C2B-CD5174CEB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391886"/>
            <a:ext cx="10077557" cy="1720745"/>
          </a:xfrm>
        </p:spPr>
        <p:txBody>
          <a:bodyPr>
            <a:normAutofit fontScale="90000"/>
          </a:bodyPr>
          <a:lstStyle/>
          <a:p>
            <a:r>
              <a:rPr lang="en-GB"/>
              <a:t>What are the benefits of effective communication on the S'care home process?</a:t>
            </a:r>
            <a:br>
              <a:rPr lang="en-US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52D1F-CEAD-06D9-FDE7-6056F7225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491674"/>
            <a:ext cx="2375586" cy="436781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 b="1"/>
              <a:t>Teamwork</a:t>
            </a:r>
            <a:endParaRPr lang="en-GB" sz="1800" b="1" u="sng"/>
          </a:p>
          <a:p>
            <a:pPr marL="285750" indent="-285750">
              <a:buChar char="•"/>
            </a:pPr>
            <a:r>
              <a:rPr lang="en-GB" sz="1800"/>
              <a:t> helps to keep the patients safe (e.g., lifting, moving, changing bedding)</a:t>
            </a:r>
            <a:endParaRPr lang="en-GB" sz="1800" b="1" u="sng"/>
          </a:p>
          <a:p>
            <a:pPr marL="285750" indent="-285750">
              <a:buChar char="•"/>
            </a:pPr>
            <a:r>
              <a:rPr lang="en-GB" sz="1800"/>
              <a:t>Better quality of care</a:t>
            </a:r>
            <a:endParaRPr lang="en-GB"/>
          </a:p>
          <a:p>
            <a:pPr marL="285750" indent="-285750">
              <a:buChar char="•"/>
            </a:pPr>
            <a:r>
              <a:rPr lang="en-GB" sz="1800"/>
              <a:t>It reduces medical  errors that could occur  </a:t>
            </a:r>
          </a:p>
          <a:p>
            <a:pPr marL="285750" indent="-285750">
              <a:buChar char="•"/>
            </a:pPr>
            <a:r>
              <a:rPr lang="en-GB" sz="1800"/>
              <a:t>Less stress on staff members</a:t>
            </a:r>
          </a:p>
          <a:p>
            <a:pPr marL="285750" indent="-285750">
              <a:buChar char="•"/>
            </a:pPr>
            <a:endParaRPr lang="en-GB" sz="1800"/>
          </a:p>
          <a:p>
            <a:pPr marL="685800" indent="-685800">
              <a:buChar char="•"/>
            </a:pPr>
            <a:endParaRPr lang="en-GB" sz="1800"/>
          </a:p>
          <a:p>
            <a:pPr marL="685800" indent="-685800">
              <a:buChar char="•"/>
            </a:pPr>
            <a:endParaRPr lang="en-GB" sz="1600"/>
          </a:p>
          <a:p>
            <a:pPr marL="685800" indent="-685800">
              <a:buChar char="•"/>
            </a:pPr>
            <a:endParaRPr lang="en-GB" sz="16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94850C6-2C87-0227-23B5-5BA654E8D460}"/>
              </a:ext>
            </a:extLst>
          </p:cNvPr>
          <p:cNvSpPr txBox="1"/>
          <p:nvPr/>
        </p:nvSpPr>
        <p:spPr>
          <a:xfrm>
            <a:off x="3139594" y="2487853"/>
            <a:ext cx="256463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Trust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Builds trust between the patient and the staff members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We always admit to any mistakes, so we can resolve the matter straight away.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Respectful, good listening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FCC95D-A394-9CC8-8AFF-B2171F52B7D1}"/>
              </a:ext>
            </a:extLst>
          </p:cNvPr>
          <p:cNvSpPr txBox="1"/>
          <p:nvPr/>
        </p:nvSpPr>
        <p:spPr>
          <a:xfrm>
            <a:off x="5851043" y="2491316"/>
            <a:ext cx="310303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Communication </a:t>
            </a:r>
          </a:p>
          <a:p>
            <a:pPr marL="342900" indent="-342900">
              <a:buFont typeface="Arial"/>
              <a:buChar char="•"/>
            </a:pPr>
            <a:r>
              <a:rPr lang="en-US"/>
              <a:t>Makes our resident's feel valued </a:t>
            </a:r>
          </a:p>
          <a:p>
            <a:pPr marL="342900" indent="-342900">
              <a:buFont typeface="Arial"/>
              <a:buChar char="•"/>
            </a:pP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/>
              <a:t>Improves our resident's satisfaction </a:t>
            </a:r>
          </a:p>
          <a:p>
            <a:pPr marL="342900" indent="-342900">
              <a:buFont typeface="Arial"/>
              <a:buChar char="•"/>
            </a:pP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/>
              <a:t>Communication improves teamwork </a:t>
            </a:r>
          </a:p>
          <a:p>
            <a:pPr marL="342900" indent="-342900">
              <a:buFont typeface="Arial"/>
              <a:buChar char="•"/>
            </a:pP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/>
              <a:t>Expressing everyone's feelings so everyone feels comfortable with one another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F7E20-370B-58F1-C32E-1127996B40AB}"/>
              </a:ext>
            </a:extLst>
          </p:cNvPr>
          <p:cNvSpPr txBox="1"/>
          <p:nvPr/>
        </p:nvSpPr>
        <p:spPr>
          <a:xfrm>
            <a:off x="10222923" y="6161809"/>
            <a:ext cx="17906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Serena Bailey</a:t>
            </a:r>
          </a:p>
          <a:p>
            <a:r>
              <a:rPr lang="en-US"/>
              <a:t>Slide 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DF553-0D09-ED7A-A092-D641D3A32750}"/>
              </a:ext>
            </a:extLst>
          </p:cNvPr>
          <p:cNvSpPr txBox="1"/>
          <p:nvPr/>
        </p:nvSpPr>
        <p:spPr>
          <a:xfrm>
            <a:off x="8746067" y="1115484"/>
            <a:ext cx="312420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(Leonard, Graham and </a:t>
            </a:r>
            <a:r>
              <a:rPr lang="en-US" err="1"/>
              <a:t>Bonacum</a:t>
            </a:r>
            <a:r>
              <a:rPr lang="en-US"/>
              <a:t>, 2014) </a:t>
            </a:r>
            <a:r>
              <a:rPr lang="en-US" sz="1600"/>
              <a:t>states that  Effective communication and teamwork is essential for the delivery of high quality, safe …</a:t>
            </a:r>
            <a:br>
              <a:rPr lang="en-US" sz="1600"/>
            </a:br>
            <a:r>
              <a:rPr lang="en-US" sz="1600"/>
              <a:t>training and simulation, and benefits of a standardized communication</a:t>
            </a:r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19A93608-CC3D-5F6C-BB95-1BD5B919D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52984" y="3501993"/>
            <a:ext cx="2944281" cy="157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73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DFF46-F55B-8E70-543F-F853A7A77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How should S'care use the theories relating to modules of communication?</a:t>
            </a:r>
            <a:br>
              <a:rPr lang="en-US" sz="2500"/>
            </a:br>
            <a:endParaRPr lang="en-GB" sz="2500"/>
          </a:p>
        </p:txBody>
      </p:sp>
      <p:sp>
        <p:nvSpPr>
          <p:cNvPr id="75" name="Freeform: Shape 11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6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2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A2B67-97A8-0786-93EF-F9F436D58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/>
              <a:t>Shannon and Weavers' model of communication</a:t>
            </a:r>
          </a:p>
          <a:p>
            <a:pPr marL="285750" indent="-285750">
              <a:buChar char="•"/>
            </a:pPr>
            <a:r>
              <a:rPr lang="en-GB" b="1"/>
              <a:t>This module is specially designed to develop the effective communication between the sender and the receiver</a:t>
            </a:r>
          </a:p>
          <a:p>
            <a:pPr marL="285750" indent="-285750">
              <a:buChar char="•"/>
            </a:pPr>
            <a:endParaRPr lang="en-GB" b="1"/>
          </a:p>
          <a:p>
            <a:pPr marL="285750" indent="-285750">
              <a:buChar char="•"/>
            </a:pPr>
            <a:endParaRPr lang="en-GB" b="1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BB1F1E20-B96B-0A8F-D3FB-399585343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1449" y="1875823"/>
            <a:ext cx="5654663" cy="2940425"/>
          </a:xfrm>
          <a:prstGeom prst="rect">
            <a:avLst/>
          </a:prstGeom>
        </p:spPr>
      </p:pic>
      <p:sp>
        <p:nvSpPr>
          <p:cNvPr id="78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9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BC77A249-8151-37B7-13F5-1DFE2C066B30}"/>
              </a:ext>
            </a:extLst>
          </p:cNvPr>
          <p:cNvSpPr txBox="1"/>
          <p:nvPr/>
        </p:nvSpPr>
        <p:spPr>
          <a:xfrm>
            <a:off x="10950287" y="6395605"/>
            <a:ext cx="1089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7</a:t>
            </a:r>
          </a:p>
        </p:txBody>
      </p:sp>
    </p:spTree>
    <p:extLst>
      <p:ext uri="{BB962C8B-B14F-4D97-AF65-F5344CB8AC3E}">
        <p14:creationId xmlns:p14="http://schemas.microsoft.com/office/powerpoint/2010/main" val="3992250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BD010-0F9E-E43A-224F-05C97015E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290286"/>
            <a:ext cx="10077557" cy="1996518"/>
          </a:xfrm>
        </p:spPr>
        <p:txBody>
          <a:bodyPr>
            <a:normAutofit fontScale="90000"/>
          </a:bodyPr>
          <a:lstStyle/>
          <a:p>
            <a:r>
              <a:rPr lang="en-GB"/>
              <a:t>What are the channels of communication used by the organization and channels that can be used to improve communication?</a:t>
            </a:r>
            <a:br>
              <a:rPr lang="en-US"/>
            </a:br>
            <a:endParaRPr lang="en-GB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1A57F-FE20-C883-6C20-A441EC2A9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785" y="1967703"/>
            <a:ext cx="10077557" cy="40599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 Communication will help one to build up their self-confidence</a:t>
            </a:r>
            <a:endParaRPr lang="en-US" sz="1800"/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 When speaking face to face it shows you someone's body language, their voice of tone and body posture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You will see if they are interested by the way they are acting</a:t>
            </a:r>
            <a:endParaRPr lang="en-GB"/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 when you are a good listener, you could also respond well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GB" sz="1800"/>
              <a:t>You will be able to empathize and understand someone`s point of view</a:t>
            </a:r>
          </a:p>
          <a:p>
            <a:endParaRPr lang="en-GB" sz="180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(www.mindtools.com, n.d.) states that Being aware of body language in others means that you can pick up on unspoken emotions and reactions. It’s a valuable form of feedback, but it can easily be missed if you’re not aware of what to look out for.</a:t>
            </a:r>
            <a:endParaRPr lang="en-GB" sz="1800"/>
          </a:p>
          <a:p>
            <a:endParaRPr lang="en-GB"/>
          </a:p>
          <a:p>
            <a:endParaRPr lang="en-GB"/>
          </a:p>
          <a:p>
            <a:endParaRPr lang="en-GB" b="1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D4FBC7-91D9-8D5C-9D36-BA5395E7DC4C}"/>
              </a:ext>
            </a:extLst>
          </p:cNvPr>
          <p:cNvSpPr txBox="1"/>
          <p:nvPr/>
        </p:nvSpPr>
        <p:spPr>
          <a:xfrm>
            <a:off x="10413423" y="6170468"/>
            <a:ext cx="17820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Sabrina Akhtar </a:t>
            </a:r>
          </a:p>
          <a:p>
            <a:r>
              <a:rPr lang="en-US"/>
              <a:t>Slide 9</a:t>
            </a:r>
          </a:p>
        </p:txBody>
      </p:sp>
    </p:spTree>
    <p:extLst>
      <p:ext uri="{BB962C8B-B14F-4D97-AF65-F5344CB8AC3E}">
        <p14:creationId xmlns:p14="http://schemas.microsoft.com/office/powerpoint/2010/main" val="2385836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7A578-A93E-2962-F511-4DB45244B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561D6-A2F2-F04A-D401-BEBCCFEBA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>
              <a:buChar char="•"/>
            </a:pPr>
            <a:r>
              <a:rPr lang="en-GB"/>
              <a:t>Leonard, M., Graham, S. and </a:t>
            </a:r>
            <a:r>
              <a:rPr lang="en-GB" err="1"/>
              <a:t>Bonacum</a:t>
            </a:r>
            <a:r>
              <a:rPr lang="en-GB"/>
              <a:t>, D. (2014). The human factor: the critical importance of effective teamwork and communication in providing safe care. Quality and Safety in Health Care, [online] 13(1), pp.i85–i90. doi:10.1136/qshc.2004.010033. Accessed date:22 July 2022</a:t>
            </a:r>
            <a:endParaRPr lang="en-US"/>
          </a:p>
          <a:p>
            <a:pPr marL="342900" indent="-342900">
              <a:buChar char="•"/>
            </a:pPr>
            <a:r>
              <a:rPr lang="en-GB"/>
              <a:t>www.mindtools.com. (n.d.). Body Language: Beyond Words – How to Read Unspoken Signals. [online] Available at: https://www.mindtools.com/pages/article/Body_Language.htm#:~:text=It%20can%20be%20a%20tilt%20of%20the%20head [Accessed 22 Jul. 2022].Kevin, H. (n.d.). Can’t Get Through: Eight </a:t>
            </a:r>
          </a:p>
          <a:p>
            <a:pPr marL="342900" indent="-342900">
              <a:buChar char="•"/>
            </a:pPr>
            <a:r>
              <a:rPr lang="en-GB"/>
              <a:t>Barriers to Communication. [online] Google Books. Pelican Publishing. Available at: https://books.google.co.uk/books?hl=en&amp;lr=&amp;id=oJQ9dxDqdEcC&amp;oi=fnd&amp;pg=PA9&amp;dq=barriers+of+communication+&amp;ots=l5A-w1tPFE&amp;sig=UfWW5TL48zlO0II8y8ndKnvaauo#v=onepage&amp;q=barriers%20of%20communication&amp;f=false [Accessed 22 Jul. 2022].</a:t>
            </a:r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A625E-F02B-B165-9748-58F053FAB215}"/>
              </a:ext>
            </a:extLst>
          </p:cNvPr>
          <p:cNvSpPr txBox="1"/>
          <p:nvPr/>
        </p:nvSpPr>
        <p:spPr>
          <a:xfrm>
            <a:off x="11097491" y="6421581"/>
            <a:ext cx="10546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10</a:t>
            </a:r>
          </a:p>
        </p:txBody>
      </p:sp>
    </p:spTree>
    <p:extLst>
      <p:ext uri="{BB962C8B-B14F-4D97-AF65-F5344CB8AC3E}">
        <p14:creationId xmlns:p14="http://schemas.microsoft.com/office/powerpoint/2010/main" val="1148266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2EDC2578-BDB0-4118-975D-CFCE02823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63724" y="776110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FB6536F0-4A9C-46C9-96E9-22CBB33E6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DFD6A33A-F889-42D7-ADC2-DD9B88DF0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C375AFD7-9E86-4D19-B86E-C936D33B0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102C78E-31A2-4DB3-8790-415EB0B48A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4F3E144D-8167-438A-B67F-50F5D9C0C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BE2135F-02C1-449F-B195-232E9AFDD6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4658587B-EE01-EEAC-38B4-B2EDF484A3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91" t="24455" r="10877" b="15888"/>
          <a:stretch/>
        </p:blipFill>
        <p:spPr>
          <a:xfrm>
            <a:off x="912" y="25349"/>
            <a:ext cx="11832388" cy="63405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2B0132-A65F-0554-0759-A0E5553934C9}"/>
              </a:ext>
            </a:extLst>
          </p:cNvPr>
          <p:cNvSpPr txBox="1"/>
          <p:nvPr/>
        </p:nvSpPr>
        <p:spPr>
          <a:xfrm>
            <a:off x="4438650" y="1252104"/>
            <a:ext cx="281247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Sabrina Akhtar 2124109</a:t>
            </a:r>
          </a:p>
          <a:p>
            <a:r>
              <a:rPr lang="en-US"/>
              <a:t>Serena Bailey 2025320</a:t>
            </a:r>
          </a:p>
          <a:p>
            <a:r>
              <a:rPr lang="en-US"/>
              <a:t>Sophie Akhtar 2123642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5BB37F-1330-800F-EFBA-67C22450CEE7}"/>
              </a:ext>
            </a:extLst>
          </p:cNvPr>
          <p:cNvSpPr txBox="1"/>
          <p:nvPr/>
        </p:nvSpPr>
        <p:spPr>
          <a:xfrm>
            <a:off x="4442979" y="2356138"/>
            <a:ext cx="63107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Having good teamwork, supporting one another. Being able to communicate well.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6530A1-8E2D-77F9-84B1-C78FFE332E04}"/>
              </a:ext>
            </a:extLst>
          </p:cNvPr>
          <p:cNvSpPr txBox="1"/>
          <p:nvPr/>
        </p:nvSpPr>
        <p:spPr>
          <a:xfrm>
            <a:off x="4438650" y="3460173"/>
            <a:ext cx="40160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Finding references was a challenge.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3F5AC6-D89F-5C48-7C40-DEF8924D7221}"/>
              </a:ext>
            </a:extLst>
          </p:cNvPr>
          <p:cNvSpPr txBox="1"/>
          <p:nvPr/>
        </p:nvSpPr>
        <p:spPr>
          <a:xfrm>
            <a:off x="4486275" y="4486275"/>
            <a:ext cx="36783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Well advanced planning.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051F4-A71B-FBB8-C546-75FA855BC87B}"/>
              </a:ext>
            </a:extLst>
          </p:cNvPr>
          <p:cNvSpPr txBox="1"/>
          <p:nvPr/>
        </p:nvSpPr>
        <p:spPr>
          <a:xfrm>
            <a:off x="4404013" y="557299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59535C-91C0-E93A-02E7-9BF20A69379B}"/>
              </a:ext>
            </a:extLst>
          </p:cNvPr>
          <p:cNvSpPr txBox="1"/>
          <p:nvPr/>
        </p:nvSpPr>
        <p:spPr>
          <a:xfrm>
            <a:off x="10876684" y="6443230"/>
            <a:ext cx="1219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Slide 11</a:t>
            </a:r>
          </a:p>
        </p:txBody>
      </p:sp>
    </p:spTree>
    <p:extLst>
      <p:ext uri="{BB962C8B-B14F-4D97-AF65-F5344CB8AC3E}">
        <p14:creationId xmlns:p14="http://schemas.microsoft.com/office/powerpoint/2010/main" val="3439353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2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9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0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1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72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3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4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5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2" name="Picture 51" descr="Close up image of hands applauding">
            <a:extLst>
              <a:ext uri="{FF2B5EF4-FFF2-40B4-BE49-F238E27FC236}">
                <a16:creationId xmlns:a16="http://schemas.microsoft.com/office/drawing/2014/main" id="{53D6BB96-5895-F848-2541-E8C12A06A7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86" r="-1" b="15122"/>
          <a:stretch/>
        </p:blipFill>
        <p:spPr>
          <a:xfrm>
            <a:off x="-17298" y="11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D102E8-6B25-24F8-ECDD-8990E3DFA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1920" y="1456807"/>
            <a:ext cx="9090476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Thank you for Attending!</a:t>
            </a:r>
            <a:br>
              <a:rPr lang="en-US" sz="4000">
                <a:solidFill>
                  <a:srgbClr val="FFFFFF"/>
                </a:solidFill>
              </a:rPr>
            </a:br>
            <a:br>
              <a:rPr lang="en-US" sz="4000"/>
            </a:br>
            <a:r>
              <a:rPr lang="en-US" sz="4000">
                <a:solidFill>
                  <a:srgbClr val="FFFFFF"/>
                </a:solidFill>
              </a:rPr>
              <a:t>Any questions feel free to ask..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491506" y="-615180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1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2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3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4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5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6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516668"/>
            <a:ext cx="4187283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969850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5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9B1EE69-FCB7-A92C-F418-0CAB768C334E}"/>
              </a:ext>
            </a:extLst>
          </p:cNvPr>
          <p:cNvSpPr txBox="1"/>
          <p:nvPr/>
        </p:nvSpPr>
        <p:spPr>
          <a:xfrm>
            <a:off x="11036878" y="6447560"/>
            <a:ext cx="11412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Slide 12</a:t>
            </a:r>
          </a:p>
        </p:txBody>
      </p:sp>
    </p:spTree>
    <p:extLst>
      <p:ext uri="{BB962C8B-B14F-4D97-AF65-F5344CB8AC3E}">
        <p14:creationId xmlns:p14="http://schemas.microsoft.com/office/powerpoint/2010/main" val="865682955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RegularSeedRightStep">
      <a:dk1>
        <a:srgbClr val="000000"/>
      </a:dk1>
      <a:lt1>
        <a:srgbClr val="FFFFFF"/>
      </a:lt1>
      <a:dk2>
        <a:srgbClr val="31321C"/>
      </a:dk2>
      <a:lt2>
        <a:srgbClr val="F0F1F3"/>
      </a:lt2>
      <a:accent1>
        <a:srgbClr val="AEA21F"/>
      </a:accent1>
      <a:accent2>
        <a:srgbClr val="7BAF13"/>
      </a:accent2>
      <a:accent3>
        <a:srgbClr val="46B620"/>
      </a:accent3>
      <a:accent4>
        <a:srgbClr val="14B92F"/>
      </a:accent4>
      <a:accent5>
        <a:srgbClr val="20B576"/>
      </a:accent5>
      <a:accent6>
        <a:srgbClr val="13B3B2"/>
      </a:accent6>
      <a:hlink>
        <a:srgbClr val="6A73CD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RocaVTI</vt:lpstr>
      <vt:lpstr>WELCOME!</vt:lpstr>
      <vt:lpstr>Student names :  Serena Bailey (2025320)  Sophie  Akhtar (2123642)  Sabrina  Akhtar (2124109)    </vt:lpstr>
      <vt:lpstr>In this presentation we will speak about…</vt:lpstr>
      <vt:lpstr> S'care home</vt:lpstr>
      <vt:lpstr>Introduction on our S'care home </vt:lpstr>
      <vt:lpstr>The types of barriers that can prevent effective communication between the organization and their external stakeholders.  </vt:lpstr>
      <vt:lpstr>What are the benefits of effective communication on the S'care home process? </vt:lpstr>
      <vt:lpstr>How should S'care use the theories relating to modules of communication? </vt:lpstr>
      <vt:lpstr>What are the channels of communication used by the organization and channels that can be used to improve communication? </vt:lpstr>
      <vt:lpstr>References </vt:lpstr>
      <vt:lpstr>PowerPoint Presentation</vt:lpstr>
      <vt:lpstr>Thank you for Attending!  Any questions feel free to ask..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WELCOME!</dc:title>
  <dc:creator>Serena</dc:creator>
  <cp:revision>1</cp:revision>
  <dcterms:created xsi:type="dcterms:W3CDTF">2022-06-26T10:49:47Z</dcterms:created>
  <dcterms:modified xsi:type="dcterms:W3CDTF">2022-07-22T12:32:18Z</dcterms:modified>
</cp:coreProperties>
</file>