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Mont" panose="020B0604020202020204" charset="0"/>
      <p:regular r:id="rId15"/>
    </p:embeddedFont>
    <p:embeddedFont>
      <p:font typeface="Mont Bold" panose="020B0604020202020204" charset="0"/>
      <p:regular r:id="rId16"/>
    </p:embeddedFont>
    <p:embeddedFont>
      <p:font typeface="Mont Italics" panose="020B0604020202020204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990C"/>
    <a:srgbClr val="4B7C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850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2.jpeg"/><Relationship Id="rId10" Type="http://schemas.openxmlformats.org/officeDocument/2006/relationships/image" Target="../media/image14.jpeg"/><Relationship Id="rId4" Type="http://schemas.openxmlformats.org/officeDocument/2006/relationships/image" Target="../media/image3.svg"/><Relationship Id="rId9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20.png"/><Relationship Id="rId2" Type="http://schemas.openxmlformats.org/officeDocument/2006/relationships/image" Target="../media/image15.jpeg"/><Relationship Id="rId16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9.png"/><Relationship Id="rId5" Type="http://schemas.openxmlformats.org/officeDocument/2006/relationships/image" Target="../media/image4.png"/><Relationship Id="rId15" Type="http://schemas.openxmlformats.org/officeDocument/2006/relationships/image" Target="../media/image23.svg"/><Relationship Id="rId10" Type="http://schemas.openxmlformats.org/officeDocument/2006/relationships/image" Target="../media/image18.svg"/><Relationship Id="rId4" Type="http://schemas.openxmlformats.org/officeDocument/2006/relationships/image" Target="../media/image3.sv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13" Type="http://schemas.openxmlformats.org/officeDocument/2006/relationships/image" Target="../media/image6.png"/><Relationship Id="rId3" Type="http://schemas.openxmlformats.org/officeDocument/2006/relationships/image" Target="../media/image26.svg"/><Relationship Id="rId7" Type="http://schemas.openxmlformats.org/officeDocument/2006/relationships/image" Target="../media/image30.png"/><Relationship Id="rId12" Type="http://schemas.openxmlformats.org/officeDocument/2006/relationships/image" Target="../media/image5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svg"/><Relationship Id="rId11" Type="http://schemas.openxmlformats.org/officeDocument/2006/relationships/image" Target="../media/image4.png"/><Relationship Id="rId5" Type="http://schemas.openxmlformats.org/officeDocument/2006/relationships/image" Target="../media/image28.png"/><Relationship Id="rId15" Type="http://schemas.openxmlformats.org/officeDocument/2006/relationships/image" Target="../media/image33.svg"/><Relationship Id="rId10" Type="http://schemas.openxmlformats.org/officeDocument/2006/relationships/image" Target="../media/image3.svg"/><Relationship Id="rId4" Type="http://schemas.openxmlformats.org/officeDocument/2006/relationships/image" Target="../media/image27.png"/><Relationship Id="rId9" Type="http://schemas.openxmlformats.org/officeDocument/2006/relationships/image" Target="../media/image2.png"/><Relationship Id="rId14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.svg"/><Relationship Id="rId7" Type="http://schemas.openxmlformats.org/officeDocument/2006/relationships/image" Target="../media/image3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10" Type="http://schemas.openxmlformats.org/officeDocument/2006/relationships/image" Target="../media/image6.png"/><Relationship Id="rId4" Type="http://schemas.openxmlformats.org/officeDocument/2006/relationships/image" Target="../media/image34.png"/><Relationship Id="rId9" Type="http://schemas.openxmlformats.org/officeDocument/2006/relationships/image" Target="../media/image5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sv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sv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svg"/><Relationship Id="rId4" Type="http://schemas.openxmlformats.org/officeDocument/2006/relationships/image" Target="../media/image4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5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59" b="-9259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89AEA4C-7972-0FAE-DE3F-2A6C1AAAF294}"/>
              </a:ext>
            </a:extLst>
          </p:cNvPr>
          <p:cNvGrpSpPr/>
          <p:nvPr/>
        </p:nvGrpSpPr>
        <p:grpSpPr>
          <a:xfrm>
            <a:off x="0" y="0"/>
            <a:ext cx="16465278" cy="10287000"/>
            <a:chOff x="0" y="0"/>
            <a:chExt cx="16465278" cy="10287000"/>
          </a:xfrm>
        </p:grpSpPr>
        <p:grpSp>
          <p:nvGrpSpPr>
            <p:cNvPr id="3" name="Group 3"/>
            <p:cNvGrpSpPr/>
            <p:nvPr/>
          </p:nvGrpSpPr>
          <p:grpSpPr>
            <a:xfrm rot="-5400000">
              <a:off x="3089139" y="-3089139"/>
              <a:ext cx="10287000" cy="16465278"/>
              <a:chOff x="0" y="0"/>
              <a:chExt cx="3092361" cy="4949604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3092361" cy="4949604"/>
              </a:xfrm>
              <a:custGeom>
                <a:avLst/>
                <a:gdLst/>
                <a:ahLst/>
                <a:cxnLst/>
                <a:rect l="l" t="t" r="r" b="b"/>
                <a:pathLst>
                  <a:path w="3092361" h="4949604">
                    <a:moveTo>
                      <a:pt x="0" y="0"/>
                    </a:moveTo>
                    <a:lnTo>
                      <a:pt x="3092361" y="0"/>
                    </a:lnTo>
                    <a:lnTo>
                      <a:pt x="3092361" y="4949604"/>
                    </a:lnTo>
                    <a:lnTo>
                      <a:pt x="0" y="494960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100000"/>
                    </a:srgbClr>
                  </a:gs>
                  <a:gs pos="20000">
                    <a:srgbClr val="FFFFFF">
                      <a:alpha val="100000"/>
                    </a:srgbClr>
                  </a:gs>
                  <a:gs pos="40000">
                    <a:srgbClr val="FFFFFF">
                      <a:alpha val="100000"/>
                    </a:srgbClr>
                  </a:gs>
                  <a:gs pos="60000">
                    <a:srgbClr val="FFFFFF">
                      <a:alpha val="97500"/>
                    </a:srgbClr>
                  </a:gs>
                  <a:gs pos="80000">
                    <a:srgbClr val="FFFFFF">
                      <a:alpha val="100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/>
              </a:gra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" name="TextBox 5"/>
              <p:cNvSpPr txBox="1"/>
              <p:nvPr/>
            </p:nvSpPr>
            <p:spPr>
              <a:xfrm>
                <a:off x="0" y="-19050"/>
                <a:ext cx="3092361" cy="4968654"/>
              </a:xfrm>
              <a:prstGeom prst="rect">
                <a:avLst/>
              </a:prstGeom>
            </p:spPr>
            <p:txBody>
              <a:bodyPr lIns="44508" tIns="44508" rIns="44508" bIns="44508" rtlCol="0" anchor="ctr"/>
              <a:lstStyle/>
              <a:p>
                <a:pPr algn="ctr">
                  <a:lnSpc>
                    <a:spcPts val="2102"/>
                  </a:lnSpc>
                </a:pPr>
                <a:endParaRPr/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87F0C58D-EF52-EFA6-C4BE-CA29C2D4D73A}"/>
                </a:ext>
              </a:extLst>
            </p:cNvPr>
            <p:cNvGrpSpPr/>
            <p:nvPr/>
          </p:nvGrpSpPr>
          <p:grpSpPr>
            <a:xfrm>
              <a:off x="0" y="0"/>
              <a:ext cx="3367926" cy="3408896"/>
              <a:chOff x="0" y="0"/>
              <a:chExt cx="3367926" cy="3408896"/>
            </a:xfrm>
          </p:grpSpPr>
          <p:sp>
            <p:nvSpPr>
              <p:cNvPr id="13" name="Freeform 13"/>
              <p:cNvSpPr/>
              <p:nvPr/>
            </p:nvSpPr>
            <p:spPr>
              <a:xfrm rot="5400000">
                <a:off x="-20485" y="20485"/>
                <a:ext cx="3408896" cy="3367926"/>
              </a:xfrm>
              <a:custGeom>
                <a:avLst/>
                <a:gdLst/>
                <a:ahLst/>
                <a:cxnLst/>
                <a:rect l="l" t="t" r="r" b="b"/>
                <a:pathLst>
                  <a:path w="3408896" h="3367926">
                    <a:moveTo>
                      <a:pt x="0" y="0"/>
                    </a:moveTo>
                    <a:lnTo>
                      <a:pt x="3408896" y="0"/>
                    </a:lnTo>
                    <a:lnTo>
                      <a:pt x="3408896" y="3367926"/>
                    </a:lnTo>
                    <a:lnTo>
                      <a:pt x="0" y="336792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 l="-99142" b="-101565"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4" name="Group 14"/>
              <p:cNvGrpSpPr/>
              <p:nvPr/>
            </p:nvGrpSpPr>
            <p:grpSpPr>
              <a:xfrm>
                <a:off x="128952" y="522287"/>
                <a:ext cx="2774062" cy="1113518"/>
                <a:chOff x="0" y="0"/>
                <a:chExt cx="3698749" cy="1484690"/>
              </a:xfrm>
            </p:grpSpPr>
            <p:sp>
              <p:nvSpPr>
                <p:cNvPr id="15" name="Freeform 15"/>
                <p:cNvSpPr/>
                <p:nvPr/>
              </p:nvSpPr>
              <p:spPr>
                <a:xfrm>
                  <a:off x="0" y="198668"/>
                  <a:ext cx="1330942" cy="12860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0942" h="1286022">
                      <a:moveTo>
                        <a:pt x="0" y="0"/>
                      </a:moveTo>
                      <a:lnTo>
                        <a:pt x="1330942" y="0"/>
                      </a:lnTo>
                      <a:lnTo>
                        <a:pt x="1330942" y="1286022"/>
                      </a:lnTo>
                      <a:lnTo>
                        <a:pt x="0" y="128602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blipFill>
                  <a:blip r:embed="rId5">
                    <a:extLst>
                      <a:ext uri="{96DAC541-7B7A-43D3-8B79-37D633B846F1}">
                        <asvg:svgBlip xmlns:asvg="http://schemas.microsoft.com/office/drawing/2016/SVG/main" r:embed="rId6"/>
                      </a:ext>
                    </a:extLst>
                  </a:blip>
                  <a:stretch>
                    <a:fillRect/>
                  </a:stretch>
                </a:blipFill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6" name="Freeform 16"/>
                <p:cNvSpPr/>
                <p:nvPr/>
              </p:nvSpPr>
              <p:spPr>
                <a:xfrm>
                  <a:off x="1729011" y="0"/>
                  <a:ext cx="1969738" cy="148469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69738" h="1484690">
                      <a:moveTo>
                        <a:pt x="0" y="0"/>
                      </a:moveTo>
                      <a:lnTo>
                        <a:pt x="1969738" y="0"/>
                      </a:lnTo>
                      <a:lnTo>
                        <a:pt x="1969738" y="1484690"/>
                      </a:lnTo>
                      <a:lnTo>
                        <a:pt x="0" y="148469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1662C57-7659-E655-D28D-FE1E8F66CFEE}"/>
              </a:ext>
            </a:extLst>
          </p:cNvPr>
          <p:cNvGrpSpPr/>
          <p:nvPr/>
        </p:nvGrpSpPr>
        <p:grpSpPr>
          <a:xfrm>
            <a:off x="9719288" y="2167370"/>
            <a:ext cx="7216646" cy="6843990"/>
            <a:chOff x="9719288" y="2167370"/>
            <a:chExt cx="7216646" cy="6843990"/>
          </a:xfrm>
        </p:grpSpPr>
        <p:grpSp>
          <p:nvGrpSpPr>
            <p:cNvPr id="6" name="Group 6"/>
            <p:cNvGrpSpPr/>
            <p:nvPr/>
          </p:nvGrpSpPr>
          <p:grpSpPr>
            <a:xfrm>
              <a:off x="9719288" y="5403037"/>
              <a:ext cx="7216646" cy="3608323"/>
              <a:chOff x="0" y="0"/>
              <a:chExt cx="6350000" cy="31750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6350000" cy="3175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3175000">
                    <a:moveTo>
                      <a:pt x="3175000" y="3175000"/>
                    </a:moveTo>
                    <a:cubicBezTo>
                      <a:pt x="1421498" y="3175000"/>
                      <a:pt x="0" y="1753502"/>
                      <a:pt x="0" y="0"/>
                    </a:cubicBezTo>
                    <a:lnTo>
                      <a:pt x="6350000" y="0"/>
                    </a:lnTo>
                    <a:cubicBezTo>
                      <a:pt x="6350000" y="1753502"/>
                      <a:pt x="4928502" y="3175000"/>
                      <a:pt x="3175000" y="3175000"/>
                    </a:cubicBezTo>
                    <a:close/>
                  </a:path>
                </a:pathLst>
              </a:custGeom>
              <a:blipFill>
                <a:blip r:embed="rId8"/>
                <a:stretch>
                  <a:fillRect t="-11046" b="-22328"/>
                </a:stretch>
              </a:blipFill>
              <a:ln w="57150" cap="sq">
                <a:solidFill>
                  <a:srgbClr val="FFFFFF"/>
                </a:solidFill>
                <a:prstDash val="solid"/>
                <a:miter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11607599" y="2167370"/>
              <a:ext cx="5328335" cy="2664168"/>
              <a:chOff x="0" y="0"/>
              <a:chExt cx="6350000" cy="317500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6350000" cy="3175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3175000">
                    <a:moveTo>
                      <a:pt x="6350000" y="3175000"/>
                    </a:moveTo>
                    <a:lnTo>
                      <a:pt x="0" y="3175000"/>
                    </a:lnTo>
                    <a:cubicBezTo>
                      <a:pt x="0" y="1421498"/>
                      <a:pt x="1421498" y="0"/>
                      <a:pt x="3175000" y="0"/>
                    </a:cubicBezTo>
                    <a:cubicBezTo>
                      <a:pt x="4928502" y="0"/>
                      <a:pt x="6350000" y="1421498"/>
                      <a:pt x="6350000" y="3175000"/>
                    </a:cubicBezTo>
                    <a:close/>
                  </a:path>
                </a:pathLst>
              </a:custGeom>
              <a:blipFill>
                <a:blip r:embed="rId9"/>
                <a:stretch>
                  <a:fillRect t="-16708" b="-16708"/>
                </a:stretch>
              </a:blipFill>
              <a:ln w="57150" cap="sq">
                <a:solidFill>
                  <a:srgbClr val="FFFFFF"/>
                </a:solidFill>
                <a:prstDash val="solid"/>
                <a:miter/>
              </a:ln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10" name="TextBox 10"/>
          <p:cNvSpPr txBox="1"/>
          <p:nvPr/>
        </p:nvSpPr>
        <p:spPr>
          <a:xfrm>
            <a:off x="1373302" y="4029323"/>
            <a:ext cx="10034448" cy="9973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744"/>
              </a:lnSpc>
            </a:pPr>
            <a:r>
              <a:rPr lang="en-US" sz="6676" b="1" spc="-367" dirty="0">
                <a:solidFill>
                  <a:srgbClr val="5E990C"/>
                </a:solidFill>
                <a:latin typeface="Mont Bold"/>
                <a:ea typeface="Mont Bold"/>
                <a:cs typeface="Mont Bold"/>
                <a:sym typeface="Mont Bold"/>
              </a:rPr>
              <a:t>Vertical Farming at Home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362037" y="5279212"/>
            <a:ext cx="5029364" cy="4873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767"/>
              </a:lnSpc>
            </a:pPr>
            <a:r>
              <a:rPr lang="en-US" sz="3013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Interim Viva Presentation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425710" y="7417608"/>
            <a:ext cx="4312205" cy="9746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767"/>
              </a:lnSpc>
            </a:pPr>
            <a:r>
              <a:rPr lang="en-US" sz="3013" b="1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Presenter: </a:t>
            </a:r>
            <a:r>
              <a:rPr lang="en-US" sz="3013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Alexei Nica</a:t>
            </a:r>
          </a:p>
          <a:p>
            <a:pPr algn="l">
              <a:lnSpc>
                <a:spcPts val="3767"/>
              </a:lnSpc>
            </a:pPr>
            <a:r>
              <a:rPr lang="en-US" sz="3013" b="1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ID: </a:t>
            </a:r>
            <a:r>
              <a:rPr lang="en-US" sz="3013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2232919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20920" r="-19753" b="-2092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5029936" cy="10287000"/>
          </a:xfrm>
          <a:custGeom>
            <a:avLst/>
            <a:gdLst/>
            <a:ahLst/>
            <a:cxnLst/>
            <a:rect l="l" t="t" r="r" b="b"/>
            <a:pathLst>
              <a:path w="5029936" h="10287000">
                <a:moveTo>
                  <a:pt x="0" y="0"/>
                </a:moveTo>
                <a:lnTo>
                  <a:pt x="5029936" y="0"/>
                </a:lnTo>
                <a:lnTo>
                  <a:pt x="5029936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3129" r="-20256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73EF728-8908-FB6B-2974-302EAA50E050}"/>
              </a:ext>
            </a:extLst>
          </p:cNvPr>
          <p:cNvGrpSpPr/>
          <p:nvPr/>
        </p:nvGrpSpPr>
        <p:grpSpPr>
          <a:xfrm>
            <a:off x="3960573" y="-1"/>
            <a:ext cx="10487974" cy="10287000"/>
            <a:chOff x="3960573" y="-1"/>
            <a:chExt cx="10487974" cy="10287000"/>
          </a:xfrm>
        </p:grpSpPr>
        <p:grpSp>
          <p:nvGrpSpPr>
            <p:cNvPr id="4" name="Group 4"/>
            <p:cNvGrpSpPr/>
            <p:nvPr/>
          </p:nvGrpSpPr>
          <p:grpSpPr>
            <a:xfrm rot="16200000">
              <a:off x="4061060" y="-100488"/>
              <a:ext cx="10287000" cy="10487974"/>
              <a:chOff x="0" y="-19050"/>
              <a:chExt cx="3092361" cy="3152775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3092361" cy="3133725"/>
              </a:xfrm>
              <a:custGeom>
                <a:avLst/>
                <a:gdLst/>
                <a:ahLst/>
                <a:cxnLst/>
                <a:rect l="l" t="t" r="r" b="b"/>
                <a:pathLst>
                  <a:path w="3092361" h="3133725">
                    <a:moveTo>
                      <a:pt x="0" y="0"/>
                    </a:moveTo>
                    <a:lnTo>
                      <a:pt x="3092361" y="0"/>
                    </a:lnTo>
                    <a:lnTo>
                      <a:pt x="3092361" y="3133725"/>
                    </a:lnTo>
                    <a:lnTo>
                      <a:pt x="0" y="313372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100000"/>
                    </a:srgbClr>
                  </a:gs>
                  <a:gs pos="20000">
                    <a:srgbClr val="FFFFFF">
                      <a:alpha val="100000"/>
                    </a:srgbClr>
                  </a:gs>
                  <a:gs pos="40000">
                    <a:srgbClr val="FFFFFF">
                      <a:alpha val="100000"/>
                    </a:srgbClr>
                  </a:gs>
                  <a:gs pos="60000">
                    <a:srgbClr val="FFFFFF">
                      <a:alpha val="97500"/>
                    </a:srgbClr>
                  </a:gs>
                  <a:gs pos="80000">
                    <a:srgbClr val="FFFFFF">
                      <a:alpha val="100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/>
              </a:gra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" name="TextBox 6"/>
              <p:cNvSpPr txBox="1"/>
              <p:nvPr/>
            </p:nvSpPr>
            <p:spPr>
              <a:xfrm>
                <a:off x="0" y="-19050"/>
                <a:ext cx="3092361" cy="3152775"/>
              </a:xfrm>
              <a:prstGeom prst="rect">
                <a:avLst/>
              </a:prstGeom>
            </p:spPr>
            <p:txBody>
              <a:bodyPr lIns="44508" tIns="44508" rIns="44508" bIns="44508" rtlCol="0" anchor="ctr"/>
              <a:lstStyle/>
              <a:p>
                <a:pPr algn="ctr">
                  <a:lnSpc>
                    <a:spcPts val="2102"/>
                  </a:lnSpc>
                </a:pPr>
                <a:endParaRPr/>
              </a:p>
            </p:txBody>
          </p:sp>
        </p:grpSp>
        <p:sp>
          <p:nvSpPr>
            <p:cNvPr id="7" name="TextBox 7"/>
            <p:cNvSpPr txBox="1"/>
            <p:nvPr/>
          </p:nvSpPr>
          <p:spPr>
            <a:xfrm>
              <a:off x="6987746" y="938339"/>
              <a:ext cx="3486236" cy="12333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7744"/>
                </a:lnSpc>
              </a:pPr>
              <a:r>
                <a:rPr lang="en-US" sz="6676" b="1" spc="-367" dirty="0">
                  <a:solidFill>
                    <a:srgbClr val="5E990C"/>
                  </a:solidFill>
                  <a:latin typeface="Mont Bold"/>
                  <a:ea typeface="Mont Bold"/>
                  <a:cs typeface="Mont Bold"/>
                  <a:sym typeface="Mont Bold"/>
                </a:rPr>
                <a:t>Content</a:t>
              </a:r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5277322" y="2462543"/>
            <a:ext cx="6907083" cy="66433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762"/>
              </a:lnSpc>
            </a:pPr>
            <a:r>
              <a:rPr lang="en-US" sz="3513" i="1" spc="351" dirty="0">
                <a:solidFill>
                  <a:srgbClr val="025403"/>
                </a:solidFill>
                <a:latin typeface="Mont Italics"/>
                <a:ea typeface="Mont Italics"/>
                <a:cs typeface="Mont Italics"/>
                <a:sym typeface="Mont Italics"/>
              </a:rPr>
              <a:t>Introduction </a:t>
            </a:r>
          </a:p>
          <a:p>
            <a:pPr algn="l">
              <a:lnSpc>
                <a:spcPts val="5762"/>
              </a:lnSpc>
            </a:pPr>
            <a:r>
              <a:rPr lang="en-US" sz="3513" i="1" spc="351" dirty="0">
                <a:solidFill>
                  <a:srgbClr val="025403"/>
                </a:solidFill>
                <a:latin typeface="Mont Italics"/>
                <a:ea typeface="Mont Italics"/>
                <a:cs typeface="Mont Italics"/>
                <a:sym typeface="Mont Italics"/>
              </a:rPr>
              <a:t>Problem Statement </a:t>
            </a:r>
          </a:p>
          <a:p>
            <a:pPr algn="l">
              <a:lnSpc>
                <a:spcPts val="5762"/>
              </a:lnSpc>
            </a:pPr>
            <a:r>
              <a:rPr lang="en-US" sz="3513" i="1" spc="351" dirty="0">
                <a:solidFill>
                  <a:srgbClr val="025403"/>
                </a:solidFill>
                <a:latin typeface="Mont Italics"/>
                <a:ea typeface="Mont Italics"/>
                <a:cs typeface="Mont Italics"/>
                <a:sym typeface="Mont Italics"/>
              </a:rPr>
              <a:t>Project Aim &amp; Objectives</a:t>
            </a:r>
          </a:p>
          <a:p>
            <a:pPr algn="l">
              <a:lnSpc>
                <a:spcPts val="5762"/>
              </a:lnSpc>
            </a:pPr>
            <a:r>
              <a:rPr lang="en-US" sz="3513" i="1" spc="351" dirty="0">
                <a:solidFill>
                  <a:srgbClr val="025403"/>
                </a:solidFill>
                <a:latin typeface="Mont Italics"/>
                <a:ea typeface="Mont Italics"/>
                <a:cs typeface="Mont Italics"/>
                <a:sym typeface="Mont Italics"/>
              </a:rPr>
              <a:t>Methodology</a:t>
            </a:r>
          </a:p>
          <a:p>
            <a:pPr algn="l">
              <a:lnSpc>
                <a:spcPts val="5762"/>
              </a:lnSpc>
            </a:pPr>
            <a:r>
              <a:rPr lang="en-US" sz="3513" i="1" spc="351" dirty="0">
                <a:solidFill>
                  <a:srgbClr val="025403"/>
                </a:solidFill>
                <a:latin typeface="Mont Italics"/>
                <a:ea typeface="Mont Italics"/>
                <a:cs typeface="Mont Italics"/>
                <a:sym typeface="Mont Italics"/>
              </a:rPr>
              <a:t>Literature Review</a:t>
            </a:r>
          </a:p>
          <a:p>
            <a:pPr algn="l">
              <a:lnSpc>
                <a:spcPts val="5762"/>
              </a:lnSpc>
            </a:pPr>
            <a:r>
              <a:rPr lang="en-US" sz="3513" i="1" spc="351" dirty="0">
                <a:solidFill>
                  <a:srgbClr val="025403"/>
                </a:solidFill>
                <a:latin typeface="Mont Italics"/>
                <a:ea typeface="Mont Italics"/>
                <a:cs typeface="Mont Italics"/>
                <a:sym typeface="Mont Italics"/>
              </a:rPr>
              <a:t>Design Overview</a:t>
            </a:r>
          </a:p>
          <a:p>
            <a:pPr algn="l">
              <a:lnSpc>
                <a:spcPts val="5762"/>
              </a:lnSpc>
            </a:pPr>
            <a:r>
              <a:rPr lang="en-US" sz="3513" i="1" spc="351" dirty="0">
                <a:solidFill>
                  <a:srgbClr val="025403"/>
                </a:solidFill>
                <a:latin typeface="Mont Italics"/>
                <a:ea typeface="Mont Italics"/>
                <a:cs typeface="Mont Italics"/>
                <a:sym typeface="Mont Italics"/>
              </a:rPr>
              <a:t>Project Timeline</a:t>
            </a:r>
          </a:p>
          <a:p>
            <a:pPr algn="l">
              <a:lnSpc>
                <a:spcPts val="5762"/>
              </a:lnSpc>
            </a:pPr>
            <a:r>
              <a:rPr lang="en-US" sz="3513" i="1" spc="351" dirty="0">
                <a:solidFill>
                  <a:srgbClr val="025403"/>
                </a:solidFill>
                <a:latin typeface="Mont Italics"/>
                <a:ea typeface="Mont Italics"/>
                <a:cs typeface="Mont Italics"/>
                <a:sym typeface="Mont Italics"/>
              </a:rPr>
              <a:t>Conclusion</a:t>
            </a:r>
          </a:p>
          <a:p>
            <a:pPr algn="l">
              <a:lnSpc>
                <a:spcPts val="5762"/>
              </a:lnSpc>
            </a:pPr>
            <a:r>
              <a:rPr lang="en-US" sz="3513" i="1" spc="351" dirty="0">
                <a:solidFill>
                  <a:srgbClr val="025403"/>
                </a:solidFill>
                <a:latin typeface="Mont Italics"/>
                <a:ea typeface="Mont Italics"/>
                <a:cs typeface="Mont Italics"/>
                <a:sym typeface="Mont Italics"/>
              </a:rPr>
              <a:t>References</a:t>
            </a:r>
          </a:p>
        </p:txBody>
      </p:sp>
    </p:spTree>
  </p:cSld>
  <p:clrMapOvr>
    <a:masterClrMapping/>
  </p:clrMapOvr>
  <p:transition spd="slow">
    <p:comb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295399" y="3237447"/>
            <a:ext cx="6172201" cy="57188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4491"/>
              </a:lnSpc>
            </a:pPr>
            <a:r>
              <a:rPr lang="en-US" sz="24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    Growing food at home is becoming very popular, especially in small spaces. </a:t>
            </a:r>
          </a:p>
          <a:p>
            <a:pPr algn="just">
              <a:lnSpc>
                <a:spcPts val="4491"/>
              </a:lnSpc>
            </a:pPr>
            <a:r>
              <a:rPr lang="en-US" sz="24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     Vertical farming is practical because it saves space, uses less soil, and allows year-round production [1]. </a:t>
            </a:r>
          </a:p>
          <a:p>
            <a:pPr algn="just">
              <a:lnSpc>
                <a:spcPts val="4491"/>
              </a:lnSpc>
            </a:pPr>
            <a:r>
              <a:rPr lang="en-US" sz="24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     However, most current research focuses on large-scale systems, while few tools are designed for beginners or small households [3].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452AD85-D8EA-D55B-186F-143ADB9DB3CE}"/>
              </a:ext>
            </a:extLst>
          </p:cNvPr>
          <p:cNvGrpSpPr/>
          <p:nvPr/>
        </p:nvGrpSpPr>
        <p:grpSpPr>
          <a:xfrm>
            <a:off x="8153400" y="1943100"/>
            <a:ext cx="9187084" cy="7473120"/>
            <a:chOff x="8072216" y="2070930"/>
            <a:chExt cx="9187084" cy="7473120"/>
          </a:xfrm>
        </p:grpSpPr>
        <p:grpSp>
          <p:nvGrpSpPr>
            <p:cNvPr id="3" name="Group 3"/>
            <p:cNvGrpSpPr/>
            <p:nvPr/>
          </p:nvGrpSpPr>
          <p:grpSpPr>
            <a:xfrm>
              <a:off x="8072216" y="2070930"/>
              <a:ext cx="3736560" cy="7473120"/>
              <a:chOff x="0" y="0"/>
              <a:chExt cx="3175000" cy="6350000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3175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3175000" h="6350000">
                    <a:moveTo>
                      <a:pt x="3175000" y="0"/>
                    </a:moveTo>
                    <a:lnTo>
                      <a:pt x="3175000" y="6350000"/>
                    </a:lnTo>
                    <a:cubicBezTo>
                      <a:pt x="1421498" y="6350000"/>
                      <a:pt x="0" y="4928502"/>
                      <a:pt x="0" y="3175000"/>
                    </a:cubicBezTo>
                    <a:cubicBezTo>
                      <a:pt x="0" y="1421498"/>
                      <a:pt x="1421498" y="0"/>
                      <a:pt x="3175000" y="0"/>
                    </a:cubicBezTo>
                    <a:close/>
                  </a:path>
                </a:pathLst>
              </a:custGeom>
              <a:blipFill>
                <a:blip r:embed="rId2"/>
                <a:stretch>
                  <a:fillRect l="-90186" r="-90186"/>
                </a:stretch>
              </a:blipFill>
              <a:ln w="57150" cap="sq">
                <a:solidFill>
                  <a:srgbClr val="FFFFFF"/>
                </a:solidFill>
                <a:prstDash val="solid"/>
                <a:miter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5" name="Freeform 5"/>
            <p:cNvSpPr/>
            <p:nvPr/>
          </p:nvSpPr>
          <p:spPr>
            <a:xfrm>
              <a:off x="12584035" y="2347726"/>
              <a:ext cx="4675265" cy="4700774"/>
            </a:xfrm>
            <a:custGeom>
              <a:avLst/>
              <a:gdLst/>
              <a:ahLst/>
              <a:cxnLst/>
              <a:rect l="l" t="t" r="r" b="b"/>
              <a:pathLst>
                <a:path w="4880061" h="4821410">
                  <a:moveTo>
                    <a:pt x="0" y="0"/>
                  </a:moveTo>
                  <a:lnTo>
                    <a:pt x="4880061" y="0"/>
                  </a:lnTo>
                  <a:lnTo>
                    <a:pt x="4880061" y="4821410"/>
                  </a:lnTo>
                  <a:lnTo>
                    <a:pt x="0" y="48214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-99142" b="-101565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12584035" y="6429155"/>
              <a:ext cx="4675265" cy="3114895"/>
            </a:xfrm>
            <a:custGeom>
              <a:avLst/>
              <a:gdLst/>
              <a:ahLst/>
              <a:cxnLst/>
              <a:rect l="l" t="t" r="r" b="b"/>
              <a:pathLst>
                <a:path w="4675265" h="3114895">
                  <a:moveTo>
                    <a:pt x="0" y="0"/>
                  </a:moveTo>
                  <a:lnTo>
                    <a:pt x="4675265" y="0"/>
                  </a:lnTo>
                  <a:lnTo>
                    <a:pt x="4675265" y="3114895"/>
                  </a:lnTo>
                  <a:lnTo>
                    <a:pt x="0" y="311489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4DD40925-BC90-99A4-B64A-7F530F0AD242}"/>
              </a:ext>
            </a:extLst>
          </p:cNvPr>
          <p:cNvGrpSpPr/>
          <p:nvPr/>
        </p:nvGrpSpPr>
        <p:grpSpPr>
          <a:xfrm>
            <a:off x="0" y="0"/>
            <a:ext cx="11357434" cy="3408896"/>
            <a:chOff x="0" y="0"/>
            <a:chExt cx="11357434" cy="3408896"/>
          </a:xfrm>
        </p:grpSpPr>
        <p:sp>
          <p:nvSpPr>
            <p:cNvPr id="13" name="TextBox 13"/>
            <p:cNvSpPr txBox="1"/>
            <p:nvPr/>
          </p:nvSpPr>
          <p:spPr>
            <a:xfrm>
              <a:off x="6930565" y="781484"/>
              <a:ext cx="4426869" cy="88043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6828"/>
                </a:lnSpc>
              </a:pPr>
              <a:r>
                <a:rPr lang="en-US" sz="5886" spc="-323" dirty="0">
                  <a:solidFill>
                    <a:srgbClr val="5E990C"/>
                  </a:solidFill>
                  <a:latin typeface="Mont Bold" panose="020B0604020202020204" charset="0"/>
                  <a:ea typeface="Mont"/>
                  <a:cs typeface="Mont"/>
                  <a:sym typeface="Mont"/>
                </a:rPr>
                <a:t>Introduction</a:t>
              </a:r>
            </a:p>
          </p:txBody>
        </p:sp>
        <p:sp>
          <p:nvSpPr>
            <p:cNvPr id="14" name="Freeform 14"/>
            <p:cNvSpPr/>
            <p:nvPr/>
          </p:nvSpPr>
          <p:spPr>
            <a:xfrm rot="5400000">
              <a:off x="-20485" y="20485"/>
              <a:ext cx="3408896" cy="3367926"/>
            </a:xfrm>
            <a:custGeom>
              <a:avLst/>
              <a:gdLst/>
              <a:ahLst/>
              <a:cxnLst/>
              <a:rect l="l" t="t" r="r" b="b"/>
              <a:pathLst>
                <a:path w="3408896" h="3367926">
                  <a:moveTo>
                    <a:pt x="0" y="0"/>
                  </a:moveTo>
                  <a:lnTo>
                    <a:pt x="3408896" y="0"/>
                  </a:lnTo>
                  <a:lnTo>
                    <a:pt x="3408896" y="3367926"/>
                  </a:lnTo>
                  <a:lnTo>
                    <a:pt x="0" y="33679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-99142" b="-101565"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15" name="Group 15"/>
            <p:cNvGrpSpPr/>
            <p:nvPr/>
          </p:nvGrpSpPr>
          <p:grpSpPr>
            <a:xfrm>
              <a:off x="128952" y="522287"/>
              <a:ext cx="2774062" cy="1113518"/>
              <a:chOff x="0" y="0"/>
              <a:chExt cx="3698749" cy="1484690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198668"/>
                <a:ext cx="1330942" cy="1286022"/>
              </a:xfrm>
              <a:custGeom>
                <a:avLst/>
                <a:gdLst/>
                <a:ahLst/>
                <a:cxnLst/>
                <a:rect l="l" t="t" r="r" b="b"/>
                <a:pathLst>
                  <a:path w="1330942" h="1286022">
                    <a:moveTo>
                      <a:pt x="0" y="0"/>
                    </a:moveTo>
                    <a:lnTo>
                      <a:pt x="1330942" y="0"/>
                    </a:lnTo>
                    <a:lnTo>
                      <a:pt x="1330942" y="1286022"/>
                    </a:lnTo>
                    <a:lnTo>
                      <a:pt x="0" y="1286022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6">
                  <a:extLst>
                    <a:ext uri="{96DAC541-7B7A-43D3-8B79-37D633B846F1}">
                      <asvg:svgBlip xmlns:asvg="http://schemas.microsoft.com/office/drawing/2016/SVG/main" r:embed="rId7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" name="Freeform 17"/>
              <p:cNvSpPr/>
              <p:nvPr/>
            </p:nvSpPr>
            <p:spPr>
              <a:xfrm>
                <a:off x="1729011" y="0"/>
                <a:ext cx="1969738" cy="1484690"/>
              </a:xfrm>
              <a:custGeom>
                <a:avLst/>
                <a:gdLst/>
                <a:ahLst/>
                <a:cxnLst/>
                <a:rect l="l" t="t" r="r" b="b"/>
                <a:pathLst>
                  <a:path w="1969738" h="1484690">
                    <a:moveTo>
                      <a:pt x="0" y="0"/>
                    </a:moveTo>
                    <a:lnTo>
                      <a:pt x="1969738" y="0"/>
                    </a:lnTo>
                    <a:lnTo>
                      <a:pt x="1969738" y="1484690"/>
                    </a:lnTo>
                    <a:lnTo>
                      <a:pt x="0" y="1484690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9A68A6F-D5B7-A751-D731-4BBFF977AADA}"/>
              </a:ext>
            </a:extLst>
          </p:cNvPr>
          <p:cNvGrpSpPr/>
          <p:nvPr/>
        </p:nvGrpSpPr>
        <p:grpSpPr>
          <a:xfrm>
            <a:off x="9382944" y="1604448"/>
            <a:ext cx="8461584" cy="4415802"/>
            <a:chOff x="9382944" y="1604448"/>
            <a:chExt cx="8461584" cy="4415802"/>
          </a:xfrm>
        </p:grpSpPr>
        <p:grpSp>
          <p:nvGrpSpPr>
            <p:cNvPr id="6" name="Group 6"/>
            <p:cNvGrpSpPr>
              <a:grpSpLocks noChangeAspect="1"/>
            </p:cNvGrpSpPr>
            <p:nvPr/>
          </p:nvGrpSpPr>
          <p:grpSpPr>
            <a:xfrm>
              <a:off x="9382944" y="1604448"/>
              <a:ext cx="4415802" cy="4415802"/>
              <a:chOff x="0" y="0"/>
              <a:chExt cx="7620000" cy="76200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472857" y="624824"/>
                <a:ext cx="6674285" cy="6370352"/>
              </a:xfrm>
              <a:custGeom>
                <a:avLst/>
                <a:gdLst/>
                <a:ahLst/>
                <a:cxnLst/>
                <a:rect l="l" t="t" r="r" b="b"/>
                <a:pathLst>
                  <a:path w="6674285" h="6370352">
                    <a:moveTo>
                      <a:pt x="3337143" y="5096"/>
                    </a:moveTo>
                    <a:cubicBezTo>
                      <a:pt x="2197622" y="0"/>
                      <a:pt x="1142474" y="605003"/>
                      <a:pt x="571237" y="1591016"/>
                    </a:cubicBezTo>
                    <a:cubicBezTo>
                      <a:pt x="0" y="2577030"/>
                      <a:pt x="0" y="3793322"/>
                      <a:pt x="571237" y="4779335"/>
                    </a:cubicBezTo>
                    <a:cubicBezTo>
                      <a:pt x="1142474" y="5765349"/>
                      <a:pt x="2197622" y="6370351"/>
                      <a:pt x="3337143" y="6365256"/>
                    </a:cubicBezTo>
                    <a:cubicBezTo>
                      <a:pt x="4476664" y="6370351"/>
                      <a:pt x="5531812" y="5765349"/>
                      <a:pt x="6103049" y="4779335"/>
                    </a:cubicBezTo>
                    <a:cubicBezTo>
                      <a:pt x="6674286" y="3793321"/>
                      <a:pt x="6674286" y="2577030"/>
                      <a:pt x="6103049" y="1591016"/>
                    </a:cubicBezTo>
                    <a:cubicBezTo>
                      <a:pt x="5531812" y="605002"/>
                      <a:pt x="4476664" y="0"/>
                      <a:pt x="3337143" y="5096"/>
                    </a:cubicBezTo>
                    <a:close/>
                  </a:path>
                </a:pathLst>
              </a:custGeom>
              <a:blipFill>
                <a:blip r:embed="rId9"/>
                <a:stretch>
                  <a:fillRect l="-45382" r="-4228"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" name="Freeform 8"/>
              <p:cNvSpPr/>
              <p:nvPr/>
            </p:nvSpPr>
            <p:spPr>
              <a:xfrm>
                <a:off x="0" y="0"/>
                <a:ext cx="7620000" cy="7620000"/>
              </a:xfrm>
              <a:custGeom>
                <a:avLst/>
                <a:gdLst/>
                <a:ahLst/>
                <a:cxnLst/>
                <a:rect l="l" t="t" r="r" b="b"/>
                <a:pathLst>
                  <a:path w="7620000" h="7620000">
                    <a:moveTo>
                      <a:pt x="3810000" y="0"/>
                    </a:moveTo>
                    <a:cubicBezTo>
                      <a:pt x="1709420" y="0"/>
                      <a:pt x="0" y="1709420"/>
                      <a:pt x="0" y="3810000"/>
                    </a:cubicBezTo>
                    <a:cubicBezTo>
                      <a:pt x="0" y="5910580"/>
                      <a:pt x="1709420" y="7620000"/>
                      <a:pt x="3810000" y="7620000"/>
                    </a:cubicBezTo>
                    <a:cubicBezTo>
                      <a:pt x="5910580" y="7620000"/>
                      <a:pt x="7620000" y="5910580"/>
                      <a:pt x="7620000" y="3810000"/>
                    </a:cubicBezTo>
                    <a:cubicBezTo>
                      <a:pt x="7620000" y="1709420"/>
                      <a:pt x="5910580" y="0"/>
                      <a:pt x="3810000" y="0"/>
                    </a:cubicBezTo>
                    <a:close/>
                    <a:moveTo>
                      <a:pt x="629920" y="3810000"/>
                    </a:moveTo>
                    <a:cubicBezTo>
                      <a:pt x="629920" y="2056130"/>
                      <a:pt x="2056130" y="629920"/>
                      <a:pt x="3810000" y="629920"/>
                    </a:cubicBezTo>
                    <a:cubicBezTo>
                      <a:pt x="5563870" y="629920"/>
                      <a:pt x="6990080" y="2056130"/>
                      <a:pt x="6990080" y="3810000"/>
                    </a:cubicBezTo>
                    <a:cubicBezTo>
                      <a:pt x="6990080" y="5563870"/>
                      <a:pt x="5563870" y="6990080"/>
                      <a:pt x="3810000" y="6990080"/>
                    </a:cubicBezTo>
                    <a:cubicBezTo>
                      <a:pt x="2056130" y="6990080"/>
                      <a:pt x="629920" y="5563870"/>
                      <a:pt x="629920" y="381000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9" name="Group 9"/>
            <p:cNvGrpSpPr>
              <a:grpSpLocks noChangeAspect="1"/>
            </p:cNvGrpSpPr>
            <p:nvPr/>
          </p:nvGrpSpPr>
          <p:grpSpPr>
            <a:xfrm>
              <a:off x="13910303" y="2033292"/>
              <a:ext cx="3934225" cy="3934225"/>
              <a:chOff x="0" y="0"/>
              <a:chExt cx="7620000" cy="762000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472857" y="624824"/>
                <a:ext cx="6674285" cy="6370352"/>
              </a:xfrm>
              <a:custGeom>
                <a:avLst/>
                <a:gdLst/>
                <a:ahLst/>
                <a:cxnLst/>
                <a:rect l="l" t="t" r="r" b="b"/>
                <a:pathLst>
                  <a:path w="6674285" h="6370352">
                    <a:moveTo>
                      <a:pt x="3337143" y="5096"/>
                    </a:moveTo>
                    <a:cubicBezTo>
                      <a:pt x="2197622" y="0"/>
                      <a:pt x="1142474" y="605003"/>
                      <a:pt x="571237" y="1591016"/>
                    </a:cubicBezTo>
                    <a:cubicBezTo>
                      <a:pt x="0" y="2577030"/>
                      <a:pt x="0" y="3793322"/>
                      <a:pt x="571237" y="4779335"/>
                    </a:cubicBezTo>
                    <a:cubicBezTo>
                      <a:pt x="1142474" y="5765349"/>
                      <a:pt x="2197622" y="6370351"/>
                      <a:pt x="3337143" y="6365256"/>
                    </a:cubicBezTo>
                    <a:cubicBezTo>
                      <a:pt x="4476664" y="6370351"/>
                      <a:pt x="5531812" y="5765349"/>
                      <a:pt x="6103049" y="4779335"/>
                    </a:cubicBezTo>
                    <a:cubicBezTo>
                      <a:pt x="6674286" y="3793321"/>
                      <a:pt x="6674286" y="2577030"/>
                      <a:pt x="6103049" y="1591016"/>
                    </a:cubicBezTo>
                    <a:cubicBezTo>
                      <a:pt x="5531812" y="605002"/>
                      <a:pt x="4476664" y="0"/>
                      <a:pt x="3337143" y="5096"/>
                    </a:cubicBezTo>
                    <a:close/>
                  </a:path>
                </a:pathLst>
              </a:custGeom>
              <a:blipFill>
                <a:blip r:embed="rId10"/>
                <a:stretch>
                  <a:fillRect l="-24665" r="-24665"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Freeform 11"/>
              <p:cNvSpPr/>
              <p:nvPr/>
            </p:nvSpPr>
            <p:spPr>
              <a:xfrm>
                <a:off x="0" y="0"/>
                <a:ext cx="7620000" cy="7620000"/>
              </a:xfrm>
              <a:custGeom>
                <a:avLst/>
                <a:gdLst/>
                <a:ahLst/>
                <a:cxnLst/>
                <a:rect l="l" t="t" r="r" b="b"/>
                <a:pathLst>
                  <a:path w="7620000" h="7620000">
                    <a:moveTo>
                      <a:pt x="3810000" y="0"/>
                    </a:moveTo>
                    <a:cubicBezTo>
                      <a:pt x="1709420" y="0"/>
                      <a:pt x="0" y="1709420"/>
                      <a:pt x="0" y="3810000"/>
                    </a:cubicBezTo>
                    <a:cubicBezTo>
                      <a:pt x="0" y="5910580"/>
                      <a:pt x="1709420" y="7620000"/>
                      <a:pt x="3810000" y="7620000"/>
                    </a:cubicBezTo>
                    <a:cubicBezTo>
                      <a:pt x="5910580" y="7620000"/>
                      <a:pt x="7620000" y="5910580"/>
                      <a:pt x="7620000" y="3810000"/>
                    </a:cubicBezTo>
                    <a:cubicBezTo>
                      <a:pt x="7620000" y="1709420"/>
                      <a:pt x="5910580" y="0"/>
                      <a:pt x="3810000" y="0"/>
                    </a:cubicBezTo>
                    <a:close/>
                    <a:moveTo>
                      <a:pt x="629920" y="3810000"/>
                    </a:moveTo>
                    <a:cubicBezTo>
                      <a:pt x="629920" y="2056130"/>
                      <a:pt x="2056130" y="629920"/>
                      <a:pt x="3810000" y="629920"/>
                    </a:cubicBezTo>
                    <a:cubicBezTo>
                      <a:pt x="5563870" y="629920"/>
                      <a:pt x="6990080" y="2056130"/>
                      <a:pt x="6990080" y="3810000"/>
                    </a:cubicBezTo>
                    <a:cubicBezTo>
                      <a:pt x="6990080" y="5563870"/>
                      <a:pt x="5563870" y="6990080"/>
                      <a:pt x="3810000" y="6990080"/>
                    </a:cubicBezTo>
                    <a:cubicBezTo>
                      <a:pt x="2056130" y="6990080"/>
                      <a:pt x="629920" y="5563870"/>
                      <a:pt x="629920" y="381000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27039" y="952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77" b="-9277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D6DA6A1D-4515-3CAD-1752-F53E87A4C7AA}"/>
              </a:ext>
            </a:extLst>
          </p:cNvPr>
          <p:cNvGrpSpPr/>
          <p:nvPr/>
        </p:nvGrpSpPr>
        <p:grpSpPr>
          <a:xfrm>
            <a:off x="-90411" y="9525"/>
            <a:ext cx="16677811" cy="10287000"/>
            <a:chOff x="-90411" y="9525"/>
            <a:chExt cx="16677811" cy="10287000"/>
          </a:xfrm>
        </p:grpSpPr>
        <p:grpSp>
          <p:nvGrpSpPr>
            <p:cNvPr id="3" name="Group 3"/>
            <p:cNvGrpSpPr/>
            <p:nvPr/>
          </p:nvGrpSpPr>
          <p:grpSpPr>
            <a:xfrm rot="16200000">
              <a:off x="3104995" y="-3185881"/>
              <a:ext cx="10287000" cy="16677811"/>
              <a:chOff x="0" y="-19050"/>
              <a:chExt cx="3092361" cy="5013494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1"/>
                <a:ext cx="3092361" cy="3466990"/>
              </a:xfrm>
              <a:custGeom>
                <a:avLst/>
                <a:gdLst/>
                <a:ahLst/>
                <a:cxnLst/>
                <a:rect l="l" t="t" r="r" b="b"/>
                <a:pathLst>
                  <a:path w="3092361" h="4994444">
                    <a:moveTo>
                      <a:pt x="0" y="0"/>
                    </a:moveTo>
                    <a:lnTo>
                      <a:pt x="3092361" y="0"/>
                    </a:lnTo>
                    <a:lnTo>
                      <a:pt x="3092361" y="4994444"/>
                    </a:lnTo>
                    <a:lnTo>
                      <a:pt x="0" y="49944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100000"/>
                    </a:srgbClr>
                  </a:gs>
                  <a:gs pos="20000">
                    <a:srgbClr val="FFFFFF">
                      <a:alpha val="100000"/>
                    </a:srgbClr>
                  </a:gs>
                  <a:gs pos="40000">
                    <a:srgbClr val="FFFFFF">
                      <a:alpha val="100000"/>
                    </a:srgbClr>
                  </a:gs>
                  <a:gs pos="60000">
                    <a:srgbClr val="FFFFFF">
                      <a:alpha val="97500"/>
                    </a:srgbClr>
                  </a:gs>
                  <a:gs pos="80000">
                    <a:srgbClr val="FFFFFF">
                      <a:alpha val="100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/>
              </a:gra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" name="TextBox 5"/>
              <p:cNvSpPr txBox="1"/>
              <p:nvPr/>
            </p:nvSpPr>
            <p:spPr>
              <a:xfrm>
                <a:off x="0" y="-19050"/>
                <a:ext cx="3092361" cy="5013494"/>
              </a:xfrm>
              <a:prstGeom prst="rect">
                <a:avLst/>
              </a:prstGeom>
            </p:spPr>
            <p:txBody>
              <a:bodyPr lIns="44508" tIns="44508" rIns="44508" bIns="44508" rtlCol="0" anchor="ctr"/>
              <a:lstStyle/>
              <a:p>
                <a:pPr algn="ctr">
                  <a:lnSpc>
                    <a:spcPts val="2102"/>
                  </a:lnSpc>
                </a:pPr>
                <a:endParaRPr/>
              </a:p>
            </p:txBody>
          </p:sp>
        </p:grpSp>
        <p:sp>
          <p:nvSpPr>
            <p:cNvPr id="28" name="Freeform 28"/>
            <p:cNvSpPr/>
            <p:nvPr/>
          </p:nvSpPr>
          <p:spPr>
            <a:xfrm rot="5400000">
              <a:off x="-47524" y="30010"/>
              <a:ext cx="3408896" cy="3367926"/>
            </a:xfrm>
            <a:custGeom>
              <a:avLst/>
              <a:gdLst/>
              <a:ahLst/>
              <a:cxnLst/>
              <a:rect l="l" t="t" r="r" b="b"/>
              <a:pathLst>
                <a:path w="3408896" h="3367926">
                  <a:moveTo>
                    <a:pt x="0" y="0"/>
                  </a:moveTo>
                  <a:lnTo>
                    <a:pt x="3408896" y="0"/>
                  </a:lnTo>
                  <a:lnTo>
                    <a:pt x="3408896" y="3367926"/>
                  </a:lnTo>
                  <a:lnTo>
                    <a:pt x="0" y="33679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-99142" b="-101565"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9" name="Group 29"/>
            <p:cNvGrpSpPr/>
            <p:nvPr/>
          </p:nvGrpSpPr>
          <p:grpSpPr>
            <a:xfrm>
              <a:off x="101913" y="531812"/>
              <a:ext cx="2774062" cy="1113518"/>
              <a:chOff x="0" y="0"/>
              <a:chExt cx="3698749" cy="1484690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0" y="198668"/>
                <a:ext cx="1330942" cy="1286022"/>
              </a:xfrm>
              <a:custGeom>
                <a:avLst/>
                <a:gdLst/>
                <a:ahLst/>
                <a:cxnLst/>
                <a:rect l="l" t="t" r="r" b="b"/>
                <a:pathLst>
                  <a:path w="1330942" h="1286022">
                    <a:moveTo>
                      <a:pt x="0" y="0"/>
                    </a:moveTo>
                    <a:lnTo>
                      <a:pt x="1330942" y="0"/>
                    </a:lnTo>
                    <a:lnTo>
                      <a:pt x="1330942" y="1286022"/>
                    </a:lnTo>
                    <a:lnTo>
                      <a:pt x="0" y="1286022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5">
                  <a:extLs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" name="Freeform 31"/>
              <p:cNvSpPr/>
              <p:nvPr/>
            </p:nvSpPr>
            <p:spPr>
              <a:xfrm>
                <a:off x="1729011" y="0"/>
                <a:ext cx="1969738" cy="1484690"/>
              </a:xfrm>
              <a:custGeom>
                <a:avLst/>
                <a:gdLst/>
                <a:ahLst/>
                <a:cxnLst/>
                <a:rect l="l" t="t" r="r" b="b"/>
                <a:pathLst>
                  <a:path w="1969738" h="1484690">
                    <a:moveTo>
                      <a:pt x="0" y="0"/>
                    </a:moveTo>
                    <a:lnTo>
                      <a:pt x="1969738" y="0"/>
                    </a:lnTo>
                    <a:lnTo>
                      <a:pt x="1969738" y="1484690"/>
                    </a:lnTo>
                    <a:lnTo>
                      <a:pt x="0" y="1484690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22" name="TextBox 22"/>
            <p:cNvSpPr txBox="1"/>
            <p:nvPr/>
          </p:nvSpPr>
          <p:spPr>
            <a:xfrm>
              <a:off x="533400" y="2649596"/>
              <a:ext cx="6224841" cy="162166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6267"/>
                </a:lnSpc>
              </a:pPr>
              <a:r>
                <a:rPr lang="en-US" sz="5402" b="1" spc="-297" dirty="0">
                  <a:solidFill>
                    <a:srgbClr val="5E990C"/>
                  </a:solidFill>
                  <a:latin typeface="Mont Bold"/>
                  <a:ea typeface="Mont Bold"/>
                  <a:cs typeface="Mont Bold"/>
                  <a:sym typeface="Mont Bold"/>
                </a:rPr>
                <a:t>Problem</a:t>
              </a:r>
            </a:p>
            <a:p>
              <a:pPr algn="r">
                <a:lnSpc>
                  <a:spcPts val="6267"/>
                </a:lnSpc>
              </a:pPr>
              <a:r>
                <a:rPr lang="en-US" sz="5402" b="1" spc="-297" dirty="0">
                  <a:solidFill>
                    <a:srgbClr val="5E990C"/>
                  </a:solidFill>
                  <a:latin typeface="Mont Bold"/>
                  <a:ea typeface="Mont Bold"/>
                  <a:cs typeface="Mont Bold"/>
                  <a:sym typeface="Mont Bold"/>
                </a:rPr>
                <a:t>Statement </a:t>
              </a:r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1145543" y="5258171"/>
            <a:ext cx="5675266" cy="28571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172"/>
              </a:lnSpc>
            </a:pPr>
            <a:r>
              <a:rPr lang="en-US" sz="2265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     Most online information is scattered and too technical. Current platforms focus on commercial farms, lack interactivity, and do not support small home users [3]. </a:t>
            </a:r>
          </a:p>
          <a:p>
            <a:pPr algn="just">
              <a:lnSpc>
                <a:spcPts val="3172"/>
              </a:lnSpc>
            </a:pPr>
            <a:r>
              <a:rPr lang="en-US" sz="2265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     This creates a clear need for a simple, step-by-step solution.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5FD4A3C9-5D87-7604-A85B-3294FFB7FB74}"/>
              </a:ext>
            </a:extLst>
          </p:cNvPr>
          <p:cNvGrpSpPr/>
          <p:nvPr/>
        </p:nvGrpSpPr>
        <p:grpSpPr>
          <a:xfrm>
            <a:off x="7407229" y="1474502"/>
            <a:ext cx="5165771" cy="3973798"/>
            <a:chOff x="6796587" y="1179227"/>
            <a:chExt cx="5165771" cy="3973798"/>
          </a:xfrm>
        </p:grpSpPr>
        <p:sp>
          <p:nvSpPr>
            <p:cNvPr id="6" name="Freeform 6"/>
            <p:cNvSpPr/>
            <p:nvPr/>
          </p:nvSpPr>
          <p:spPr>
            <a:xfrm>
              <a:off x="6796587" y="1637756"/>
              <a:ext cx="5165771" cy="3515269"/>
            </a:xfrm>
            <a:custGeom>
              <a:avLst/>
              <a:gdLst/>
              <a:ahLst/>
              <a:cxnLst/>
              <a:rect l="l" t="t" r="r" b="b"/>
              <a:pathLst>
                <a:path w="5021813" h="3515269">
                  <a:moveTo>
                    <a:pt x="0" y="0"/>
                  </a:moveTo>
                  <a:lnTo>
                    <a:pt x="5021813" y="0"/>
                  </a:lnTo>
                  <a:lnTo>
                    <a:pt x="5021813" y="3515269"/>
                  </a:lnTo>
                  <a:lnTo>
                    <a:pt x="0" y="35152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10"/>
            <p:cNvSpPr/>
            <p:nvPr/>
          </p:nvSpPr>
          <p:spPr>
            <a:xfrm flipH="1">
              <a:off x="10107087" y="1179227"/>
              <a:ext cx="1532858" cy="1514435"/>
            </a:xfrm>
            <a:custGeom>
              <a:avLst/>
              <a:gdLst/>
              <a:ahLst/>
              <a:cxnLst/>
              <a:rect l="l" t="t" r="r" b="b"/>
              <a:pathLst>
                <a:path w="1532858" h="1514435">
                  <a:moveTo>
                    <a:pt x="1532858" y="0"/>
                  </a:moveTo>
                  <a:lnTo>
                    <a:pt x="0" y="0"/>
                  </a:lnTo>
                  <a:lnTo>
                    <a:pt x="0" y="1514435"/>
                  </a:lnTo>
                  <a:lnTo>
                    <a:pt x="1532858" y="1514435"/>
                  </a:lnTo>
                  <a:lnTo>
                    <a:pt x="1532858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-99142" b="-101565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10493367" y="1601548"/>
              <a:ext cx="1064961" cy="1031681"/>
            </a:xfrm>
            <a:custGeom>
              <a:avLst/>
              <a:gdLst/>
              <a:ahLst/>
              <a:cxnLst/>
              <a:rect l="l" t="t" r="r" b="b"/>
              <a:pathLst>
                <a:path w="1064961" h="1031681">
                  <a:moveTo>
                    <a:pt x="0" y="0"/>
                  </a:moveTo>
                  <a:lnTo>
                    <a:pt x="1064961" y="0"/>
                  </a:lnTo>
                  <a:lnTo>
                    <a:pt x="1064961" y="1031682"/>
                  </a:lnTo>
                  <a:lnTo>
                    <a:pt x="0" y="10316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7158360" y="2389149"/>
              <a:ext cx="3117685" cy="39192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495"/>
                </a:lnSpc>
              </a:pPr>
              <a:r>
                <a:rPr lang="en-US" sz="2150" b="1" spc="-118" dirty="0">
                  <a:solidFill>
                    <a:srgbClr val="5E990C"/>
                  </a:solidFill>
                  <a:latin typeface="Mont Bold"/>
                  <a:ea typeface="Mont Bold"/>
                  <a:cs typeface="Mont Bold"/>
                  <a:sym typeface="Mont Bold"/>
                </a:rPr>
                <a:t>Information Scattered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7250454" y="2944268"/>
              <a:ext cx="4148651" cy="135015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just">
                <a:lnSpc>
                  <a:spcPts val="2619"/>
                </a:lnSpc>
              </a:pPr>
              <a:r>
                <a:rPr lang="en-US" sz="1871" dirty="0">
                  <a:solidFill>
                    <a:srgbClr val="025403"/>
                  </a:solidFill>
                  <a:latin typeface="Mont"/>
                  <a:ea typeface="Mont"/>
                  <a:cs typeface="Mont"/>
                  <a:sym typeface="Mont"/>
                </a:rPr>
                <a:t>      Guides are spread across blogs, forums, and videos. They are often vague, inconsistent, or too technical for beginners.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9340F28-EBE9-6714-9052-6D6C4F1B9044}"/>
              </a:ext>
            </a:extLst>
          </p:cNvPr>
          <p:cNvGrpSpPr/>
          <p:nvPr/>
        </p:nvGrpSpPr>
        <p:grpSpPr>
          <a:xfrm>
            <a:off x="7407229" y="5295900"/>
            <a:ext cx="5165771" cy="3732541"/>
            <a:chOff x="6796587" y="5516234"/>
            <a:chExt cx="5165771" cy="3732541"/>
          </a:xfrm>
        </p:grpSpPr>
        <p:sp>
          <p:nvSpPr>
            <p:cNvPr id="7" name="Freeform 7"/>
            <p:cNvSpPr/>
            <p:nvPr/>
          </p:nvSpPr>
          <p:spPr>
            <a:xfrm>
              <a:off x="6796587" y="5516234"/>
              <a:ext cx="5165771" cy="3515269"/>
            </a:xfrm>
            <a:custGeom>
              <a:avLst/>
              <a:gdLst/>
              <a:ahLst/>
              <a:cxnLst/>
              <a:rect l="l" t="t" r="r" b="b"/>
              <a:pathLst>
                <a:path w="5021813" h="3515269">
                  <a:moveTo>
                    <a:pt x="0" y="0"/>
                  </a:moveTo>
                  <a:lnTo>
                    <a:pt x="5021813" y="0"/>
                  </a:lnTo>
                  <a:lnTo>
                    <a:pt x="5021813" y="3515268"/>
                  </a:lnTo>
                  <a:lnTo>
                    <a:pt x="0" y="35152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3"/>
            <p:cNvSpPr/>
            <p:nvPr/>
          </p:nvSpPr>
          <p:spPr>
            <a:xfrm rot="-10800000">
              <a:off x="10107087" y="7734340"/>
              <a:ext cx="1532858" cy="1514435"/>
            </a:xfrm>
            <a:custGeom>
              <a:avLst/>
              <a:gdLst/>
              <a:ahLst/>
              <a:cxnLst/>
              <a:rect l="l" t="t" r="r" b="b"/>
              <a:pathLst>
                <a:path w="1532858" h="1514435">
                  <a:moveTo>
                    <a:pt x="0" y="0"/>
                  </a:moveTo>
                  <a:lnTo>
                    <a:pt x="1532858" y="0"/>
                  </a:lnTo>
                  <a:lnTo>
                    <a:pt x="1532858" y="1514435"/>
                  </a:lnTo>
                  <a:lnTo>
                    <a:pt x="0" y="15144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-99142" b="-101565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10450194" y="7795572"/>
              <a:ext cx="1118052" cy="1069137"/>
            </a:xfrm>
            <a:custGeom>
              <a:avLst/>
              <a:gdLst/>
              <a:ahLst/>
              <a:cxnLst/>
              <a:rect l="l" t="t" r="r" b="b"/>
              <a:pathLst>
                <a:path w="1118052" h="1069137">
                  <a:moveTo>
                    <a:pt x="0" y="0"/>
                  </a:moveTo>
                  <a:lnTo>
                    <a:pt x="1118052" y="0"/>
                  </a:lnTo>
                  <a:lnTo>
                    <a:pt x="1118052" y="1069137"/>
                  </a:lnTo>
                  <a:lnTo>
                    <a:pt x="0" y="10691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7335260" y="7976522"/>
              <a:ext cx="2763885" cy="39192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495"/>
                </a:lnSpc>
              </a:pPr>
              <a:r>
                <a:rPr lang="en-US" sz="2150" b="1" spc="-118">
                  <a:solidFill>
                    <a:srgbClr val="5E990C"/>
                  </a:solidFill>
                  <a:latin typeface="Mont Bold"/>
                  <a:ea typeface="Mont Bold"/>
                  <a:cs typeface="Mont Bold"/>
                  <a:sym typeface="Mont Bold"/>
                </a:rPr>
                <a:t>Lack of Interactivity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7250454" y="6159203"/>
              <a:ext cx="4148651" cy="135267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just">
                <a:lnSpc>
                  <a:spcPts val="2617"/>
                </a:lnSpc>
              </a:pPr>
              <a:r>
                <a:rPr lang="en-US" sz="1869" dirty="0">
                  <a:solidFill>
                    <a:srgbClr val="025403"/>
                  </a:solidFill>
                  <a:latin typeface="Mont"/>
                  <a:ea typeface="Mont"/>
                  <a:cs typeface="Mont"/>
                  <a:sym typeface="Mont"/>
                </a:rPr>
                <a:t>      Existing tools usually miss interactive planning, login functions, and personalization. This limits user engagement.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CE31ECF3-4804-805A-E859-C6F18044B269}"/>
              </a:ext>
            </a:extLst>
          </p:cNvPr>
          <p:cNvGrpSpPr/>
          <p:nvPr/>
        </p:nvGrpSpPr>
        <p:grpSpPr>
          <a:xfrm>
            <a:off x="12313687" y="5295900"/>
            <a:ext cx="5288513" cy="3732541"/>
            <a:chOff x="12237487" y="5516234"/>
            <a:chExt cx="5288513" cy="3732541"/>
          </a:xfrm>
        </p:grpSpPr>
        <p:sp>
          <p:nvSpPr>
            <p:cNvPr id="9" name="Freeform 9"/>
            <p:cNvSpPr/>
            <p:nvPr/>
          </p:nvSpPr>
          <p:spPr>
            <a:xfrm>
              <a:off x="12237487" y="5516234"/>
              <a:ext cx="5288513" cy="3515269"/>
            </a:xfrm>
            <a:custGeom>
              <a:avLst/>
              <a:gdLst/>
              <a:ahLst/>
              <a:cxnLst/>
              <a:rect l="l" t="t" r="r" b="b"/>
              <a:pathLst>
                <a:path w="5021813" h="3515269">
                  <a:moveTo>
                    <a:pt x="0" y="0"/>
                  </a:moveTo>
                  <a:lnTo>
                    <a:pt x="5021813" y="0"/>
                  </a:lnTo>
                  <a:lnTo>
                    <a:pt x="5021813" y="3515268"/>
                  </a:lnTo>
                  <a:lnTo>
                    <a:pt x="0" y="35152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/>
            <p:cNvSpPr/>
            <p:nvPr/>
          </p:nvSpPr>
          <p:spPr>
            <a:xfrm rot="-10800000" flipH="1">
              <a:off x="12369753" y="7734340"/>
              <a:ext cx="1532858" cy="1514435"/>
            </a:xfrm>
            <a:custGeom>
              <a:avLst/>
              <a:gdLst/>
              <a:ahLst/>
              <a:cxnLst/>
              <a:rect l="l" t="t" r="r" b="b"/>
              <a:pathLst>
                <a:path w="1532858" h="1514435">
                  <a:moveTo>
                    <a:pt x="1532858" y="0"/>
                  </a:moveTo>
                  <a:lnTo>
                    <a:pt x="0" y="0"/>
                  </a:lnTo>
                  <a:lnTo>
                    <a:pt x="0" y="1514435"/>
                  </a:lnTo>
                  <a:lnTo>
                    <a:pt x="1532858" y="1514435"/>
                  </a:lnTo>
                  <a:lnTo>
                    <a:pt x="1532858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l="-99142" b="-101565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12414626" y="7864305"/>
              <a:ext cx="1051673" cy="1000404"/>
            </a:xfrm>
            <a:custGeom>
              <a:avLst/>
              <a:gdLst/>
              <a:ahLst/>
              <a:cxnLst/>
              <a:rect l="l" t="t" r="r" b="b"/>
              <a:pathLst>
                <a:path w="1051673" h="1000404">
                  <a:moveTo>
                    <a:pt x="0" y="0"/>
                  </a:moveTo>
                  <a:lnTo>
                    <a:pt x="1051674" y="0"/>
                  </a:lnTo>
                  <a:lnTo>
                    <a:pt x="1051674" y="1000404"/>
                  </a:lnTo>
                  <a:lnTo>
                    <a:pt x="0" y="10004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13559376" y="8125160"/>
              <a:ext cx="3433224" cy="3528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2263"/>
                </a:lnSpc>
              </a:pPr>
              <a:r>
                <a:rPr lang="en-US" sz="1950" b="1" spc="-107" dirty="0">
                  <a:solidFill>
                    <a:srgbClr val="5E990C"/>
                  </a:solidFill>
                  <a:latin typeface="Mont Bold"/>
                  <a:ea typeface="Mont Bold"/>
                  <a:cs typeface="Mont Bold"/>
                  <a:sym typeface="Mont Bold"/>
                </a:rPr>
                <a:t>No Step-by-Step Guidance</a:t>
              </a:r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12701543" y="6159203"/>
              <a:ext cx="4063368" cy="135267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just">
                <a:lnSpc>
                  <a:spcPts val="2617"/>
                </a:lnSpc>
              </a:pPr>
              <a:r>
                <a:rPr lang="en-US" sz="1869" dirty="0">
                  <a:solidFill>
                    <a:srgbClr val="025403"/>
                  </a:solidFill>
                  <a:latin typeface="Mont"/>
                  <a:ea typeface="Mont"/>
                  <a:cs typeface="Mont"/>
                  <a:sym typeface="Mont"/>
                </a:rPr>
                <a:t>       There is no simple platform guiding home users through building and managing their own vertical farm.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4367D267-6764-CD93-C3CF-F4D7FB861C02}"/>
              </a:ext>
            </a:extLst>
          </p:cNvPr>
          <p:cNvGrpSpPr/>
          <p:nvPr/>
        </p:nvGrpSpPr>
        <p:grpSpPr>
          <a:xfrm>
            <a:off x="12313686" y="1474502"/>
            <a:ext cx="5288513" cy="3973798"/>
            <a:chOff x="12237486" y="1179227"/>
            <a:chExt cx="5288513" cy="3973798"/>
          </a:xfrm>
        </p:grpSpPr>
        <p:sp>
          <p:nvSpPr>
            <p:cNvPr id="8" name="Freeform 8"/>
            <p:cNvSpPr/>
            <p:nvPr/>
          </p:nvSpPr>
          <p:spPr>
            <a:xfrm>
              <a:off x="12237486" y="1637756"/>
              <a:ext cx="5288513" cy="3515269"/>
            </a:xfrm>
            <a:custGeom>
              <a:avLst/>
              <a:gdLst/>
              <a:ahLst/>
              <a:cxnLst/>
              <a:rect l="l" t="t" r="r" b="b"/>
              <a:pathLst>
                <a:path w="5021813" h="3515269">
                  <a:moveTo>
                    <a:pt x="0" y="0"/>
                  </a:moveTo>
                  <a:lnTo>
                    <a:pt x="5021813" y="0"/>
                  </a:lnTo>
                  <a:lnTo>
                    <a:pt x="5021813" y="3515269"/>
                  </a:lnTo>
                  <a:lnTo>
                    <a:pt x="0" y="35152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12369753" y="1179227"/>
              <a:ext cx="1532858" cy="1514435"/>
            </a:xfrm>
            <a:custGeom>
              <a:avLst/>
              <a:gdLst/>
              <a:ahLst/>
              <a:cxnLst/>
              <a:rect l="l" t="t" r="r" b="b"/>
              <a:pathLst>
                <a:path w="1532858" h="1514435">
                  <a:moveTo>
                    <a:pt x="0" y="0"/>
                  </a:moveTo>
                  <a:lnTo>
                    <a:pt x="1532858" y="0"/>
                  </a:lnTo>
                  <a:lnTo>
                    <a:pt x="1532858" y="1514435"/>
                  </a:lnTo>
                  <a:lnTo>
                    <a:pt x="0" y="15144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-99142" b="-101565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12449585" y="1470962"/>
              <a:ext cx="901912" cy="1147489"/>
            </a:xfrm>
            <a:custGeom>
              <a:avLst/>
              <a:gdLst/>
              <a:ahLst/>
              <a:cxnLst/>
              <a:rect l="l" t="t" r="r" b="b"/>
              <a:pathLst>
                <a:path w="854270" h="1140277">
                  <a:moveTo>
                    <a:pt x="0" y="0"/>
                  </a:moveTo>
                  <a:lnTo>
                    <a:pt x="854270" y="0"/>
                  </a:lnTo>
                  <a:lnTo>
                    <a:pt x="854270" y="1140277"/>
                  </a:lnTo>
                  <a:lnTo>
                    <a:pt x="0" y="11402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/>
              <a:stretch>
                <a:fillRect l="-50172" r="-50172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4113498" y="2389149"/>
              <a:ext cx="2754235" cy="39192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2495"/>
                </a:lnSpc>
              </a:pPr>
              <a:r>
                <a:rPr lang="en-US" sz="2150" b="1" spc="-118">
                  <a:solidFill>
                    <a:srgbClr val="5E990C"/>
                  </a:solidFill>
                  <a:latin typeface="Mont Bold"/>
                  <a:ea typeface="Mont Bold"/>
                  <a:cs typeface="Mont Bold"/>
                  <a:sym typeface="Mont Bold"/>
                </a:rPr>
                <a:t>Focus on Commercial</a:t>
              </a:r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12701543" y="2944268"/>
              <a:ext cx="3912897" cy="165571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2617"/>
                </a:lnSpc>
              </a:pPr>
              <a:r>
                <a:rPr lang="en-US" sz="1869" dirty="0">
                  <a:solidFill>
                    <a:srgbClr val="025403"/>
                  </a:solidFill>
                  <a:latin typeface="Mont"/>
                  <a:ea typeface="Mont"/>
                  <a:cs typeface="Mont"/>
                  <a:sym typeface="Mont"/>
                </a:rPr>
                <a:t>     Most platforms and resources promote large vertical farms or expensive equipment, not household-level solutions [4].</a:t>
              </a:r>
            </a:p>
          </p:txBody>
        </p:sp>
      </p:grpSp>
    </p:spTree>
  </p:cSld>
  <p:clrMapOvr>
    <a:masterClrMapping/>
  </p:clrMapOvr>
  <p:transition spd="slow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A9FCAAF4-BE3B-DBAF-B036-C1044DCAE6D8}"/>
              </a:ext>
            </a:extLst>
          </p:cNvPr>
          <p:cNvGrpSpPr/>
          <p:nvPr/>
        </p:nvGrpSpPr>
        <p:grpSpPr>
          <a:xfrm>
            <a:off x="8586472" y="2306191"/>
            <a:ext cx="8500884" cy="7104509"/>
            <a:chOff x="8586472" y="2306191"/>
            <a:chExt cx="8500884" cy="7104509"/>
          </a:xfrm>
        </p:grpSpPr>
        <p:sp>
          <p:nvSpPr>
            <p:cNvPr id="3" name="Freeform 3"/>
            <p:cNvSpPr/>
            <p:nvPr/>
          </p:nvSpPr>
          <p:spPr>
            <a:xfrm>
              <a:off x="8586472" y="3467100"/>
              <a:ext cx="952325" cy="865426"/>
            </a:xfrm>
            <a:custGeom>
              <a:avLst/>
              <a:gdLst/>
              <a:ahLst/>
              <a:cxnLst/>
              <a:rect l="l" t="t" r="r" b="b"/>
              <a:pathLst>
                <a:path w="952325" h="865426">
                  <a:moveTo>
                    <a:pt x="0" y="0"/>
                  </a:moveTo>
                  <a:lnTo>
                    <a:pt x="952325" y="0"/>
                  </a:lnTo>
                  <a:lnTo>
                    <a:pt x="952325" y="865425"/>
                  </a:lnTo>
                  <a:lnTo>
                    <a:pt x="0" y="8654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Freeform 4"/>
            <p:cNvSpPr/>
            <p:nvPr/>
          </p:nvSpPr>
          <p:spPr>
            <a:xfrm>
              <a:off x="8586472" y="5219700"/>
              <a:ext cx="952325" cy="958563"/>
            </a:xfrm>
            <a:custGeom>
              <a:avLst/>
              <a:gdLst/>
              <a:ahLst/>
              <a:cxnLst/>
              <a:rect l="l" t="t" r="r" b="b"/>
              <a:pathLst>
                <a:path w="952325" h="958563">
                  <a:moveTo>
                    <a:pt x="0" y="0"/>
                  </a:moveTo>
                  <a:lnTo>
                    <a:pt x="952325" y="0"/>
                  </a:lnTo>
                  <a:lnTo>
                    <a:pt x="952325" y="958563"/>
                  </a:lnTo>
                  <a:lnTo>
                    <a:pt x="0" y="9585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9208" r="-9208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Freeform 5"/>
            <p:cNvSpPr/>
            <p:nvPr/>
          </p:nvSpPr>
          <p:spPr>
            <a:xfrm>
              <a:off x="8610600" y="6928920"/>
              <a:ext cx="872031" cy="865426"/>
            </a:xfrm>
            <a:custGeom>
              <a:avLst/>
              <a:gdLst/>
              <a:ahLst/>
              <a:cxnLst/>
              <a:rect l="l" t="t" r="r" b="b"/>
              <a:pathLst>
                <a:path w="889922" h="903474">
                  <a:moveTo>
                    <a:pt x="0" y="0"/>
                  </a:moveTo>
                  <a:lnTo>
                    <a:pt x="889922" y="0"/>
                  </a:lnTo>
                  <a:lnTo>
                    <a:pt x="889922" y="903473"/>
                  </a:lnTo>
                  <a:lnTo>
                    <a:pt x="0" y="9034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Freeform 6"/>
            <p:cNvSpPr/>
            <p:nvPr/>
          </p:nvSpPr>
          <p:spPr>
            <a:xfrm>
              <a:off x="8666766" y="8387360"/>
              <a:ext cx="872031" cy="870940"/>
            </a:xfrm>
            <a:custGeom>
              <a:avLst/>
              <a:gdLst/>
              <a:ahLst/>
              <a:cxnLst/>
              <a:rect l="l" t="t" r="r" b="b"/>
              <a:pathLst>
                <a:path w="872031" h="870940">
                  <a:moveTo>
                    <a:pt x="0" y="0"/>
                  </a:moveTo>
                  <a:lnTo>
                    <a:pt x="872031" y="0"/>
                  </a:lnTo>
                  <a:lnTo>
                    <a:pt x="872031" y="870940"/>
                  </a:lnTo>
                  <a:lnTo>
                    <a:pt x="0" y="8709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9829800" y="2306191"/>
              <a:ext cx="7257556" cy="710450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6247"/>
                </a:lnSpc>
              </a:pPr>
              <a:r>
                <a:rPr lang="en-US" sz="4400" b="1" dirty="0">
                  <a:solidFill>
                    <a:srgbClr val="5E990C"/>
                  </a:solidFill>
                  <a:latin typeface="Mont Bold" panose="020B0604020202020204" charset="0"/>
                  <a:ea typeface="Mont"/>
                  <a:cs typeface="Mont"/>
                  <a:sym typeface="Mont"/>
                </a:rPr>
                <a:t>Objectives</a:t>
              </a:r>
            </a:p>
            <a:p>
              <a:pPr algn="ctr">
                <a:lnSpc>
                  <a:spcPts val="2653"/>
                </a:lnSpc>
              </a:pPr>
              <a:endParaRPr lang="en-US" sz="4462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endParaRPr>
            </a:p>
            <a:p>
              <a:pPr algn="l">
                <a:lnSpc>
                  <a:spcPts val="3592"/>
                </a:lnSpc>
              </a:pPr>
              <a:r>
                <a:rPr lang="en-US" sz="2000" dirty="0">
                  <a:solidFill>
                    <a:srgbClr val="025403"/>
                  </a:solidFill>
                  <a:latin typeface="Mont"/>
                  <a:ea typeface="Mont"/>
                  <a:cs typeface="Mont"/>
                  <a:sym typeface="Mont"/>
                </a:rPr>
                <a:t>To </a:t>
              </a:r>
              <a:r>
                <a:rPr lang="en-US" sz="2000" dirty="0" err="1">
                  <a:solidFill>
                    <a:srgbClr val="025403"/>
                  </a:solidFill>
                  <a:latin typeface="Mont"/>
                  <a:ea typeface="Mont"/>
                  <a:cs typeface="Mont"/>
                  <a:sym typeface="Mont"/>
                </a:rPr>
                <a:t>analyse</a:t>
              </a:r>
              <a:r>
                <a:rPr lang="en-US" sz="2000" dirty="0">
                  <a:solidFill>
                    <a:srgbClr val="025403"/>
                  </a:solidFill>
                  <a:latin typeface="Mont"/>
                  <a:ea typeface="Mont"/>
                  <a:cs typeface="Mont"/>
                  <a:sym typeface="Mont"/>
                </a:rPr>
                <a:t> existing digital tools and literature related to home-based vertical farming, identifying usability gaps and common user challenges.</a:t>
              </a:r>
            </a:p>
            <a:p>
              <a:pPr algn="l">
                <a:lnSpc>
                  <a:spcPts val="3592"/>
                </a:lnSpc>
              </a:pPr>
              <a:endParaRPr lang="en-US" sz="20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endParaRPr>
            </a:p>
            <a:p>
              <a:pPr algn="l">
                <a:lnSpc>
                  <a:spcPts val="3592"/>
                </a:lnSpc>
              </a:pPr>
              <a:r>
                <a:rPr lang="en-US" sz="2000" dirty="0">
                  <a:solidFill>
                    <a:srgbClr val="025403"/>
                  </a:solidFill>
                  <a:latin typeface="Mont"/>
                  <a:ea typeface="Mont"/>
                  <a:cs typeface="Mont"/>
                  <a:sym typeface="Mont"/>
                </a:rPr>
                <a:t>To design and develop a web-based system with user login functionality and an interactive planning tool for vertical farming layouts.</a:t>
              </a:r>
            </a:p>
            <a:p>
              <a:pPr algn="l">
                <a:lnSpc>
                  <a:spcPts val="3592"/>
                </a:lnSpc>
              </a:pPr>
              <a:endParaRPr lang="en-US" sz="20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endParaRPr>
            </a:p>
            <a:p>
              <a:pPr algn="l">
                <a:lnSpc>
                  <a:spcPts val="3592"/>
                </a:lnSpc>
              </a:pPr>
              <a:r>
                <a:rPr lang="en-US" sz="2000" dirty="0">
                  <a:solidFill>
                    <a:srgbClr val="025403"/>
                  </a:solidFill>
                  <a:latin typeface="Mont"/>
                  <a:ea typeface="Mont"/>
                  <a:cs typeface="Mont"/>
                  <a:sym typeface="Mont"/>
                </a:rPr>
                <a:t>To integrate a database for securely storing user accounts and save farm configurations.</a:t>
              </a:r>
            </a:p>
            <a:p>
              <a:pPr algn="l">
                <a:lnSpc>
                  <a:spcPts val="3592"/>
                </a:lnSpc>
              </a:pPr>
              <a:endParaRPr lang="en-US" sz="20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endParaRPr>
            </a:p>
            <a:p>
              <a:pPr algn="l">
                <a:lnSpc>
                  <a:spcPts val="3592"/>
                </a:lnSpc>
              </a:pPr>
              <a:r>
                <a:rPr lang="en-US" sz="2000" dirty="0">
                  <a:solidFill>
                    <a:srgbClr val="025403"/>
                  </a:solidFill>
                  <a:latin typeface="Mont"/>
                  <a:ea typeface="Mont"/>
                  <a:cs typeface="Mont"/>
                  <a:sym typeface="Mont"/>
                </a:rPr>
                <a:t>To evaluate the platform through user feedback, focusing on usability, relevance, and satisfaction.</a:t>
              </a:r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5043032" y="816353"/>
            <a:ext cx="8692655" cy="10505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51"/>
              </a:lnSpc>
            </a:pPr>
            <a:r>
              <a:rPr lang="en-US" sz="5734" b="1" spc="-315" dirty="0">
                <a:solidFill>
                  <a:srgbClr val="5E990C"/>
                </a:solidFill>
                <a:latin typeface="Mont Bold"/>
                <a:ea typeface="Mont Bold"/>
                <a:cs typeface="Mont Bold"/>
                <a:sym typeface="Mont Bold"/>
              </a:rPr>
              <a:t>Project Aim &amp; Objectives</a:t>
            </a:r>
          </a:p>
        </p:txBody>
      </p:sp>
      <p:sp>
        <p:nvSpPr>
          <p:cNvPr id="10" name="Freeform 10"/>
          <p:cNvSpPr/>
          <p:nvPr/>
        </p:nvSpPr>
        <p:spPr>
          <a:xfrm rot="5400000">
            <a:off x="-20485" y="20485"/>
            <a:ext cx="3408896" cy="3367926"/>
          </a:xfrm>
          <a:custGeom>
            <a:avLst/>
            <a:gdLst/>
            <a:ahLst/>
            <a:cxnLst/>
            <a:rect l="l" t="t" r="r" b="b"/>
            <a:pathLst>
              <a:path w="3408896" h="3367926">
                <a:moveTo>
                  <a:pt x="0" y="0"/>
                </a:moveTo>
                <a:lnTo>
                  <a:pt x="3408896" y="0"/>
                </a:lnTo>
                <a:lnTo>
                  <a:pt x="3408896" y="3367926"/>
                </a:lnTo>
                <a:lnTo>
                  <a:pt x="0" y="336792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-99142" b="-101565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1" name="Group 11"/>
          <p:cNvGrpSpPr/>
          <p:nvPr/>
        </p:nvGrpSpPr>
        <p:grpSpPr>
          <a:xfrm>
            <a:off x="128952" y="522287"/>
            <a:ext cx="2774062" cy="1113518"/>
            <a:chOff x="0" y="0"/>
            <a:chExt cx="3698749" cy="1484690"/>
          </a:xfrm>
        </p:grpSpPr>
        <p:sp>
          <p:nvSpPr>
            <p:cNvPr id="12" name="Freeform 12"/>
            <p:cNvSpPr/>
            <p:nvPr/>
          </p:nvSpPr>
          <p:spPr>
            <a:xfrm>
              <a:off x="0" y="198668"/>
              <a:ext cx="1330942" cy="1286022"/>
            </a:xfrm>
            <a:custGeom>
              <a:avLst/>
              <a:gdLst/>
              <a:ahLst/>
              <a:cxnLst/>
              <a:rect l="l" t="t" r="r" b="b"/>
              <a:pathLst>
                <a:path w="1330942" h="1286022">
                  <a:moveTo>
                    <a:pt x="0" y="0"/>
                  </a:moveTo>
                  <a:lnTo>
                    <a:pt x="1330942" y="0"/>
                  </a:lnTo>
                  <a:lnTo>
                    <a:pt x="1330942" y="1286022"/>
                  </a:lnTo>
                  <a:lnTo>
                    <a:pt x="0" y="12860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1729011" y="0"/>
              <a:ext cx="1969738" cy="1484690"/>
            </a:xfrm>
            <a:custGeom>
              <a:avLst/>
              <a:gdLst/>
              <a:ahLst/>
              <a:cxnLst/>
              <a:rect l="l" t="t" r="r" b="b"/>
              <a:pathLst>
                <a:path w="1969738" h="1484690">
                  <a:moveTo>
                    <a:pt x="0" y="0"/>
                  </a:moveTo>
                  <a:lnTo>
                    <a:pt x="1969738" y="0"/>
                  </a:lnTo>
                  <a:lnTo>
                    <a:pt x="1969738" y="1484690"/>
                  </a:lnTo>
                  <a:lnTo>
                    <a:pt x="0" y="1484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B425856B-D6DD-8FBE-847D-03C24461D358}"/>
              </a:ext>
            </a:extLst>
          </p:cNvPr>
          <p:cNvGrpSpPr/>
          <p:nvPr/>
        </p:nvGrpSpPr>
        <p:grpSpPr>
          <a:xfrm>
            <a:off x="1371600" y="2321327"/>
            <a:ext cx="6295528" cy="6327373"/>
            <a:chOff x="1371600" y="2321327"/>
            <a:chExt cx="6295528" cy="6327373"/>
          </a:xfrm>
        </p:grpSpPr>
        <p:sp>
          <p:nvSpPr>
            <p:cNvPr id="9" name="TextBox 9"/>
            <p:cNvSpPr txBox="1"/>
            <p:nvPr/>
          </p:nvSpPr>
          <p:spPr>
            <a:xfrm>
              <a:off x="1371600" y="2321327"/>
              <a:ext cx="6295528" cy="632737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6249"/>
                </a:lnSpc>
              </a:pPr>
              <a:r>
                <a:rPr lang="en-US" sz="4400" b="1" dirty="0">
                  <a:solidFill>
                    <a:srgbClr val="5E990C"/>
                  </a:solidFill>
                  <a:latin typeface="Mont Bold" panose="020B0604020202020204" charset="0"/>
                  <a:ea typeface="Mont"/>
                  <a:cs typeface="Mont"/>
                  <a:sym typeface="Mont"/>
                </a:rPr>
                <a:t>             Aim</a:t>
              </a:r>
            </a:p>
            <a:p>
              <a:pPr algn="ctr">
                <a:lnSpc>
                  <a:spcPts val="6249"/>
                </a:lnSpc>
              </a:pPr>
              <a:endParaRPr lang="en-US" sz="3600" b="1" dirty="0">
                <a:solidFill>
                  <a:srgbClr val="5E990C"/>
                </a:solidFill>
                <a:latin typeface="Mont Bold" panose="020B0604020202020204" charset="0"/>
                <a:ea typeface="Mont"/>
                <a:cs typeface="Mont"/>
                <a:sym typeface="Mont"/>
              </a:endParaRPr>
            </a:p>
            <a:p>
              <a:pPr algn="ctr">
                <a:lnSpc>
                  <a:spcPts val="6249"/>
                </a:lnSpc>
              </a:pPr>
              <a:endParaRPr lang="en-US" sz="3600" b="1" dirty="0">
                <a:solidFill>
                  <a:srgbClr val="5E990C"/>
                </a:solidFill>
                <a:latin typeface="Mont Bold" panose="020B0604020202020204" charset="0"/>
                <a:ea typeface="Mont"/>
                <a:cs typeface="Mont"/>
                <a:sym typeface="Mont"/>
              </a:endParaRPr>
            </a:p>
            <a:p>
              <a:pPr algn="just">
                <a:lnSpc>
                  <a:spcPts val="5205"/>
                </a:lnSpc>
              </a:pPr>
              <a:r>
                <a:rPr lang="en-US" sz="2800" dirty="0">
                  <a:solidFill>
                    <a:srgbClr val="025403"/>
                  </a:solidFill>
                  <a:latin typeface="Mont"/>
                  <a:ea typeface="Mont"/>
                  <a:cs typeface="Mont"/>
                  <a:sym typeface="Mont"/>
                </a:rPr>
                <a:t>       To design and develop a user-friendly web platform that enables individuals to plan and personalize their vertical farming systems at home, using interactive features and stored user profiles.</a:t>
              </a:r>
            </a:p>
          </p:txBody>
        </p:sp>
        <p:sp>
          <p:nvSpPr>
            <p:cNvPr id="2" name="Freeform 2"/>
            <p:cNvSpPr/>
            <p:nvPr/>
          </p:nvSpPr>
          <p:spPr>
            <a:xfrm>
              <a:off x="5036047" y="3407559"/>
              <a:ext cx="880446" cy="855134"/>
            </a:xfrm>
            <a:custGeom>
              <a:avLst/>
              <a:gdLst/>
              <a:ahLst/>
              <a:cxnLst/>
              <a:rect l="l" t="t" r="r" b="b"/>
              <a:pathLst>
                <a:path w="880446" h="855134">
                  <a:moveTo>
                    <a:pt x="0" y="0"/>
                  </a:moveTo>
                  <a:lnTo>
                    <a:pt x="880446" y="0"/>
                  </a:lnTo>
                  <a:lnTo>
                    <a:pt x="880446" y="855134"/>
                  </a:lnTo>
                  <a:lnTo>
                    <a:pt x="0" y="85513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>
            <a:extLst>
              <a:ext uri="{FF2B5EF4-FFF2-40B4-BE49-F238E27FC236}">
                <a16:creationId xmlns:a16="http://schemas.microsoft.com/office/drawing/2014/main" id="{9709F1C1-F34F-64DD-D454-1B1F7472E06D}"/>
              </a:ext>
            </a:extLst>
          </p:cNvPr>
          <p:cNvGrpSpPr/>
          <p:nvPr/>
        </p:nvGrpSpPr>
        <p:grpSpPr>
          <a:xfrm>
            <a:off x="439479" y="4995934"/>
            <a:ext cx="17618753" cy="3006809"/>
            <a:chOff x="439479" y="4995934"/>
            <a:chExt cx="17618753" cy="3006809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21B16FD1-7AE3-8DA1-5C0A-8E6E1F34963D}"/>
                </a:ext>
              </a:extLst>
            </p:cNvPr>
            <p:cNvGrpSpPr/>
            <p:nvPr/>
          </p:nvGrpSpPr>
          <p:grpSpPr>
            <a:xfrm>
              <a:off x="4120015" y="4995934"/>
              <a:ext cx="2906000" cy="3006809"/>
              <a:chOff x="4120015" y="4995934"/>
              <a:chExt cx="2906000" cy="3006809"/>
            </a:xfrm>
          </p:grpSpPr>
          <p:sp>
            <p:nvSpPr>
              <p:cNvPr id="3" name="Freeform 3"/>
              <p:cNvSpPr/>
              <p:nvPr/>
            </p:nvSpPr>
            <p:spPr>
              <a:xfrm>
                <a:off x="4120015" y="4995934"/>
                <a:ext cx="2906000" cy="3006809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40996">
                    <a:moveTo>
                      <a:pt x="574675" y="0"/>
                    </a:moveTo>
                    <a:lnTo>
                      <a:pt x="812800" y="238125"/>
                    </a:lnTo>
                    <a:lnTo>
                      <a:pt x="812800" y="602871"/>
                    </a:lnTo>
                    <a:lnTo>
                      <a:pt x="574675" y="840996"/>
                    </a:lnTo>
                    <a:lnTo>
                      <a:pt x="238125" y="840996"/>
                    </a:lnTo>
                    <a:lnTo>
                      <a:pt x="0" y="602871"/>
                    </a:lnTo>
                    <a:lnTo>
                      <a:pt x="0" y="238125"/>
                    </a:lnTo>
                    <a:lnTo>
                      <a:pt x="238125" y="0"/>
                    </a:lnTo>
                    <a:lnTo>
                      <a:pt x="574675" y="0"/>
                    </a:lnTo>
                    <a:close/>
                  </a:path>
                </a:pathLst>
              </a:custGeom>
              <a:solidFill>
                <a:srgbClr val="7ECB29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" name="TextBox 4"/>
              <p:cNvSpPr txBox="1"/>
              <p:nvPr/>
            </p:nvSpPr>
            <p:spPr>
              <a:xfrm>
                <a:off x="4329480" y="5717459"/>
                <a:ext cx="2451938" cy="142195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82"/>
                  </a:lnSpc>
                </a:pPr>
                <a:r>
                  <a:rPr lang="en-US" sz="2748" dirty="0">
                    <a:solidFill>
                      <a:srgbClr val="FFFFFF"/>
                    </a:solidFill>
                    <a:latin typeface="Mont"/>
                    <a:ea typeface="Mont"/>
                    <a:cs typeface="Mont"/>
                    <a:sym typeface="Mont"/>
                  </a:rPr>
                  <a:t>Research &amp; requirements gathering</a:t>
                </a:r>
              </a:p>
            </p:txBody>
          </p:sp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9BE49D4D-F8C7-D5A8-FA0E-5D894B70ED5A}"/>
                </a:ext>
              </a:extLst>
            </p:cNvPr>
            <p:cNvGrpSpPr/>
            <p:nvPr/>
          </p:nvGrpSpPr>
          <p:grpSpPr>
            <a:xfrm>
              <a:off x="439479" y="4995934"/>
              <a:ext cx="2906000" cy="3006809"/>
              <a:chOff x="439479" y="4995934"/>
              <a:chExt cx="2906000" cy="3006809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439479" y="4995934"/>
                <a:ext cx="2906000" cy="3006809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40996">
                    <a:moveTo>
                      <a:pt x="574675" y="0"/>
                    </a:moveTo>
                    <a:lnTo>
                      <a:pt x="812800" y="238125"/>
                    </a:lnTo>
                    <a:lnTo>
                      <a:pt x="812800" y="602871"/>
                    </a:lnTo>
                    <a:lnTo>
                      <a:pt x="574675" y="840996"/>
                    </a:lnTo>
                    <a:lnTo>
                      <a:pt x="238125" y="840996"/>
                    </a:lnTo>
                    <a:lnTo>
                      <a:pt x="0" y="602871"/>
                    </a:lnTo>
                    <a:lnTo>
                      <a:pt x="0" y="238125"/>
                    </a:lnTo>
                    <a:lnTo>
                      <a:pt x="238125" y="0"/>
                    </a:lnTo>
                    <a:lnTo>
                      <a:pt x="574675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97B2">
                      <a:alpha val="100000"/>
                    </a:srgbClr>
                  </a:gs>
                  <a:gs pos="100000">
                    <a:srgbClr val="7ED957">
                      <a:alpha val="100000"/>
                    </a:srgbClr>
                  </a:gs>
                </a:gsLst>
                <a:lin ang="0"/>
              </a:gra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" name="TextBox 8"/>
              <p:cNvSpPr txBox="1"/>
              <p:nvPr/>
            </p:nvSpPr>
            <p:spPr>
              <a:xfrm>
                <a:off x="591184" y="5842159"/>
                <a:ext cx="2451938" cy="117255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82"/>
                  </a:lnSpc>
                </a:pPr>
                <a:r>
                  <a:rPr lang="en-US" sz="2748" dirty="0">
                    <a:solidFill>
                      <a:srgbClr val="FFFFFF"/>
                    </a:solidFill>
                    <a:latin typeface="Mont"/>
                    <a:ea typeface="Mont"/>
                    <a:cs typeface="Mont"/>
                    <a:sym typeface="Mont"/>
                  </a:rPr>
                  <a:t>Iterative development process</a:t>
                </a:r>
              </a:p>
            </p:txBody>
          </p:sp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053FC586-ACF9-863B-82BA-A47BD877FEA2}"/>
                </a:ext>
              </a:extLst>
            </p:cNvPr>
            <p:cNvGrpSpPr/>
            <p:nvPr/>
          </p:nvGrpSpPr>
          <p:grpSpPr>
            <a:xfrm>
              <a:off x="11474706" y="4995934"/>
              <a:ext cx="2906000" cy="3006809"/>
              <a:chOff x="11474706" y="4995934"/>
              <a:chExt cx="2906000" cy="3006809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11474706" y="4995934"/>
                <a:ext cx="2906000" cy="3006809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40996">
                    <a:moveTo>
                      <a:pt x="574675" y="0"/>
                    </a:moveTo>
                    <a:lnTo>
                      <a:pt x="812800" y="238125"/>
                    </a:lnTo>
                    <a:lnTo>
                      <a:pt x="812800" y="602871"/>
                    </a:lnTo>
                    <a:lnTo>
                      <a:pt x="574675" y="840996"/>
                    </a:lnTo>
                    <a:lnTo>
                      <a:pt x="238125" y="840996"/>
                    </a:lnTo>
                    <a:lnTo>
                      <a:pt x="0" y="602871"/>
                    </a:lnTo>
                    <a:lnTo>
                      <a:pt x="0" y="238125"/>
                    </a:lnTo>
                    <a:lnTo>
                      <a:pt x="238125" y="0"/>
                    </a:lnTo>
                    <a:lnTo>
                      <a:pt x="574675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89D957">
                      <a:alpha val="100000"/>
                    </a:srgbClr>
                  </a:gs>
                  <a:gs pos="100000">
                    <a:srgbClr val="C9E265">
                      <a:alpha val="100000"/>
                    </a:srgbClr>
                  </a:gs>
                </a:gsLst>
                <a:lin ang="0"/>
              </a:gra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TextBox 11"/>
              <p:cNvSpPr txBox="1"/>
              <p:nvPr/>
            </p:nvSpPr>
            <p:spPr>
              <a:xfrm>
                <a:off x="11716047" y="5295900"/>
                <a:ext cx="2451938" cy="256495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82"/>
                  </a:lnSpc>
                </a:pPr>
                <a:r>
                  <a:rPr lang="en-US" sz="2400" dirty="0">
                    <a:solidFill>
                      <a:srgbClr val="FFFFFF"/>
                    </a:solidFill>
                    <a:latin typeface="Mont"/>
                    <a:ea typeface="Mont"/>
                    <a:cs typeface="Mont"/>
                    <a:sym typeface="Mont"/>
                  </a:rPr>
                  <a:t>Development, login, layout planner, database integration</a:t>
                </a:r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64CEA4BE-A8D4-5774-83B7-90E6897A6F55}"/>
                </a:ext>
              </a:extLst>
            </p:cNvPr>
            <p:cNvGrpSpPr/>
            <p:nvPr/>
          </p:nvGrpSpPr>
          <p:grpSpPr>
            <a:xfrm>
              <a:off x="15152232" y="4995934"/>
              <a:ext cx="2906000" cy="3006809"/>
              <a:chOff x="15152232" y="4995934"/>
              <a:chExt cx="2906000" cy="3006809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15152232" y="4995934"/>
                <a:ext cx="2906000" cy="3006809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40996">
                    <a:moveTo>
                      <a:pt x="574675" y="0"/>
                    </a:moveTo>
                    <a:lnTo>
                      <a:pt x="812800" y="238125"/>
                    </a:lnTo>
                    <a:lnTo>
                      <a:pt x="812800" y="602871"/>
                    </a:lnTo>
                    <a:lnTo>
                      <a:pt x="574675" y="840996"/>
                    </a:lnTo>
                    <a:lnTo>
                      <a:pt x="238125" y="840996"/>
                    </a:lnTo>
                    <a:lnTo>
                      <a:pt x="0" y="602871"/>
                    </a:lnTo>
                    <a:lnTo>
                      <a:pt x="0" y="238125"/>
                    </a:lnTo>
                    <a:lnTo>
                      <a:pt x="238125" y="0"/>
                    </a:lnTo>
                    <a:lnTo>
                      <a:pt x="574675" y="0"/>
                    </a:lnTo>
                    <a:close/>
                  </a:path>
                </a:pathLst>
              </a:custGeom>
              <a:solidFill>
                <a:srgbClr val="00BF6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TextBox 14"/>
              <p:cNvSpPr txBox="1"/>
              <p:nvPr/>
            </p:nvSpPr>
            <p:spPr>
              <a:xfrm>
                <a:off x="15416248" y="5681371"/>
                <a:ext cx="2451938" cy="1794012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82"/>
                  </a:lnSpc>
                </a:pPr>
                <a:r>
                  <a:rPr lang="en-US" sz="2748" dirty="0">
                    <a:solidFill>
                      <a:srgbClr val="FFFFFF"/>
                    </a:solidFill>
                    <a:latin typeface="Mont"/>
                    <a:ea typeface="Mont"/>
                    <a:cs typeface="Mont"/>
                    <a:sym typeface="Mont"/>
                  </a:rPr>
                  <a:t>Testing and evaluation with user feedback</a:t>
                </a:r>
              </a:p>
            </p:txBody>
          </p: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490827BD-3867-1629-9C63-74947467D1F6}"/>
                </a:ext>
              </a:extLst>
            </p:cNvPr>
            <p:cNvGrpSpPr/>
            <p:nvPr/>
          </p:nvGrpSpPr>
          <p:grpSpPr>
            <a:xfrm>
              <a:off x="7797181" y="4995934"/>
              <a:ext cx="2906000" cy="3006809"/>
              <a:chOff x="7797181" y="4995934"/>
              <a:chExt cx="2906000" cy="3006809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7797181" y="4995934"/>
                <a:ext cx="2906000" cy="3006809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40996">
                    <a:moveTo>
                      <a:pt x="574675" y="0"/>
                    </a:moveTo>
                    <a:lnTo>
                      <a:pt x="812800" y="238125"/>
                    </a:lnTo>
                    <a:lnTo>
                      <a:pt x="812800" y="602871"/>
                    </a:lnTo>
                    <a:lnTo>
                      <a:pt x="574675" y="840996"/>
                    </a:lnTo>
                    <a:lnTo>
                      <a:pt x="238125" y="840996"/>
                    </a:lnTo>
                    <a:lnTo>
                      <a:pt x="0" y="602871"/>
                    </a:lnTo>
                    <a:lnTo>
                      <a:pt x="0" y="238125"/>
                    </a:lnTo>
                    <a:lnTo>
                      <a:pt x="238125" y="0"/>
                    </a:lnTo>
                    <a:lnTo>
                      <a:pt x="574675" y="0"/>
                    </a:lnTo>
                    <a:close/>
                  </a:path>
                </a:pathLst>
              </a:custGeom>
              <a:solidFill>
                <a:srgbClr val="7ED957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" name="TextBox 17"/>
              <p:cNvSpPr txBox="1"/>
              <p:nvPr/>
            </p:nvSpPr>
            <p:spPr>
              <a:xfrm>
                <a:off x="8024212" y="5600700"/>
                <a:ext cx="2451938" cy="16764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82"/>
                  </a:lnSpc>
                </a:pPr>
                <a:r>
                  <a:rPr lang="en-US" sz="2748" dirty="0">
                    <a:solidFill>
                      <a:srgbClr val="FFFFFF"/>
                    </a:solidFill>
                    <a:latin typeface="Mont"/>
                    <a:ea typeface="Mont"/>
                    <a:cs typeface="Mont"/>
                    <a:sym typeface="Mont"/>
                  </a:rPr>
                  <a:t>Design with wireframes and </a:t>
                </a:r>
              </a:p>
              <a:p>
                <a:pPr algn="ctr">
                  <a:lnSpc>
                    <a:spcPts val="3682"/>
                  </a:lnSpc>
                </a:pPr>
                <a:r>
                  <a:rPr lang="en-US" sz="2748" dirty="0">
                    <a:solidFill>
                      <a:srgbClr val="FFFFFF"/>
                    </a:solidFill>
                    <a:latin typeface="Mont"/>
                    <a:ea typeface="Mont"/>
                    <a:cs typeface="Mont"/>
                    <a:sym typeface="Mont"/>
                  </a:rPr>
                  <a:t>mock-ups [5]</a:t>
                </a:r>
              </a:p>
            </p:txBody>
          </p:sp>
        </p:grpSp>
      </p:grpSp>
      <p:grpSp>
        <p:nvGrpSpPr>
          <p:cNvPr id="18" name="Group 18"/>
          <p:cNvGrpSpPr/>
          <p:nvPr/>
        </p:nvGrpSpPr>
        <p:grpSpPr>
          <a:xfrm>
            <a:off x="1785317" y="2532660"/>
            <a:ext cx="14675609" cy="2160681"/>
            <a:chOff x="0" y="0"/>
            <a:chExt cx="19567479" cy="2357265"/>
          </a:xfrm>
        </p:grpSpPr>
        <p:sp>
          <p:nvSpPr>
            <p:cNvPr id="19" name="AutoShape 19"/>
            <p:cNvSpPr/>
            <p:nvPr/>
          </p:nvSpPr>
          <p:spPr>
            <a:xfrm flipV="1">
              <a:off x="2" y="1382330"/>
              <a:ext cx="19567475" cy="0"/>
            </a:xfrm>
            <a:prstGeom prst="line">
              <a:avLst/>
            </a:prstGeom>
            <a:ln w="50800" cap="flat">
              <a:solidFill>
                <a:srgbClr val="5E990C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AutoShape 20"/>
            <p:cNvSpPr/>
            <p:nvPr/>
          </p:nvSpPr>
          <p:spPr>
            <a:xfrm flipH="1">
              <a:off x="25391" y="1382330"/>
              <a:ext cx="25400" cy="971004"/>
            </a:xfrm>
            <a:prstGeom prst="line">
              <a:avLst/>
            </a:prstGeom>
            <a:ln w="50800" cap="flat">
              <a:solidFill>
                <a:srgbClr val="5E990C"/>
              </a:solidFill>
              <a:prstDash val="solid"/>
              <a:headEnd type="none" w="sm" len="sm"/>
              <a:tailEnd type="triangle" w="lg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AutoShape 21"/>
            <p:cNvSpPr/>
            <p:nvPr/>
          </p:nvSpPr>
          <p:spPr>
            <a:xfrm flipH="1">
              <a:off x="4898215" y="1383147"/>
              <a:ext cx="25400" cy="971004"/>
            </a:xfrm>
            <a:prstGeom prst="line">
              <a:avLst/>
            </a:prstGeom>
            <a:ln w="50800" cap="flat">
              <a:solidFill>
                <a:srgbClr val="5E990C"/>
              </a:solidFill>
              <a:prstDash val="solid"/>
              <a:headEnd type="none" w="sm" len="sm"/>
              <a:tailEnd type="triangle" w="lg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AutoShape 22"/>
            <p:cNvSpPr/>
            <p:nvPr/>
          </p:nvSpPr>
          <p:spPr>
            <a:xfrm flipH="1">
              <a:off x="9771040" y="1383963"/>
              <a:ext cx="25400" cy="971004"/>
            </a:xfrm>
            <a:prstGeom prst="line">
              <a:avLst/>
            </a:prstGeom>
            <a:ln w="50800" cap="flat">
              <a:solidFill>
                <a:srgbClr val="5E990C"/>
              </a:solidFill>
              <a:prstDash val="solid"/>
              <a:headEnd type="none" w="sm" len="sm"/>
              <a:tailEnd type="triangle" w="lg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AutoShape 23"/>
            <p:cNvSpPr/>
            <p:nvPr/>
          </p:nvSpPr>
          <p:spPr>
            <a:xfrm flipH="1">
              <a:off x="14643864" y="1384780"/>
              <a:ext cx="25400" cy="971004"/>
            </a:xfrm>
            <a:prstGeom prst="line">
              <a:avLst/>
            </a:prstGeom>
            <a:ln w="50800" cap="flat">
              <a:solidFill>
                <a:srgbClr val="5E990C"/>
              </a:solidFill>
              <a:prstDash val="solid"/>
              <a:headEnd type="none" w="sm" len="sm"/>
              <a:tailEnd type="triangle" w="lg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AutoShape 24"/>
            <p:cNvSpPr/>
            <p:nvPr/>
          </p:nvSpPr>
          <p:spPr>
            <a:xfrm flipH="1">
              <a:off x="19516688" y="1385597"/>
              <a:ext cx="25400" cy="971004"/>
            </a:xfrm>
            <a:prstGeom prst="line">
              <a:avLst/>
            </a:prstGeom>
            <a:ln w="50800" cap="flat">
              <a:solidFill>
                <a:srgbClr val="5E990C"/>
              </a:solidFill>
              <a:prstDash val="solid"/>
              <a:headEnd type="none" w="sm" len="sm"/>
              <a:tailEnd type="triangle" w="lg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AutoShape 25"/>
            <p:cNvSpPr/>
            <p:nvPr/>
          </p:nvSpPr>
          <p:spPr>
            <a:xfrm flipH="1">
              <a:off x="9796438" y="224"/>
              <a:ext cx="12166" cy="1381831"/>
            </a:xfrm>
            <a:prstGeom prst="line">
              <a:avLst/>
            </a:prstGeom>
            <a:ln w="50800" cap="flat">
              <a:solidFill>
                <a:srgbClr val="5E990C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4B5B72CC-549F-67C2-EB73-9E4E2F685B9F}"/>
              </a:ext>
            </a:extLst>
          </p:cNvPr>
          <p:cNvGrpSpPr/>
          <p:nvPr/>
        </p:nvGrpSpPr>
        <p:grpSpPr>
          <a:xfrm>
            <a:off x="0" y="0"/>
            <a:ext cx="11787191" cy="3408896"/>
            <a:chOff x="0" y="0"/>
            <a:chExt cx="11787191" cy="3408896"/>
          </a:xfrm>
        </p:grpSpPr>
        <p:sp>
          <p:nvSpPr>
            <p:cNvPr id="5" name="TextBox 5"/>
            <p:cNvSpPr txBox="1"/>
            <p:nvPr/>
          </p:nvSpPr>
          <p:spPr>
            <a:xfrm>
              <a:off x="6496352" y="1347589"/>
              <a:ext cx="5290839" cy="11852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7465"/>
                </a:lnSpc>
              </a:pPr>
              <a:r>
                <a:rPr lang="en-US" sz="6435" b="1" spc="-353">
                  <a:solidFill>
                    <a:srgbClr val="5E990C"/>
                  </a:solidFill>
                  <a:latin typeface="Mont Bold"/>
                  <a:ea typeface="Mont Bold"/>
                  <a:cs typeface="Mont Bold"/>
                  <a:sym typeface="Mont Bold"/>
                </a:rPr>
                <a:t>Methodology</a:t>
              </a:r>
            </a:p>
          </p:txBody>
        </p:sp>
        <p:sp>
          <p:nvSpPr>
            <p:cNvPr id="26" name="Freeform 26"/>
            <p:cNvSpPr/>
            <p:nvPr/>
          </p:nvSpPr>
          <p:spPr>
            <a:xfrm rot="5400000">
              <a:off x="-20485" y="20485"/>
              <a:ext cx="3408896" cy="3367926"/>
            </a:xfrm>
            <a:custGeom>
              <a:avLst/>
              <a:gdLst/>
              <a:ahLst/>
              <a:cxnLst/>
              <a:rect l="l" t="t" r="r" b="b"/>
              <a:pathLst>
                <a:path w="3408896" h="3367926">
                  <a:moveTo>
                    <a:pt x="0" y="0"/>
                  </a:moveTo>
                  <a:lnTo>
                    <a:pt x="3408896" y="0"/>
                  </a:lnTo>
                  <a:lnTo>
                    <a:pt x="3408896" y="3367926"/>
                  </a:lnTo>
                  <a:lnTo>
                    <a:pt x="0" y="33679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99142" b="-101565"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128952" y="522287"/>
              <a:ext cx="2774062" cy="1113518"/>
              <a:chOff x="0" y="0"/>
              <a:chExt cx="3698749" cy="1484690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198668"/>
                <a:ext cx="1330942" cy="1286022"/>
              </a:xfrm>
              <a:custGeom>
                <a:avLst/>
                <a:gdLst/>
                <a:ahLst/>
                <a:cxnLst/>
                <a:rect l="l" t="t" r="r" b="b"/>
                <a:pathLst>
                  <a:path w="1330942" h="1286022">
                    <a:moveTo>
                      <a:pt x="0" y="0"/>
                    </a:moveTo>
                    <a:lnTo>
                      <a:pt x="1330942" y="0"/>
                    </a:lnTo>
                    <a:lnTo>
                      <a:pt x="1330942" y="1286022"/>
                    </a:lnTo>
                    <a:lnTo>
                      <a:pt x="0" y="1286022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4">
                  <a:extLs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Freeform 29"/>
              <p:cNvSpPr/>
              <p:nvPr/>
            </p:nvSpPr>
            <p:spPr>
              <a:xfrm>
                <a:off x="1729011" y="0"/>
                <a:ext cx="1969738" cy="1484690"/>
              </a:xfrm>
              <a:custGeom>
                <a:avLst/>
                <a:gdLst/>
                <a:ahLst/>
                <a:cxnLst/>
                <a:rect l="l" t="t" r="r" b="b"/>
                <a:pathLst>
                  <a:path w="1969738" h="1484690">
                    <a:moveTo>
                      <a:pt x="0" y="0"/>
                    </a:moveTo>
                    <a:lnTo>
                      <a:pt x="1969738" y="0"/>
                    </a:lnTo>
                    <a:lnTo>
                      <a:pt x="1969738" y="1484690"/>
                    </a:lnTo>
                    <a:lnTo>
                      <a:pt x="0" y="1484690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4E817A80-D182-2DE2-5CE3-950C2FE075B1}"/>
              </a:ext>
            </a:extLst>
          </p:cNvPr>
          <p:cNvGrpSpPr/>
          <p:nvPr/>
        </p:nvGrpSpPr>
        <p:grpSpPr>
          <a:xfrm>
            <a:off x="1243434" y="1780529"/>
            <a:ext cx="7088914" cy="7364975"/>
            <a:chOff x="1243434" y="1780529"/>
            <a:chExt cx="7088914" cy="7364975"/>
          </a:xfrm>
        </p:grpSpPr>
        <p:sp>
          <p:nvSpPr>
            <p:cNvPr id="8" name="TextBox 8"/>
            <p:cNvSpPr txBox="1"/>
            <p:nvPr/>
          </p:nvSpPr>
          <p:spPr>
            <a:xfrm>
              <a:off x="1243434" y="1780529"/>
              <a:ext cx="7067122" cy="206216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8045"/>
                </a:lnSpc>
              </a:pPr>
              <a:r>
                <a:rPr lang="en-US" sz="6935" b="1" spc="-381" dirty="0">
                  <a:solidFill>
                    <a:srgbClr val="5E990C"/>
                  </a:solidFill>
                  <a:latin typeface="Mont Bold"/>
                  <a:ea typeface="Mont Bold"/>
                  <a:cs typeface="Mont Bold"/>
                  <a:sym typeface="Mont Bold"/>
                </a:rPr>
                <a:t>Literature</a:t>
              </a:r>
            </a:p>
            <a:p>
              <a:pPr algn="r">
                <a:lnSpc>
                  <a:spcPts val="8045"/>
                </a:lnSpc>
              </a:pPr>
              <a:r>
                <a:rPr lang="en-US" sz="6935" b="1" spc="-381" dirty="0">
                  <a:solidFill>
                    <a:srgbClr val="5E990C"/>
                  </a:solidFill>
                  <a:latin typeface="Mont Bold"/>
                  <a:ea typeface="Mont Bold"/>
                  <a:cs typeface="Mont Bold"/>
                  <a:sym typeface="Mont Bold"/>
                </a:rPr>
                <a:t>Review</a:t>
              </a:r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1683963" y="4336311"/>
              <a:ext cx="6648385" cy="48091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4245"/>
                </a:lnSpc>
              </a:pPr>
              <a:r>
                <a:rPr lang="en-US" sz="3032" dirty="0">
                  <a:solidFill>
                    <a:srgbClr val="025403"/>
                  </a:solidFill>
                  <a:latin typeface="Mont"/>
                  <a:ea typeface="Mont"/>
                  <a:cs typeface="Mont"/>
                  <a:sym typeface="Mont"/>
                </a:rPr>
                <a:t>Most research focuses on large-scale vertical farming, leaving home-based models less explored [6]. Studies show clear benefits but also a lack of simple, beginner-friendly tools. This gap motivated my project, aiming to create a practical and accessible solution.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5676E7D-B9A8-BDF6-F723-2AC759BFBC69}"/>
              </a:ext>
            </a:extLst>
          </p:cNvPr>
          <p:cNvGrpSpPr/>
          <p:nvPr/>
        </p:nvGrpSpPr>
        <p:grpSpPr>
          <a:xfrm>
            <a:off x="9144000" y="928234"/>
            <a:ext cx="8689313" cy="8491059"/>
            <a:chOff x="9144000" y="928234"/>
            <a:chExt cx="8689313" cy="8491059"/>
          </a:xfrm>
        </p:grpSpPr>
        <p:sp>
          <p:nvSpPr>
            <p:cNvPr id="2" name="Freeform 2"/>
            <p:cNvSpPr/>
            <p:nvPr/>
          </p:nvSpPr>
          <p:spPr>
            <a:xfrm rot="-10800000" flipH="1" flipV="1">
              <a:off x="13728561" y="928234"/>
              <a:ext cx="3645039" cy="3408896"/>
            </a:xfrm>
            <a:custGeom>
              <a:avLst/>
              <a:gdLst/>
              <a:ahLst/>
              <a:cxnLst/>
              <a:rect l="l" t="t" r="r" b="b"/>
              <a:pathLst>
                <a:path w="3319873" h="3329935">
                  <a:moveTo>
                    <a:pt x="3319872" y="3329935"/>
                  </a:moveTo>
                  <a:lnTo>
                    <a:pt x="0" y="3329935"/>
                  </a:lnTo>
                  <a:lnTo>
                    <a:pt x="0" y="0"/>
                  </a:lnTo>
                  <a:lnTo>
                    <a:pt x="3319872" y="0"/>
                  </a:lnTo>
                  <a:lnTo>
                    <a:pt x="3319872" y="3329935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-100494" b="-99889"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4" name="Group 4"/>
            <p:cNvGrpSpPr/>
            <p:nvPr/>
          </p:nvGrpSpPr>
          <p:grpSpPr>
            <a:xfrm>
              <a:off x="13464467" y="4466293"/>
              <a:ext cx="4368846" cy="4953000"/>
              <a:chOff x="0" y="0"/>
              <a:chExt cx="6350000" cy="6350000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0" y="0"/>
                    </a:moveTo>
                    <a:lnTo>
                      <a:pt x="0" y="6350000"/>
                    </a:lnTo>
                    <a:cubicBezTo>
                      <a:pt x="3506470" y="6350000"/>
                      <a:pt x="6350000" y="3506470"/>
                      <a:pt x="635000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4"/>
                <a:stretch>
                  <a:fillRect l="-5172" r="-5172"/>
                </a:stretch>
              </a:blipFill>
              <a:ln w="57150" cap="sq">
                <a:solidFill>
                  <a:srgbClr val="FFFFFF"/>
                </a:solidFill>
                <a:prstDash val="solid"/>
                <a:miter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>
              <a:off x="9144000" y="928234"/>
              <a:ext cx="4267200" cy="4028176"/>
              <a:chOff x="0" y="0"/>
              <a:chExt cx="6350000" cy="499396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6350000" cy="499396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4993960">
                    <a:moveTo>
                      <a:pt x="0" y="4993960"/>
                    </a:moveTo>
                    <a:lnTo>
                      <a:pt x="6350000" y="4993960"/>
                    </a:lnTo>
                    <a:lnTo>
                      <a:pt x="6350000" y="0"/>
                    </a:lnTo>
                    <a:cubicBezTo>
                      <a:pt x="2843530" y="0"/>
                      <a:pt x="0" y="2236295"/>
                      <a:pt x="0" y="4993960"/>
                    </a:cubicBezTo>
                    <a:close/>
                  </a:path>
                </a:pathLst>
              </a:custGeom>
              <a:blipFill>
                <a:blip r:embed="rId5"/>
                <a:stretch>
                  <a:fillRect t="-2132" b="-2132"/>
                </a:stretch>
              </a:blipFill>
              <a:ln w="57150" cap="sq">
                <a:solidFill>
                  <a:srgbClr val="FFFFFF"/>
                </a:solidFill>
                <a:prstDash val="solid"/>
                <a:miter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10" name="TextBox 10"/>
            <p:cNvSpPr txBox="1"/>
            <p:nvPr/>
          </p:nvSpPr>
          <p:spPr>
            <a:xfrm>
              <a:off x="13944600" y="2189837"/>
              <a:ext cx="2725182" cy="188686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745"/>
                </a:lnSpc>
              </a:pPr>
              <a:r>
                <a:rPr lang="en-US" sz="2794" dirty="0">
                  <a:solidFill>
                    <a:srgbClr val="FFFFFF"/>
                  </a:solidFill>
                  <a:latin typeface="Mont"/>
                  <a:ea typeface="Mont"/>
                  <a:cs typeface="Mont"/>
                  <a:sym typeface="Mont"/>
                </a:rPr>
                <a:t>No home-based solution for vertical farming</a:t>
              </a:r>
            </a:p>
          </p:txBody>
        </p: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B6BE93AC-98D9-8166-B74A-5B5781B3C7A6}"/>
                </a:ext>
              </a:extLst>
            </p:cNvPr>
            <p:cNvGrpSpPr/>
            <p:nvPr/>
          </p:nvGrpSpPr>
          <p:grpSpPr>
            <a:xfrm>
              <a:off x="10058400" y="5143500"/>
              <a:ext cx="3185164" cy="3194817"/>
              <a:chOff x="9204749" y="6063483"/>
              <a:chExt cx="3185164" cy="3194817"/>
            </a:xfrm>
          </p:grpSpPr>
          <p:sp>
            <p:nvSpPr>
              <p:cNvPr id="3" name="Freeform 3"/>
              <p:cNvSpPr/>
              <p:nvPr/>
            </p:nvSpPr>
            <p:spPr>
              <a:xfrm rot="-10800000">
                <a:off x="9204749" y="6063483"/>
                <a:ext cx="3185164" cy="3194817"/>
              </a:xfrm>
              <a:custGeom>
                <a:avLst/>
                <a:gdLst/>
                <a:ahLst/>
                <a:cxnLst/>
                <a:rect l="l" t="t" r="r" b="b"/>
                <a:pathLst>
                  <a:path w="3185164" h="3194817">
                    <a:moveTo>
                      <a:pt x="0" y="0"/>
                    </a:moveTo>
                    <a:lnTo>
                      <a:pt x="3185164" y="0"/>
                    </a:lnTo>
                    <a:lnTo>
                      <a:pt x="3185164" y="3194817"/>
                    </a:lnTo>
                    <a:lnTo>
                      <a:pt x="0" y="3194817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6">
                  <a:extLst>
                    <a:ext uri="{96DAC541-7B7A-43D3-8B79-37D633B846F1}">
                      <asvg:svgBlip xmlns:asvg="http://schemas.microsoft.com/office/drawing/2016/SVG/main" r:embed="rId7"/>
                    </a:ext>
                  </a:extLst>
                </a:blip>
                <a:stretch>
                  <a:fillRect l="-100494" b="-99889"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TextBox 11"/>
              <p:cNvSpPr txBox="1"/>
              <p:nvPr/>
            </p:nvSpPr>
            <p:spPr>
              <a:xfrm>
                <a:off x="9829800" y="6286500"/>
                <a:ext cx="2191647" cy="2361287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algn="r">
                  <a:lnSpc>
                    <a:spcPts val="3743"/>
                  </a:lnSpc>
                </a:pPr>
                <a:r>
                  <a:rPr lang="en-US" sz="2793" dirty="0">
                    <a:solidFill>
                      <a:srgbClr val="FFFFFF"/>
                    </a:solidFill>
                    <a:latin typeface="Mont"/>
                    <a:ea typeface="Mont"/>
                    <a:cs typeface="Mont"/>
                    <a:sym typeface="Mont"/>
                  </a:rPr>
                  <a:t>Lack of simple, beginner-friendly tools</a:t>
                </a:r>
              </a:p>
            </p:txBody>
          </p:sp>
        </p:grpSp>
      </p:grpSp>
      <p:sp>
        <p:nvSpPr>
          <p:cNvPr id="12" name="Freeform 12"/>
          <p:cNvSpPr/>
          <p:nvPr/>
        </p:nvSpPr>
        <p:spPr>
          <a:xfrm rot="5400000">
            <a:off x="-20485" y="20485"/>
            <a:ext cx="3408896" cy="3367926"/>
          </a:xfrm>
          <a:custGeom>
            <a:avLst/>
            <a:gdLst/>
            <a:ahLst/>
            <a:cxnLst/>
            <a:rect l="l" t="t" r="r" b="b"/>
            <a:pathLst>
              <a:path w="3408896" h="3367926">
                <a:moveTo>
                  <a:pt x="0" y="0"/>
                </a:moveTo>
                <a:lnTo>
                  <a:pt x="3408896" y="0"/>
                </a:lnTo>
                <a:lnTo>
                  <a:pt x="3408896" y="3367926"/>
                </a:lnTo>
                <a:lnTo>
                  <a:pt x="0" y="33679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99142" b="-101565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3" name="Group 13"/>
          <p:cNvGrpSpPr/>
          <p:nvPr/>
        </p:nvGrpSpPr>
        <p:grpSpPr>
          <a:xfrm>
            <a:off x="128952" y="522287"/>
            <a:ext cx="2774062" cy="1113518"/>
            <a:chOff x="0" y="0"/>
            <a:chExt cx="3698749" cy="1484690"/>
          </a:xfrm>
        </p:grpSpPr>
        <p:sp>
          <p:nvSpPr>
            <p:cNvPr id="14" name="Freeform 14"/>
            <p:cNvSpPr/>
            <p:nvPr/>
          </p:nvSpPr>
          <p:spPr>
            <a:xfrm>
              <a:off x="0" y="198668"/>
              <a:ext cx="1330942" cy="1286022"/>
            </a:xfrm>
            <a:custGeom>
              <a:avLst/>
              <a:gdLst/>
              <a:ahLst/>
              <a:cxnLst/>
              <a:rect l="l" t="t" r="r" b="b"/>
              <a:pathLst>
                <a:path w="1330942" h="1286022">
                  <a:moveTo>
                    <a:pt x="0" y="0"/>
                  </a:moveTo>
                  <a:lnTo>
                    <a:pt x="1330942" y="0"/>
                  </a:lnTo>
                  <a:lnTo>
                    <a:pt x="1330942" y="1286022"/>
                  </a:lnTo>
                  <a:lnTo>
                    <a:pt x="0" y="12860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1729011" y="0"/>
              <a:ext cx="1969738" cy="1484690"/>
            </a:xfrm>
            <a:custGeom>
              <a:avLst/>
              <a:gdLst/>
              <a:ahLst/>
              <a:cxnLst/>
              <a:rect l="l" t="t" r="r" b="b"/>
              <a:pathLst>
                <a:path w="1969738" h="1484690">
                  <a:moveTo>
                    <a:pt x="0" y="0"/>
                  </a:moveTo>
                  <a:lnTo>
                    <a:pt x="1969738" y="0"/>
                  </a:lnTo>
                  <a:lnTo>
                    <a:pt x="1969738" y="1484690"/>
                  </a:lnTo>
                  <a:lnTo>
                    <a:pt x="0" y="1484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77" b="-9277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891D854-35A6-8DDF-1745-CFAF5E1BACA8}"/>
              </a:ext>
            </a:extLst>
          </p:cNvPr>
          <p:cNvGrpSpPr/>
          <p:nvPr/>
        </p:nvGrpSpPr>
        <p:grpSpPr>
          <a:xfrm>
            <a:off x="0" y="0"/>
            <a:ext cx="16611602" cy="10287000"/>
            <a:chOff x="0" y="0"/>
            <a:chExt cx="16611602" cy="10287000"/>
          </a:xfrm>
        </p:grpSpPr>
        <p:grpSp>
          <p:nvGrpSpPr>
            <p:cNvPr id="3" name="Group 3"/>
            <p:cNvGrpSpPr/>
            <p:nvPr/>
          </p:nvGrpSpPr>
          <p:grpSpPr>
            <a:xfrm rot="-5400000">
              <a:off x="3162302" y="-3162301"/>
              <a:ext cx="10287000" cy="16611601"/>
              <a:chOff x="0" y="0"/>
              <a:chExt cx="3092361" cy="4752918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3092361" cy="4752918"/>
              </a:xfrm>
              <a:custGeom>
                <a:avLst/>
                <a:gdLst/>
                <a:ahLst/>
                <a:cxnLst/>
                <a:rect l="l" t="t" r="r" b="b"/>
                <a:pathLst>
                  <a:path w="3092361" h="4752918">
                    <a:moveTo>
                      <a:pt x="0" y="0"/>
                    </a:moveTo>
                    <a:lnTo>
                      <a:pt x="3092361" y="0"/>
                    </a:lnTo>
                    <a:lnTo>
                      <a:pt x="3092361" y="4752918"/>
                    </a:lnTo>
                    <a:lnTo>
                      <a:pt x="0" y="475291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100000"/>
                    </a:srgbClr>
                  </a:gs>
                  <a:gs pos="33333">
                    <a:srgbClr val="FFFFFF">
                      <a:alpha val="100000"/>
                    </a:srgbClr>
                  </a:gs>
                  <a:gs pos="66667">
                    <a:srgbClr val="FFFFFF">
                      <a:alpha val="100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/>
              </a:gra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" name="TextBox 5"/>
              <p:cNvSpPr txBox="1"/>
              <p:nvPr/>
            </p:nvSpPr>
            <p:spPr>
              <a:xfrm>
                <a:off x="0" y="-19050"/>
                <a:ext cx="3092361" cy="4771968"/>
              </a:xfrm>
              <a:prstGeom prst="rect">
                <a:avLst/>
              </a:prstGeom>
            </p:spPr>
            <p:txBody>
              <a:bodyPr lIns="44508" tIns="44508" rIns="44508" bIns="44508" rtlCol="0" anchor="ctr"/>
              <a:lstStyle/>
              <a:p>
                <a:pPr algn="ctr">
                  <a:lnSpc>
                    <a:spcPts val="2102"/>
                  </a:lnSpc>
                </a:pPr>
                <a:endParaRPr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8CBAFB-8FAA-A2FF-9F2C-05FE3BD73659}"/>
                </a:ext>
              </a:extLst>
            </p:cNvPr>
            <p:cNvSpPr/>
            <p:nvPr/>
          </p:nvSpPr>
          <p:spPr>
            <a:xfrm>
              <a:off x="0" y="0"/>
              <a:ext cx="1014451" cy="10287000"/>
            </a:xfrm>
            <a:prstGeom prst="rect">
              <a:avLst/>
            </a:prstGeom>
            <a:solidFill>
              <a:srgbClr val="5E990C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EF65EDB-3EF5-CCCD-C497-1434C83526B0}"/>
              </a:ext>
            </a:extLst>
          </p:cNvPr>
          <p:cNvGrpSpPr/>
          <p:nvPr/>
        </p:nvGrpSpPr>
        <p:grpSpPr>
          <a:xfrm>
            <a:off x="2438400" y="3569830"/>
            <a:ext cx="12801600" cy="4761248"/>
            <a:chOff x="2438400" y="3569830"/>
            <a:chExt cx="12801600" cy="4761248"/>
          </a:xfrm>
        </p:grpSpPr>
        <p:sp>
          <p:nvSpPr>
            <p:cNvPr id="6" name="Freeform 6"/>
            <p:cNvSpPr/>
            <p:nvPr/>
          </p:nvSpPr>
          <p:spPr>
            <a:xfrm>
              <a:off x="2458860" y="3569830"/>
              <a:ext cx="1096041" cy="814552"/>
            </a:xfrm>
            <a:custGeom>
              <a:avLst/>
              <a:gdLst/>
              <a:ahLst/>
              <a:cxnLst/>
              <a:rect l="l" t="t" r="r" b="b"/>
              <a:pathLst>
                <a:path w="1037646" h="814552">
                  <a:moveTo>
                    <a:pt x="0" y="0"/>
                  </a:moveTo>
                  <a:lnTo>
                    <a:pt x="1037646" y="0"/>
                  </a:lnTo>
                  <a:lnTo>
                    <a:pt x="1037646" y="814552"/>
                  </a:lnTo>
                  <a:lnTo>
                    <a:pt x="0" y="8145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 sz="1400"/>
            </a:p>
          </p:txBody>
        </p:sp>
        <p:sp>
          <p:nvSpPr>
            <p:cNvPr id="7" name="Freeform 7"/>
            <p:cNvSpPr/>
            <p:nvPr/>
          </p:nvSpPr>
          <p:spPr>
            <a:xfrm>
              <a:off x="2438400" y="4610100"/>
              <a:ext cx="1070983" cy="788538"/>
            </a:xfrm>
            <a:custGeom>
              <a:avLst/>
              <a:gdLst/>
              <a:ahLst/>
              <a:cxnLst/>
              <a:rect l="l" t="t" r="r" b="b"/>
              <a:pathLst>
                <a:path w="1013923" h="788538">
                  <a:moveTo>
                    <a:pt x="0" y="0"/>
                  </a:moveTo>
                  <a:lnTo>
                    <a:pt x="1013923" y="0"/>
                  </a:lnTo>
                  <a:lnTo>
                    <a:pt x="1013923" y="788538"/>
                  </a:lnTo>
                  <a:lnTo>
                    <a:pt x="0" y="7885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34542" b="-57371"/>
              </a:stretch>
            </a:blipFill>
          </p:spPr>
          <p:txBody>
            <a:bodyPr/>
            <a:lstStyle/>
            <a:p>
              <a:endParaRPr lang="en-GB" sz="1400"/>
            </a:p>
          </p:txBody>
        </p:sp>
        <p:sp>
          <p:nvSpPr>
            <p:cNvPr id="8" name="Freeform 8"/>
            <p:cNvSpPr/>
            <p:nvPr/>
          </p:nvSpPr>
          <p:spPr>
            <a:xfrm>
              <a:off x="2515203" y="5557766"/>
              <a:ext cx="1057589" cy="863572"/>
            </a:xfrm>
            <a:custGeom>
              <a:avLst/>
              <a:gdLst/>
              <a:ahLst/>
              <a:cxnLst/>
              <a:rect l="l" t="t" r="r" b="b"/>
              <a:pathLst>
                <a:path w="1001243" h="863572">
                  <a:moveTo>
                    <a:pt x="0" y="0"/>
                  </a:moveTo>
                  <a:lnTo>
                    <a:pt x="1001243" y="0"/>
                  </a:lnTo>
                  <a:lnTo>
                    <a:pt x="1001243" y="863572"/>
                  </a:lnTo>
                  <a:lnTo>
                    <a:pt x="0" y="8635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sz="1400"/>
            </a:p>
          </p:txBody>
        </p:sp>
        <p:sp>
          <p:nvSpPr>
            <p:cNvPr id="9" name="Freeform 9"/>
            <p:cNvSpPr/>
            <p:nvPr/>
          </p:nvSpPr>
          <p:spPr>
            <a:xfrm>
              <a:off x="2690848" y="6559654"/>
              <a:ext cx="772103" cy="788538"/>
            </a:xfrm>
            <a:custGeom>
              <a:avLst/>
              <a:gdLst/>
              <a:ahLst/>
              <a:cxnLst/>
              <a:rect l="l" t="t" r="r" b="b"/>
              <a:pathLst>
                <a:path w="855596" h="855596">
                  <a:moveTo>
                    <a:pt x="0" y="0"/>
                  </a:moveTo>
                  <a:lnTo>
                    <a:pt x="855596" y="0"/>
                  </a:lnTo>
                  <a:lnTo>
                    <a:pt x="855596" y="855596"/>
                  </a:lnTo>
                  <a:lnTo>
                    <a:pt x="0" y="85559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sz="1400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2537902" y="7505700"/>
              <a:ext cx="1077993" cy="825378"/>
            </a:xfrm>
            <a:custGeom>
              <a:avLst/>
              <a:gdLst/>
              <a:ahLst/>
              <a:cxnLst/>
              <a:rect l="l" t="t" r="r" b="b"/>
              <a:pathLst>
                <a:path w="1020560" h="825378">
                  <a:moveTo>
                    <a:pt x="0" y="0"/>
                  </a:moveTo>
                  <a:lnTo>
                    <a:pt x="1020560" y="0"/>
                  </a:lnTo>
                  <a:lnTo>
                    <a:pt x="1020560" y="825378"/>
                  </a:lnTo>
                  <a:lnTo>
                    <a:pt x="0" y="8253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/>
              </a:stretch>
            </a:blipFill>
          </p:spPr>
          <p:txBody>
            <a:bodyPr/>
            <a:lstStyle/>
            <a:p>
              <a:endParaRPr lang="en-GB" sz="1400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3941090" y="3788026"/>
              <a:ext cx="11298910" cy="439030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>
                <a:lnSpc>
                  <a:spcPts val="4885"/>
                </a:lnSpc>
              </a:pPr>
              <a:r>
                <a:rPr lang="en-US" sz="3200" dirty="0">
                  <a:solidFill>
                    <a:srgbClr val="4B7C0A"/>
                  </a:solidFill>
                  <a:latin typeface="Mont"/>
                  <a:ea typeface="Mont"/>
                  <a:cs typeface="Mont"/>
                  <a:sym typeface="Mont"/>
                </a:rPr>
                <a:t>Web-based platform for home vertical farming [7].</a:t>
              </a:r>
            </a:p>
            <a:p>
              <a:pPr algn="l">
                <a:lnSpc>
                  <a:spcPts val="2527"/>
                </a:lnSpc>
              </a:pPr>
              <a:endParaRPr lang="en-US" sz="3200" dirty="0">
                <a:solidFill>
                  <a:srgbClr val="4B7C0A"/>
                </a:solidFill>
                <a:latin typeface="Mont"/>
                <a:ea typeface="Mont"/>
                <a:cs typeface="Mont"/>
                <a:sym typeface="Mont"/>
              </a:endParaRPr>
            </a:p>
            <a:p>
              <a:pPr algn="l">
                <a:lnSpc>
                  <a:spcPts val="4885"/>
                </a:lnSpc>
              </a:pPr>
              <a:r>
                <a:rPr lang="en-US" sz="3200" dirty="0">
                  <a:solidFill>
                    <a:srgbClr val="4B7C0A"/>
                  </a:solidFill>
                  <a:latin typeface="Mont"/>
                  <a:ea typeface="Mont"/>
                  <a:cs typeface="Mont"/>
                  <a:sym typeface="Mont"/>
                </a:rPr>
                <a:t>Interactive layout planner (shelves, lights, water flow)</a:t>
              </a:r>
            </a:p>
            <a:p>
              <a:pPr algn="l">
                <a:lnSpc>
                  <a:spcPts val="2527"/>
                </a:lnSpc>
              </a:pPr>
              <a:endParaRPr lang="en-US" sz="3200" dirty="0">
                <a:solidFill>
                  <a:srgbClr val="4B7C0A"/>
                </a:solidFill>
                <a:latin typeface="Mont"/>
                <a:ea typeface="Mont"/>
                <a:cs typeface="Mont"/>
                <a:sym typeface="Mont"/>
              </a:endParaRPr>
            </a:p>
            <a:p>
              <a:pPr algn="l">
                <a:lnSpc>
                  <a:spcPts val="4885"/>
                </a:lnSpc>
              </a:pPr>
              <a:r>
                <a:rPr lang="en-US" sz="3200" dirty="0">
                  <a:solidFill>
                    <a:srgbClr val="4B7C0A"/>
                  </a:solidFill>
                  <a:latin typeface="Mont"/>
                  <a:ea typeface="Mont"/>
                  <a:cs typeface="Mont"/>
                  <a:sym typeface="Mont"/>
                </a:rPr>
                <a:t>User login and saved configurations</a:t>
              </a:r>
            </a:p>
            <a:p>
              <a:pPr algn="l">
                <a:lnSpc>
                  <a:spcPts val="2527"/>
                </a:lnSpc>
              </a:pPr>
              <a:endParaRPr lang="en-US" sz="3200" dirty="0">
                <a:solidFill>
                  <a:srgbClr val="4B7C0A"/>
                </a:solidFill>
                <a:latin typeface="Mont"/>
                <a:ea typeface="Mont"/>
                <a:cs typeface="Mont"/>
                <a:sym typeface="Mont"/>
              </a:endParaRPr>
            </a:p>
            <a:p>
              <a:pPr algn="l">
                <a:lnSpc>
                  <a:spcPts val="4885"/>
                </a:lnSpc>
              </a:pPr>
              <a:r>
                <a:rPr lang="en-US" sz="3200" dirty="0">
                  <a:solidFill>
                    <a:srgbClr val="4B7C0A"/>
                  </a:solidFill>
                  <a:latin typeface="Mont"/>
                  <a:ea typeface="Mont"/>
                  <a:cs typeface="Mont"/>
                  <a:sym typeface="Mont"/>
                </a:rPr>
                <a:t>Database support for storing designs</a:t>
              </a:r>
            </a:p>
            <a:p>
              <a:pPr algn="l">
                <a:lnSpc>
                  <a:spcPts val="2527"/>
                </a:lnSpc>
              </a:pPr>
              <a:endParaRPr lang="en-US" sz="3200" dirty="0">
                <a:solidFill>
                  <a:srgbClr val="4B7C0A"/>
                </a:solidFill>
                <a:latin typeface="Mont"/>
                <a:ea typeface="Mont"/>
                <a:cs typeface="Mont"/>
                <a:sym typeface="Mont"/>
              </a:endParaRPr>
            </a:p>
            <a:p>
              <a:pPr algn="l">
                <a:lnSpc>
                  <a:spcPts val="4885"/>
                </a:lnSpc>
              </a:pPr>
              <a:r>
                <a:rPr lang="en-US" sz="3200" dirty="0">
                  <a:solidFill>
                    <a:srgbClr val="4B7C0A"/>
                  </a:solidFill>
                  <a:latin typeface="Mont"/>
                  <a:ea typeface="Mont"/>
                  <a:cs typeface="Mont"/>
                  <a:sym typeface="Mont"/>
                </a:rPr>
                <a:t>Simple, responsive interface across devices [8].</a:t>
              </a: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5653258" y="996657"/>
            <a:ext cx="6908923" cy="1270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045"/>
              </a:lnSpc>
            </a:pPr>
            <a:r>
              <a:rPr lang="en-US" sz="6935" b="1" spc="-381" dirty="0">
                <a:solidFill>
                  <a:srgbClr val="5E990C"/>
                </a:solidFill>
                <a:latin typeface="Mont Bold"/>
                <a:ea typeface="Mont Bold"/>
                <a:cs typeface="Mont Bold"/>
                <a:sym typeface="Mont Bold"/>
              </a:rPr>
              <a:t>Design Overview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439718" y="2064668"/>
            <a:ext cx="12647882" cy="4982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54"/>
              </a:lnSpc>
              <a:spcBef>
                <a:spcPct val="0"/>
              </a:spcBef>
            </a:pPr>
            <a:r>
              <a:rPr lang="en-US" sz="2950" i="1" dirty="0">
                <a:latin typeface="Mont Italics"/>
                <a:ea typeface="Mont Italics"/>
                <a:cs typeface="Mont Italics"/>
                <a:sym typeface="Mont Italics"/>
              </a:rPr>
              <a:t>The platform is designed with simplicity and accessibility in mind</a:t>
            </a:r>
          </a:p>
        </p:txBody>
      </p:sp>
    </p:spTree>
  </p:cSld>
  <p:clrMapOvr>
    <a:masterClrMapping/>
  </p:clrMapOvr>
  <p:transition spd="slow">
    <p:wheel spokes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20000">
              <a:srgbClr val="FFFFFF">
                <a:alpha val="100000"/>
              </a:srgbClr>
            </a:gs>
            <a:gs pos="40000">
              <a:srgbClr val="FFFFFF">
                <a:alpha val="100000"/>
              </a:srgbClr>
            </a:gs>
            <a:gs pos="60000">
              <a:srgbClr val="FFFFFF">
                <a:alpha val="97500"/>
              </a:srgbClr>
            </a:gs>
            <a:gs pos="80000">
              <a:srgbClr val="FFFFFF">
                <a:alpha val="100000"/>
              </a:srgbClr>
            </a:gs>
            <a:gs pos="100000">
              <a:srgbClr val="FFFFFF">
                <a:alpha val="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>
            <a:extLst>
              <a:ext uri="{FF2B5EF4-FFF2-40B4-BE49-F238E27FC236}">
                <a16:creationId xmlns:a16="http://schemas.microsoft.com/office/drawing/2014/main" id="{E32CA62A-CDE3-9D73-BB8C-68AAAF0524A5}"/>
              </a:ext>
            </a:extLst>
          </p:cNvPr>
          <p:cNvGrpSpPr/>
          <p:nvPr/>
        </p:nvGrpSpPr>
        <p:grpSpPr>
          <a:xfrm>
            <a:off x="773218" y="3330847"/>
            <a:ext cx="4636982" cy="1561148"/>
            <a:chOff x="773218" y="3330847"/>
            <a:chExt cx="4636982" cy="1561148"/>
          </a:xfrm>
        </p:grpSpPr>
        <p:sp>
          <p:nvSpPr>
            <p:cNvPr id="26" name="TextBox 26"/>
            <p:cNvSpPr txBox="1"/>
            <p:nvPr/>
          </p:nvSpPr>
          <p:spPr>
            <a:xfrm>
              <a:off x="773218" y="3330847"/>
              <a:ext cx="2966415" cy="38279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1" indent="0" algn="l">
                <a:lnSpc>
                  <a:spcPts val="3079"/>
                </a:lnSpc>
                <a:spcBef>
                  <a:spcPct val="0"/>
                </a:spcBef>
              </a:pPr>
              <a:r>
                <a:rPr lang="en-US" sz="2199" b="1" dirty="0">
                  <a:solidFill>
                    <a:srgbClr val="025403"/>
                  </a:solidFill>
                  <a:latin typeface="Mont Bold"/>
                  <a:ea typeface="Mont Bold"/>
                  <a:cs typeface="Mont Bold"/>
                  <a:sym typeface="Mont Bold"/>
                </a:rPr>
                <a:t>1. Planning &amp; Ethics</a:t>
              </a:r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773218" y="3899490"/>
              <a:ext cx="4636982" cy="9925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67029" lvl="1" indent="-183514" algn="just">
                <a:lnSpc>
                  <a:spcPts val="2549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1699" u="none" strike="noStrike" dirty="0">
                  <a:solidFill>
                    <a:srgbClr val="465C10"/>
                  </a:solidFill>
                  <a:latin typeface="Mont"/>
                  <a:ea typeface="Mont"/>
                  <a:cs typeface="Mont"/>
                  <a:sym typeface="Mont"/>
                </a:rPr>
                <a:t>Proposal submitted</a:t>
              </a:r>
            </a:p>
            <a:p>
              <a:pPr marL="367029" lvl="1" indent="-183514" algn="just">
                <a:lnSpc>
                  <a:spcPts val="2549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1699" u="none" strike="noStrike" dirty="0">
                  <a:solidFill>
                    <a:srgbClr val="465C10"/>
                  </a:solidFill>
                  <a:latin typeface="Mont"/>
                  <a:ea typeface="Mont"/>
                  <a:cs typeface="Mont"/>
                  <a:sym typeface="Mont"/>
                </a:rPr>
                <a:t>Ethics approval obtained</a:t>
              </a:r>
            </a:p>
            <a:p>
              <a:pPr marL="0" lvl="0" indent="0" algn="just">
                <a:lnSpc>
                  <a:spcPts val="2549"/>
                </a:lnSpc>
                <a:spcBef>
                  <a:spcPct val="0"/>
                </a:spcBef>
              </a:pPr>
              <a:endParaRPr lang="en-US" sz="1699" u="none" strike="noStrike" dirty="0">
                <a:solidFill>
                  <a:srgbClr val="465C10"/>
                </a:solidFill>
                <a:latin typeface="Mont"/>
                <a:ea typeface="Mont"/>
                <a:cs typeface="Mont"/>
                <a:sym typeface="Mont"/>
              </a:endParaRP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3F508E1E-ECC1-13CC-960D-6FF50267A63D}"/>
              </a:ext>
            </a:extLst>
          </p:cNvPr>
          <p:cNvGrpSpPr/>
          <p:nvPr/>
        </p:nvGrpSpPr>
        <p:grpSpPr>
          <a:xfrm>
            <a:off x="4887761" y="8102401"/>
            <a:ext cx="3799039" cy="1765499"/>
            <a:chOff x="4887761" y="8102401"/>
            <a:chExt cx="3799039" cy="1765499"/>
          </a:xfrm>
        </p:grpSpPr>
        <p:sp>
          <p:nvSpPr>
            <p:cNvPr id="28" name="TextBox 28"/>
            <p:cNvSpPr txBox="1"/>
            <p:nvPr/>
          </p:nvSpPr>
          <p:spPr>
            <a:xfrm>
              <a:off x="4887761" y="8102401"/>
              <a:ext cx="3799039" cy="38279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1" indent="0" algn="l">
                <a:lnSpc>
                  <a:spcPts val="3079"/>
                </a:lnSpc>
                <a:spcBef>
                  <a:spcPct val="0"/>
                </a:spcBef>
              </a:pPr>
              <a:r>
                <a:rPr lang="en-US" sz="2199" b="1" dirty="0">
                  <a:solidFill>
                    <a:srgbClr val="025403"/>
                  </a:solidFill>
                  <a:latin typeface="Mont Bold"/>
                  <a:ea typeface="Mont Bold"/>
                  <a:cs typeface="Mont Bold"/>
                  <a:sym typeface="Mont Bold"/>
                </a:rPr>
                <a:t>3. Design Phase</a:t>
              </a:r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4887761" y="8561070"/>
              <a:ext cx="3799039" cy="130683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367029" lvl="1" indent="-183514" algn="just">
                <a:lnSpc>
                  <a:spcPts val="2549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1699">
                  <a:solidFill>
                    <a:srgbClr val="465C10"/>
                  </a:solidFill>
                  <a:latin typeface="Mont"/>
                  <a:ea typeface="Mont"/>
                  <a:cs typeface="Mont"/>
                  <a:sym typeface="Mont"/>
                </a:rPr>
                <a:t>Wir</a:t>
              </a:r>
              <a:r>
                <a:rPr lang="en-US" sz="1699" u="none" strike="noStrike">
                  <a:solidFill>
                    <a:srgbClr val="465C10"/>
                  </a:solidFill>
                  <a:latin typeface="Mont"/>
                  <a:ea typeface="Mont"/>
                  <a:cs typeface="Mont"/>
                  <a:sym typeface="Mont"/>
                </a:rPr>
                <a:t>eframes finalised</a:t>
              </a:r>
            </a:p>
            <a:p>
              <a:pPr marL="367029" lvl="1" indent="-183514" algn="just">
                <a:lnSpc>
                  <a:spcPts val="2549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1699" u="none" strike="noStrike">
                  <a:solidFill>
                    <a:srgbClr val="465C10"/>
                  </a:solidFill>
                  <a:latin typeface="Mont"/>
                  <a:ea typeface="Mont"/>
                  <a:cs typeface="Mont"/>
                  <a:sym typeface="Mont"/>
                </a:rPr>
                <a:t>System architecture designed</a:t>
              </a:r>
            </a:p>
            <a:p>
              <a:pPr marL="367029" lvl="1" indent="-183514" algn="just">
                <a:lnSpc>
                  <a:spcPts val="2549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1699" u="none" strike="noStrike">
                  <a:solidFill>
                    <a:srgbClr val="465C10"/>
                  </a:solidFill>
                  <a:latin typeface="Mont"/>
                  <a:ea typeface="Mont"/>
                  <a:cs typeface="Mont"/>
                  <a:sym typeface="Mont"/>
                </a:rPr>
                <a:t>User journey mapped</a:t>
              </a:r>
            </a:p>
            <a:p>
              <a:pPr marL="0" lvl="0" indent="0" algn="just">
                <a:lnSpc>
                  <a:spcPts val="2549"/>
                </a:lnSpc>
                <a:spcBef>
                  <a:spcPct val="0"/>
                </a:spcBef>
              </a:pPr>
              <a:endParaRPr lang="en-US" sz="1699" u="none" strike="noStrike">
                <a:solidFill>
                  <a:srgbClr val="465C10"/>
                </a:solidFill>
                <a:latin typeface="Mont"/>
                <a:ea typeface="Mont"/>
                <a:cs typeface="Mont"/>
                <a:sym typeface="Mont"/>
              </a:endParaRP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CBCDBC1C-7429-5C0D-00CC-90FC21EFBCEE}"/>
              </a:ext>
            </a:extLst>
          </p:cNvPr>
          <p:cNvGrpSpPr/>
          <p:nvPr/>
        </p:nvGrpSpPr>
        <p:grpSpPr>
          <a:xfrm>
            <a:off x="7620000" y="3820066"/>
            <a:ext cx="3288969" cy="1475834"/>
            <a:chOff x="7620000" y="3820066"/>
            <a:chExt cx="3288969" cy="1475834"/>
          </a:xfrm>
        </p:grpSpPr>
        <p:sp>
          <p:nvSpPr>
            <p:cNvPr id="30" name="TextBox 30"/>
            <p:cNvSpPr txBox="1"/>
            <p:nvPr/>
          </p:nvSpPr>
          <p:spPr>
            <a:xfrm>
              <a:off x="7620000" y="3820066"/>
              <a:ext cx="3216063" cy="38279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1" indent="0" algn="l">
                <a:lnSpc>
                  <a:spcPts val="3079"/>
                </a:lnSpc>
                <a:spcBef>
                  <a:spcPct val="0"/>
                </a:spcBef>
              </a:pPr>
              <a:r>
                <a:rPr lang="en-US" sz="2199" b="1" dirty="0">
                  <a:solidFill>
                    <a:srgbClr val="025403"/>
                  </a:solidFill>
                  <a:latin typeface="Mont Bold"/>
                  <a:ea typeface="Mont Bold"/>
                  <a:cs typeface="Mont Bold"/>
                  <a:sym typeface="Mont Bold"/>
                </a:rPr>
                <a:t>4. Development Phase</a:t>
              </a:r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7692906" y="4348846"/>
              <a:ext cx="3216063" cy="94705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367029" lvl="1" indent="-183514" algn="just">
                <a:lnSpc>
                  <a:spcPts val="2549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1699">
                  <a:solidFill>
                    <a:srgbClr val="465C10"/>
                  </a:solidFill>
                  <a:latin typeface="Mont"/>
                  <a:ea typeface="Mont"/>
                  <a:cs typeface="Mont"/>
                  <a:sym typeface="Mont"/>
                </a:rPr>
                <a:t>Fi</a:t>
              </a:r>
              <a:r>
                <a:rPr lang="en-US" sz="1699" u="none" strike="noStrike">
                  <a:solidFill>
                    <a:srgbClr val="465C10"/>
                  </a:solidFill>
                  <a:latin typeface="Mont"/>
                  <a:ea typeface="Mont"/>
                  <a:cs typeface="Mont"/>
                  <a:sym typeface="Mont"/>
                </a:rPr>
                <a:t>rst prototype built</a:t>
              </a:r>
            </a:p>
            <a:p>
              <a:pPr marL="367029" lvl="1" indent="-183514" algn="just">
                <a:lnSpc>
                  <a:spcPts val="2549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1699" u="none" strike="noStrike">
                  <a:solidFill>
                    <a:srgbClr val="465C10"/>
                  </a:solidFill>
                  <a:latin typeface="Mont"/>
                  <a:ea typeface="Mont"/>
                  <a:cs typeface="Mont"/>
                  <a:sym typeface="Mont"/>
                </a:rPr>
                <a:t>Database integrated</a:t>
              </a:r>
            </a:p>
            <a:p>
              <a:pPr marL="0" lvl="0" indent="0" algn="just">
                <a:lnSpc>
                  <a:spcPts val="2549"/>
                </a:lnSpc>
                <a:spcBef>
                  <a:spcPct val="0"/>
                </a:spcBef>
              </a:pPr>
              <a:endParaRPr lang="en-US" sz="1699" u="none" strike="noStrike">
                <a:solidFill>
                  <a:srgbClr val="465C10"/>
                </a:solidFill>
                <a:latin typeface="Mont"/>
                <a:ea typeface="Mont"/>
                <a:cs typeface="Mont"/>
                <a:sym typeface="Mont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7E2AF13-2D21-3757-5772-68ACE6E4F788}"/>
              </a:ext>
            </a:extLst>
          </p:cNvPr>
          <p:cNvGrpSpPr/>
          <p:nvPr/>
        </p:nvGrpSpPr>
        <p:grpSpPr>
          <a:xfrm>
            <a:off x="773218" y="7429500"/>
            <a:ext cx="4636982" cy="1472199"/>
            <a:chOff x="773218" y="7429500"/>
            <a:chExt cx="4636982" cy="1472199"/>
          </a:xfrm>
        </p:grpSpPr>
        <p:sp>
          <p:nvSpPr>
            <p:cNvPr id="32" name="TextBox 32"/>
            <p:cNvSpPr txBox="1"/>
            <p:nvPr/>
          </p:nvSpPr>
          <p:spPr>
            <a:xfrm>
              <a:off x="773218" y="7429500"/>
              <a:ext cx="4636982" cy="4584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l">
                <a:lnSpc>
                  <a:spcPts val="3079"/>
                </a:lnSpc>
                <a:spcBef>
                  <a:spcPct val="0"/>
                </a:spcBef>
              </a:pPr>
              <a:r>
                <a:rPr lang="en-US" sz="2199" b="1" dirty="0">
                  <a:solidFill>
                    <a:srgbClr val="025403"/>
                  </a:solidFill>
                  <a:latin typeface="Mont Bold"/>
                  <a:ea typeface="Mont Bold"/>
                  <a:cs typeface="Mont Bold"/>
                  <a:sym typeface="Mont Bold"/>
                </a:rPr>
                <a:t>2. Research &amp; Analysis</a:t>
              </a:r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773218" y="7954645"/>
              <a:ext cx="3651969" cy="94705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367029" lvl="1" indent="-183514" algn="just">
                <a:lnSpc>
                  <a:spcPts val="2549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1699" u="none" strike="noStrike" dirty="0">
                  <a:solidFill>
                    <a:srgbClr val="465C10"/>
                  </a:solidFill>
                  <a:latin typeface="Mont"/>
                  <a:ea typeface="Mont"/>
                  <a:cs typeface="Mont"/>
                  <a:sym typeface="Mont"/>
                </a:rPr>
                <a:t>Literature review completed</a:t>
              </a:r>
            </a:p>
            <a:p>
              <a:pPr marL="367029" lvl="1" indent="-183514" algn="just">
                <a:lnSpc>
                  <a:spcPts val="2549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1699" u="none" strike="noStrike" dirty="0">
                  <a:solidFill>
                    <a:srgbClr val="465C10"/>
                  </a:solidFill>
                  <a:latin typeface="Mont"/>
                  <a:ea typeface="Mont"/>
                  <a:cs typeface="Mont"/>
                  <a:sym typeface="Mont"/>
                </a:rPr>
                <a:t>Project requirements defined</a:t>
              </a:r>
            </a:p>
            <a:p>
              <a:pPr marL="0" lvl="0" indent="0" algn="just">
                <a:lnSpc>
                  <a:spcPts val="2549"/>
                </a:lnSpc>
                <a:spcBef>
                  <a:spcPct val="0"/>
                </a:spcBef>
              </a:pPr>
              <a:endParaRPr lang="en-US" sz="1699" u="none" strike="noStrike" dirty="0">
                <a:solidFill>
                  <a:srgbClr val="465C10"/>
                </a:solidFill>
                <a:latin typeface="Mont"/>
                <a:ea typeface="Mont"/>
                <a:cs typeface="Mont"/>
                <a:sym typeface="Mont"/>
              </a:endParaRP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5D2B2418-148F-FF21-97A8-CC4BDD03AB64}"/>
              </a:ext>
            </a:extLst>
          </p:cNvPr>
          <p:cNvGrpSpPr/>
          <p:nvPr/>
        </p:nvGrpSpPr>
        <p:grpSpPr>
          <a:xfrm>
            <a:off x="12427181" y="6572014"/>
            <a:ext cx="4636982" cy="869950"/>
            <a:chOff x="12427181" y="6572014"/>
            <a:chExt cx="4636982" cy="869950"/>
          </a:xfrm>
        </p:grpSpPr>
        <p:sp>
          <p:nvSpPr>
            <p:cNvPr id="34" name="TextBox 34"/>
            <p:cNvSpPr txBox="1"/>
            <p:nvPr/>
          </p:nvSpPr>
          <p:spPr>
            <a:xfrm>
              <a:off x="12427181" y="6572014"/>
              <a:ext cx="4636982" cy="4584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l">
                <a:lnSpc>
                  <a:spcPts val="3079"/>
                </a:lnSpc>
                <a:spcBef>
                  <a:spcPct val="0"/>
                </a:spcBef>
              </a:pPr>
              <a:r>
                <a:rPr lang="en-US" sz="2199" b="1" dirty="0">
                  <a:solidFill>
                    <a:srgbClr val="025403"/>
                  </a:solidFill>
                  <a:latin typeface="Mont Bold"/>
                  <a:ea typeface="Mont Bold"/>
                  <a:cs typeface="Mont Bold"/>
                  <a:sym typeface="Mont Bold"/>
                </a:rPr>
                <a:t>6. Evaluation &amp; Final Review</a:t>
              </a:r>
            </a:p>
          </p:txBody>
        </p:sp>
        <p:sp>
          <p:nvSpPr>
            <p:cNvPr id="35" name="TextBox 35"/>
            <p:cNvSpPr txBox="1"/>
            <p:nvPr/>
          </p:nvSpPr>
          <p:spPr>
            <a:xfrm>
              <a:off x="12427181" y="7078109"/>
              <a:ext cx="4636982" cy="36385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67029" lvl="1" indent="-183514" algn="just">
                <a:lnSpc>
                  <a:spcPts val="2549"/>
                </a:lnSpc>
                <a:buFont typeface="Arial"/>
                <a:buChar char="•"/>
              </a:pPr>
              <a:r>
                <a:rPr lang="en-US" sz="1699">
                  <a:solidFill>
                    <a:srgbClr val="465C10"/>
                  </a:solidFill>
                  <a:latin typeface="Mont"/>
                  <a:ea typeface="Mont"/>
                  <a:cs typeface="Mont"/>
                  <a:sym typeface="Mont"/>
                </a:rPr>
                <a:t>E</a:t>
              </a:r>
              <a:r>
                <a:rPr lang="en-US" sz="1699" u="none" strike="noStrike">
                  <a:solidFill>
                    <a:srgbClr val="465C10"/>
                  </a:solidFill>
                  <a:latin typeface="Mont"/>
                  <a:ea typeface="Mont"/>
                  <a:cs typeface="Mont"/>
                  <a:sym typeface="Mont"/>
                </a:rPr>
                <a:t>valuation report completed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6E0F13E4-DEA1-BA55-844D-2C5E09886752}"/>
              </a:ext>
            </a:extLst>
          </p:cNvPr>
          <p:cNvGrpSpPr/>
          <p:nvPr/>
        </p:nvGrpSpPr>
        <p:grpSpPr>
          <a:xfrm>
            <a:off x="240645" y="1018237"/>
            <a:ext cx="17948327" cy="7015177"/>
            <a:chOff x="240645" y="1018237"/>
            <a:chExt cx="17948327" cy="7015177"/>
          </a:xfrm>
        </p:grpSpPr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262CA869-0AC8-0AB8-B840-9B95338BF19C}"/>
                </a:ext>
              </a:extLst>
            </p:cNvPr>
            <p:cNvGrpSpPr/>
            <p:nvPr/>
          </p:nvGrpSpPr>
          <p:grpSpPr>
            <a:xfrm>
              <a:off x="240645" y="2582165"/>
              <a:ext cx="17948327" cy="5451249"/>
              <a:chOff x="240645" y="2582165"/>
              <a:chExt cx="17948327" cy="5451249"/>
            </a:xfrm>
          </p:grpSpPr>
          <p:sp>
            <p:nvSpPr>
              <p:cNvPr id="2" name="Freeform 2"/>
              <p:cNvSpPr/>
              <p:nvPr/>
            </p:nvSpPr>
            <p:spPr>
              <a:xfrm rot="-151509">
                <a:off x="240645" y="2582165"/>
                <a:ext cx="17948327" cy="4890919"/>
              </a:xfrm>
              <a:custGeom>
                <a:avLst/>
                <a:gdLst/>
                <a:ahLst/>
                <a:cxnLst/>
                <a:rect l="l" t="t" r="r" b="b"/>
                <a:pathLst>
                  <a:path w="17948327" h="4890919">
                    <a:moveTo>
                      <a:pt x="0" y="0"/>
                    </a:moveTo>
                    <a:lnTo>
                      <a:pt x="17948327" y="0"/>
                    </a:lnTo>
                    <a:lnTo>
                      <a:pt x="17948327" y="4890919"/>
                    </a:lnTo>
                    <a:lnTo>
                      <a:pt x="0" y="4890919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3" name="Group 3"/>
              <p:cNvGrpSpPr/>
              <p:nvPr/>
            </p:nvGrpSpPr>
            <p:grpSpPr>
              <a:xfrm>
                <a:off x="1028700" y="4819979"/>
                <a:ext cx="710568" cy="992505"/>
                <a:chOff x="0" y="0"/>
                <a:chExt cx="812800" cy="901878"/>
              </a:xfrm>
            </p:grpSpPr>
            <p:sp>
              <p:nvSpPr>
                <p:cNvPr id="4" name="Freeform 4"/>
                <p:cNvSpPr/>
                <p:nvPr/>
              </p:nvSpPr>
              <p:spPr>
                <a:xfrm>
                  <a:off x="0" y="0"/>
                  <a:ext cx="812800" cy="9018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2800" h="901878">
                      <a:moveTo>
                        <a:pt x="406400" y="0"/>
                      </a:moveTo>
                      <a:lnTo>
                        <a:pt x="0" y="406400"/>
                      </a:lnTo>
                      <a:lnTo>
                        <a:pt x="203200" y="406400"/>
                      </a:lnTo>
                      <a:lnTo>
                        <a:pt x="203200" y="901878"/>
                      </a:lnTo>
                      <a:lnTo>
                        <a:pt x="609600" y="901878"/>
                      </a:lnTo>
                      <a:lnTo>
                        <a:pt x="609600" y="406400"/>
                      </a:lnTo>
                      <a:lnTo>
                        <a:pt x="812800" y="406400"/>
                      </a:lnTo>
                      <a:lnTo>
                        <a:pt x="406400" y="0"/>
                      </a:lnTo>
                      <a:close/>
                    </a:path>
                  </a:pathLst>
                </a:custGeom>
                <a:solidFill>
                  <a:srgbClr val="5E990C"/>
                </a:solidFill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5" name="TextBox 5"/>
                <p:cNvSpPr txBox="1"/>
                <p:nvPr/>
              </p:nvSpPr>
              <p:spPr>
                <a:xfrm>
                  <a:off x="203200" y="63500"/>
                  <a:ext cx="406400" cy="838378"/>
                </a:xfrm>
                <a:prstGeom prst="rect">
                  <a:avLst/>
                </a:prstGeom>
              </p:spPr>
              <p:txBody>
                <a:bodyPr lIns="50800" tIns="50800" rIns="50800" bIns="50800" rtlCol="0" anchor="ctr"/>
                <a:lstStyle/>
                <a:p>
                  <a:pPr algn="ctr">
                    <a:lnSpc>
                      <a:spcPts val="3079"/>
                    </a:lnSpc>
                  </a:pPr>
                  <a:endParaRPr/>
                </a:p>
              </p:txBody>
            </p:sp>
          </p:grpSp>
          <p:grpSp>
            <p:nvGrpSpPr>
              <p:cNvPr id="6" name="Group 6"/>
              <p:cNvGrpSpPr/>
              <p:nvPr/>
            </p:nvGrpSpPr>
            <p:grpSpPr>
              <a:xfrm rot="-10800000">
                <a:off x="5252212" y="6658318"/>
                <a:ext cx="657494" cy="1207776"/>
                <a:chOff x="0" y="0"/>
                <a:chExt cx="1145508" cy="2583934"/>
              </a:xfrm>
            </p:grpSpPr>
            <p:sp>
              <p:nvSpPr>
                <p:cNvPr id="7" name="Freeform 7"/>
                <p:cNvSpPr/>
                <p:nvPr/>
              </p:nvSpPr>
              <p:spPr>
                <a:xfrm>
                  <a:off x="0" y="0"/>
                  <a:ext cx="1145508" cy="25839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45508" h="2583934">
                      <a:moveTo>
                        <a:pt x="572754" y="0"/>
                      </a:moveTo>
                      <a:lnTo>
                        <a:pt x="0" y="406400"/>
                      </a:lnTo>
                      <a:lnTo>
                        <a:pt x="203200" y="406400"/>
                      </a:lnTo>
                      <a:lnTo>
                        <a:pt x="203200" y="2583934"/>
                      </a:lnTo>
                      <a:lnTo>
                        <a:pt x="942308" y="2583934"/>
                      </a:lnTo>
                      <a:lnTo>
                        <a:pt x="942308" y="406400"/>
                      </a:lnTo>
                      <a:lnTo>
                        <a:pt x="1145508" y="406400"/>
                      </a:lnTo>
                      <a:lnTo>
                        <a:pt x="572754" y="0"/>
                      </a:lnTo>
                      <a:close/>
                    </a:path>
                  </a:pathLst>
                </a:custGeom>
                <a:solidFill>
                  <a:srgbClr val="5E990C"/>
                </a:solidFill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8" name="TextBox 8"/>
                <p:cNvSpPr txBox="1"/>
                <p:nvPr/>
              </p:nvSpPr>
              <p:spPr>
                <a:xfrm>
                  <a:off x="203200" y="63500"/>
                  <a:ext cx="739108" cy="2520434"/>
                </a:xfrm>
                <a:prstGeom prst="rect">
                  <a:avLst/>
                </a:prstGeom>
              </p:spPr>
              <p:txBody>
                <a:bodyPr lIns="50800" tIns="50800" rIns="50800" bIns="50800" rtlCol="0" anchor="ctr"/>
                <a:lstStyle/>
                <a:p>
                  <a:pPr algn="ctr">
                    <a:lnSpc>
                      <a:spcPts val="3079"/>
                    </a:lnSpc>
                  </a:pPr>
                  <a:endParaRPr/>
                </a:p>
              </p:txBody>
            </p:sp>
          </p:grpSp>
          <p:grpSp>
            <p:nvGrpSpPr>
              <p:cNvPr id="9" name="Group 9"/>
              <p:cNvGrpSpPr/>
              <p:nvPr/>
            </p:nvGrpSpPr>
            <p:grpSpPr>
              <a:xfrm>
                <a:off x="2149210" y="6143445"/>
                <a:ext cx="633471" cy="938984"/>
                <a:chOff x="0" y="0"/>
                <a:chExt cx="1058617" cy="1569172"/>
              </a:xfrm>
            </p:grpSpPr>
            <p:sp>
              <p:nvSpPr>
                <p:cNvPr id="10" name="Freeform 10"/>
                <p:cNvSpPr/>
                <p:nvPr/>
              </p:nvSpPr>
              <p:spPr>
                <a:xfrm>
                  <a:off x="0" y="0"/>
                  <a:ext cx="1058617" cy="15691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8617" h="1569172">
                      <a:moveTo>
                        <a:pt x="529309" y="1569172"/>
                      </a:moveTo>
                      <a:lnTo>
                        <a:pt x="0" y="1162772"/>
                      </a:lnTo>
                      <a:lnTo>
                        <a:pt x="203200" y="1162772"/>
                      </a:lnTo>
                      <a:lnTo>
                        <a:pt x="203200" y="0"/>
                      </a:lnTo>
                      <a:lnTo>
                        <a:pt x="855417" y="0"/>
                      </a:lnTo>
                      <a:lnTo>
                        <a:pt x="855417" y="1162772"/>
                      </a:lnTo>
                      <a:lnTo>
                        <a:pt x="1058617" y="1162772"/>
                      </a:lnTo>
                      <a:lnTo>
                        <a:pt x="529309" y="1569172"/>
                      </a:lnTo>
                      <a:close/>
                    </a:path>
                  </a:pathLst>
                </a:custGeom>
                <a:solidFill>
                  <a:srgbClr val="5E990C"/>
                </a:solidFill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1" name="TextBox 11"/>
                <p:cNvSpPr txBox="1"/>
                <p:nvPr/>
              </p:nvSpPr>
              <p:spPr>
                <a:xfrm>
                  <a:off x="203200" y="-38100"/>
                  <a:ext cx="652217" cy="1505672"/>
                </a:xfrm>
                <a:prstGeom prst="rect">
                  <a:avLst/>
                </a:prstGeom>
              </p:spPr>
              <p:txBody>
                <a:bodyPr lIns="50800" tIns="50800" rIns="50800" bIns="50800" rtlCol="0" anchor="ctr"/>
                <a:lstStyle/>
                <a:p>
                  <a:pPr algn="ctr">
                    <a:lnSpc>
                      <a:spcPts val="3079"/>
                    </a:lnSpc>
                  </a:pPr>
                  <a:endParaRPr/>
                </a:p>
              </p:txBody>
            </p:sp>
          </p:grpSp>
          <p:grpSp>
            <p:nvGrpSpPr>
              <p:cNvPr id="12" name="Group 12"/>
              <p:cNvGrpSpPr/>
              <p:nvPr/>
            </p:nvGrpSpPr>
            <p:grpSpPr>
              <a:xfrm rot="-10800000">
                <a:off x="8629515" y="5371862"/>
                <a:ext cx="792704" cy="1323975"/>
                <a:chOff x="0" y="0"/>
                <a:chExt cx="996384" cy="2564106"/>
              </a:xfrm>
            </p:grpSpPr>
            <p:sp>
              <p:nvSpPr>
                <p:cNvPr id="13" name="Freeform 13"/>
                <p:cNvSpPr/>
                <p:nvPr/>
              </p:nvSpPr>
              <p:spPr>
                <a:xfrm>
                  <a:off x="0" y="0"/>
                  <a:ext cx="996384" cy="256410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96384" h="2564106">
                      <a:moveTo>
                        <a:pt x="498192" y="2564106"/>
                      </a:moveTo>
                      <a:lnTo>
                        <a:pt x="0" y="2157706"/>
                      </a:lnTo>
                      <a:lnTo>
                        <a:pt x="203200" y="2157706"/>
                      </a:lnTo>
                      <a:lnTo>
                        <a:pt x="203200" y="0"/>
                      </a:lnTo>
                      <a:lnTo>
                        <a:pt x="793184" y="0"/>
                      </a:lnTo>
                      <a:lnTo>
                        <a:pt x="793184" y="2157706"/>
                      </a:lnTo>
                      <a:lnTo>
                        <a:pt x="996384" y="2157706"/>
                      </a:lnTo>
                      <a:lnTo>
                        <a:pt x="498192" y="2564106"/>
                      </a:lnTo>
                      <a:close/>
                    </a:path>
                  </a:pathLst>
                </a:custGeom>
                <a:solidFill>
                  <a:srgbClr val="5E990C"/>
                </a:solidFill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4" name="TextBox 14"/>
                <p:cNvSpPr txBox="1"/>
                <p:nvPr/>
              </p:nvSpPr>
              <p:spPr>
                <a:xfrm>
                  <a:off x="203200" y="-38100"/>
                  <a:ext cx="589984" cy="2500606"/>
                </a:xfrm>
                <a:prstGeom prst="rect">
                  <a:avLst/>
                </a:prstGeom>
              </p:spPr>
              <p:txBody>
                <a:bodyPr lIns="50800" tIns="50800" rIns="50800" bIns="50800" rtlCol="0" anchor="ctr"/>
                <a:lstStyle/>
                <a:p>
                  <a:pPr algn="ctr">
                    <a:lnSpc>
                      <a:spcPts val="3079"/>
                    </a:lnSpc>
                  </a:pPr>
                  <a:endParaRPr/>
                </a:p>
              </p:txBody>
            </p:sp>
          </p:grpSp>
          <p:grpSp>
            <p:nvGrpSpPr>
              <p:cNvPr id="15" name="Group 15"/>
              <p:cNvGrpSpPr/>
              <p:nvPr/>
            </p:nvGrpSpPr>
            <p:grpSpPr>
              <a:xfrm>
                <a:off x="13045972" y="4897854"/>
                <a:ext cx="559923" cy="1342611"/>
                <a:chOff x="0" y="0"/>
                <a:chExt cx="935709" cy="2243687"/>
              </a:xfrm>
            </p:grpSpPr>
            <p:sp>
              <p:nvSpPr>
                <p:cNvPr id="16" name="Freeform 16"/>
                <p:cNvSpPr/>
                <p:nvPr/>
              </p:nvSpPr>
              <p:spPr>
                <a:xfrm>
                  <a:off x="0" y="0"/>
                  <a:ext cx="935709" cy="224368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35709" h="2243687">
                      <a:moveTo>
                        <a:pt x="467854" y="2243687"/>
                      </a:moveTo>
                      <a:lnTo>
                        <a:pt x="0" y="1837287"/>
                      </a:lnTo>
                      <a:lnTo>
                        <a:pt x="203200" y="1837287"/>
                      </a:lnTo>
                      <a:lnTo>
                        <a:pt x="203200" y="0"/>
                      </a:lnTo>
                      <a:lnTo>
                        <a:pt x="732509" y="0"/>
                      </a:lnTo>
                      <a:lnTo>
                        <a:pt x="732509" y="1837287"/>
                      </a:lnTo>
                      <a:lnTo>
                        <a:pt x="935709" y="1837287"/>
                      </a:lnTo>
                      <a:lnTo>
                        <a:pt x="467854" y="2243687"/>
                      </a:lnTo>
                      <a:close/>
                    </a:path>
                  </a:pathLst>
                </a:custGeom>
                <a:solidFill>
                  <a:srgbClr val="5E990C"/>
                </a:solidFill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7" name="TextBox 17"/>
                <p:cNvSpPr txBox="1"/>
                <p:nvPr/>
              </p:nvSpPr>
              <p:spPr>
                <a:xfrm>
                  <a:off x="203200" y="-38100"/>
                  <a:ext cx="529309" cy="2180187"/>
                </a:xfrm>
                <a:prstGeom prst="rect">
                  <a:avLst/>
                </a:prstGeom>
              </p:spPr>
              <p:txBody>
                <a:bodyPr lIns="50800" tIns="50800" rIns="50800" bIns="50800" rtlCol="0" anchor="ctr"/>
                <a:lstStyle/>
                <a:p>
                  <a:pPr algn="ctr">
                    <a:lnSpc>
                      <a:spcPts val="3079"/>
                    </a:lnSpc>
                  </a:pPr>
                  <a:endParaRPr/>
                </a:p>
              </p:txBody>
            </p:sp>
          </p:grpSp>
          <p:grpSp>
            <p:nvGrpSpPr>
              <p:cNvPr id="18" name="Group 18"/>
              <p:cNvGrpSpPr/>
              <p:nvPr/>
            </p:nvGrpSpPr>
            <p:grpSpPr>
              <a:xfrm>
                <a:off x="13474785" y="2800950"/>
                <a:ext cx="486375" cy="1212841"/>
                <a:chOff x="0" y="0"/>
                <a:chExt cx="1036214" cy="2583934"/>
              </a:xfrm>
            </p:grpSpPr>
            <p:sp>
              <p:nvSpPr>
                <p:cNvPr id="19" name="Freeform 19"/>
                <p:cNvSpPr/>
                <p:nvPr/>
              </p:nvSpPr>
              <p:spPr>
                <a:xfrm>
                  <a:off x="0" y="0"/>
                  <a:ext cx="1036214" cy="25839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214" h="2583934">
                      <a:moveTo>
                        <a:pt x="518107" y="0"/>
                      </a:moveTo>
                      <a:lnTo>
                        <a:pt x="0" y="406400"/>
                      </a:lnTo>
                      <a:lnTo>
                        <a:pt x="203200" y="406400"/>
                      </a:lnTo>
                      <a:lnTo>
                        <a:pt x="203200" y="2583934"/>
                      </a:lnTo>
                      <a:lnTo>
                        <a:pt x="833014" y="2583934"/>
                      </a:lnTo>
                      <a:lnTo>
                        <a:pt x="833014" y="406400"/>
                      </a:lnTo>
                      <a:lnTo>
                        <a:pt x="1036214" y="406400"/>
                      </a:lnTo>
                      <a:lnTo>
                        <a:pt x="518107" y="0"/>
                      </a:lnTo>
                      <a:close/>
                    </a:path>
                  </a:pathLst>
                </a:custGeom>
                <a:solidFill>
                  <a:srgbClr val="5E990C"/>
                </a:solidFill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0" name="TextBox 20"/>
                <p:cNvSpPr txBox="1"/>
                <p:nvPr/>
              </p:nvSpPr>
              <p:spPr>
                <a:xfrm>
                  <a:off x="203200" y="63500"/>
                  <a:ext cx="629814" cy="2520434"/>
                </a:xfrm>
                <a:prstGeom prst="rect">
                  <a:avLst/>
                </a:prstGeom>
              </p:spPr>
              <p:txBody>
                <a:bodyPr lIns="50800" tIns="50800" rIns="50800" bIns="50800" rtlCol="0" anchor="ctr"/>
                <a:lstStyle/>
                <a:p>
                  <a:pPr algn="ctr">
                    <a:lnSpc>
                      <a:spcPts val="3079"/>
                    </a:lnSpc>
                  </a:pPr>
                  <a:endParaRPr/>
                </a:p>
              </p:txBody>
            </p:sp>
          </p:grpSp>
          <p:grpSp>
            <p:nvGrpSpPr>
              <p:cNvPr id="21" name="Group 21"/>
              <p:cNvGrpSpPr/>
              <p:nvPr/>
            </p:nvGrpSpPr>
            <p:grpSpPr>
              <a:xfrm rot="-10800000">
                <a:off x="10545849" y="6572013"/>
                <a:ext cx="657493" cy="1461401"/>
                <a:chOff x="0" y="0"/>
                <a:chExt cx="1036214" cy="2583934"/>
              </a:xfrm>
            </p:grpSpPr>
            <p:sp>
              <p:nvSpPr>
                <p:cNvPr id="22" name="Freeform 22"/>
                <p:cNvSpPr/>
                <p:nvPr/>
              </p:nvSpPr>
              <p:spPr>
                <a:xfrm>
                  <a:off x="0" y="0"/>
                  <a:ext cx="1036214" cy="25839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214" h="2583934">
                      <a:moveTo>
                        <a:pt x="518107" y="0"/>
                      </a:moveTo>
                      <a:lnTo>
                        <a:pt x="0" y="406400"/>
                      </a:lnTo>
                      <a:lnTo>
                        <a:pt x="203200" y="406400"/>
                      </a:lnTo>
                      <a:lnTo>
                        <a:pt x="203200" y="2583934"/>
                      </a:lnTo>
                      <a:lnTo>
                        <a:pt x="833014" y="2583934"/>
                      </a:lnTo>
                      <a:lnTo>
                        <a:pt x="833014" y="406400"/>
                      </a:lnTo>
                      <a:lnTo>
                        <a:pt x="1036214" y="406400"/>
                      </a:lnTo>
                      <a:lnTo>
                        <a:pt x="518107" y="0"/>
                      </a:lnTo>
                      <a:close/>
                    </a:path>
                  </a:pathLst>
                </a:custGeom>
                <a:solidFill>
                  <a:srgbClr val="5E990C"/>
                </a:solidFill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3" name="TextBox 23"/>
                <p:cNvSpPr txBox="1"/>
                <p:nvPr/>
              </p:nvSpPr>
              <p:spPr>
                <a:xfrm>
                  <a:off x="203200" y="63500"/>
                  <a:ext cx="629814" cy="2520434"/>
                </a:xfrm>
                <a:prstGeom prst="rect">
                  <a:avLst/>
                </a:prstGeom>
              </p:spPr>
              <p:txBody>
                <a:bodyPr lIns="50800" tIns="50800" rIns="50800" bIns="50800" rtlCol="0" anchor="ctr"/>
                <a:lstStyle/>
                <a:p>
                  <a:pPr algn="ctr">
                    <a:lnSpc>
                      <a:spcPts val="3079"/>
                    </a:lnSpc>
                  </a:pPr>
                  <a:endParaRPr/>
                </a:p>
              </p:txBody>
            </p:sp>
          </p:grpSp>
        </p:grpSp>
        <p:sp>
          <p:nvSpPr>
            <p:cNvPr id="25" name="TextBox 25"/>
            <p:cNvSpPr txBox="1"/>
            <p:nvPr/>
          </p:nvSpPr>
          <p:spPr>
            <a:xfrm>
              <a:off x="2799716" y="1018237"/>
              <a:ext cx="5731934" cy="76559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1" indent="0" algn="ctr">
                <a:lnSpc>
                  <a:spcPts val="6159"/>
                </a:lnSpc>
                <a:spcBef>
                  <a:spcPct val="0"/>
                </a:spcBef>
              </a:pPr>
              <a:r>
                <a:rPr lang="en-US" sz="4399" b="1" spc="131" dirty="0">
                  <a:solidFill>
                    <a:srgbClr val="5E990C"/>
                  </a:solidFill>
                  <a:latin typeface="Mont Bold"/>
                  <a:ea typeface="Mont Bold"/>
                  <a:cs typeface="Mont Bold"/>
                  <a:sym typeface="Mont Bold"/>
                </a:rPr>
                <a:t>PROJECT</a:t>
              </a:r>
              <a:r>
                <a:rPr lang="en-US" sz="4399" b="1" u="none" strike="noStrike" spc="131" dirty="0">
                  <a:solidFill>
                    <a:srgbClr val="5E990C"/>
                  </a:solidFill>
                  <a:latin typeface="Mont Bold"/>
                  <a:ea typeface="Mont Bold"/>
                  <a:cs typeface="Mont Bold"/>
                  <a:sym typeface="Mont Bold"/>
                </a:rPr>
                <a:t> TIMELINE</a:t>
              </a:r>
            </a:p>
          </p:txBody>
        </p:sp>
        <p:sp>
          <p:nvSpPr>
            <p:cNvPr id="36" name="TextBox 36"/>
            <p:cNvSpPr txBox="1"/>
            <p:nvPr/>
          </p:nvSpPr>
          <p:spPr>
            <a:xfrm>
              <a:off x="5232353" y="2288113"/>
              <a:ext cx="5505968" cy="56938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619"/>
                </a:lnSpc>
                <a:spcBef>
                  <a:spcPct val="0"/>
                </a:spcBef>
              </a:pPr>
              <a:r>
                <a:rPr lang="en-US" sz="3299" b="1" dirty="0">
                  <a:solidFill>
                    <a:srgbClr val="5E990C"/>
                  </a:solidFill>
                  <a:latin typeface="Mont Bold"/>
                  <a:ea typeface="Mont Bold"/>
                  <a:cs typeface="Mont Bold"/>
                  <a:sym typeface="Mont Bold"/>
                </a:rPr>
                <a:t>Phases and Milestones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269C1B2F-DC58-8BC2-D4BE-4A25CB36C682}"/>
              </a:ext>
            </a:extLst>
          </p:cNvPr>
          <p:cNvGrpSpPr/>
          <p:nvPr/>
        </p:nvGrpSpPr>
        <p:grpSpPr>
          <a:xfrm>
            <a:off x="9372600" y="8334902"/>
            <a:ext cx="3527239" cy="1532998"/>
            <a:chOff x="9372600" y="8334902"/>
            <a:chExt cx="3527239" cy="1532998"/>
          </a:xfrm>
        </p:grpSpPr>
        <p:sp>
          <p:nvSpPr>
            <p:cNvPr id="37" name="TextBox 37"/>
            <p:cNvSpPr txBox="1"/>
            <p:nvPr/>
          </p:nvSpPr>
          <p:spPr>
            <a:xfrm>
              <a:off x="9372600" y="8334902"/>
              <a:ext cx="3527239" cy="38279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1" indent="0" algn="l">
                <a:lnSpc>
                  <a:spcPts val="3079"/>
                </a:lnSpc>
                <a:spcBef>
                  <a:spcPct val="0"/>
                </a:spcBef>
              </a:pPr>
              <a:r>
                <a:rPr lang="en-US" sz="2199" b="1" dirty="0">
                  <a:solidFill>
                    <a:srgbClr val="025403"/>
                  </a:solidFill>
                  <a:latin typeface="Mont Bold"/>
                  <a:ea typeface="Mont Bold"/>
                  <a:cs typeface="Mont Bold"/>
                  <a:sym typeface="Mont Bold"/>
                </a:rPr>
                <a:t>5. Testing &amp; Feedback</a:t>
              </a:r>
            </a:p>
          </p:txBody>
        </p:sp>
        <p:sp>
          <p:nvSpPr>
            <p:cNvPr id="38" name="TextBox 38"/>
            <p:cNvSpPr txBox="1"/>
            <p:nvPr/>
          </p:nvSpPr>
          <p:spPr>
            <a:xfrm>
              <a:off x="9372600" y="8920846"/>
              <a:ext cx="3527239" cy="94705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367029" lvl="1" indent="-183514" algn="just">
                <a:lnSpc>
                  <a:spcPts val="2549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1699" u="none" strike="noStrike" dirty="0">
                  <a:solidFill>
                    <a:srgbClr val="465C10"/>
                  </a:solidFill>
                  <a:latin typeface="Mont"/>
                  <a:ea typeface="Mont"/>
                  <a:cs typeface="Mont"/>
                  <a:sym typeface="Mont"/>
                </a:rPr>
                <a:t>Usability testing conducted</a:t>
              </a:r>
            </a:p>
            <a:p>
              <a:pPr marL="367029" lvl="1" indent="-183514" algn="just">
                <a:lnSpc>
                  <a:spcPts val="2549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1699" u="none" strike="noStrike" dirty="0">
                  <a:solidFill>
                    <a:srgbClr val="465C10"/>
                  </a:solidFill>
                  <a:latin typeface="Mont"/>
                  <a:ea typeface="Mont"/>
                  <a:cs typeface="Mont"/>
                  <a:sym typeface="Mont"/>
                </a:rPr>
                <a:t>Feedback implemented</a:t>
              </a:r>
            </a:p>
            <a:p>
              <a:pPr marL="0" lvl="0" indent="0" algn="just">
                <a:lnSpc>
                  <a:spcPts val="2549"/>
                </a:lnSpc>
                <a:spcBef>
                  <a:spcPct val="0"/>
                </a:spcBef>
              </a:pPr>
              <a:endParaRPr lang="en-US" sz="1699" u="none" strike="noStrike" dirty="0">
                <a:solidFill>
                  <a:srgbClr val="465C10"/>
                </a:solidFill>
                <a:latin typeface="Mont"/>
                <a:ea typeface="Mont"/>
                <a:cs typeface="Mont"/>
                <a:sym typeface="Mont"/>
              </a:endParaRP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029E5ED5-7724-4312-B434-9C6D60E1603E}"/>
              </a:ext>
            </a:extLst>
          </p:cNvPr>
          <p:cNvGrpSpPr/>
          <p:nvPr/>
        </p:nvGrpSpPr>
        <p:grpSpPr>
          <a:xfrm>
            <a:off x="12622318" y="1409700"/>
            <a:ext cx="4636982" cy="1502784"/>
            <a:chOff x="12622318" y="1409700"/>
            <a:chExt cx="4636982" cy="1502784"/>
          </a:xfrm>
        </p:grpSpPr>
        <p:sp>
          <p:nvSpPr>
            <p:cNvPr id="39" name="TextBox 39"/>
            <p:cNvSpPr txBox="1"/>
            <p:nvPr/>
          </p:nvSpPr>
          <p:spPr>
            <a:xfrm>
              <a:off x="12622318" y="1409700"/>
              <a:ext cx="4636982" cy="4584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l">
                <a:lnSpc>
                  <a:spcPts val="3079"/>
                </a:lnSpc>
                <a:spcBef>
                  <a:spcPct val="0"/>
                </a:spcBef>
              </a:pPr>
              <a:r>
                <a:rPr lang="en-US" sz="2199" b="1" dirty="0">
                  <a:solidFill>
                    <a:srgbClr val="025403"/>
                  </a:solidFill>
                  <a:latin typeface="Mont Bold"/>
                  <a:ea typeface="Mont Bold"/>
                  <a:cs typeface="Mont Bold"/>
                  <a:sym typeface="Mont Bold"/>
                </a:rPr>
                <a:t>7. Documentation &amp; Submission</a:t>
              </a:r>
            </a:p>
          </p:txBody>
        </p:sp>
        <p:sp>
          <p:nvSpPr>
            <p:cNvPr id="40" name="TextBox 40"/>
            <p:cNvSpPr txBox="1"/>
            <p:nvPr/>
          </p:nvSpPr>
          <p:spPr>
            <a:xfrm>
              <a:off x="12622318" y="1919979"/>
              <a:ext cx="4636982" cy="9925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367029" lvl="1" indent="-183514" algn="just">
                <a:lnSpc>
                  <a:spcPts val="2549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1699" dirty="0">
                  <a:solidFill>
                    <a:srgbClr val="465C10"/>
                  </a:solidFill>
                  <a:latin typeface="Mont"/>
                  <a:ea typeface="Mont"/>
                  <a:cs typeface="Mont"/>
                  <a:sym typeface="Mont"/>
                </a:rPr>
                <a:t>Fin</a:t>
              </a:r>
              <a:r>
                <a:rPr lang="en-US" sz="1699" u="none" strike="noStrike" dirty="0">
                  <a:solidFill>
                    <a:srgbClr val="465C10"/>
                  </a:solidFill>
                  <a:latin typeface="Mont"/>
                  <a:ea typeface="Mont"/>
                  <a:cs typeface="Mont"/>
                  <a:sym typeface="Mont"/>
                </a:rPr>
                <a:t>al report written</a:t>
              </a:r>
            </a:p>
            <a:p>
              <a:pPr marL="367029" lvl="1" indent="-183514" algn="just">
                <a:lnSpc>
                  <a:spcPts val="2549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1699" u="none" strike="noStrike" dirty="0">
                  <a:solidFill>
                    <a:srgbClr val="465C10"/>
                  </a:solidFill>
                  <a:latin typeface="Mont"/>
                  <a:ea typeface="Mont"/>
                  <a:cs typeface="Mont"/>
                  <a:sym typeface="Mont"/>
                </a:rPr>
                <a:t>Project submitted</a:t>
              </a:r>
            </a:p>
            <a:p>
              <a:pPr marL="0" lvl="0" indent="0" algn="just">
                <a:lnSpc>
                  <a:spcPts val="2549"/>
                </a:lnSpc>
                <a:spcBef>
                  <a:spcPct val="0"/>
                </a:spcBef>
              </a:pPr>
              <a:endParaRPr lang="en-US" sz="1699" u="none" strike="noStrike" dirty="0">
                <a:solidFill>
                  <a:srgbClr val="465C10"/>
                </a:solidFill>
                <a:latin typeface="Mont"/>
                <a:ea typeface="Mont"/>
                <a:cs typeface="Mont"/>
                <a:sym typeface="Mont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B4AB7BEA-B745-1E76-D1E7-A38D230CC4D5}"/>
              </a:ext>
            </a:extLst>
          </p:cNvPr>
          <p:cNvGrpSpPr/>
          <p:nvPr/>
        </p:nvGrpSpPr>
        <p:grpSpPr>
          <a:xfrm>
            <a:off x="4507018" y="3619500"/>
            <a:ext cx="2122382" cy="2353017"/>
            <a:chOff x="4507018" y="3619500"/>
            <a:chExt cx="2122382" cy="2353017"/>
          </a:xfrm>
        </p:grpSpPr>
        <p:sp>
          <p:nvSpPr>
            <p:cNvPr id="24" name="Freeform 24"/>
            <p:cNvSpPr/>
            <p:nvPr/>
          </p:nvSpPr>
          <p:spPr>
            <a:xfrm>
              <a:off x="4995946" y="4165686"/>
              <a:ext cx="1047962" cy="1806831"/>
            </a:xfrm>
            <a:custGeom>
              <a:avLst/>
              <a:gdLst/>
              <a:ahLst/>
              <a:cxnLst/>
              <a:rect l="l" t="t" r="r" b="b"/>
              <a:pathLst>
                <a:path w="1047962" h="1806831">
                  <a:moveTo>
                    <a:pt x="0" y="0"/>
                  </a:moveTo>
                  <a:lnTo>
                    <a:pt x="1047963" y="0"/>
                  </a:lnTo>
                  <a:lnTo>
                    <a:pt x="1047963" y="1806832"/>
                  </a:lnTo>
                  <a:lnTo>
                    <a:pt x="0" y="18068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TextBox 41"/>
            <p:cNvSpPr txBox="1"/>
            <p:nvPr/>
          </p:nvSpPr>
          <p:spPr>
            <a:xfrm>
              <a:off x="4507018" y="3619500"/>
              <a:ext cx="2122382" cy="39429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1" indent="0" algn="l">
                <a:lnSpc>
                  <a:spcPts val="3079"/>
                </a:lnSpc>
                <a:spcBef>
                  <a:spcPct val="0"/>
                </a:spcBef>
              </a:pPr>
              <a:r>
                <a:rPr lang="en-US" sz="2400" b="1" dirty="0">
                  <a:solidFill>
                    <a:srgbClr val="ED1C24"/>
                  </a:solidFill>
                  <a:latin typeface="Mont Bold"/>
                  <a:ea typeface="Mont Bold"/>
                  <a:cs typeface="Mont Bold"/>
                  <a:sym typeface="Mont Bold"/>
                </a:rPr>
                <a:t>Current</a:t>
              </a:r>
              <a:r>
                <a:rPr lang="en-US" sz="2199" b="1" dirty="0">
                  <a:solidFill>
                    <a:srgbClr val="ED1C24"/>
                  </a:solidFill>
                  <a:latin typeface="Mont Bold"/>
                  <a:ea typeface="Mont Bold"/>
                  <a:cs typeface="Mont Bold"/>
                  <a:sym typeface="Mont Bold"/>
                </a:rPr>
                <a:t> stage</a:t>
              </a:r>
            </a:p>
          </p:txBody>
        </p:sp>
      </p:grpSp>
    </p:spTree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20000">
              <a:srgbClr val="FFFFFF">
                <a:alpha val="100000"/>
              </a:srgbClr>
            </a:gs>
            <a:gs pos="40000">
              <a:srgbClr val="FFFFFF">
                <a:alpha val="100000"/>
              </a:srgbClr>
            </a:gs>
            <a:gs pos="60000">
              <a:srgbClr val="FFFFFF">
                <a:alpha val="97500"/>
              </a:srgbClr>
            </a:gs>
            <a:gs pos="80000">
              <a:srgbClr val="FFFFFF">
                <a:alpha val="100000"/>
              </a:srgbClr>
            </a:gs>
            <a:gs pos="100000">
              <a:srgbClr val="FFFFFF">
                <a:alpha val="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172065" y="1674395"/>
            <a:ext cx="12814256" cy="8498305"/>
          </a:xfrm>
          <a:custGeom>
            <a:avLst/>
            <a:gdLst/>
            <a:ahLst/>
            <a:cxnLst/>
            <a:rect l="l" t="t" r="r" b="b"/>
            <a:pathLst>
              <a:path w="12814256" h="8498305">
                <a:moveTo>
                  <a:pt x="0" y="0"/>
                </a:moveTo>
                <a:lnTo>
                  <a:pt x="12814256" y="0"/>
                </a:lnTo>
                <a:lnTo>
                  <a:pt x="12814256" y="8498305"/>
                </a:lnTo>
                <a:lnTo>
                  <a:pt x="0" y="849830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615" b="-4327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6B1AFC7-D015-6F75-7A4F-83AF92415B22}"/>
              </a:ext>
            </a:extLst>
          </p:cNvPr>
          <p:cNvGrpSpPr/>
          <p:nvPr/>
        </p:nvGrpSpPr>
        <p:grpSpPr>
          <a:xfrm>
            <a:off x="6265351" y="716876"/>
            <a:ext cx="5757296" cy="1150024"/>
            <a:chOff x="6265351" y="716876"/>
            <a:chExt cx="5757296" cy="1150024"/>
          </a:xfrm>
        </p:grpSpPr>
        <p:sp>
          <p:nvSpPr>
            <p:cNvPr id="3" name="TextBox 3"/>
            <p:cNvSpPr txBox="1"/>
            <p:nvPr/>
          </p:nvSpPr>
          <p:spPr>
            <a:xfrm>
              <a:off x="6265351" y="716876"/>
              <a:ext cx="5757296" cy="76559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1" indent="0" algn="ctr">
                <a:lnSpc>
                  <a:spcPts val="6159"/>
                </a:lnSpc>
                <a:spcBef>
                  <a:spcPct val="0"/>
                </a:spcBef>
              </a:pPr>
              <a:r>
                <a:rPr lang="en-US" sz="4399" b="1" spc="131" dirty="0">
                  <a:solidFill>
                    <a:srgbClr val="5E990C"/>
                  </a:solidFill>
                  <a:latin typeface="Mont Bold"/>
                  <a:ea typeface="Mont Bold"/>
                  <a:cs typeface="Mont Bold"/>
                  <a:sym typeface="Mont Bold"/>
                </a:rPr>
                <a:t>PROJECT</a:t>
              </a:r>
              <a:r>
                <a:rPr lang="en-US" sz="4399" b="1" u="none" strike="noStrike" spc="131" dirty="0">
                  <a:solidFill>
                    <a:srgbClr val="5E990C"/>
                  </a:solidFill>
                  <a:latin typeface="Mont Bold"/>
                  <a:ea typeface="Mont Bold"/>
                  <a:cs typeface="Mont Bold"/>
                  <a:sym typeface="Mont Bold"/>
                </a:rPr>
                <a:t> TIMELINE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8007778" y="1323341"/>
              <a:ext cx="2272443" cy="54355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1" indent="0" algn="ctr">
                <a:lnSpc>
                  <a:spcPts val="3640"/>
                </a:lnSpc>
                <a:spcBef>
                  <a:spcPct val="0"/>
                </a:spcBef>
              </a:pPr>
              <a:r>
                <a:rPr lang="en-US" sz="2600" b="1" spc="78" dirty="0">
                  <a:solidFill>
                    <a:srgbClr val="5E990C"/>
                  </a:solidFill>
                  <a:latin typeface="Mont Bold"/>
                  <a:ea typeface="Mont Bold"/>
                  <a:cs typeface="Mont Bold"/>
                  <a:sym typeface="Mont Bold"/>
                </a:rPr>
                <a:t>Gantt chart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-20485" y="20485"/>
            <a:ext cx="3408896" cy="3367926"/>
          </a:xfrm>
          <a:custGeom>
            <a:avLst/>
            <a:gdLst/>
            <a:ahLst/>
            <a:cxnLst/>
            <a:rect l="l" t="t" r="r" b="b"/>
            <a:pathLst>
              <a:path w="3408896" h="3367926">
                <a:moveTo>
                  <a:pt x="0" y="0"/>
                </a:moveTo>
                <a:lnTo>
                  <a:pt x="3408896" y="0"/>
                </a:lnTo>
                <a:lnTo>
                  <a:pt x="3408896" y="3367926"/>
                </a:lnTo>
                <a:lnTo>
                  <a:pt x="0" y="33679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99142" b="-101565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128952" y="522287"/>
            <a:ext cx="2774062" cy="1113518"/>
            <a:chOff x="0" y="0"/>
            <a:chExt cx="3698749" cy="1484690"/>
          </a:xfrm>
        </p:grpSpPr>
        <p:sp>
          <p:nvSpPr>
            <p:cNvPr id="4" name="Freeform 4"/>
            <p:cNvSpPr/>
            <p:nvPr/>
          </p:nvSpPr>
          <p:spPr>
            <a:xfrm>
              <a:off x="0" y="198668"/>
              <a:ext cx="1330942" cy="1286022"/>
            </a:xfrm>
            <a:custGeom>
              <a:avLst/>
              <a:gdLst/>
              <a:ahLst/>
              <a:cxnLst/>
              <a:rect l="l" t="t" r="r" b="b"/>
              <a:pathLst>
                <a:path w="1330942" h="1286022">
                  <a:moveTo>
                    <a:pt x="0" y="0"/>
                  </a:moveTo>
                  <a:lnTo>
                    <a:pt x="1330942" y="0"/>
                  </a:lnTo>
                  <a:lnTo>
                    <a:pt x="1330942" y="1286022"/>
                  </a:lnTo>
                  <a:lnTo>
                    <a:pt x="0" y="12860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Freeform 5"/>
            <p:cNvSpPr/>
            <p:nvPr/>
          </p:nvSpPr>
          <p:spPr>
            <a:xfrm>
              <a:off x="1729011" y="0"/>
              <a:ext cx="1969738" cy="1484690"/>
            </a:xfrm>
            <a:custGeom>
              <a:avLst/>
              <a:gdLst/>
              <a:ahLst/>
              <a:cxnLst/>
              <a:rect l="l" t="t" r="r" b="b"/>
              <a:pathLst>
                <a:path w="1969738" h="1484690">
                  <a:moveTo>
                    <a:pt x="0" y="0"/>
                  </a:moveTo>
                  <a:lnTo>
                    <a:pt x="1969738" y="0"/>
                  </a:lnTo>
                  <a:lnTo>
                    <a:pt x="1969738" y="1484690"/>
                  </a:lnTo>
                  <a:lnTo>
                    <a:pt x="0" y="1484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6" name="Freeform 6"/>
          <p:cNvSpPr/>
          <p:nvPr/>
        </p:nvSpPr>
        <p:spPr>
          <a:xfrm flipH="1">
            <a:off x="10858376" y="1547069"/>
            <a:ext cx="6400924" cy="7711231"/>
          </a:xfrm>
          <a:custGeom>
            <a:avLst/>
            <a:gdLst/>
            <a:ahLst/>
            <a:cxnLst/>
            <a:rect l="l" t="t" r="r" b="b"/>
            <a:pathLst>
              <a:path w="6400924" h="7711231">
                <a:moveTo>
                  <a:pt x="6400924" y="0"/>
                </a:moveTo>
                <a:lnTo>
                  <a:pt x="0" y="0"/>
                </a:lnTo>
                <a:lnTo>
                  <a:pt x="0" y="7711231"/>
                </a:lnTo>
                <a:lnTo>
                  <a:pt x="6400924" y="7711231"/>
                </a:lnTo>
                <a:lnTo>
                  <a:pt x="6400924" y="0"/>
                </a:lnTo>
                <a:close/>
              </a:path>
            </a:pathLst>
          </a:custGeom>
          <a:blipFill>
            <a:blip r:embed="rId7"/>
            <a:stretch>
              <a:fillRect b="-7453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6880331" y="1095023"/>
            <a:ext cx="4527338" cy="10089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805"/>
              </a:lnSpc>
            </a:pPr>
            <a:r>
              <a:rPr lang="en-US" sz="6728" b="1" spc="-370" dirty="0">
                <a:solidFill>
                  <a:srgbClr val="5E990C"/>
                </a:solidFill>
                <a:latin typeface="Mont Bold"/>
                <a:ea typeface="Mont Bold"/>
                <a:cs typeface="Mont Bold"/>
                <a:sym typeface="Mont Bold"/>
              </a:rPr>
              <a:t>Conclusion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022961" y="2915953"/>
            <a:ext cx="8568839" cy="59895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36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    The main challenge is that beginners who want to grow food at home lack simple guidance and tools. </a:t>
            </a:r>
          </a:p>
          <a:p>
            <a:pPr algn="l">
              <a:lnSpc>
                <a:spcPts val="4200"/>
              </a:lnSpc>
            </a:pPr>
            <a:r>
              <a:rPr lang="en-US" sz="336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     My project offers an easy-to-use digital platform that helps people design and manage their own vertical farms. </a:t>
            </a:r>
          </a:p>
          <a:p>
            <a:pPr algn="l">
              <a:lnSpc>
                <a:spcPts val="4200"/>
              </a:lnSpc>
            </a:pPr>
            <a:r>
              <a:rPr lang="en-US" sz="336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     It’s not only about technology, but about giving individuals the confidence to grow fresh food in their own space.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19050" y="-19050"/>
            <a:ext cx="3238500" cy="3276600"/>
          </a:xfrm>
          <a:custGeom>
            <a:avLst/>
            <a:gdLst/>
            <a:ahLst/>
            <a:cxnLst/>
            <a:rect l="l" t="t" r="r" b="b"/>
            <a:pathLst>
              <a:path w="3408896" h="3367926">
                <a:moveTo>
                  <a:pt x="0" y="0"/>
                </a:moveTo>
                <a:lnTo>
                  <a:pt x="3408896" y="0"/>
                </a:lnTo>
                <a:lnTo>
                  <a:pt x="3408896" y="3367926"/>
                </a:lnTo>
                <a:lnTo>
                  <a:pt x="0" y="33679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99142" b="-101565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128952" y="522287"/>
            <a:ext cx="2774062" cy="1113518"/>
            <a:chOff x="0" y="0"/>
            <a:chExt cx="3698749" cy="1484690"/>
          </a:xfrm>
        </p:grpSpPr>
        <p:sp>
          <p:nvSpPr>
            <p:cNvPr id="4" name="Freeform 4"/>
            <p:cNvSpPr/>
            <p:nvPr/>
          </p:nvSpPr>
          <p:spPr>
            <a:xfrm>
              <a:off x="0" y="198668"/>
              <a:ext cx="1330942" cy="1286022"/>
            </a:xfrm>
            <a:custGeom>
              <a:avLst/>
              <a:gdLst/>
              <a:ahLst/>
              <a:cxnLst/>
              <a:rect l="l" t="t" r="r" b="b"/>
              <a:pathLst>
                <a:path w="1330942" h="1286022">
                  <a:moveTo>
                    <a:pt x="0" y="0"/>
                  </a:moveTo>
                  <a:lnTo>
                    <a:pt x="1330942" y="0"/>
                  </a:lnTo>
                  <a:lnTo>
                    <a:pt x="1330942" y="1286022"/>
                  </a:lnTo>
                  <a:lnTo>
                    <a:pt x="0" y="12860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Freeform 5"/>
            <p:cNvSpPr/>
            <p:nvPr/>
          </p:nvSpPr>
          <p:spPr>
            <a:xfrm>
              <a:off x="1729011" y="0"/>
              <a:ext cx="1969738" cy="1484690"/>
            </a:xfrm>
            <a:custGeom>
              <a:avLst/>
              <a:gdLst/>
              <a:ahLst/>
              <a:cxnLst/>
              <a:rect l="l" t="t" r="r" b="b"/>
              <a:pathLst>
                <a:path w="1969738" h="1484690">
                  <a:moveTo>
                    <a:pt x="0" y="0"/>
                  </a:moveTo>
                  <a:lnTo>
                    <a:pt x="1969738" y="0"/>
                  </a:lnTo>
                  <a:lnTo>
                    <a:pt x="1969738" y="1484690"/>
                  </a:lnTo>
                  <a:lnTo>
                    <a:pt x="0" y="1484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6331038" y="963457"/>
            <a:ext cx="4489362" cy="10089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805"/>
              </a:lnSpc>
            </a:pPr>
            <a:r>
              <a:rPr lang="en-US" sz="6728" b="1" spc="-370" dirty="0">
                <a:solidFill>
                  <a:srgbClr val="5E990C"/>
                </a:solidFill>
                <a:latin typeface="Mont Bold"/>
                <a:ea typeface="Mont Bold"/>
                <a:cs typeface="Mont Bold"/>
                <a:sym typeface="Mont Bold"/>
              </a:rPr>
              <a:t>References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286000" y="2476500"/>
            <a:ext cx="14548467" cy="76174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843"/>
              </a:lnSpc>
            </a:pPr>
            <a:r>
              <a:rPr lang="en-US" sz="20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[1] O. B. </a:t>
            </a:r>
            <a:r>
              <a:rPr lang="en-US" sz="2000" dirty="0" err="1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Akintuyi</a:t>
            </a:r>
            <a:r>
              <a:rPr lang="en-US" sz="20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, "Vertical farming in urban environments: a review of architectural integration and food security," Open Access Research Journal of Biology and Pharmacy, vol. 10, no. 2, pp.114–126, 2024. </a:t>
            </a:r>
          </a:p>
          <a:p>
            <a:pPr algn="l">
              <a:lnSpc>
                <a:spcPts val="1316"/>
              </a:lnSpc>
            </a:pPr>
            <a:endParaRPr lang="en-US" sz="2000" dirty="0">
              <a:solidFill>
                <a:srgbClr val="025403"/>
              </a:solidFill>
              <a:latin typeface="Mont"/>
              <a:ea typeface="Mont"/>
              <a:cs typeface="Mont"/>
              <a:sym typeface="Mont"/>
            </a:endParaRPr>
          </a:p>
          <a:p>
            <a:pPr algn="l">
              <a:lnSpc>
                <a:spcPts val="2843"/>
              </a:lnSpc>
            </a:pPr>
            <a:r>
              <a:rPr lang="en-US" sz="20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[2] S. Oh and C. Lu, "Vertical farming-smart urban agriculture for enhancing resilience and sustainability in food security," The Journal of Horticultural Science and Biotechnology, vol. 98, no. 2, pp.133–140, 2023. </a:t>
            </a:r>
          </a:p>
          <a:p>
            <a:pPr algn="l">
              <a:lnSpc>
                <a:spcPts val="1316"/>
              </a:lnSpc>
            </a:pPr>
            <a:endParaRPr lang="en-US" sz="2000" dirty="0">
              <a:solidFill>
                <a:srgbClr val="025403"/>
              </a:solidFill>
              <a:latin typeface="Mont"/>
              <a:ea typeface="Mont"/>
              <a:cs typeface="Mont"/>
              <a:sym typeface="Mont"/>
            </a:endParaRPr>
          </a:p>
          <a:p>
            <a:pPr algn="l">
              <a:lnSpc>
                <a:spcPts val="2843"/>
              </a:lnSpc>
            </a:pPr>
            <a:r>
              <a:rPr lang="en-US" sz="20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[3] M. Martin and M. J. Bustamante, "Growing-service systems: new business models for modular urban-vertical farming," Frontiers in Sustainable Food Systems, vol. 5, pp.787281, 2021. </a:t>
            </a:r>
          </a:p>
          <a:p>
            <a:pPr algn="l">
              <a:lnSpc>
                <a:spcPts val="1316"/>
              </a:lnSpc>
            </a:pPr>
            <a:endParaRPr lang="en-US" sz="2000" dirty="0">
              <a:solidFill>
                <a:srgbClr val="025403"/>
              </a:solidFill>
              <a:latin typeface="Mont"/>
              <a:ea typeface="Mont"/>
              <a:cs typeface="Mont"/>
              <a:sym typeface="Mont"/>
            </a:endParaRPr>
          </a:p>
          <a:p>
            <a:pPr algn="l">
              <a:lnSpc>
                <a:spcPts val="2843"/>
              </a:lnSpc>
            </a:pPr>
            <a:r>
              <a:rPr lang="en-US" sz="20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[4] N. </a:t>
            </a:r>
            <a:r>
              <a:rPr lang="en-US" sz="2000" dirty="0" err="1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Setiyawati</a:t>
            </a:r>
            <a:r>
              <a:rPr lang="en-US" sz="20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, H. D. Purnomo and E. </a:t>
            </a:r>
            <a:r>
              <a:rPr lang="en-US" sz="2000" dirty="0" err="1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Mailoa</a:t>
            </a:r>
            <a:r>
              <a:rPr lang="en-US" sz="20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, "User Experience Design on Visualization of Mobile-Based Land Monitoring System Using a User-Centered Design Approach." </a:t>
            </a:r>
            <a:r>
              <a:rPr lang="en-US" sz="2000" dirty="0" err="1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Int.J.Interact.Mob.Technol</a:t>
            </a:r>
            <a:r>
              <a:rPr lang="en-US" sz="20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., vol. 16, no. 3, pp.47–65, 2022. </a:t>
            </a:r>
          </a:p>
          <a:p>
            <a:pPr algn="l">
              <a:lnSpc>
                <a:spcPts val="1316"/>
              </a:lnSpc>
            </a:pPr>
            <a:endParaRPr lang="en-US" sz="2000" dirty="0">
              <a:solidFill>
                <a:srgbClr val="025403"/>
              </a:solidFill>
              <a:latin typeface="Mont"/>
              <a:ea typeface="Mont"/>
              <a:cs typeface="Mont"/>
              <a:sym typeface="Mont"/>
            </a:endParaRPr>
          </a:p>
          <a:p>
            <a:pPr algn="l">
              <a:lnSpc>
                <a:spcPts val="2843"/>
              </a:lnSpc>
            </a:pPr>
            <a:r>
              <a:rPr lang="en-US" sz="20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[5] V. </a:t>
            </a:r>
            <a:r>
              <a:rPr lang="en-US" sz="2000" dirty="0" err="1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Janstova</a:t>
            </a:r>
            <a:r>
              <a:rPr lang="en-US" sz="20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, "Developing an Educational Mobile App for Sustainable Agriculture: Promoting Sustainable and Ethical Farming Practices," 2025. </a:t>
            </a:r>
          </a:p>
          <a:p>
            <a:pPr algn="l">
              <a:lnSpc>
                <a:spcPts val="1316"/>
              </a:lnSpc>
            </a:pPr>
            <a:endParaRPr lang="en-US" sz="2000" dirty="0">
              <a:solidFill>
                <a:srgbClr val="025403"/>
              </a:solidFill>
              <a:latin typeface="Mont"/>
              <a:ea typeface="Mont"/>
              <a:cs typeface="Mont"/>
              <a:sym typeface="Mont"/>
            </a:endParaRPr>
          </a:p>
          <a:p>
            <a:pPr algn="l">
              <a:lnSpc>
                <a:spcPts val="2843"/>
              </a:lnSpc>
            </a:pPr>
            <a:r>
              <a:rPr lang="en-US" sz="20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[6] T. Van </a:t>
            </a:r>
            <a:r>
              <a:rPr lang="en-US" sz="2000" dirty="0" err="1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Gerrewey</a:t>
            </a:r>
            <a:r>
              <a:rPr lang="en-US" sz="20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, N. Boon and D. Geelen, "Vertical farming: The only way is up?" Agronomy, vol. 12, no. 1, pp.2, 2021. </a:t>
            </a:r>
          </a:p>
          <a:p>
            <a:pPr algn="l">
              <a:lnSpc>
                <a:spcPts val="1316"/>
              </a:lnSpc>
            </a:pPr>
            <a:endParaRPr lang="en-US" sz="2000" dirty="0">
              <a:solidFill>
                <a:srgbClr val="025403"/>
              </a:solidFill>
              <a:latin typeface="Mont"/>
              <a:ea typeface="Mont"/>
              <a:cs typeface="Mont"/>
              <a:sym typeface="Mont"/>
            </a:endParaRPr>
          </a:p>
          <a:p>
            <a:pPr algn="l">
              <a:lnSpc>
                <a:spcPts val="2843"/>
              </a:lnSpc>
            </a:pPr>
            <a:r>
              <a:rPr lang="en-US" sz="20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[7] N. Iannuzzi, et al., "Usability and transparency in the design of a tool for automatic support for web accessibility validation," Universal Access in the Information Society, vol. 23, no. 1, pp.435–454, 2024</a:t>
            </a:r>
          </a:p>
          <a:p>
            <a:pPr algn="l">
              <a:lnSpc>
                <a:spcPts val="1316"/>
              </a:lnSpc>
            </a:pPr>
            <a:endParaRPr lang="en-US" sz="2000" dirty="0">
              <a:solidFill>
                <a:srgbClr val="025403"/>
              </a:solidFill>
              <a:latin typeface="Mont"/>
              <a:ea typeface="Mont"/>
              <a:cs typeface="Mont"/>
              <a:sym typeface="Mont"/>
            </a:endParaRPr>
          </a:p>
          <a:p>
            <a:pPr algn="l">
              <a:lnSpc>
                <a:spcPts val="2843"/>
              </a:lnSpc>
            </a:pPr>
            <a:r>
              <a:rPr lang="en-US" sz="20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[8] A. </a:t>
            </a:r>
            <a:r>
              <a:rPr lang="en-US" sz="2000" dirty="0" err="1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Sarioğlu</a:t>
            </a:r>
            <a:r>
              <a:rPr lang="en-US" sz="2000" dirty="0">
                <a:solidFill>
                  <a:srgbClr val="025403"/>
                </a:solidFill>
                <a:latin typeface="Mont"/>
                <a:ea typeface="Mont"/>
                <a:cs typeface="Mont"/>
                <a:sym typeface="Mont"/>
              </a:rPr>
              <a:t>, "Accessibility in web modelling tools: Systematic review and conceptualization of a keyboard-only prototype," 2023. </a:t>
            </a:r>
          </a:p>
          <a:p>
            <a:pPr algn="l">
              <a:lnSpc>
                <a:spcPts val="2843"/>
              </a:lnSpc>
            </a:pPr>
            <a:endParaRPr lang="en-US" sz="2000" dirty="0">
              <a:solidFill>
                <a:srgbClr val="025403"/>
              </a:solidFill>
              <a:latin typeface="Mont"/>
              <a:ea typeface="Mont"/>
              <a:cs typeface="Mont"/>
              <a:sym typeface="Mon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C697297-3D49-94B4-2077-D86CE6B8F08C}"/>
              </a:ext>
            </a:extLst>
          </p:cNvPr>
          <p:cNvSpPr/>
          <p:nvPr/>
        </p:nvSpPr>
        <p:spPr>
          <a:xfrm>
            <a:off x="1391244" y="1468669"/>
            <a:ext cx="15505511" cy="734965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800" b="1" dirty="0">
              <a:solidFill>
                <a:schemeClr val="bg1"/>
              </a:solidFill>
              <a:latin typeface="Mont Bold" panose="020B060402020202020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4CC07C-A3F8-5AA7-96E8-61682E36B3CD}"/>
              </a:ext>
            </a:extLst>
          </p:cNvPr>
          <p:cNvSpPr txBox="1"/>
          <p:nvPr/>
        </p:nvSpPr>
        <p:spPr>
          <a:xfrm>
            <a:off x="3961805" y="4035503"/>
            <a:ext cx="106299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 Bold" panose="020B0604020202020204" charset="0"/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2065843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230</TotalTime>
  <Words>964</Words>
  <Application>Microsoft Office PowerPoint</Application>
  <PresentationFormat>Custom</PresentationFormat>
  <Paragraphs>114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Mont</vt:lpstr>
      <vt:lpstr>Arial</vt:lpstr>
      <vt:lpstr>Mont Bold</vt:lpstr>
      <vt:lpstr>Mont Italics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 to 90% less water usage than soil farming</dc:title>
  <cp:lastModifiedBy>Alexei Nica (2232919)</cp:lastModifiedBy>
  <cp:revision>10</cp:revision>
  <dcterms:created xsi:type="dcterms:W3CDTF">2006-08-16T00:00:00Z</dcterms:created>
  <dcterms:modified xsi:type="dcterms:W3CDTF">2025-10-03T10:34:10Z</dcterms:modified>
  <dc:identifier>DAG0qYAGzCc</dc:identifier>
</cp:coreProperties>
</file>