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1" d="100"/>
          <a:sy n="71" d="100"/>
        </p:scale>
        <p:origin x="69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3/11/2020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0152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3/11/2020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8922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3/11/2020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666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3/11/2020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1959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3/11/2020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304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3/11/2020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0471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3/11/2020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034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3/11/2020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452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3/11/2020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715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3/11/2020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524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3/11/2020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903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3/11/2020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17381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44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8qVDxLfqls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medium.com/inside-venturefriends/lessons-learnt-along-the-taxibeat-journey-52d6d244710f" TargetMode="External"/><Relationship Id="rId13" Type="http://schemas.openxmlformats.org/officeDocument/2006/relationships/image" Target="../media/image9.png"/><Relationship Id="rId3" Type="http://schemas.openxmlformats.org/officeDocument/2006/relationships/hyperlink" Target="http://www.comicbookreligion.com/?c=21379&amp;Beatles" TargetMode="External"/><Relationship Id="rId7" Type="http://schemas.openxmlformats.org/officeDocument/2006/relationships/hyperlink" Target="https://krishna.org/help-i-told-the-iskcon-temple-president-about-prabhupada/" TargetMode="External"/><Relationship Id="rId12" Type="http://schemas.openxmlformats.org/officeDocument/2006/relationships/hyperlink" Target="https://pxhere.com/en/photo/1360049" TargetMode="External"/><Relationship Id="rId2" Type="http://schemas.openxmlformats.org/officeDocument/2006/relationships/hyperlink" Target="https://www.theguardian.com/commentisfree/2011/jan/03/beatles-cut-the-fabs-worshi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arp.org/entertainment/music/info-01-2014/beatlemania-50-years-fab-four-anniversary.html" TargetMode="External"/><Relationship Id="rId11" Type="http://schemas.openxmlformats.org/officeDocument/2006/relationships/hyperlink" Target="https://www.crossroadsinitiative.com/media/articles/jeff-cavins-the-inspiration-of-scripture/" TargetMode="External"/><Relationship Id="rId5" Type="http://schemas.openxmlformats.org/officeDocument/2006/relationships/hyperlink" Target="http://anmafeelgood.com/media/ocd-anonymous/" TargetMode="External"/><Relationship Id="rId10" Type="http://schemas.openxmlformats.org/officeDocument/2006/relationships/hyperlink" Target="https://www.winetravelandsong.com/2017/06/06/beatles-statue-liverpool/#.XmY6V252tYc" TargetMode="External"/><Relationship Id="rId4" Type="http://schemas.openxmlformats.org/officeDocument/2006/relationships/hyperlink" Target="https://socialconformityincults.wordpress.com/2018/09/20/social-conformity-in-religious-cults/" TargetMode="External"/><Relationship Id="rId9" Type="http://schemas.openxmlformats.org/officeDocument/2006/relationships/hyperlink" Target="https://www.allmusic.com/blog/post/sgt.-pepper-deluxe-review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sociologytwynham.com/2018/05/02/why-turn-to-new-age-sects-cults-and-new-religious-movements/" TargetMode="External"/><Relationship Id="rId3" Type="http://schemas.openxmlformats.org/officeDocument/2006/relationships/hyperlink" Target="https://moodle.uwtsd.ac.uk/pluginfile.php/334481/mod_resource/content/1/Chapeter%20on%20Acculturation%20in%20Cross-cultural%20psychology%2C%20research%20and%20applications%20by%20Berry%2C%20John%20W.pdf" TargetMode="External"/><Relationship Id="rId7" Type="http://schemas.openxmlformats.org/officeDocument/2006/relationships/hyperlink" Target="https://www.beatlesbible.com/features/india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z8qVDxLfqls" TargetMode="External"/><Relationship Id="rId5" Type="http://schemas.openxmlformats.org/officeDocument/2006/relationships/hyperlink" Target="https://museumofyouthculture.com/beatlemania/" TargetMode="External"/><Relationship Id="rId4" Type="http://schemas.openxmlformats.org/officeDocument/2006/relationships/hyperlink" Target="http://religionethicsphilosophy.pbworks.com/w/page/25427749/Primal%20Horde%20Theory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86191B5-2583-4B3E-B008-3E5A37614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95C4DB5-1B45-490F-A51B-23C9B9A43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3C20DDE-67DF-47CA-B658-875EA5D81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2B4ED93-D6A4-4A1D-9CA7-A0549AB6D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See the source image">
            <a:extLst>
              <a:ext uri="{FF2B5EF4-FFF2-40B4-BE49-F238E27FC236}">
                <a16:creationId xmlns:a16="http://schemas.microsoft.com/office/drawing/2014/main" id="{D7DA4370-7E89-41AA-8F05-5563540C9BC2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4" r="-2" b="5124"/>
          <a:stretch/>
        </p:blipFill>
        <p:spPr bwMode="auto">
          <a:xfrm>
            <a:off x="446534" y="604757"/>
            <a:ext cx="7498616" cy="5796043"/>
          </a:xfrm>
          <a:prstGeom prst="rect">
            <a:avLst/>
          </a:prstGeom>
          <a:noFill/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A9C7CFDB-8577-4539-8795-F8B34A307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4E5B9B-CC18-4ADB-88E0-1865BA6D2F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6275" y="1419225"/>
            <a:ext cx="3081576" cy="2085869"/>
          </a:xfrm>
        </p:spPr>
        <p:txBody>
          <a:bodyPr>
            <a:normAutofit/>
          </a:bodyPr>
          <a:lstStyle/>
          <a:p>
            <a:br>
              <a:rPr lang="en-GB" sz="3200" dirty="0">
                <a:solidFill>
                  <a:srgbClr val="FFFFFF"/>
                </a:solidFill>
              </a:rPr>
            </a:br>
            <a:r>
              <a:rPr lang="en-GB" sz="3200" dirty="0">
                <a:solidFill>
                  <a:srgbClr val="FFFFFF"/>
                </a:solidFill>
              </a:rPr>
              <a:t> </a:t>
            </a:r>
            <a:br>
              <a:rPr lang="en-GB" sz="3200" dirty="0">
                <a:solidFill>
                  <a:srgbClr val="FFFFFF"/>
                </a:solidFill>
              </a:rPr>
            </a:b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A14BA3-9AAD-43B3-A000-681D9B8194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3019" y="1292087"/>
            <a:ext cx="3081576" cy="414668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>
                    <a:alpha val="75000"/>
                  </a:srgbClr>
                </a:solidFill>
              </a:rPr>
              <a:t>Luca Horton </a:t>
            </a:r>
          </a:p>
          <a:p>
            <a:r>
              <a:rPr lang="en-GB" dirty="0">
                <a:solidFill>
                  <a:srgbClr val="FFFFFF">
                    <a:alpha val="75000"/>
                  </a:srgbClr>
                </a:solidFill>
              </a:rPr>
              <a:t>Student Number: 1700702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A critical and theoretical exploration in the conformity of collectives: Beatlemania and pop cultural music in relation to new religious movements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rgbClr val="FFFFFF">
                  <a:alpha val="75000"/>
                </a:srgb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44DDDA-E512-4A4A-8F67-8BD99BEBBCBB}"/>
              </a:ext>
            </a:extLst>
          </p:cNvPr>
          <p:cNvSpPr txBox="1"/>
          <p:nvPr/>
        </p:nvSpPr>
        <p:spPr>
          <a:xfrm>
            <a:off x="7836732" y="6159733"/>
            <a:ext cx="10461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666055328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809214-D414-4317-8D01-1A37FBDD2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1064317"/>
            <a:ext cx="3409783" cy="64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Contents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87CF3E-B379-4C5F-B9D7-9A56C3F54D58}"/>
              </a:ext>
            </a:extLst>
          </p:cNvPr>
          <p:cNvSpPr txBox="1"/>
          <p:nvPr/>
        </p:nvSpPr>
        <p:spPr>
          <a:xfrm>
            <a:off x="601255" y="1763030"/>
            <a:ext cx="3409782" cy="42377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400" dirty="0">
                <a:solidFill>
                  <a:srgbClr val="FFFFFF"/>
                </a:solidFill>
              </a:rPr>
              <a:t>Why do individuals conform? Theoretical and Psychological Approaches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400" dirty="0">
                <a:solidFill>
                  <a:srgbClr val="FFFFFF"/>
                </a:solidFill>
              </a:rPr>
              <a:t>Dissertation Interviews and Personal Conformity through music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400" dirty="0">
                <a:solidFill>
                  <a:srgbClr val="FFFFFF"/>
                </a:solidFill>
              </a:rPr>
              <a:t>The Influences of Beatlemania and New Religious Movements 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400" dirty="0">
                <a:solidFill>
                  <a:srgbClr val="FFFFFF"/>
                </a:solidFill>
              </a:rPr>
              <a:t>From Proposal to Research and Methodology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400" dirty="0">
                <a:solidFill>
                  <a:srgbClr val="FFFFFF"/>
                </a:solidFill>
              </a:rPr>
              <a:t>What I Hope to Conclude from my Dissertation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400" dirty="0">
                <a:solidFill>
                  <a:srgbClr val="FFFFFF"/>
                </a:solidFill>
              </a:rPr>
              <a:t>Bibliography of Images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400" dirty="0">
                <a:solidFill>
                  <a:srgbClr val="FFFFFF"/>
                </a:solidFill>
              </a:rPr>
              <a:t>Bibliography of Sources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400" dirty="0">
                <a:solidFill>
                  <a:srgbClr val="FFFFFF"/>
                </a:solidFill>
              </a:rPr>
              <a:t>Any Questions 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1400" dirty="0">
              <a:solidFill>
                <a:srgbClr val="FFFFFF"/>
              </a:solidFill>
            </a:endParaRPr>
          </a:p>
        </p:txBody>
      </p:sp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07486DD7-7E8F-4277-983F-A7C6B2D151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0242" y="936141"/>
            <a:ext cx="4235480" cy="496830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6F4211-73A4-45C5-B287-8AC7D80A3A6F}"/>
              </a:ext>
            </a:extLst>
          </p:cNvPr>
          <p:cNvSpPr txBox="1"/>
          <p:nvPr/>
        </p:nvSpPr>
        <p:spPr>
          <a:xfrm>
            <a:off x="10125722" y="5525469"/>
            <a:ext cx="199059" cy="2365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8191894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16EC64-01ED-433A-8E3E-68DE5E04C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 sz="2100">
                <a:solidFill>
                  <a:srgbClr val="FFFFFF"/>
                </a:solidFill>
              </a:rPr>
              <a:t>Why do individuals conform? Theoretical and psychological approaches </a:t>
            </a:r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9F84112B-BBAF-438B-A9D3-EAC4E4CCA7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2231" y="1128144"/>
            <a:ext cx="6831503" cy="458429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25C04D-0F10-4F95-B180-A1E494C50E08}"/>
              </a:ext>
            </a:extLst>
          </p:cNvPr>
          <p:cNvSpPr txBox="1"/>
          <p:nvPr/>
        </p:nvSpPr>
        <p:spPr>
          <a:xfrm>
            <a:off x="11173214" y="5260931"/>
            <a:ext cx="2505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54ED14-29C6-4ED3-B96D-EF483DD960C8}"/>
              </a:ext>
            </a:extLst>
          </p:cNvPr>
          <p:cNvSpPr txBox="1"/>
          <p:nvPr/>
        </p:nvSpPr>
        <p:spPr>
          <a:xfrm>
            <a:off x="591223" y="2021469"/>
            <a:ext cx="3409783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/>
              <a:t>Why choose this question as my topic?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/>
              <a:t>Psychological Definitions through Social Influences</a:t>
            </a:r>
          </a:p>
          <a:p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/>
              <a:t>Sigmund Freud: The Primal Instincts of a Horde and Humanity’s Inherent Guilt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/>
              <a:t>John Berry: How Individuals can Assimilate and Conform into New Cultures</a:t>
            </a:r>
          </a:p>
          <a:p>
            <a:endParaRPr lang="en-GB" sz="1000" dirty="0"/>
          </a:p>
          <a:p>
            <a:pPr marL="171450" lvl="0" indent="-171450" fontAlgn="base">
              <a:buFontTx/>
              <a:buChar char="-"/>
            </a:pPr>
            <a:r>
              <a:rPr lang="en-GB" sz="1000" b="1" dirty="0"/>
              <a:t>Assimilation – Where someone from a different culture adopts the cultural norm of the county/region that they have moved to </a:t>
            </a:r>
          </a:p>
          <a:p>
            <a:pPr lvl="0" fontAlgn="base"/>
            <a:endParaRPr lang="en-GB" sz="1000" dirty="0"/>
          </a:p>
          <a:p>
            <a:pPr marL="171450" lvl="0" indent="-171450" fontAlgn="base">
              <a:buFontTx/>
              <a:buChar char="-"/>
            </a:pPr>
            <a:r>
              <a:rPr lang="en-GB" sz="1000" b="1" dirty="0"/>
              <a:t>Integration – Where people adopt both the dominant culture and their original culture, combining the two at the same time </a:t>
            </a:r>
          </a:p>
          <a:p>
            <a:pPr lvl="0" fontAlgn="base"/>
            <a:endParaRPr lang="en-GB" sz="1000" dirty="0"/>
          </a:p>
          <a:p>
            <a:pPr lvl="0" fontAlgn="base"/>
            <a:r>
              <a:rPr lang="en-GB" sz="1000" b="1" dirty="0"/>
              <a:t>-   Separation – When someone rejects the dominant culture and keep their culture of origin instead </a:t>
            </a:r>
            <a:endParaRPr lang="en-GB" sz="1000" dirty="0"/>
          </a:p>
          <a:p>
            <a:pPr lvl="0" fontAlgn="base"/>
            <a:endParaRPr lang="en-GB" sz="1000" b="1" dirty="0"/>
          </a:p>
          <a:p>
            <a:pPr lvl="0" fontAlgn="base"/>
            <a:r>
              <a:rPr lang="en-GB" sz="1000" b="1" dirty="0"/>
              <a:t>-   Marginalization – When someone rejects both their original culture and the cultural norm </a:t>
            </a: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endParaRPr lang="en-GB" sz="9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BF6DA6-050D-4EDF-8C98-3E3768BC203F}"/>
              </a:ext>
            </a:extLst>
          </p:cNvPr>
          <p:cNvSpPr txBox="1"/>
          <p:nvPr/>
        </p:nvSpPr>
        <p:spPr>
          <a:xfrm>
            <a:off x="5007554" y="5784944"/>
            <a:ext cx="16825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Group Pressure</a:t>
            </a:r>
          </a:p>
          <a:p>
            <a:pPr algn="ctr"/>
            <a:r>
              <a:rPr lang="en-GB" sz="1400" b="1" dirty="0">
                <a:solidFill>
                  <a:schemeClr val="bg1"/>
                </a:solidFill>
              </a:rPr>
              <a:t>(Van Avermaet, 1996)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6107281-5324-407B-A2C6-1E64E9E85B2A}"/>
              </a:ext>
            </a:extLst>
          </p:cNvPr>
          <p:cNvSpPr txBox="1"/>
          <p:nvPr/>
        </p:nvSpPr>
        <p:spPr>
          <a:xfrm>
            <a:off x="9477695" y="5782322"/>
            <a:ext cx="182077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The Bystander Effect</a:t>
            </a:r>
          </a:p>
          <a:p>
            <a:pPr algn="ctr"/>
            <a:r>
              <a:rPr lang="en-GB" sz="1400" b="1" dirty="0">
                <a:solidFill>
                  <a:schemeClr val="bg1"/>
                </a:solidFill>
              </a:rPr>
              <a:t>(Latane &amp; Darley, 1970)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EC839D3-446D-432C-842A-46B1328274FE}"/>
              </a:ext>
            </a:extLst>
          </p:cNvPr>
          <p:cNvSpPr txBox="1"/>
          <p:nvPr/>
        </p:nvSpPr>
        <p:spPr>
          <a:xfrm>
            <a:off x="5305584" y="866179"/>
            <a:ext cx="52791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Majority/Minority Influence (Moscovici and Faucheux, 1972)</a:t>
            </a:r>
          </a:p>
        </p:txBody>
      </p:sp>
    </p:spTree>
    <p:extLst>
      <p:ext uri="{BB962C8B-B14F-4D97-AF65-F5344CB8AC3E}">
        <p14:creationId xmlns:p14="http://schemas.microsoft.com/office/powerpoint/2010/main" val="3863796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9411CA-2644-486C-BD2F-B90991D37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223" y="631821"/>
            <a:ext cx="3409783" cy="1823280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dissertation Interviews and personal conformity through music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33832D-D911-449A-BCE4-A5D3C97C03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733" y="1574523"/>
            <a:ext cx="6440828" cy="37356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F43390-78A1-4110-853D-900C9B0A9B2C}"/>
              </a:ext>
            </a:extLst>
          </p:cNvPr>
          <p:cNvSpPr txBox="1"/>
          <p:nvPr/>
        </p:nvSpPr>
        <p:spPr>
          <a:xfrm>
            <a:off x="11262561" y="5410160"/>
            <a:ext cx="18789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011131-1739-488D-8161-4CF8C6C4DA0A}"/>
              </a:ext>
            </a:extLst>
          </p:cNvPr>
          <p:cNvSpPr txBox="1"/>
          <p:nvPr/>
        </p:nvSpPr>
        <p:spPr>
          <a:xfrm>
            <a:off x="739036" y="2455101"/>
            <a:ext cx="315325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Participant A – Early 50’s, Mother of 4 and a political campaigner. Group = Bruce Springsteen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Participant B – Works in a Religious Profession, early-mid 40’s. Group = Elton John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Participant C – University Student, Early-mid 20’s. Group = Entire Genre of Rock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Participant D – Teacher, Mid-50’s. Group = Entire Genre of Rock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7C7777-FD50-4CEB-AC45-905BF73376E5}"/>
              </a:ext>
            </a:extLst>
          </p:cNvPr>
          <p:cNvSpPr txBox="1"/>
          <p:nvPr/>
        </p:nvSpPr>
        <p:spPr>
          <a:xfrm>
            <a:off x="4428309" y="908668"/>
            <a:ext cx="22337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“A Sense of Belonging”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1A844FE-7D70-4AB3-95F2-B181D1E4E7AD}"/>
              </a:ext>
            </a:extLst>
          </p:cNvPr>
          <p:cNvSpPr txBox="1"/>
          <p:nvPr/>
        </p:nvSpPr>
        <p:spPr>
          <a:xfrm>
            <a:off x="9283337" y="5732921"/>
            <a:ext cx="2695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“A Way to escape from the stresses of modern life”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EC9B251-1DDC-46A8-9BFE-F3EFAE349352}"/>
              </a:ext>
            </a:extLst>
          </p:cNvPr>
          <p:cNvSpPr txBox="1"/>
          <p:nvPr/>
        </p:nvSpPr>
        <p:spPr>
          <a:xfrm>
            <a:off x="7060584" y="872264"/>
            <a:ext cx="22206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“My culture shaped my future career path”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97029EB-E2F4-4539-B89C-6553CE77FAF1}"/>
              </a:ext>
            </a:extLst>
          </p:cNvPr>
          <p:cNvSpPr txBox="1"/>
          <p:nvPr/>
        </p:nvSpPr>
        <p:spPr>
          <a:xfrm>
            <a:off x="4428309" y="5757504"/>
            <a:ext cx="34339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“Feelings of inter-connectedness in a greater community”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8D10C26-8AF7-4F86-A792-01AE83773E11}"/>
              </a:ext>
            </a:extLst>
          </p:cNvPr>
          <p:cNvSpPr txBox="1"/>
          <p:nvPr/>
        </p:nvSpPr>
        <p:spPr>
          <a:xfrm>
            <a:off x="9611867" y="735902"/>
            <a:ext cx="21336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“Changes my mood and perceptions of life”</a:t>
            </a:r>
          </a:p>
        </p:txBody>
      </p:sp>
    </p:spTree>
    <p:extLst>
      <p:ext uri="{BB962C8B-B14F-4D97-AF65-F5344CB8AC3E}">
        <p14:creationId xmlns:p14="http://schemas.microsoft.com/office/powerpoint/2010/main" val="24365732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ED3E44-0000-4225-8BF7-43AF7DCD8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223" y="601200"/>
            <a:ext cx="3409783" cy="1553251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The Conformative influences of beatlemania and new religious movements </a:t>
            </a:r>
          </a:p>
        </p:txBody>
      </p:sp>
      <p:pic>
        <p:nvPicPr>
          <p:cNvPr id="5" name="Content Placeholder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B71E041A-0919-402F-B4BB-340655FC25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5604" y="1631040"/>
            <a:ext cx="6633086" cy="381402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FE98EB7-93A0-4A00-B9E3-33E5B8DC62F0}"/>
              </a:ext>
            </a:extLst>
          </p:cNvPr>
          <p:cNvSpPr txBox="1"/>
          <p:nvPr/>
        </p:nvSpPr>
        <p:spPr>
          <a:xfrm>
            <a:off x="11358690" y="5529261"/>
            <a:ext cx="10020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2B829D-F3C5-4AC1-A092-C79E558DA563}"/>
              </a:ext>
            </a:extLst>
          </p:cNvPr>
          <p:cNvSpPr txBox="1"/>
          <p:nvPr/>
        </p:nvSpPr>
        <p:spPr>
          <a:xfrm>
            <a:off x="718457" y="2207623"/>
            <a:ext cx="3173837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What was Beatlemania?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growth of Youth Culture and a Revolution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Beatles and Maharishi Mahesh Yogi: The Rise of a Multi-Faith Society 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776F1E-25B8-4212-9483-1E72DD0AF963}"/>
              </a:ext>
            </a:extLst>
          </p:cNvPr>
          <p:cNvSpPr txBox="1"/>
          <p:nvPr/>
        </p:nvSpPr>
        <p:spPr>
          <a:xfrm>
            <a:off x="4725604" y="900512"/>
            <a:ext cx="6334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“</a:t>
            </a:r>
            <a:r>
              <a:rPr lang="en-GB" b="1" i="1" dirty="0">
                <a:solidFill>
                  <a:schemeClr val="bg1"/>
                </a:solidFill>
              </a:rPr>
              <a:t>Beatlemania was an excuse for everyone to go mad</a:t>
            </a:r>
            <a:r>
              <a:rPr lang="en-GB" b="1" dirty="0">
                <a:solidFill>
                  <a:schemeClr val="bg1"/>
                </a:solidFill>
              </a:rPr>
              <a:t>.” – George Harrison</a:t>
            </a:r>
            <a:r>
              <a:rPr lang="en-GB" sz="800" b="1" dirty="0">
                <a:solidFill>
                  <a:schemeClr val="bg1"/>
                </a:solidFill>
              </a:rPr>
              <a:t>1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D7EBC3-B413-4A29-BD44-AB3E053FCA87}"/>
              </a:ext>
            </a:extLst>
          </p:cNvPr>
          <p:cNvSpPr txBox="1"/>
          <p:nvPr/>
        </p:nvSpPr>
        <p:spPr>
          <a:xfrm>
            <a:off x="4241830" y="5828366"/>
            <a:ext cx="25052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The Pleasure Seekers (USA)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09142F-DFE5-4534-A83C-60C9ADB1514C}"/>
              </a:ext>
            </a:extLst>
          </p:cNvPr>
          <p:cNvSpPr txBox="1"/>
          <p:nvPr/>
        </p:nvSpPr>
        <p:spPr>
          <a:xfrm>
            <a:off x="6918324" y="5828366"/>
            <a:ext cx="25052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The Nursery Rhymes (Sweden)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6F3D1D8-A140-41F8-AF20-F19628C08EF2}"/>
              </a:ext>
            </a:extLst>
          </p:cNvPr>
          <p:cNvSpPr txBox="1"/>
          <p:nvPr/>
        </p:nvSpPr>
        <p:spPr>
          <a:xfrm>
            <a:off x="9779753" y="5827399"/>
            <a:ext cx="20560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The Dara Puspita (Indonesia)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638FBA-AC73-4092-A136-DCAD41167459}"/>
              </a:ext>
            </a:extLst>
          </p:cNvPr>
          <p:cNvSpPr txBox="1"/>
          <p:nvPr/>
        </p:nvSpPr>
        <p:spPr>
          <a:xfrm>
            <a:off x="350924" y="6328504"/>
            <a:ext cx="4156517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solidFill>
                  <a:schemeClr val="bg1"/>
                </a:solidFill>
              </a:rPr>
              <a:t>1 Popov, Aleksandr, </a:t>
            </a:r>
            <a:r>
              <a:rPr lang="en-GB" sz="700" i="1" dirty="0">
                <a:solidFill>
                  <a:schemeClr val="bg1"/>
                </a:solidFill>
              </a:rPr>
              <a:t>The Beatles – Beatlemania! (London 1964) </a:t>
            </a:r>
            <a:r>
              <a:rPr lang="en-GB" sz="700" dirty="0">
                <a:solidFill>
                  <a:schemeClr val="bg1"/>
                </a:solidFill>
              </a:rPr>
              <a:t>(2020) </a:t>
            </a:r>
            <a:r>
              <a:rPr lang="en-GB" sz="7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https://www.youtube.com/watch?v=z8qVDxLfqls</a:t>
            </a:r>
            <a:r>
              <a:rPr lang="en-GB" sz="700" dirty="0">
                <a:solidFill>
                  <a:schemeClr val="bg1"/>
                </a:solidFill>
              </a:rPr>
              <a:t> [accessed March 11 2020].</a:t>
            </a:r>
          </a:p>
          <a:p>
            <a:endParaRPr lang="en-GB" sz="9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50513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2FB82883-1DC0-4BE1-A607-009095F33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BDC3CE-F757-4335-B905-CE1CDC62FE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122"/>
          <a:stretch/>
        </p:blipFill>
        <p:spPr>
          <a:xfrm>
            <a:off x="1106668" y="393699"/>
            <a:ext cx="9978665" cy="5613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9FA98EAA-A866-4C95-A2A8-44E46FBA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56000">
                <a:schemeClr val="tx1">
                  <a:alpha val="39000"/>
                </a:schemeClr>
              </a:gs>
              <a:gs pos="100000">
                <a:schemeClr val="tx1">
                  <a:alpha val="8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7D69C4-CBF9-4815-A6D1-F5F31C122F42}"/>
              </a:ext>
            </a:extLst>
          </p:cNvPr>
          <p:cNvSpPr txBox="1"/>
          <p:nvPr/>
        </p:nvSpPr>
        <p:spPr>
          <a:xfrm flipH="1">
            <a:off x="11196738" y="6006699"/>
            <a:ext cx="145774" cy="21588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4000" b="1" cap="all" dirty="0">
                <a:latin typeface="+mj-lt"/>
                <a:ea typeface="+mj-ea"/>
                <a:cs typeface="+mj-cs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18560179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8CE894-6474-4B94-9A60-31E041794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223" y="631822"/>
            <a:ext cx="3409783" cy="1408278"/>
          </a:xfrm>
        </p:spPr>
        <p:txBody>
          <a:bodyPr>
            <a:normAutofit fontScale="90000"/>
          </a:bodyPr>
          <a:lstStyle/>
          <a:p>
            <a:r>
              <a:rPr lang="en-GB" sz="3400" dirty="0">
                <a:solidFill>
                  <a:srgbClr val="FFFFFF"/>
                </a:solidFill>
              </a:rPr>
              <a:t>From proposal to research and methodology </a:t>
            </a:r>
          </a:p>
        </p:txBody>
      </p:sp>
      <p:pic>
        <p:nvPicPr>
          <p:cNvPr id="4" name="Picture 3" descr="A sign on the side of a road&#10;&#10;Description automatically generated">
            <a:extLst>
              <a:ext uri="{FF2B5EF4-FFF2-40B4-BE49-F238E27FC236}">
                <a16:creationId xmlns:a16="http://schemas.microsoft.com/office/drawing/2014/main" id="{799FD098-73BF-46FC-BDE1-371A6E58EF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2231" y="1033077"/>
            <a:ext cx="6831503" cy="47744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AE03B5-1CB5-419F-9CEB-0D5C6A9E92FF}"/>
              </a:ext>
            </a:extLst>
          </p:cNvPr>
          <p:cNvSpPr txBox="1"/>
          <p:nvPr/>
        </p:nvSpPr>
        <p:spPr>
          <a:xfrm>
            <a:off x="11423734" y="5986507"/>
            <a:ext cx="17536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C8A4F9-C595-406F-AFF5-B10F4A03ADEB}"/>
              </a:ext>
            </a:extLst>
          </p:cNvPr>
          <p:cNvSpPr txBox="1"/>
          <p:nvPr/>
        </p:nvSpPr>
        <p:spPr>
          <a:xfrm>
            <a:off x="591223" y="2279737"/>
            <a:ext cx="340810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Changes of my Original Proposal (September 2019 – Now)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Three Topics of my Dissertation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Beatles: The Story Research Trip (March 13</a:t>
            </a:r>
            <a:r>
              <a:rPr lang="en-GB" baseline="30000" dirty="0"/>
              <a:t>th</a:t>
            </a:r>
            <a:r>
              <a:rPr lang="en-GB" dirty="0"/>
              <a:t> – 20</a:t>
            </a:r>
            <a:r>
              <a:rPr lang="en-GB" baseline="30000" dirty="0"/>
              <a:t>th</a:t>
            </a:r>
            <a:r>
              <a:rPr lang="en-GB" dirty="0"/>
              <a:t> 2020)</a:t>
            </a:r>
          </a:p>
        </p:txBody>
      </p:sp>
    </p:spTree>
    <p:extLst>
      <p:ext uri="{BB962C8B-B14F-4D97-AF65-F5344CB8AC3E}">
        <p14:creationId xmlns:p14="http://schemas.microsoft.com/office/powerpoint/2010/main" val="178978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01E7F7-F4B9-49E8-86EC-D5EEE2AFA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What I hope to conclude on my dissertation</a:t>
            </a:r>
          </a:p>
        </p:txBody>
      </p:sp>
      <p:pic>
        <p:nvPicPr>
          <p:cNvPr id="5" name="Content Placeholder 4" descr="A group of people sitting in chairs&#10;&#10;Description automatically generated">
            <a:extLst>
              <a:ext uri="{FF2B5EF4-FFF2-40B4-BE49-F238E27FC236}">
                <a16:creationId xmlns:a16="http://schemas.microsoft.com/office/drawing/2014/main" id="{AA73C123-4FC1-457C-A5F9-27D1C7E611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2231" y="1498933"/>
            <a:ext cx="6831503" cy="38427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ADF05A-B681-4D6E-B23D-927E1D43EC77}"/>
              </a:ext>
            </a:extLst>
          </p:cNvPr>
          <p:cNvSpPr txBox="1"/>
          <p:nvPr/>
        </p:nvSpPr>
        <p:spPr>
          <a:xfrm>
            <a:off x="11461313" y="5341653"/>
            <a:ext cx="4571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83B61F-56D1-4388-8A06-1EA628E52428}"/>
              </a:ext>
            </a:extLst>
          </p:cNvPr>
          <p:cNvSpPr txBox="1"/>
          <p:nvPr/>
        </p:nvSpPr>
        <p:spPr>
          <a:xfrm>
            <a:off x="705394" y="2103475"/>
            <a:ext cx="3201869" cy="349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Does personal conformity to pop cultural music groups like the Beatles hold the same mental, spiritual and emotional positive attributes or negative implications as conforming to New Religious Movements have?</a:t>
            </a:r>
          </a:p>
          <a:p>
            <a:endParaRPr lang="en-GB" sz="1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Do any particular theoretical or psychological approaches/practicals explored uphold more validity than others?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Was the event of Beatlemania a driving force behind radical changes of thoughts, movements and ideas in 1960’s Britain?</a:t>
            </a:r>
          </a:p>
        </p:txBody>
      </p:sp>
    </p:spTree>
    <p:extLst>
      <p:ext uri="{BB962C8B-B14F-4D97-AF65-F5344CB8AC3E}">
        <p14:creationId xmlns:p14="http://schemas.microsoft.com/office/powerpoint/2010/main" val="27637702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BAFD2-526C-4375-ABDF-BE310A300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>
                <a:solidFill>
                  <a:srgbClr val="FFFFFF"/>
                </a:solidFill>
              </a:rPr>
              <a:t>Bibliography of images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AA15A8-6FBB-4F80-92D7-EDAEF1BBC38C}"/>
              </a:ext>
            </a:extLst>
          </p:cNvPr>
          <p:cNvSpPr txBox="1"/>
          <p:nvPr/>
        </p:nvSpPr>
        <p:spPr>
          <a:xfrm>
            <a:off x="601255" y="1911155"/>
            <a:ext cx="3409782" cy="405237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700" i="1" dirty="0">
                <a:solidFill>
                  <a:srgbClr val="FFFFFF"/>
                </a:solidFill>
              </a:rPr>
              <a:t>Fig 1: I am a Beatles obsessive. But let’s cut the Fabs-worship </a:t>
            </a:r>
            <a:r>
              <a:rPr lang="en-US" sz="700" dirty="0">
                <a:solidFill>
                  <a:srgbClr val="FFFFFF"/>
                </a:solidFill>
              </a:rPr>
              <a:t>(2011) </a:t>
            </a:r>
            <a:r>
              <a:rPr lang="en-US" sz="700" dirty="0">
                <a:solidFill>
                  <a:srgbClr val="FFFFFF"/>
                </a:solidFill>
                <a:hlinkClick r:id="rId2"/>
              </a:rPr>
              <a:t>https://www.theguardian.com/commentisfree/2011/jan/03/beatles-cut-the-fabs-worship</a:t>
            </a:r>
            <a:r>
              <a:rPr lang="en-US" sz="700" dirty="0">
                <a:solidFill>
                  <a:srgbClr val="FFFFFF"/>
                </a:solidFill>
              </a:rPr>
              <a:t> </a:t>
            </a:r>
            <a:endParaRPr lang="en-US" sz="700" i="1" dirty="0">
              <a:solidFill>
                <a:srgbClr val="FFFFFF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700" i="1" dirty="0">
                <a:solidFill>
                  <a:srgbClr val="FFFFFF"/>
                </a:solidFill>
              </a:rPr>
              <a:t>Fig 2: The Religious Affiliation of the Beatles</a:t>
            </a:r>
            <a:r>
              <a:rPr lang="en-US" sz="700" dirty="0">
                <a:solidFill>
                  <a:srgbClr val="FFFFFF"/>
                </a:solidFill>
              </a:rPr>
              <a:t> (2020) </a:t>
            </a:r>
            <a:r>
              <a:rPr lang="en-US" sz="700" dirty="0">
                <a:solidFill>
                  <a:srgbClr val="FFFFFF"/>
                </a:solidFill>
                <a:hlinkClick r:id="rId3"/>
              </a:rPr>
              <a:t>http://www.comicbookreligion.com/?c=21379&amp;Beatles</a:t>
            </a:r>
            <a:r>
              <a:rPr lang="en-US" sz="700" dirty="0">
                <a:solidFill>
                  <a:srgbClr val="FFFFFF"/>
                </a:solidFill>
              </a:rPr>
              <a:t> </a:t>
            </a:r>
            <a:endParaRPr lang="en-US" sz="700" i="1" dirty="0">
              <a:solidFill>
                <a:srgbClr val="FFFFFF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700" i="1" dirty="0">
                <a:solidFill>
                  <a:srgbClr val="FFFFFF"/>
                </a:solidFill>
              </a:rPr>
              <a:t>Fig 3: Social Conformity in Religious Cults </a:t>
            </a:r>
            <a:r>
              <a:rPr lang="en-US" sz="700" dirty="0">
                <a:solidFill>
                  <a:srgbClr val="FFFFFF"/>
                </a:solidFill>
              </a:rPr>
              <a:t>(2018) </a:t>
            </a:r>
            <a:r>
              <a:rPr lang="en-US" sz="700" dirty="0">
                <a:solidFill>
                  <a:srgbClr val="FFFFFF"/>
                </a:solidFill>
                <a:hlinkClick r:id="rId4"/>
              </a:rPr>
              <a:t>https://socialconformityincults.wordpress.com/2018/09/20/social-conformity-in-religious-cults/</a:t>
            </a:r>
            <a:r>
              <a:rPr lang="en-US" sz="700" dirty="0">
                <a:solidFill>
                  <a:srgbClr val="FFFFFF"/>
                </a:solidFill>
              </a:rPr>
              <a:t> </a:t>
            </a:r>
            <a:endParaRPr lang="en-US" sz="700" i="1" dirty="0">
              <a:solidFill>
                <a:srgbClr val="FFFFFF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700" i="1" dirty="0">
                <a:solidFill>
                  <a:srgbClr val="FFFFFF"/>
                </a:solidFill>
              </a:rPr>
              <a:t>Fig 4: Personal Experience on OCD </a:t>
            </a:r>
            <a:r>
              <a:rPr lang="en-US" sz="700" dirty="0">
                <a:solidFill>
                  <a:srgbClr val="FFFFFF"/>
                </a:solidFill>
              </a:rPr>
              <a:t>(2019) </a:t>
            </a:r>
            <a:r>
              <a:rPr lang="en-US" sz="700" dirty="0">
                <a:solidFill>
                  <a:srgbClr val="FFFFFF"/>
                </a:solidFill>
                <a:hlinkClick r:id="rId5"/>
              </a:rPr>
              <a:t>http://anmafeelgood.com/media/ocd-anonymous/</a:t>
            </a:r>
            <a:r>
              <a:rPr lang="en-US" sz="700" dirty="0">
                <a:solidFill>
                  <a:srgbClr val="FFFFFF"/>
                </a:solidFill>
              </a:rPr>
              <a:t> </a:t>
            </a:r>
            <a:endParaRPr lang="en-US" sz="700" i="1" dirty="0">
              <a:solidFill>
                <a:srgbClr val="FFFFFF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700" i="1" dirty="0">
                <a:solidFill>
                  <a:srgbClr val="FFFFFF"/>
                </a:solidFill>
              </a:rPr>
              <a:t>Fig 5: When America Fell For The Beatles </a:t>
            </a:r>
            <a:r>
              <a:rPr lang="en-US" sz="700" dirty="0">
                <a:solidFill>
                  <a:srgbClr val="FFFFFF"/>
                </a:solidFill>
              </a:rPr>
              <a:t>(2014) </a:t>
            </a:r>
            <a:r>
              <a:rPr lang="en-US" sz="700" dirty="0">
                <a:solidFill>
                  <a:srgbClr val="FFFFFF"/>
                </a:solidFill>
                <a:hlinkClick r:id="rId6"/>
              </a:rPr>
              <a:t>https://www.aarp.org/entertainment/music/info-01-2014/beatlemania-50-years-fab-four-anniversary.html</a:t>
            </a:r>
            <a:r>
              <a:rPr lang="en-US" sz="700" dirty="0">
                <a:solidFill>
                  <a:srgbClr val="FFFFFF"/>
                </a:solidFill>
              </a:rPr>
              <a:t> </a:t>
            </a:r>
            <a:endParaRPr lang="en-US" sz="700" i="1" dirty="0">
              <a:solidFill>
                <a:srgbClr val="FFFFFF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700" i="1" dirty="0">
                <a:solidFill>
                  <a:srgbClr val="FFFFFF"/>
                </a:solidFill>
              </a:rPr>
              <a:t>Fig 6: ISKCON Temple President </a:t>
            </a:r>
            <a:r>
              <a:rPr lang="en-US" sz="700" dirty="0">
                <a:solidFill>
                  <a:srgbClr val="FFFFFF"/>
                </a:solidFill>
              </a:rPr>
              <a:t>(2013) </a:t>
            </a:r>
            <a:r>
              <a:rPr lang="en-US" sz="700" dirty="0">
                <a:solidFill>
                  <a:srgbClr val="FFFFFF"/>
                </a:solidFill>
                <a:hlinkClick r:id="rId7"/>
              </a:rPr>
              <a:t>https://krishna.org/help-i-told-the-iskcon-temple-president-about-prabhupada/</a:t>
            </a:r>
            <a:r>
              <a:rPr lang="en-US" sz="700" dirty="0">
                <a:solidFill>
                  <a:srgbClr val="FFFFFF"/>
                </a:solidFill>
              </a:rPr>
              <a:t> </a:t>
            </a:r>
            <a:endParaRPr lang="en-US" sz="700" i="1" dirty="0">
              <a:solidFill>
                <a:srgbClr val="FFFFFF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700" i="1" dirty="0">
                <a:solidFill>
                  <a:srgbClr val="FFFFFF"/>
                </a:solidFill>
              </a:rPr>
              <a:t>Fig 7: Taxibeat Journey </a:t>
            </a:r>
            <a:r>
              <a:rPr lang="en-US" sz="700" dirty="0">
                <a:solidFill>
                  <a:srgbClr val="FFFFFF"/>
                </a:solidFill>
              </a:rPr>
              <a:t>(2017) </a:t>
            </a:r>
            <a:r>
              <a:rPr lang="en-US" sz="700" dirty="0">
                <a:solidFill>
                  <a:srgbClr val="FFFFFF"/>
                </a:solidFill>
                <a:hlinkClick r:id="rId8"/>
              </a:rPr>
              <a:t>https://medium.com/inside-venturefriends/lessons-learnt-along-the-taxibeat-journey-52d6d244710f</a:t>
            </a:r>
            <a:r>
              <a:rPr lang="en-US" sz="700" dirty="0">
                <a:solidFill>
                  <a:srgbClr val="FFFFFF"/>
                </a:solidFill>
              </a:rPr>
              <a:t> </a:t>
            </a:r>
            <a:endParaRPr lang="en-US" sz="700" i="1" dirty="0">
              <a:solidFill>
                <a:srgbClr val="FFFFFF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700" i="1" dirty="0">
                <a:solidFill>
                  <a:srgbClr val="FFFFFF"/>
                </a:solidFill>
              </a:rPr>
              <a:t>Fig 8: Sgt Pepper’s Revisited </a:t>
            </a:r>
            <a:r>
              <a:rPr lang="en-US" sz="700" dirty="0">
                <a:solidFill>
                  <a:srgbClr val="FFFFFF"/>
                </a:solidFill>
              </a:rPr>
              <a:t>(2020) </a:t>
            </a:r>
            <a:r>
              <a:rPr lang="en-US" sz="700" dirty="0">
                <a:solidFill>
                  <a:srgbClr val="FFFFFF"/>
                </a:solidFill>
                <a:hlinkClick r:id="rId9"/>
              </a:rPr>
              <a:t>https://www.allmusic.com/blog/post/sgt.-pepper-deluxe-review</a:t>
            </a:r>
            <a:r>
              <a:rPr lang="en-US" sz="700" dirty="0">
                <a:solidFill>
                  <a:srgbClr val="FFFFFF"/>
                </a:solidFill>
              </a:rPr>
              <a:t> </a:t>
            </a:r>
            <a:endParaRPr lang="en-US" sz="700" i="1" dirty="0">
              <a:solidFill>
                <a:srgbClr val="FFFFFF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700" i="1" dirty="0">
                <a:solidFill>
                  <a:srgbClr val="FFFFFF"/>
                </a:solidFill>
              </a:rPr>
              <a:t>Fig 9: The Hidden Secrets of Liverpool’s Beatles Statue </a:t>
            </a:r>
            <a:r>
              <a:rPr lang="en-US" sz="700" dirty="0">
                <a:solidFill>
                  <a:srgbClr val="FFFFFF"/>
                </a:solidFill>
              </a:rPr>
              <a:t>(2017) </a:t>
            </a:r>
            <a:r>
              <a:rPr lang="en-US" sz="700" dirty="0">
                <a:solidFill>
                  <a:srgbClr val="FFFFFF"/>
                </a:solidFill>
                <a:hlinkClick r:id="rId10"/>
              </a:rPr>
              <a:t>https://www.winetravelandsong.com/2017/06/06/beatles-statue-liverpool/#.XmY6V252tYc</a:t>
            </a:r>
            <a:r>
              <a:rPr lang="en-US" sz="700" dirty="0">
                <a:solidFill>
                  <a:srgbClr val="FFFFFF"/>
                </a:solidFill>
              </a:rPr>
              <a:t> </a:t>
            </a:r>
            <a:endParaRPr lang="en-US" sz="700" i="1" dirty="0">
              <a:solidFill>
                <a:srgbClr val="FFFFFF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700" i="1" dirty="0">
                <a:solidFill>
                  <a:srgbClr val="FFFFFF"/>
                </a:solidFill>
              </a:rPr>
              <a:t>Fig 10: The Inspiration of Scripture </a:t>
            </a:r>
            <a:r>
              <a:rPr lang="en-US" sz="700" dirty="0">
                <a:solidFill>
                  <a:srgbClr val="FFFFFF"/>
                </a:solidFill>
              </a:rPr>
              <a:t>(2019) </a:t>
            </a:r>
            <a:r>
              <a:rPr lang="en-US" sz="700" dirty="0">
                <a:solidFill>
                  <a:srgbClr val="FFFFFF"/>
                </a:solidFill>
                <a:hlinkClick r:id="rId11"/>
              </a:rPr>
              <a:t>https://www.crossroadsinitiative.com/media/articles/jeff-cavins-the-inspiration-of-scripture/</a:t>
            </a:r>
            <a:r>
              <a:rPr lang="en-US" sz="700" dirty="0">
                <a:solidFill>
                  <a:srgbClr val="FFFFFF"/>
                </a:solidFill>
              </a:rPr>
              <a:t> </a:t>
            </a:r>
            <a:endParaRPr lang="en-US" sz="700" i="1" dirty="0">
              <a:solidFill>
                <a:srgbClr val="FFFFFF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700" i="1" dirty="0">
                <a:solidFill>
                  <a:srgbClr val="FFFFFF"/>
                </a:solidFill>
              </a:rPr>
              <a:t>Fig 11: Religious Candles </a:t>
            </a:r>
            <a:r>
              <a:rPr lang="en-US" sz="700" dirty="0">
                <a:solidFill>
                  <a:srgbClr val="FFFFFF"/>
                </a:solidFill>
              </a:rPr>
              <a:t>(2016) </a:t>
            </a:r>
            <a:r>
              <a:rPr lang="en-US" sz="700" dirty="0">
                <a:solidFill>
                  <a:srgbClr val="FFFFFF"/>
                </a:solidFill>
                <a:hlinkClick r:id="rId12"/>
              </a:rPr>
              <a:t>https://pxhere.com/en/photo/1360049</a:t>
            </a:r>
            <a:r>
              <a:rPr lang="en-US" sz="700" dirty="0">
                <a:solidFill>
                  <a:srgbClr val="FFFFFF"/>
                </a:solidFill>
              </a:rPr>
              <a:t> </a:t>
            </a:r>
            <a:endParaRPr lang="en-US" sz="700" i="1" dirty="0">
              <a:solidFill>
                <a:srgbClr val="FFFFFF"/>
              </a:solidFill>
            </a:endParaRPr>
          </a:p>
        </p:txBody>
      </p:sp>
      <p:pic>
        <p:nvPicPr>
          <p:cNvPr id="5" name="Picture 4" descr="A group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7E03A44F-2ECF-4DF7-BA55-14048A50363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592231" y="1157358"/>
            <a:ext cx="6831503" cy="45258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34ED6C-FC21-4C87-8B9D-62E9C290E533}"/>
              </a:ext>
            </a:extLst>
          </p:cNvPr>
          <p:cNvSpPr txBox="1"/>
          <p:nvPr/>
        </p:nvSpPr>
        <p:spPr>
          <a:xfrm>
            <a:off x="11354841" y="5754303"/>
            <a:ext cx="1377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38958796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0CA110-42D3-46BA-AC31-EC820A4F7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Bibliography of sources </a:t>
            </a:r>
          </a:p>
        </p:txBody>
      </p:sp>
      <p:pic>
        <p:nvPicPr>
          <p:cNvPr id="5" name="Content Placeholder 4" descr="A picture containing food&#10;&#10;Description automatically generated">
            <a:extLst>
              <a:ext uri="{FF2B5EF4-FFF2-40B4-BE49-F238E27FC236}">
                <a16:creationId xmlns:a16="http://schemas.microsoft.com/office/drawing/2014/main" id="{FEF6FB27-69BC-46D8-BBAC-B9A1F4D6CA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2231" y="1148819"/>
            <a:ext cx="6831503" cy="45429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3B1F2AB-E07E-428B-B8D5-36E02139F60D}"/>
              </a:ext>
            </a:extLst>
          </p:cNvPr>
          <p:cNvSpPr txBox="1"/>
          <p:nvPr/>
        </p:nvSpPr>
        <p:spPr>
          <a:xfrm>
            <a:off x="11242106" y="5737790"/>
            <a:ext cx="36325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054CDC-94B1-48C7-8DF7-4010A8A828A2}"/>
              </a:ext>
            </a:extLst>
          </p:cNvPr>
          <p:cNvSpPr txBox="1"/>
          <p:nvPr/>
        </p:nvSpPr>
        <p:spPr>
          <a:xfrm>
            <a:off x="742122" y="1858588"/>
            <a:ext cx="326347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/>
              <a:t>Barker, Eileen, </a:t>
            </a:r>
            <a:r>
              <a:rPr lang="en-GB" sz="600" i="1" dirty="0"/>
              <a:t>New Religious Movements: A Practical Introduction</a:t>
            </a:r>
            <a:r>
              <a:rPr lang="en-GB" sz="600" dirty="0"/>
              <a:t> (London, UK: HMSO Books, 1989).</a:t>
            </a:r>
          </a:p>
          <a:p>
            <a:endParaRPr lang="en-GB" sz="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/>
              <a:t>Berry, John W., </a:t>
            </a:r>
            <a:r>
              <a:rPr lang="en-GB" sz="600" i="1" dirty="0"/>
              <a:t>Acculturation in Cross-Cultural Psychology </a:t>
            </a:r>
            <a:r>
              <a:rPr lang="en-GB" sz="600" dirty="0"/>
              <a:t>(Cambridge, UK: Cambridge University Press, 2013), p. 316-320 in, </a:t>
            </a:r>
            <a:r>
              <a:rPr lang="en-GB" sz="600" dirty="0">
                <a:hlinkClick r:id="rId3"/>
              </a:rPr>
              <a:t>https://moodle.uwtsd.ac.uk/pluginfile.php/334481/mod_resource/content/1/Chapeter%20on%20Acculturation%20in%20Cross-cultural%20psychology%2C%20research%20and%20applications%20by%20Berry%2C%20John%20W.pdf</a:t>
            </a:r>
            <a:r>
              <a:rPr lang="en-GB" sz="600" dirty="0"/>
              <a:t> [accessed 11 March 2020].</a:t>
            </a:r>
          </a:p>
          <a:p>
            <a:endParaRPr lang="en-GB" sz="6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/>
              <a:t>Freud, Sigmund, </a:t>
            </a:r>
            <a:r>
              <a:rPr lang="en-GB" sz="600" i="1" dirty="0"/>
              <a:t>Primal Horde Theory </a:t>
            </a:r>
            <a:r>
              <a:rPr lang="en-GB" sz="600" dirty="0"/>
              <a:t>(2011) </a:t>
            </a:r>
            <a:r>
              <a:rPr lang="en-GB" sz="600" dirty="0">
                <a:hlinkClick r:id="rId4"/>
              </a:rPr>
              <a:t>http://religionethicsphilosophy.pbworks.com/w/page/25427749/Primal%20Horde%20Theory</a:t>
            </a:r>
            <a:r>
              <a:rPr lang="en-GB" sz="600" dirty="0"/>
              <a:t> [accessed 9 March 2020].</a:t>
            </a:r>
          </a:p>
          <a:p>
            <a:endParaRPr lang="en-GB" sz="600" dirty="0"/>
          </a:p>
          <a:p>
            <a:endParaRPr lang="en-GB" sz="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/>
              <a:t>Gross, Richard, </a:t>
            </a:r>
            <a:r>
              <a:rPr lang="en-GB" sz="600" i="1" dirty="0"/>
              <a:t>Psychology: The Science of Mind and Behaviour, </a:t>
            </a:r>
            <a:r>
              <a:rPr lang="en-GB" sz="600" dirty="0"/>
              <a:t>6</a:t>
            </a:r>
            <a:r>
              <a:rPr lang="en-GB" sz="600" baseline="30000" dirty="0"/>
              <a:t>th</a:t>
            </a:r>
            <a:r>
              <a:rPr lang="en-GB" sz="600" dirty="0"/>
              <a:t> edn (Dubai, United Arab Emirates: </a:t>
            </a:r>
            <a:r>
              <a:rPr lang="en-GB" sz="600" dirty="0" err="1"/>
              <a:t>Hacette</a:t>
            </a:r>
            <a:r>
              <a:rPr lang="en-GB" sz="600" dirty="0"/>
              <a:t> UK Company, 2010), p. 400-427.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6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/>
              <a:t>Museum of Youth Culture, </a:t>
            </a:r>
            <a:r>
              <a:rPr lang="en-GB" sz="600" i="1" dirty="0"/>
              <a:t>Museum of Youth Culture: Rise of Beatlemania</a:t>
            </a:r>
            <a:r>
              <a:rPr lang="en-GB" sz="600" dirty="0"/>
              <a:t> (2020) </a:t>
            </a:r>
            <a:r>
              <a:rPr lang="en-GB" sz="600" dirty="0">
                <a:hlinkClick r:id="rId5"/>
              </a:rPr>
              <a:t>https://museumofyouthculture.com/beatlemania/</a:t>
            </a:r>
            <a:r>
              <a:rPr lang="en-GB" sz="600" dirty="0"/>
              <a:t> [accessed 10 March 2020].</a:t>
            </a:r>
          </a:p>
          <a:p>
            <a:endParaRPr lang="en-GB" sz="600" dirty="0"/>
          </a:p>
          <a:p>
            <a:endParaRPr lang="en-GB" sz="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/>
              <a:t>Nolen-</a:t>
            </a:r>
            <a:r>
              <a:rPr lang="en-GB" sz="600" dirty="0" err="1"/>
              <a:t>Hoksema</a:t>
            </a:r>
            <a:r>
              <a:rPr lang="en-GB" sz="600" dirty="0"/>
              <a:t>, Susan, Barbara L. Fredrickson, Geoffrey R. Loftus and Christel Lutz, </a:t>
            </a:r>
            <a:r>
              <a:rPr lang="en-GB" sz="600" i="1" dirty="0"/>
              <a:t>Atkinson &amp; Hilgard’s: Introduction to Psychology, </a:t>
            </a:r>
            <a:r>
              <a:rPr lang="en-GB" sz="600" dirty="0"/>
              <a:t>16</a:t>
            </a:r>
            <a:r>
              <a:rPr lang="en-GB" sz="600" baseline="30000" dirty="0"/>
              <a:t>th</a:t>
            </a:r>
            <a:r>
              <a:rPr lang="en-GB" sz="600" dirty="0"/>
              <a:t> edn (Hampshire, UK: Cangage Learning EMEA, 2014), p. 556-566</a:t>
            </a:r>
            <a:r>
              <a:rPr lang="en-GB" sz="7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7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/>
              <a:t>Popov, Aleksandr, </a:t>
            </a:r>
            <a:r>
              <a:rPr lang="en-GB" sz="600" i="1" dirty="0"/>
              <a:t>The Beatles – Beatlemania! (London 1964) </a:t>
            </a:r>
            <a:r>
              <a:rPr lang="en-GB" sz="600" dirty="0"/>
              <a:t>(2020) </a:t>
            </a:r>
            <a:r>
              <a:rPr lang="en-GB" sz="600" dirty="0">
                <a:hlinkClick r:id="rId6"/>
              </a:rPr>
              <a:t>https://www.youtube.com/watch?v=z8qVDxLfqls</a:t>
            </a:r>
            <a:r>
              <a:rPr lang="en-GB" sz="600" dirty="0"/>
              <a:t> [accessed March 11 2020].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600" dirty="0"/>
          </a:p>
          <a:p>
            <a:endParaRPr lang="en-GB" sz="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/>
              <a:t>The Beatles Bible, </a:t>
            </a:r>
            <a:r>
              <a:rPr lang="en-GB" sz="600" i="1" dirty="0"/>
              <a:t>The Beatles and India</a:t>
            </a:r>
            <a:r>
              <a:rPr lang="en-GB" sz="600" dirty="0"/>
              <a:t> (2020) </a:t>
            </a:r>
            <a:r>
              <a:rPr lang="en-GB" sz="600" dirty="0">
                <a:hlinkClick r:id="rId7"/>
              </a:rPr>
              <a:t>https://www.beatlesbible.com/features/india/</a:t>
            </a:r>
            <a:r>
              <a:rPr lang="en-GB" sz="600" dirty="0"/>
              <a:t> [accessed 11 March 2020].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6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/>
              <a:t>Thompson, C.H., </a:t>
            </a:r>
            <a:r>
              <a:rPr lang="en-GB" sz="600" i="1" dirty="0"/>
              <a:t>Why turn to New Age, Sects, Cults and New Religious Movements? </a:t>
            </a:r>
            <a:r>
              <a:rPr lang="en-GB" sz="600" dirty="0"/>
              <a:t>(2018) </a:t>
            </a:r>
            <a:r>
              <a:rPr lang="en-GB" sz="600" dirty="0">
                <a:hlinkClick r:id="rId8"/>
              </a:rPr>
              <a:t>https://sociologytwynham.com/2018/05/02/why-turn-to-new-age-sects-cults-and-new-religious-movements/</a:t>
            </a:r>
            <a:r>
              <a:rPr lang="en-GB" sz="600" dirty="0"/>
              <a:t> [accessed 11 March 2020].</a:t>
            </a:r>
          </a:p>
          <a:p>
            <a:endParaRPr lang="en-GB" sz="600" dirty="0"/>
          </a:p>
          <a:p>
            <a:endParaRPr lang="en-GB" sz="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/>
              <a:t>Woodhead, Linda, Christopher Partridge and Hiroko Kawanami, </a:t>
            </a:r>
            <a:r>
              <a:rPr lang="en-GB" sz="600" i="1" dirty="0"/>
              <a:t>Religions in the Modern World: Traditions and Transformations, </a:t>
            </a:r>
            <a:r>
              <a:rPr lang="en-GB" sz="600" dirty="0"/>
              <a:t>3</a:t>
            </a:r>
            <a:r>
              <a:rPr lang="en-GB" sz="600" baseline="30000" dirty="0"/>
              <a:t>rd</a:t>
            </a:r>
            <a:r>
              <a:rPr lang="en-GB" sz="600" dirty="0"/>
              <a:t> edn (Abingdon, Oxon: Routledge, 2016).</a:t>
            </a:r>
          </a:p>
        </p:txBody>
      </p:sp>
    </p:spTree>
    <p:extLst>
      <p:ext uri="{BB962C8B-B14F-4D97-AF65-F5344CB8AC3E}">
        <p14:creationId xmlns:p14="http://schemas.microsoft.com/office/powerpoint/2010/main" val="22530773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10036E-61DE-40E0-A3C8-E3EB3610A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223" y="2656216"/>
            <a:ext cx="3409783" cy="1300365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Any questions? </a:t>
            </a:r>
          </a:p>
        </p:txBody>
      </p:sp>
      <p:pic>
        <p:nvPicPr>
          <p:cNvPr id="5" name="Content Placeholder 4" descr="A table filled with wine glasses&#10;&#10;Description automatically generated">
            <a:extLst>
              <a:ext uri="{FF2B5EF4-FFF2-40B4-BE49-F238E27FC236}">
                <a16:creationId xmlns:a16="http://schemas.microsoft.com/office/drawing/2014/main" id="{BBA17894-5774-4459-9D16-DE0AC15361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2231" y="1370843"/>
            <a:ext cx="6831503" cy="40989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351BF60-009F-4961-8E56-6244CBF89B8B}"/>
              </a:ext>
            </a:extLst>
          </p:cNvPr>
          <p:cNvSpPr txBox="1"/>
          <p:nvPr/>
        </p:nvSpPr>
        <p:spPr>
          <a:xfrm>
            <a:off x="11248373" y="5572916"/>
            <a:ext cx="6012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32245118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Univers Condensed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Univers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1215</Words>
  <Application>Microsoft Office PowerPoint</Application>
  <PresentationFormat>Widescreen</PresentationFormat>
  <Paragraphs>123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Univers</vt:lpstr>
      <vt:lpstr>Univers Condensed</vt:lpstr>
      <vt:lpstr>Wingdings 2</vt:lpstr>
      <vt:lpstr>DividendVTI</vt:lpstr>
      <vt:lpstr>   </vt:lpstr>
      <vt:lpstr>Contents</vt:lpstr>
      <vt:lpstr>Why do individuals conform? Theoretical and psychological approaches </vt:lpstr>
      <vt:lpstr>dissertation Interviews and personal conformity through music</vt:lpstr>
      <vt:lpstr>The Conformative influences of beatlemania and new religious movements </vt:lpstr>
      <vt:lpstr>PowerPoint Presentation</vt:lpstr>
      <vt:lpstr>From proposal to research and methodology </vt:lpstr>
      <vt:lpstr>What I hope to conclude on my dissertation</vt:lpstr>
      <vt:lpstr>Bibliography of images</vt:lpstr>
      <vt:lpstr>Bibliography of sources 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  </dc:title>
  <dc:creator>Luca Horton</dc:creator>
  <cp:lastModifiedBy>Luca Horton</cp:lastModifiedBy>
  <cp:revision>17</cp:revision>
  <dcterms:created xsi:type="dcterms:W3CDTF">2020-03-11T15:19:42Z</dcterms:created>
  <dcterms:modified xsi:type="dcterms:W3CDTF">2020-03-11T16:52:45Z</dcterms:modified>
</cp:coreProperties>
</file>