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30"/>
  </p:notesMasterIdLst>
  <p:sldIdLst>
    <p:sldId id="256" r:id="rId2"/>
    <p:sldId id="260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1C07FE-F878-40F6-ABBD-3C1D6E6F034E}" v="12" dt="2022-03-21T19:08:34.1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541C07FE-F878-40F6-ABBD-3C1D6E6F034E}"/>
    <pc:docChg chg="modSld">
      <pc:chgData name="Beverley Holland" userId="7f73a814-56d8-4b48-8c0b-e584d33fc074" providerId="ADAL" clId="{541C07FE-F878-40F6-ABBD-3C1D6E6F034E}" dt="2022-03-21T19:08:42.606" v="13" actId="14100"/>
      <pc:docMkLst>
        <pc:docMk/>
      </pc:docMkLst>
      <pc:sldChg chg="addSp delSp modSp mod modAnim">
        <pc:chgData name="Beverley Holland" userId="7f73a814-56d8-4b48-8c0b-e584d33fc074" providerId="ADAL" clId="{541C07FE-F878-40F6-ABBD-3C1D6E6F034E}" dt="2022-03-21T19:08:42.606" v="13" actId="14100"/>
        <pc:sldMkLst>
          <pc:docMk/>
          <pc:sldMk cId="1121713834" sldId="277"/>
        </pc:sldMkLst>
        <pc:spChg chg="add del mod">
          <ac:chgData name="Beverley Holland" userId="7f73a814-56d8-4b48-8c0b-e584d33fc074" providerId="ADAL" clId="{541C07FE-F878-40F6-ABBD-3C1D6E6F034E}" dt="2022-03-21T19:08:16.499" v="10" actId="478"/>
          <ac:spMkLst>
            <pc:docMk/>
            <pc:sldMk cId="1121713834" sldId="277"/>
            <ac:spMk id="2" creationId="{A142058F-776A-4A9C-8183-F9AA7E7F5F79}"/>
          </ac:spMkLst>
        </pc:spChg>
        <pc:spChg chg="add del mod">
          <ac:chgData name="Beverley Holland" userId="7f73a814-56d8-4b48-8c0b-e584d33fc074" providerId="ADAL" clId="{541C07FE-F878-40F6-ABBD-3C1D6E6F034E}" dt="2022-03-21T19:08:16.499" v="10" actId="478"/>
          <ac:spMkLst>
            <pc:docMk/>
            <pc:sldMk cId="1121713834" sldId="277"/>
            <ac:spMk id="3" creationId="{C7B0F2E4-B47B-4C75-B72E-482188C0D9F6}"/>
          </ac:spMkLst>
        </pc:spChg>
        <pc:spChg chg="add del mod">
          <ac:chgData name="Beverley Holland" userId="7f73a814-56d8-4b48-8c0b-e584d33fc074" providerId="ADAL" clId="{541C07FE-F878-40F6-ABBD-3C1D6E6F034E}" dt="2022-03-21T19:08:16.499" v="10" actId="478"/>
          <ac:spMkLst>
            <pc:docMk/>
            <pc:sldMk cId="1121713834" sldId="277"/>
            <ac:spMk id="78851" creationId="{00000000-0000-0000-0000-000000000000}"/>
          </ac:spMkLst>
        </pc:spChg>
        <pc:picChg chg="add mod">
          <ac:chgData name="Beverley Holland" userId="7f73a814-56d8-4b48-8c0b-e584d33fc074" providerId="ADAL" clId="{541C07FE-F878-40F6-ABBD-3C1D6E6F034E}" dt="2022-03-21T19:08:42.606" v="13" actId="14100"/>
          <ac:picMkLst>
            <pc:docMk/>
            <pc:sldMk cId="1121713834" sldId="277"/>
            <ac:picMk id="4" creationId="{5139791E-3105-40B4-A532-3A9D4B4DAC4B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hPercent val="84"/>
      <c:rotY val="20"/>
      <c:depthPercent val="100"/>
      <c:rAngAx val="1"/>
    </c:view3D>
    <c:floor>
      <c:thickness val="0"/>
      <c:spPr>
        <a:solidFill>
          <a:srgbClr val="C0C0C0"/>
        </a:solidFill>
        <a:ln w="3175">
          <a:solidFill>
            <a:schemeClr val="tx1"/>
          </a:solidFill>
          <a:prstDash val="solid"/>
        </a:ln>
      </c:spPr>
    </c:floor>
    <c:sideWall>
      <c:thickness val="0"/>
      <c:spPr>
        <a:noFill/>
        <a:ln w="12700">
          <a:solidFill>
            <a:schemeClr val="tx1"/>
          </a:solidFill>
          <a:prstDash val="solid"/>
        </a:ln>
      </c:spPr>
    </c:sideWall>
    <c:backWall>
      <c:thickness val="0"/>
      <c:spPr>
        <a:noFill/>
        <a:ln w="12700">
          <a:solidFill>
            <a:schemeClr val="tx1"/>
          </a:solidFill>
          <a:prstDash val="solid"/>
        </a:ln>
      </c:spPr>
    </c:backWall>
    <c:plotArea>
      <c:layout>
        <c:manualLayout>
          <c:layoutTarget val="inner"/>
          <c:xMode val="edge"/>
          <c:yMode val="edge"/>
          <c:x val="0.22380952380952382"/>
          <c:y val="4.0767386091127102E-2"/>
          <c:w val="0.54126984126984123"/>
          <c:h val="0.82733812949640284"/>
        </c:manualLayout>
      </c:layout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Req.Eng.</c:v>
                </c:pt>
              </c:strCache>
            </c:strRef>
          </c:tx>
          <c:spPr>
            <a:solidFill>
              <a:schemeClr val="accent1"/>
            </a:solidFill>
            <a:ln w="7587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15174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Sheet1!$A$2:$A$2</c:f>
              <c:numCache>
                <c:formatCode>General</c:formatCode>
                <c:ptCount val="1"/>
              </c:numCache>
            </c:numRef>
          </c:cat>
          <c:val>
            <c:numRef>
              <c:f>Sheet1!$B$2:$B$2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0E0-461D-9218-D1BFACFA5E2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Design</c:v>
                </c:pt>
              </c:strCache>
            </c:strRef>
          </c:tx>
          <c:spPr>
            <a:solidFill>
              <a:schemeClr val="accent2"/>
            </a:solidFill>
            <a:ln w="7587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15174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Sheet1!$A$2:$A$2</c:f>
              <c:numCache>
                <c:formatCode>General</c:formatCode>
                <c:ptCount val="1"/>
              </c:numCache>
            </c:numRef>
          </c:cat>
          <c:val>
            <c:numRef>
              <c:f>Sheet1!$C$2:$C$2</c:f>
              <c:numCache>
                <c:formatCode>General</c:formatCode>
                <c:ptCount val="1"/>
                <c:pt idx="0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0E0-461D-9218-D1BFACFA5E23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Code</c:v>
                </c:pt>
              </c:strCache>
            </c:strRef>
          </c:tx>
          <c:spPr>
            <a:solidFill>
              <a:schemeClr val="hlink"/>
            </a:solidFill>
            <a:ln w="7587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15174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Sheet1!$A$2:$A$2</c:f>
              <c:numCache>
                <c:formatCode>General</c:formatCode>
                <c:ptCount val="1"/>
              </c:numCache>
            </c:numRef>
          </c:cat>
          <c:val>
            <c:numRef>
              <c:f>Sheet1!$D$2:$D$2</c:f>
              <c:numCache>
                <c:formatCode>General</c:formatCode>
                <c:ptCount val="1"/>
                <c:pt idx="0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0E0-461D-9218-D1BFACFA5E23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Unit Test</c:v>
                </c:pt>
              </c:strCache>
            </c:strRef>
          </c:tx>
          <c:spPr>
            <a:solidFill>
              <a:schemeClr val="folHlink"/>
            </a:solidFill>
            <a:ln w="7587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15174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Sheet1!$A$2:$A$2</c:f>
              <c:numCache>
                <c:formatCode>General</c:formatCode>
                <c:ptCount val="1"/>
              </c:numCache>
            </c:numRef>
          </c:cat>
          <c:val>
            <c:numRef>
              <c:f>Sheet1!$E$2:$E$2</c:f>
              <c:numCache>
                <c:formatCode>General</c:formatCode>
                <c:ptCount val="1"/>
                <c:pt idx="0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D0E0-461D-9218-D1BFACFA5E23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Sys Test</c:v>
                </c:pt>
              </c:strCache>
            </c:strRef>
          </c:tx>
          <c:spPr>
            <a:solidFill>
              <a:schemeClr val="bg2"/>
            </a:solidFill>
            <a:ln w="7587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15174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Sheet1!$A$2:$A$2</c:f>
              <c:numCache>
                <c:formatCode>General</c:formatCode>
                <c:ptCount val="1"/>
              </c:numCache>
            </c:numRef>
          </c:cat>
          <c:val>
            <c:numRef>
              <c:f>Sheet1!$F$2:$F$2</c:f>
              <c:numCache>
                <c:formatCode>General</c:formatCode>
                <c:ptCount val="1"/>
                <c:pt idx="0">
                  <c:v>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0E0-461D-9218-D1BFACFA5E23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Field Op.</c:v>
                </c:pt>
              </c:strCache>
            </c:strRef>
          </c:tx>
          <c:spPr>
            <a:solidFill>
              <a:schemeClr val="tx2"/>
            </a:solidFill>
            <a:ln w="7587">
              <a:solidFill>
                <a:schemeClr val="tx1"/>
              </a:solidFill>
              <a:prstDash val="solid"/>
            </a:ln>
          </c:spPr>
          <c:invertIfNegative val="0"/>
          <c:dLbls>
            <c:spPr>
              <a:noFill/>
              <a:ln w="15174">
                <a:noFill/>
              </a:ln>
            </c:spPr>
            <c:txPr>
              <a:bodyPr wrap="square" lIns="38100" tIns="19050" rIns="38100" bIns="19050" anchor="ctr">
                <a:spAutoFit/>
              </a:bodyPr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Sheet1!$A$2:$A$2</c:f>
              <c:numCache>
                <c:formatCode>General</c:formatCode>
                <c:ptCount val="1"/>
              </c:numCache>
            </c:numRef>
          </c:cat>
          <c:val>
            <c:numRef>
              <c:f>Sheet1!$G$2:$G$2</c:f>
              <c:numCache>
                <c:formatCode>General</c:formatCode>
                <c:ptCount val="1"/>
                <c:pt idx="0">
                  <c:v>1000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D0E0-461D-9218-D1BFACFA5E23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00"/>
        <c:gapDepth val="0"/>
        <c:shape val="box"/>
        <c:axId val="204597199"/>
        <c:axId val="1"/>
        <c:axId val="0"/>
      </c:bar3DChart>
      <c:catAx>
        <c:axId val="204597199"/>
        <c:scaling>
          <c:orientation val="minMax"/>
        </c:scaling>
        <c:delete val="0"/>
        <c:axPos val="b"/>
        <c:numFmt formatCode="#,##0.00_);[Red]\(#,##0.00\)" sourceLinked="0"/>
        <c:majorTickMark val="out"/>
        <c:minorTickMark val="none"/>
        <c:tickLblPos val="low"/>
        <c:spPr>
          <a:ln w="1897">
            <a:solidFill>
              <a:schemeClr val="tx1"/>
            </a:solidFill>
            <a:prstDash val="solid"/>
          </a:ln>
        </c:spPr>
        <c:txPr>
          <a:bodyPr rot="-2700000" vert="horz"/>
          <a:lstStyle/>
          <a:p>
            <a:pPr>
              <a:defRPr sz="1075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1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1"/>
        <c:scaling>
          <c:orientation val="minMax"/>
        </c:scaling>
        <c:delete val="0"/>
        <c:axPos val="l"/>
        <c:majorGridlines>
          <c:spPr>
            <a:ln w="1897">
              <a:solidFill>
                <a:schemeClr val="tx1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075" b="1" i="0" u="none" strike="noStrike" baseline="0">
                    <a:solidFill>
                      <a:schemeClr val="tx1"/>
                    </a:solidFill>
                    <a:latin typeface="Times New Roman"/>
                    <a:ea typeface="Times New Roman"/>
                    <a:cs typeface="Times New Roman"/>
                  </a:defRPr>
                </a:pPr>
                <a:r>
                  <a:rPr lang="en-GB"/>
                  <a:t>Relative Cost of Correcting an Error</a:t>
                </a:r>
              </a:p>
            </c:rich>
          </c:tx>
          <c:layout>
            <c:manualLayout>
              <c:xMode val="edge"/>
              <c:yMode val="edge"/>
              <c:x val="1.7460317460317461E-2"/>
              <c:y val="0.21103117505995203"/>
            </c:manualLayout>
          </c:layout>
          <c:overlay val="0"/>
          <c:spPr>
            <a:noFill/>
            <a:ln w="15174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1897">
            <a:solidFill>
              <a:schemeClr val="tx1"/>
            </a:solidFill>
            <a:prstDash val="solid"/>
          </a:ln>
        </c:spPr>
        <c:txPr>
          <a:bodyPr rot="0" vert="horz"/>
          <a:lstStyle/>
          <a:p>
            <a:pPr>
              <a:defRPr sz="1075" b="1" i="0" u="none" strike="noStrike" baseline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defRPr>
            </a:pPr>
            <a:endParaRPr lang="en-US"/>
          </a:p>
        </c:txPr>
        <c:crossAx val="204597199"/>
        <c:crosses val="autoZero"/>
        <c:crossBetween val="between"/>
      </c:valAx>
      <c:spPr>
        <a:noFill/>
        <a:ln w="15174">
          <a:noFill/>
        </a:ln>
      </c:spPr>
    </c:plotArea>
    <c:legend>
      <c:legendPos val="r"/>
      <c:layout>
        <c:manualLayout>
          <c:xMode val="edge"/>
          <c:yMode val="edge"/>
          <c:x val="0.78253968253968254"/>
          <c:y val="0.26139088729016785"/>
          <c:w val="0.21111111111111111"/>
          <c:h val="0.47721822541966424"/>
        </c:manualLayout>
      </c:layout>
      <c:overlay val="0"/>
      <c:spPr>
        <a:solidFill>
          <a:schemeClr val="bg1"/>
        </a:solidFill>
        <a:ln w="1897">
          <a:solidFill>
            <a:schemeClr val="tx1"/>
          </a:solidFill>
          <a:prstDash val="solid"/>
        </a:ln>
      </c:spPr>
      <c:txPr>
        <a:bodyPr/>
        <a:lstStyle/>
        <a:p>
          <a:pPr>
            <a:defRPr sz="989" b="1" i="0" u="none" strike="noStrike" baseline="0">
              <a:solidFill>
                <a:schemeClr val="tx1"/>
              </a:solidFill>
              <a:latin typeface="Times New Roman"/>
              <a:ea typeface="Times New Roman"/>
              <a:cs typeface="Times New Roman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/>
    <a:lstStyle/>
    <a:p>
      <a:pPr>
        <a:defRPr sz="1075" b="1" i="0" u="none" strike="noStrike" baseline="0">
          <a:solidFill>
            <a:schemeClr val="tx1"/>
          </a:solidFill>
          <a:latin typeface="Times New Roman"/>
          <a:ea typeface="Times New Roman"/>
          <a:cs typeface="Times New Roman"/>
        </a:defRPr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1FCC5E1-3364-4D1C-8BB6-BFA6CA4C1F4A}" type="datetimeFigureOut">
              <a:rPr lang="en-GB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8ADC3C1-706E-485B-83E9-750DDF4A99F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0810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A27EC3-A990-460A-9F34-F5C883301A0D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A9710E-3523-471B-9D9B-632721CCE42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428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3/21/2022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F1E926-1D7D-4023-B525-5C615FDD322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87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48E89B-8DBB-4873-B24A-C65DE805429B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AAED17-EFF9-44EB-9B16-F96C4E4C24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59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A59B60-68BF-428F-AEA6-918134C4D9EE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F3FBA6-F456-4E01-8AFB-4C2FDDFA366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218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34A7FA-F3E7-49C7-8038-422EE0109831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06ECD2-9923-49A2-92CB-868C1402E9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274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864455-42E5-49E7-AAF0-D8AD7D8DC3D2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75F466-39C3-48F6-8E9B-141DD6C0288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309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385EA4-40A9-4024-9992-15577FEABF09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201682-AED3-4489-9885-A49921F47D6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712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25A10779-32A5-4EDE-BD2E-ED78969748C7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172C9DB-E11E-4996-A9EB-E19FEBA6EC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422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9CCDA31-0C5F-4B61-99BF-824E59E7CCE5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A41E45-6E54-47E8-937D-75955FC2A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125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368D58-0688-4473-ADAD-EBFA91755C93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CBE366-9775-495F-976B-10A0FD2165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67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0BD0CC-733B-4AC7-A791-D962D3AB0FBB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8AE0C-3FF8-4C0D-81BE-76BCB6F59AE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295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CCDA31-0C5F-4B61-99BF-824E59E7CCE5}" type="datetimeFigureOut">
              <a:rPr lang="en-GB" smtClean="0"/>
              <a:pPr>
                <a:defRPr/>
              </a:pPr>
              <a:t>21/03/2022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8A41E45-6E54-47E8-937D-75955FC2A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84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1836F0-F9E0-4D93-9BDD-7EEC6EA05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7315" y="639097"/>
            <a:ext cx="4689988" cy="368601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Quality assurance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7314" y="4455621"/>
            <a:ext cx="4702011" cy="123861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B Holland 2014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C37422DF-E392-CBAA-C94F-B5D27E5EBC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5499" y="1663693"/>
            <a:ext cx="3000986" cy="300098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A49EFD3-A806-4D59-99F1-AA9AFAE4E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85303" y="4343400"/>
            <a:ext cx="422708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6D2F28D1-82F9-40FE-935C-85ECF7660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670E93-2F53-48FC-AB6C-E99E22D17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altLang="en-US"/>
              <a:t>Quality</a:t>
            </a:r>
          </a:p>
        </p:txBody>
      </p:sp>
      <p:pic>
        <p:nvPicPr>
          <p:cNvPr id="44037" name="Picture 44036" descr="Wood human figure">
            <a:extLst>
              <a:ext uri="{FF2B5EF4-FFF2-40B4-BE49-F238E27FC236}">
                <a16:creationId xmlns:a16="http://schemas.microsoft.com/office/drawing/2014/main" id="{B69F58C2-2724-0B02-FBA8-B37B6BE476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55" r="58329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/>
              <a:t>The problem of quality management is not what people don’t know about it.  The problem is what they think they do know…</a:t>
            </a:r>
          </a:p>
        </p:txBody>
      </p:sp>
    </p:spTree>
    <p:extLst>
      <p:ext uri="{BB962C8B-B14F-4D97-AF65-F5344CB8AC3E}">
        <p14:creationId xmlns:p14="http://schemas.microsoft.com/office/powerpoint/2010/main" val="3683001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altLang="en-US"/>
              <a:t>Software Quality in reality? (1)</a:t>
            </a:r>
          </a:p>
        </p:txBody>
      </p:sp>
      <p:pic>
        <p:nvPicPr>
          <p:cNvPr id="50181" name="Picture 50180">
            <a:extLst>
              <a:ext uri="{FF2B5EF4-FFF2-40B4-BE49-F238E27FC236}">
                <a16:creationId xmlns:a16="http://schemas.microsoft.com/office/drawing/2014/main" id="{033169E3-FAC0-25A1-063E-2CBF9DB78F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1293" b="-444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US" altLang="en-US"/>
              <a:t>Measured in terms of</a:t>
            </a:r>
          </a:p>
          <a:p>
            <a:pPr lvl="1"/>
            <a:r>
              <a:rPr lang="en-US" altLang="en-US"/>
              <a:t>the degree to which the implementation reflects the specification?</a:t>
            </a:r>
          </a:p>
          <a:p>
            <a:pPr lvl="1"/>
            <a:r>
              <a:rPr lang="en-US" altLang="en-US"/>
              <a:t>the approach used to build the software?</a:t>
            </a:r>
          </a:p>
          <a:p>
            <a:pPr lvl="1"/>
            <a:r>
              <a:rPr lang="en-US" altLang="en-US"/>
              <a:t>the number of customer bug reports after delivery?</a:t>
            </a:r>
          </a:p>
          <a:p>
            <a:pPr lvl="1"/>
            <a:r>
              <a:rPr lang="en-US" altLang="en-US"/>
              <a:t>the amount of money we make from the software?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65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843AFC8-D8D0-4784-B08C-6324FA88E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54B1A56-8AFB-4D4F-8D98-1E832D6F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8" y="0"/>
            <a:ext cx="349304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title"/>
          </p:nvPr>
        </p:nvSpPr>
        <p:spPr>
          <a:xfrm>
            <a:off x="1425872" y="1111753"/>
            <a:ext cx="2790265" cy="4634494"/>
          </a:xfrm>
          <a:ln w="25400" cap="sq">
            <a:noFill/>
            <a:miter lim="800000"/>
          </a:ln>
        </p:spPr>
        <p:txBody>
          <a:bodyPr anchor="ctr">
            <a:normAutofit/>
          </a:bodyPr>
          <a:lstStyle/>
          <a:p>
            <a:pPr algn="ctr"/>
            <a:r>
              <a:rPr lang="en-GB" altLang="en-US" sz="2800">
                <a:solidFill>
                  <a:srgbClr val="FFFFFF"/>
                </a:solidFill>
              </a:rPr>
              <a:t>Software Quality in reality? (2)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F8E828FC-05B4-4BA4-92D3-3DF79D42D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0108" cy="6858000"/>
          </a:xfrm>
          <a:prstGeom prst="rect">
            <a:avLst/>
          </a:prstGeom>
          <a:solidFill>
            <a:schemeClr val="tx1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4927654" y="1111753"/>
            <a:ext cx="3793047" cy="4628275"/>
          </a:xfrm>
        </p:spPr>
        <p:txBody>
          <a:bodyPr anchor="ctr">
            <a:normAutofit/>
          </a:bodyPr>
          <a:lstStyle/>
          <a:p>
            <a:pPr marL="0" indent="0"/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The nature of software makes it difficult to assess quality – it is intangible.</a:t>
            </a:r>
          </a:p>
          <a:p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Quality should be built in throughout the development process.</a:t>
            </a:r>
          </a:p>
          <a:p>
            <a:r>
              <a:rPr lang="en-GB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Develop a Quality System</a:t>
            </a:r>
          </a:p>
        </p:txBody>
      </p:sp>
    </p:spTree>
    <p:extLst>
      <p:ext uri="{BB962C8B-B14F-4D97-AF65-F5344CB8AC3E}">
        <p14:creationId xmlns:p14="http://schemas.microsoft.com/office/powerpoint/2010/main" val="396437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11A978AA-7672-42C4-B5ED-55539D564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B938393-3C03-4A4C-9BEF-927DC2366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99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A092A857-B226-45FB-955B-CBB2C1B53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8992" y="0"/>
            <a:ext cx="2411730" cy="6858000"/>
          </a:xfrm>
          <a:prstGeom prst="rect">
            <a:avLst/>
          </a:prstGeom>
          <a:solidFill>
            <a:schemeClr val="bg2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2129" y="1608667"/>
            <a:ext cx="1917293" cy="4491015"/>
          </a:xfrm>
        </p:spPr>
        <p:txBody>
          <a:bodyPr anchor="t">
            <a:normAutofit/>
          </a:bodyPr>
          <a:lstStyle/>
          <a:p>
            <a:pPr algn="r"/>
            <a:r>
              <a:rPr lang="en-GB" altLang="en-US" sz="2800">
                <a:solidFill>
                  <a:srgbClr val="FFFFFF"/>
                </a:solidFill>
              </a:rPr>
              <a:t>Quality Systems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3732021" y="1608667"/>
            <a:ext cx="4718431" cy="4491015"/>
          </a:xfrm>
        </p:spPr>
        <p:txBody>
          <a:bodyPr>
            <a:normAutofit/>
          </a:bodyPr>
          <a:lstStyle/>
          <a:p>
            <a:r>
              <a:rPr lang="en-GB" altLang="en-US" sz="1700">
                <a:solidFill>
                  <a:srgbClr val="FFFFFF"/>
                </a:solidFill>
              </a:rPr>
              <a:t>The organisational structure, responsibilities, procedures, processes and resources for implementing quality management.</a:t>
            </a:r>
          </a:p>
          <a:p>
            <a:pPr lvl="2"/>
            <a:r>
              <a:rPr lang="en-GB" altLang="en-US" sz="1700">
                <a:solidFill>
                  <a:srgbClr val="FFFFFF"/>
                </a:solidFill>
              </a:rPr>
              <a:t>ISO 8402</a:t>
            </a:r>
          </a:p>
          <a:p>
            <a:r>
              <a:rPr lang="en-GB" altLang="en-US" sz="1700">
                <a:solidFill>
                  <a:srgbClr val="FFFFFF"/>
                </a:solidFill>
              </a:rPr>
              <a:t>Can be separated into 3 parts:</a:t>
            </a:r>
          </a:p>
          <a:p>
            <a:pPr lvl="1"/>
            <a:r>
              <a:rPr lang="en-GB" altLang="en-US" sz="1700">
                <a:solidFill>
                  <a:srgbClr val="FFFFFF"/>
                </a:solidFill>
              </a:rPr>
              <a:t>Development procedures</a:t>
            </a:r>
          </a:p>
          <a:p>
            <a:pPr lvl="1"/>
            <a:r>
              <a:rPr lang="en-GB" altLang="en-US" sz="1700">
                <a:solidFill>
                  <a:srgbClr val="FFFFFF"/>
                </a:solidFill>
              </a:rPr>
              <a:t>Quality control</a:t>
            </a:r>
          </a:p>
          <a:p>
            <a:pPr lvl="1"/>
            <a:r>
              <a:rPr lang="en-GB" altLang="en-US" sz="1700">
                <a:solidFill>
                  <a:srgbClr val="FFFFFF"/>
                </a:solidFill>
              </a:rPr>
              <a:t>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1360148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3" name="Picture 53252" descr="Calculator, pen, compass, money and a paper with graphs printed on it">
            <a:extLst>
              <a:ext uri="{FF2B5EF4-FFF2-40B4-BE49-F238E27FC236}">
                <a16:creationId xmlns:a16="http://schemas.microsoft.com/office/drawing/2014/main" id="{F3B6CE2B-41B7-B468-35E7-D7936F0888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1944" r="772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45549E29-E797-4A00-B030-3AB01640C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chemeClr val="tx1"/>
                </a:solidFill>
              </a:rPr>
              <a:t>Software Quality Assurance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822960" y="1845734"/>
            <a:ext cx="7543800" cy="4023360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chemeClr val="tx1"/>
                </a:solidFill>
              </a:rPr>
              <a:t>All those planned and systematic actions necessary to provide adequate confidence that the software conforms to established technical requirements.</a:t>
            </a:r>
          </a:p>
          <a:p>
            <a:pPr lvl="2"/>
            <a:r>
              <a:rPr lang="en-GB" altLang="en-US">
                <a:solidFill>
                  <a:schemeClr val="tx1"/>
                </a:solidFill>
              </a:rPr>
              <a:t>ANSI/IEEE 1981</a:t>
            </a:r>
            <a:r>
              <a:rPr lang="en-US" altLang="en-US">
                <a:solidFill>
                  <a:schemeClr val="tx1"/>
                </a:solidFill>
              </a:rPr>
              <a:t>Measured in terms of</a:t>
            </a:r>
          </a:p>
          <a:p>
            <a:pPr lvl="1"/>
            <a:r>
              <a:rPr lang="en-US" altLang="en-US">
                <a:solidFill>
                  <a:schemeClr val="tx1"/>
                </a:solidFill>
              </a:rPr>
              <a:t>the degree to which the implementation reflects the specification?</a:t>
            </a:r>
          </a:p>
          <a:p>
            <a:pPr lvl="1"/>
            <a:r>
              <a:rPr lang="en-US" altLang="en-US">
                <a:solidFill>
                  <a:schemeClr val="tx1"/>
                </a:solidFill>
              </a:rPr>
              <a:t>the approach used to build the software?</a:t>
            </a:r>
          </a:p>
          <a:p>
            <a:pPr lvl="1"/>
            <a:r>
              <a:rPr lang="en-US" altLang="en-US">
                <a:solidFill>
                  <a:schemeClr val="tx1"/>
                </a:solidFill>
              </a:rPr>
              <a:t>the number of customer bug reports after delivery?</a:t>
            </a:r>
          </a:p>
          <a:p>
            <a:pPr lvl="1"/>
            <a:r>
              <a:rPr lang="en-US" altLang="en-US">
                <a:solidFill>
                  <a:schemeClr val="tx1"/>
                </a:solidFill>
              </a:rPr>
              <a:t>the amount of money we make from the software?</a:t>
            </a:r>
          </a:p>
          <a:p>
            <a:pPr lvl="1"/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609E9FA-BDDE-45C4-8F5E-974D4208D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737E529-E43B-4948-B3C4-7F6B806FC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19921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chemeClr val="accent2"/>
                </a:solidFill>
              </a:rPr>
              <a:t>Point of SQA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r>
              <a:rPr lang="en-US" altLang="en-US"/>
              <a:t>To prevent defects from being introduced into the software</a:t>
            </a:r>
          </a:p>
          <a:p>
            <a:r>
              <a:rPr lang="en-US" altLang="en-US"/>
              <a:t>To detect defects which have been introduced as early as possible</a:t>
            </a:r>
          </a:p>
          <a:p>
            <a:r>
              <a:rPr lang="en-US" altLang="en-US"/>
              <a:t>To report to management on current quality levels</a:t>
            </a:r>
          </a:p>
          <a:p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607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chemeClr val="accent2"/>
                </a:solidFill>
              </a:rPr>
              <a:t>Cost of SQA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r>
              <a:rPr lang="en-US" altLang="en-US"/>
              <a:t>Like everything in software engineering, quality does not come for free</a:t>
            </a:r>
          </a:p>
          <a:p>
            <a:pPr lvl="1"/>
            <a:r>
              <a:rPr lang="en-US" altLang="en-US"/>
              <a:t>Prevention costs (e.g. training, planning, reviews, test equipment)</a:t>
            </a:r>
          </a:p>
          <a:p>
            <a:pPr lvl="1"/>
            <a:r>
              <a:rPr lang="en-US" altLang="en-US"/>
              <a:t>Appraisal costs (e.g.inspections, testing)</a:t>
            </a:r>
          </a:p>
          <a:p>
            <a:pPr lvl="1"/>
            <a:r>
              <a:rPr lang="en-US" altLang="en-US"/>
              <a:t>Failure costs - internal and external (e.g. rework, technical support, lost business)</a:t>
            </a:r>
          </a:p>
          <a:p>
            <a:r>
              <a:rPr lang="en-US" altLang="en-US"/>
              <a:t>Studies show that costs rise as we progress through the software life cycle</a:t>
            </a:r>
          </a:p>
          <a:p>
            <a:endParaRPr lang="en-GB" alt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4883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5A1B47C8-47A0-4A88-8830-6DEA3B5D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84BBFDD-E720-4805-A9C8-129FBBF6D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5710114" y="0"/>
            <a:ext cx="343855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6072663" y="640080"/>
            <a:ext cx="2744435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800">
                <a:solidFill>
                  <a:srgbClr val="FFFFFF"/>
                </a:solidFill>
              </a:rPr>
              <a:t>Boehm’s Model of CoQ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AC4BE46-4A77-42FE-9D15-065CDB2F8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7679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2176708"/>
              </p:ext>
            </p:extLst>
          </p:nvPr>
        </p:nvGraphicFramePr>
        <p:xfrm>
          <a:off x="475499" y="640080"/>
          <a:ext cx="4706750" cy="55778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538707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Can we reduce costs?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tabLst>
                <a:tab pos="0" algn="l"/>
              </a:tabLst>
            </a:pPr>
            <a:r>
              <a:rPr lang="en-US" altLang="en-US" sz="2000" dirty="0"/>
              <a:t>Studies show that it is generally better to put effort into preventing defects rather than just correcting them</a:t>
            </a:r>
          </a:p>
          <a:p>
            <a:r>
              <a:rPr lang="en-US" altLang="en-US" sz="2000" dirty="0"/>
              <a:t>But how can errors/defects be prevented?</a:t>
            </a:r>
          </a:p>
          <a:p>
            <a:pPr marL="0" indent="0"/>
            <a:r>
              <a:rPr lang="en-US" altLang="en-US" sz="2000" dirty="0"/>
              <a:t>Statistical Software Quality Assurance attempts to take a quantitative approach to locating the </a:t>
            </a:r>
            <a:r>
              <a:rPr lang="en-US" altLang="en-US" sz="2000" i="1" dirty="0"/>
              <a:t>root causes</a:t>
            </a:r>
            <a:r>
              <a:rPr lang="en-US" altLang="en-US" sz="2000" dirty="0"/>
              <a:t> of software errors</a:t>
            </a:r>
          </a:p>
          <a:p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48054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/>
              <a:t>SQA Program (1)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060848"/>
            <a:ext cx="7772400" cy="4035152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GB" altLang="en-US" dirty="0"/>
              <a:t>Should ensure:</a:t>
            </a:r>
          </a:p>
          <a:p>
            <a:r>
              <a:rPr lang="en-GB" altLang="en-US" dirty="0"/>
              <a:t>An appropriate methodology is in place</a:t>
            </a:r>
          </a:p>
          <a:p>
            <a:r>
              <a:rPr lang="en-GB" altLang="en-US" dirty="0"/>
              <a:t>Standards are used</a:t>
            </a:r>
          </a:p>
          <a:p>
            <a:r>
              <a:rPr lang="en-GB" altLang="en-US" dirty="0"/>
              <a:t>Independent reviews and audits are conducted</a:t>
            </a:r>
          </a:p>
          <a:p>
            <a:r>
              <a:rPr lang="en-GB" altLang="en-US" dirty="0"/>
              <a:t>Documentation is produced</a:t>
            </a:r>
          </a:p>
          <a:p>
            <a:r>
              <a:rPr lang="en-GB" altLang="en-US" dirty="0"/>
              <a:t>Software tasks are completed</a:t>
            </a:r>
          </a:p>
          <a:p>
            <a:r>
              <a:rPr lang="en-GB" altLang="en-US" dirty="0"/>
              <a:t>Deviations from standards exposed asap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75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11785" y="643466"/>
            <a:ext cx="2078455" cy="5225627"/>
          </a:xfrm>
        </p:spPr>
        <p:txBody>
          <a:bodyPr anchor="ctr">
            <a:normAutofit/>
          </a:bodyPr>
          <a:lstStyle/>
          <a:p>
            <a:r>
              <a:rPr lang="en-GB" altLang="en-US" sz="3100"/>
              <a:t>SQA Program (2)</a:t>
            </a:r>
          </a:p>
        </p:txBody>
      </p:sp>
      <p:cxnSp>
        <p:nvCxnSpPr>
          <p:cNvPr id="138" name="Straight Connector 137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3263264" y="643466"/>
            <a:ext cx="5171980" cy="5225628"/>
          </a:xfrm>
        </p:spPr>
        <p:txBody>
          <a:bodyPr anchor="ctr">
            <a:normAutofit/>
          </a:bodyPr>
          <a:lstStyle/>
          <a:p>
            <a:r>
              <a:rPr lang="en-GB" altLang="en-US"/>
              <a:t>Mechanisms in place to control change</a:t>
            </a:r>
          </a:p>
          <a:p>
            <a:r>
              <a:rPr lang="en-GB" altLang="en-US"/>
              <a:t>SQA plan and development plan are compatible</a:t>
            </a:r>
          </a:p>
          <a:p>
            <a:r>
              <a:rPr lang="en-GB" altLang="en-US"/>
              <a:t>Is visible and auditable for external bodies/inspections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1542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9" name="Picture 57348" descr="A person reaching for a paper on a table full of paper and sticky notes">
            <a:extLst>
              <a:ext uri="{FF2B5EF4-FFF2-40B4-BE49-F238E27FC236}">
                <a16:creationId xmlns:a16="http://schemas.microsoft.com/office/drawing/2014/main" id="{1A4FE1DF-5BCF-14A0-FBB2-671321FDB4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91" r="33783" b="-1"/>
          <a:stretch/>
        </p:blipFill>
        <p:spPr>
          <a:xfrm>
            <a:off x="20" y="10"/>
            <a:ext cx="3434209" cy="6857990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F4C359F3-25B2-4E2B-8713-5583EAF4C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9799" y="0"/>
            <a:ext cx="566420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843154" y="516835"/>
            <a:ext cx="4754880" cy="1666501"/>
          </a:xfrm>
        </p:spPr>
        <p:txBody>
          <a:bodyPr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SQA Plan (1)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026EB53-A064-438C-B0CD-AC150363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229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3843154" y="2236304"/>
            <a:ext cx="4754880" cy="3652667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sz="1600">
                <a:solidFill>
                  <a:srgbClr val="FFFFFF"/>
                </a:solidFill>
              </a:rPr>
              <a:t>The quality of the software must be continually evaluated to ensure that it is satisfactory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This evaluation must be planned and documented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The plan needs to be produced early in the project’s life</a:t>
            </a:r>
          </a:p>
          <a:p>
            <a:r>
              <a:rPr lang="en-GB" altLang="en-US" sz="1600">
                <a:solidFill>
                  <a:srgbClr val="FFFFFF"/>
                </a:solidFill>
              </a:rPr>
              <a:t>It should provide confidence to the user</a:t>
            </a:r>
          </a:p>
        </p:txBody>
      </p:sp>
    </p:spTree>
    <p:extLst>
      <p:ext uri="{BB962C8B-B14F-4D97-AF65-F5344CB8AC3E}">
        <p14:creationId xmlns:p14="http://schemas.microsoft.com/office/powerpoint/2010/main" val="20739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11785" y="643466"/>
            <a:ext cx="2078455" cy="5225627"/>
          </a:xfrm>
        </p:spPr>
        <p:txBody>
          <a:bodyPr anchor="ctr">
            <a:normAutofit/>
          </a:bodyPr>
          <a:lstStyle/>
          <a:p>
            <a:r>
              <a:rPr lang="en-GB" altLang="en-US" sz="3100"/>
              <a:t>SQA Plan (2) 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3263264" y="643466"/>
            <a:ext cx="5171980" cy="5225628"/>
          </a:xfrm>
        </p:spPr>
        <p:txBody>
          <a:bodyPr anchor="ctr">
            <a:normAutofit/>
          </a:bodyPr>
          <a:lstStyle/>
          <a:p>
            <a:pPr>
              <a:buFont typeface="Monotype Sorts" pitchFamily="2" charset="2"/>
              <a:buNone/>
            </a:pPr>
            <a:r>
              <a:rPr lang="en-GB" altLang="en-US" dirty="0"/>
              <a:t>The Plan identifies:</a:t>
            </a:r>
          </a:p>
          <a:p>
            <a:r>
              <a:rPr lang="en-GB" altLang="en-US" dirty="0"/>
              <a:t>Evaluations to be performed</a:t>
            </a:r>
          </a:p>
          <a:p>
            <a:r>
              <a:rPr lang="en-GB" altLang="en-US" dirty="0"/>
              <a:t>Audits and reviews to be performed</a:t>
            </a:r>
          </a:p>
          <a:p>
            <a:r>
              <a:rPr lang="en-GB" altLang="en-US" dirty="0"/>
              <a:t>Standards that are applicable to the project</a:t>
            </a:r>
          </a:p>
          <a:p>
            <a:r>
              <a:rPr lang="en-GB" altLang="en-US" dirty="0"/>
              <a:t>Procedures for error reporting and tracking</a:t>
            </a:r>
          </a:p>
          <a:p>
            <a:r>
              <a:rPr lang="en-GB" altLang="en-US" dirty="0"/>
              <a:t>Documents to be produced by SQA group</a:t>
            </a:r>
          </a:p>
          <a:p>
            <a:r>
              <a:rPr lang="en-GB" altLang="en-US" dirty="0"/>
              <a:t>Amount of feedback provided to the project team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C15B19B-E7BB-4060-B12F-3CDA8EF16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96572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43AFC8-D8D0-4784-B08C-6324FA88E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54B1A56-8AFB-4D4F-8D98-1E832D6F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8" y="0"/>
            <a:ext cx="349304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425872" y="1111753"/>
            <a:ext cx="2790265" cy="4634494"/>
          </a:xfrm>
          <a:ln w="25400" cap="sq">
            <a:noFill/>
            <a:miter lim="800000"/>
          </a:ln>
        </p:spPr>
        <p:txBody>
          <a:bodyPr anchor="ctr">
            <a:normAutofit/>
          </a:bodyPr>
          <a:lstStyle/>
          <a:p>
            <a:pPr algn="ctr"/>
            <a:r>
              <a:rPr lang="en-US" altLang="en-US" sz="2800">
                <a:solidFill>
                  <a:srgbClr val="FFFFFF"/>
                </a:solidFill>
              </a:rPr>
              <a:t>Quality Standards</a:t>
            </a:r>
            <a:endParaRPr lang="en-GB" altLang="en-US" sz="280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8E828FC-05B4-4BA4-92D3-3DF79D42D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0108" cy="6858000"/>
          </a:xfrm>
          <a:prstGeom prst="rect">
            <a:avLst/>
          </a:prstGeom>
          <a:solidFill>
            <a:schemeClr val="tx1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>
          <a:xfrm>
            <a:off x="4927654" y="1111753"/>
            <a:ext cx="3793047" cy="4628275"/>
          </a:xfrm>
        </p:spPr>
        <p:txBody>
          <a:bodyPr anchor="ctr">
            <a:normAutofit/>
          </a:bodyPr>
          <a:lstStyle/>
          <a:p>
            <a:pPr marL="0" indent="0">
              <a:spcBef>
                <a:spcPct val="10000"/>
              </a:spcBef>
            </a:pP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Customers are beginning to demand some assurance that software companies are making use of appropriate techniques</a:t>
            </a:r>
          </a:p>
          <a:p>
            <a:pPr>
              <a:spcBef>
                <a:spcPct val="10000"/>
              </a:spcBef>
            </a:pP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ISO-9001 Quality Standard</a:t>
            </a:r>
          </a:p>
          <a:p>
            <a:pPr lvl="1">
              <a:spcBef>
                <a:spcPct val="10000"/>
              </a:spcBef>
            </a:pP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quality system for use with any </a:t>
            </a:r>
            <a:r>
              <a:rPr lang="en-US" altLang="en-US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designed</a:t>
            </a: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product</a:t>
            </a:r>
          </a:p>
          <a:p>
            <a:pPr lvl="1">
              <a:spcBef>
                <a:spcPct val="10000"/>
              </a:spcBef>
            </a:pP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https://www.iso.org/iso-9001-quality-management.html</a:t>
            </a:r>
          </a:p>
          <a:p>
            <a:pPr>
              <a:spcBef>
                <a:spcPct val="10000"/>
              </a:spcBef>
            </a:pP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BSI is UK accreditation body</a:t>
            </a:r>
          </a:p>
          <a:p>
            <a:pPr lvl="1">
              <a:spcBef>
                <a:spcPct val="10000"/>
              </a:spcBef>
            </a:pP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questionnaire, off-site documentation review, on-site visit, rolling reassessments</a:t>
            </a:r>
          </a:p>
          <a:p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https://www.bsigroup.com/en-GB/about-bsi/our-accreditation/</a:t>
            </a:r>
          </a:p>
          <a:p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37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ISO Standards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GB" altLang="en-US"/>
              <a:t>ISO 9001 describes quality assurance elements in generic terms.</a:t>
            </a:r>
          </a:p>
          <a:p>
            <a:pPr lvl="2"/>
            <a:r>
              <a:rPr lang="en-GB" altLang="en-US"/>
              <a:t>Organisational structures</a:t>
            </a:r>
          </a:p>
          <a:p>
            <a:pPr lvl="2"/>
            <a:r>
              <a:rPr lang="en-GB" altLang="en-US"/>
              <a:t>Procedures</a:t>
            </a:r>
          </a:p>
          <a:p>
            <a:pPr lvl="2"/>
            <a:r>
              <a:rPr lang="en-GB" altLang="en-US"/>
              <a:t>Processes</a:t>
            </a:r>
          </a:p>
          <a:p>
            <a:pPr lvl="2"/>
            <a:r>
              <a:rPr lang="en-GB" altLang="en-US"/>
              <a:t>Quality control</a:t>
            </a:r>
          </a:p>
          <a:p>
            <a:pPr lvl="2"/>
            <a:r>
              <a:rPr lang="en-GB" altLang="en-US"/>
              <a:t>Resources</a:t>
            </a:r>
          </a:p>
          <a:p>
            <a:pPr lvl="2"/>
            <a:r>
              <a:rPr lang="en-GB" altLang="en-US"/>
              <a:t>Quality assurance</a:t>
            </a:r>
          </a:p>
          <a:p>
            <a:r>
              <a:rPr lang="en-GB" altLang="en-US"/>
              <a:t>Adopted by many countries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67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ISO 9001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GB" altLang="en-US"/>
              <a:t>Applies to software engineering (not specifically)</a:t>
            </a:r>
          </a:p>
          <a:p>
            <a:r>
              <a:rPr lang="en-GB" altLang="en-US"/>
              <a:t>Topics addressed:</a:t>
            </a:r>
          </a:p>
          <a:p>
            <a:pPr lvl="3"/>
            <a:r>
              <a:rPr lang="en-GB" altLang="en-US"/>
              <a:t>Management responsibility</a:t>
            </a:r>
          </a:p>
          <a:p>
            <a:pPr lvl="3"/>
            <a:r>
              <a:rPr lang="en-GB" altLang="en-US"/>
              <a:t>Contract review</a:t>
            </a:r>
          </a:p>
          <a:p>
            <a:pPr lvl="3"/>
            <a:r>
              <a:rPr lang="en-GB" altLang="en-US"/>
              <a:t>Design control</a:t>
            </a:r>
          </a:p>
          <a:p>
            <a:pPr lvl="3"/>
            <a:r>
              <a:rPr lang="en-GB" altLang="en-US"/>
              <a:t>Document and data control</a:t>
            </a:r>
          </a:p>
          <a:p>
            <a:pPr lvl="3"/>
            <a:r>
              <a:rPr lang="en-GB" altLang="en-US"/>
              <a:t>Internal quality audits</a:t>
            </a:r>
          </a:p>
          <a:p>
            <a:pPr lvl="3"/>
            <a:r>
              <a:rPr lang="en-GB" altLang="en-US"/>
              <a:t>Process control</a:t>
            </a:r>
          </a:p>
          <a:p>
            <a:pPr lvl="3"/>
            <a:r>
              <a:rPr lang="en-GB" altLang="en-US"/>
              <a:t>Training</a:t>
            </a:r>
          </a:p>
          <a:p>
            <a:pPr lvl="3"/>
            <a:r>
              <a:rPr lang="en-GB" altLang="en-US"/>
              <a:t>Corrective and preventative action</a:t>
            </a:r>
          </a:p>
          <a:p>
            <a:pPr lvl="3"/>
            <a:r>
              <a:rPr lang="en-GB" altLang="en-US"/>
              <a:t>Etc…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8589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7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7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2"/>
                </a:solidFill>
              </a:rPr>
              <a:t>ISO 9001-3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r>
              <a:rPr lang="en-GB" altLang="en-US" dirty="0"/>
              <a:t>Specific to software industry</a:t>
            </a:r>
          </a:p>
          <a:p>
            <a:pPr lvl="1"/>
            <a:r>
              <a:rPr lang="en-GB" altLang="en-US" dirty="0"/>
              <a:t>Four components for QS framework</a:t>
            </a:r>
          </a:p>
          <a:p>
            <a:pPr lvl="2"/>
            <a:r>
              <a:rPr lang="en-GB" altLang="en-US" dirty="0"/>
              <a:t>Management responsibility</a:t>
            </a:r>
          </a:p>
          <a:p>
            <a:pPr lvl="2"/>
            <a:r>
              <a:rPr lang="en-GB" altLang="en-US" dirty="0"/>
              <a:t>Documentation of the quality system</a:t>
            </a:r>
          </a:p>
          <a:p>
            <a:pPr lvl="2"/>
            <a:r>
              <a:rPr lang="en-GB" altLang="en-US" dirty="0"/>
              <a:t>Internal quality audits</a:t>
            </a:r>
          </a:p>
          <a:p>
            <a:pPr lvl="2"/>
            <a:r>
              <a:rPr lang="en-GB" altLang="en-US" dirty="0"/>
              <a:t>Corrective action mechanisms</a:t>
            </a:r>
          </a:p>
          <a:p>
            <a:pPr lvl="2"/>
            <a:endParaRPr lang="en-GB" altLang="en-US" dirty="0"/>
          </a:p>
          <a:p>
            <a:r>
              <a:rPr lang="en-GB" altLang="en-US" dirty="0" err="1"/>
              <a:t>TickIT</a:t>
            </a:r>
            <a:r>
              <a:rPr lang="en-GB" altLang="en-US" dirty="0"/>
              <a:t>  </a:t>
            </a:r>
          </a:p>
          <a:p>
            <a:r>
              <a:rPr lang="en-GB" altLang="en-US" dirty="0"/>
              <a:t>https://www.tickitplus.org/en/information/the-tickit-plus-scheme.html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A142058F-776A-4A9C-8183-F9AA7E7F5F7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39791E-3105-40B4-A532-3A9D4B4DA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5780" y="4437112"/>
            <a:ext cx="1034611" cy="909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71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US" altLang="en-US" sz="3100">
                <a:solidFill>
                  <a:srgbClr val="FFFFFF"/>
                </a:solidFill>
              </a:rPr>
              <a:t>SQA Techniques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 marL="0" indent="0"/>
            <a:r>
              <a:rPr lang="en-US" altLang="en-US" b="0"/>
              <a:t>Effective use of appropriate software engineering technologies</a:t>
            </a:r>
          </a:p>
          <a:p>
            <a:r>
              <a:rPr lang="en-US" altLang="en-US" b="0"/>
              <a:t>A thorough and effective testing strategy</a:t>
            </a:r>
          </a:p>
          <a:p>
            <a:r>
              <a:rPr lang="en-US" altLang="en-US"/>
              <a:t>Formal Technical Reviews </a:t>
            </a:r>
            <a:r>
              <a:rPr lang="en-US" altLang="en-US" b="0"/>
              <a:t>(FTRs) at all stages</a:t>
            </a:r>
          </a:p>
          <a:p>
            <a:r>
              <a:rPr lang="en-US" altLang="en-US"/>
              <a:t>Software Configuration Management </a:t>
            </a:r>
            <a:r>
              <a:rPr lang="en-US" altLang="en-US" b="0"/>
              <a:t>(SCM)</a:t>
            </a:r>
          </a:p>
          <a:p>
            <a:r>
              <a:rPr lang="en-US" altLang="en-US" b="0"/>
              <a:t>Software Measurement and Reporting</a:t>
            </a:r>
          </a:p>
          <a:p>
            <a:r>
              <a:rPr lang="en-US" altLang="en-US" b="0"/>
              <a:t>Standards compliance tracking</a:t>
            </a:r>
          </a:p>
          <a:p>
            <a:endParaRPr lang="en-GB" altLang="en-US" b="0"/>
          </a:p>
        </p:txBody>
      </p:sp>
    </p:spTree>
    <p:extLst>
      <p:ext uri="{BB962C8B-B14F-4D97-AF65-F5344CB8AC3E}">
        <p14:creationId xmlns:p14="http://schemas.microsoft.com/office/powerpoint/2010/main" val="4640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r>
              <a:rPr lang="en-GB" altLang="en-US" sz="3700">
                <a:solidFill>
                  <a:schemeClr val="accent2"/>
                </a:solidFill>
              </a:rPr>
              <a:t>Software Reviews (</a:t>
            </a:r>
            <a:r>
              <a:rPr lang="en-US" altLang="en-US" sz="3700">
                <a:solidFill>
                  <a:schemeClr val="accent2"/>
                </a:solidFill>
              </a:rPr>
              <a:t>formal technical review) </a:t>
            </a:r>
            <a:r>
              <a:rPr lang="en-GB" altLang="en-US" sz="3700">
                <a:solidFill>
                  <a:schemeClr val="accent2"/>
                </a:solidFill>
              </a:rPr>
              <a:t> - FTR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r>
              <a:rPr lang="en-US" altLang="en-US"/>
              <a:t>The problem of “author blindness”</a:t>
            </a:r>
          </a:p>
          <a:p>
            <a:r>
              <a:rPr lang="en-US" altLang="en-US"/>
              <a:t>Attempt to detect errors as close to source as possible</a:t>
            </a:r>
          </a:p>
          <a:p>
            <a:r>
              <a:rPr lang="en-US" altLang="en-US"/>
              <a:t>Meeting in which a group of people work to identify problems with a deliverable</a:t>
            </a:r>
          </a:p>
          <a:p>
            <a:pPr lvl="1"/>
            <a:r>
              <a:rPr lang="en-US" altLang="en-US"/>
              <a:t>Walkthroughs, inspections, exit reviews, …</a:t>
            </a:r>
          </a:p>
          <a:p>
            <a:r>
              <a:rPr lang="en-US" altLang="en-US"/>
              <a:t>Must be carefully planned and managed</a:t>
            </a:r>
          </a:p>
          <a:p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31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US" altLang="en-US" sz="3100">
                <a:solidFill>
                  <a:srgbClr val="FFFFFF"/>
                </a:solidFill>
              </a:rPr>
              <a:t>Review Meetings (1)</a:t>
            </a:r>
            <a:endParaRPr lang="en-GB" altLang="en-US" sz="3100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US" altLang="en-US"/>
              <a:t>Should involve between 3 and 5 people</a:t>
            </a:r>
          </a:p>
          <a:p>
            <a:pPr marL="0" indent="0"/>
            <a:r>
              <a:rPr lang="en-US" altLang="en-US"/>
              <a:t>Time should be given for adequate advance preparation</a:t>
            </a:r>
          </a:p>
          <a:p>
            <a:pPr marL="0" indent="0"/>
            <a:r>
              <a:rPr lang="en-US" altLang="en-US"/>
              <a:t>The meeting should be of a limited duration (e.g. 2 hours maximum)</a:t>
            </a:r>
          </a:p>
          <a:p>
            <a:r>
              <a:rPr lang="en-US" altLang="en-US"/>
              <a:t>Focus should be limited</a:t>
            </a:r>
          </a:p>
          <a:p>
            <a:pPr marL="0" indent="0"/>
            <a:r>
              <a:rPr lang="en-US" altLang="en-US"/>
              <a:t>The aim of the meeting is to uncover errors, not to correct them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819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43199" y="286603"/>
            <a:ext cx="5063240" cy="1450757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chemeClr val="accent2"/>
                </a:solidFill>
              </a:rPr>
              <a:t>Review Meetings (2)</a:t>
            </a:r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783153" y="2023962"/>
            <a:ext cx="5023286" cy="3845131"/>
          </a:xfrm>
        </p:spPr>
        <p:txBody>
          <a:bodyPr>
            <a:normAutofit/>
          </a:bodyPr>
          <a:lstStyle/>
          <a:p>
            <a:pPr>
              <a:spcBef>
                <a:spcPct val="10000"/>
              </a:spcBef>
            </a:pPr>
            <a:r>
              <a:rPr lang="en-US" altLang="en-US"/>
              <a:t>Important roles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moderator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author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recorder</a:t>
            </a:r>
          </a:p>
          <a:p>
            <a:pPr>
              <a:spcBef>
                <a:spcPct val="10000"/>
              </a:spcBef>
            </a:pPr>
            <a:r>
              <a:rPr lang="en-US" altLang="en-US"/>
              <a:t>Produces a summary of meeting (1 page) and an </a:t>
            </a:r>
            <a:r>
              <a:rPr lang="en-US" altLang="en-US" i="1"/>
              <a:t>issues</a:t>
            </a:r>
            <a:r>
              <a:rPr lang="en-US" altLang="en-US"/>
              <a:t> </a:t>
            </a:r>
            <a:r>
              <a:rPr lang="en-US" altLang="en-US" i="1"/>
              <a:t>list</a:t>
            </a:r>
            <a:endParaRPr lang="en-US" altLang="en-US"/>
          </a:p>
          <a:p>
            <a:pPr marL="0" indent="0">
              <a:spcBef>
                <a:spcPct val="10000"/>
              </a:spcBef>
            </a:pPr>
            <a:r>
              <a:rPr lang="en-US" altLang="en-US"/>
              <a:t>Follow-up procedure by moderator to ensure that all issues are properly dealt with</a:t>
            </a:r>
          </a:p>
          <a:p>
            <a:endParaRPr lang="en-GB" alt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81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87519CD-2FFF-42E3-BB0C-FEAA828B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9617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432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Structured Walkthroughs</a:t>
            </a: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>
              <a:spcBef>
                <a:spcPct val="10000"/>
              </a:spcBef>
            </a:pPr>
            <a:r>
              <a:rPr lang="en-US" altLang="en-US"/>
              <a:t>Typically conducted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within project phases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by project team staff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to detect errors in partially completed deliverables</a:t>
            </a:r>
          </a:p>
          <a:p>
            <a:pPr>
              <a:spcBef>
                <a:spcPct val="10000"/>
              </a:spcBef>
            </a:pPr>
            <a:r>
              <a:rPr lang="en-US" altLang="en-US"/>
              <a:t>A reviewer (not the author) takes the other reviewers through some aspect of the deliverable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e.g. “walks through” the design for some process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209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altLang="en-US" dirty="0"/>
              <a:t>Software Inspections</a:t>
            </a:r>
          </a:p>
        </p:txBody>
      </p:sp>
      <p:pic>
        <p:nvPicPr>
          <p:cNvPr id="68613" name="Picture 68612" descr="Computer script on a screen">
            <a:extLst>
              <a:ext uri="{FF2B5EF4-FFF2-40B4-BE49-F238E27FC236}">
                <a16:creationId xmlns:a16="http://schemas.microsoft.com/office/drawing/2014/main" id="{D6C5DEC8-5FAA-E064-3FCE-ADDE239146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6" r="52929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pPr>
              <a:spcBef>
                <a:spcPct val="10000"/>
              </a:spcBef>
            </a:pPr>
            <a:r>
              <a:rPr lang="en-US" altLang="en-US"/>
              <a:t>Typically conducted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at the end of project phase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a “binary quality gate”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by project team staff and management</a:t>
            </a:r>
          </a:p>
          <a:p>
            <a:pPr lvl="1">
              <a:spcBef>
                <a:spcPct val="10000"/>
              </a:spcBef>
            </a:pPr>
            <a:r>
              <a:rPr lang="en-US" altLang="en-US"/>
              <a:t>detects errors and non-compliance of standards in “completed” deliverables</a:t>
            </a:r>
          </a:p>
          <a:p>
            <a:pPr marL="0" indent="0">
              <a:spcBef>
                <a:spcPct val="10000"/>
              </a:spcBef>
            </a:pPr>
            <a:r>
              <a:rPr lang="en-US" altLang="en-US"/>
              <a:t>Deliverable may be considered complete, complete with minor changes or incomplete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86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US" altLang="en-US"/>
              <a:t>Guidelines for Conduct of FTRs</a:t>
            </a:r>
            <a:endParaRPr lang="en-GB" altLang="en-US"/>
          </a:p>
        </p:txBody>
      </p:sp>
      <p:pic>
        <p:nvPicPr>
          <p:cNvPr id="69637" name="Picture 69636" descr="Different coloured organisers">
            <a:extLst>
              <a:ext uri="{FF2B5EF4-FFF2-40B4-BE49-F238E27FC236}">
                <a16:creationId xmlns:a16="http://schemas.microsoft.com/office/drawing/2014/main" id="{6A119155-D2BF-9EC1-89CA-5B97AF32E9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683" r="34577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US" altLang="en-US" dirty="0"/>
              <a:t>The following are some guidelines for running successful FTRs:</a:t>
            </a:r>
          </a:p>
          <a:p>
            <a:pPr lvl="1"/>
            <a:r>
              <a:rPr lang="en-US" altLang="en-US" dirty="0"/>
              <a:t>Review the product, not the producer</a:t>
            </a:r>
          </a:p>
          <a:p>
            <a:pPr lvl="1"/>
            <a:r>
              <a:rPr lang="en-US" altLang="en-US" dirty="0"/>
              <a:t>Set an agenda and maintain it (drift)</a:t>
            </a:r>
          </a:p>
          <a:p>
            <a:pPr lvl="1"/>
            <a:r>
              <a:rPr lang="en-US" altLang="en-US" dirty="0"/>
              <a:t>Limit debate and rebuttal</a:t>
            </a:r>
          </a:p>
          <a:p>
            <a:pPr lvl="1"/>
            <a:r>
              <a:rPr lang="en-US" altLang="en-US" dirty="0"/>
              <a:t>Take written notes </a:t>
            </a:r>
          </a:p>
          <a:p>
            <a:pPr lvl="1"/>
            <a:r>
              <a:rPr lang="en-US" altLang="en-US" dirty="0"/>
              <a:t>Limit the number of participants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4154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C843AFC8-D8D0-4784-B08C-6324FA88E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54B1A56-8AFB-4D4F-8D98-1E832D6F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8" y="0"/>
            <a:ext cx="349304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425872" y="1111753"/>
            <a:ext cx="2790265" cy="4634494"/>
          </a:xfrm>
          <a:ln w="25400" cap="sq">
            <a:noFill/>
            <a:miter lim="800000"/>
          </a:ln>
        </p:spPr>
        <p:txBody>
          <a:bodyPr anchor="ctr">
            <a:normAutofit/>
          </a:bodyPr>
          <a:lstStyle/>
          <a:p>
            <a:pPr algn="ctr"/>
            <a:r>
              <a:rPr lang="en-US" altLang="en-US" sz="2800">
                <a:solidFill>
                  <a:srgbClr val="FFFFFF"/>
                </a:solidFill>
              </a:rPr>
              <a:t>Guidelines for Conduct of FTRs (2)</a:t>
            </a:r>
            <a:endParaRPr lang="en-GB" altLang="en-US" sz="2800">
              <a:solidFill>
                <a:srgbClr val="FFFFFF"/>
              </a:solidFill>
            </a:endParaRP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F8E828FC-05B4-4BA4-92D3-3DF79D42D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0108" cy="6858000"/>
          </a:xfrm>
          <a:prstGeom prst="rect">
            <a:avLst/>
          </a:prstGeom>
          <a:solidFill>
            <a:schemeClr val="tx1">
              <a:lumMod val="75000"/>
              <a:lumOff val="2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4927654" y="1111753"/>
            <a:ext cx="3793047" cy="4628275"/>
          </a:xfrm>
        </p:spPr>
        <p:txBody>
          <a:bodyPr anchor="ctr">
            <a:normAutofit/>
          </a:bodyPr>
          <a:lstStyle/>
          <a:p>
            <a:pPr lvl="1"/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Ensure advance participation can and does happen</a:t>
            </a:r>
          </a:p>
          <a:p>
            <a:pPr lvl="1"/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Develop a checklist for each kind of deliverable that is likely to be reviewed</a:t>
            </a:r>
          </a:p>
          <a:p>
            <a:pPr lvl="1"/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Plan for FTRs during normal project planning, so that adequate resources are available</a:t>
            </a:r>
          </a:p>
          <a:p>
            <a:pPr lvl="1"/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Ensure all participants are fully trained in conduct of successful FTRs.</a:t>
            </a:r>
          </a:p>
          <a:p>
            <a:pPr lvl="1"/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Review the success of your FTR programme</a:t>
            </a:r>
          </a:p>
          <a:p>
            <a:endParaRPr lang="en-GB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12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altLang="en-US"/>
              <a:t>Statistical SQA (1)</a:t>
            </a:r>
          </a:p>
        </p:txBody>
      </p:sp>
      <p:pic>
        <p:nvPicPr>
          <p:cNvPr id="74757" name="Picture 74756" descr="Financial graphs on a dark display">
            <a:extLst>
              <a:ext uri="{FF2B5EF4-FFF2-40B4-BE49-F238E27FC236}">
                <a16:creationId xmlns:a16="http://schemas.microsoft.com/office/drawing/2014/main" id="{1D125CBC-30A8-4C42-0112-97000ACD2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17" r="37027" b="2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US" altLang="en-US"/>
              <a:t>Based on the Pareto principle</a:t>
            </a:r>
          </a:p>
          <a:p>
            <a:pPr lvl="1"/>
            <a:r>
              <a:rPr lang="en-US" altLang="en-US"/>
              <a:t>80% of errors are caused by 20% of possible causes of error</a:t>
            </a:r>
          </a:p>
          <a:p>
            <a:r>
              <a:rPr lang="en-US" altLang="en-US"/>
              <a:t>Based on the following process</a:t>
            </a:r>
          </a:p>
          <a:p>
            <a:pPr lvl="1"/>
            <a:r>
              <a:rPr lang="en-US" altLang="en-US"/>
              <a:t>Collect details of errors and </a:t>
            </a:r>
            <a:r>
              <a:rPr lang="en-US" altLang="en-US" err="1"/>
              <a:t>categorise</a:t>
            </a:r>
            <a:r>
              <a:rPr lang="en-US" altLang="en-US"/>
              <a:t> them</a:t>
            </a:r>
          </a:p>
          <a:p>
            <a:pPr lvl="1"/>
            <a:r>
              <a:rPr lang="en-US" altLang="en-US"/>
              <a:t>Discover and record “root cause” of error</a:t>
            </a:r>
          </a:p>
          <a:p>
            <a:pPr lvl="1"/>
            <a:r>
              <a:rPr lang="en-US" altLang="en-US"/>
              <a:t>Identify areas of most potential gain for improvement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836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2103875"/>
          </a:xfrm>
        </p:spPr>
        <p:txBody>
          <a:bodyPr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Statistical SQA (2)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369278" y="2653800"/>
            <a:ext cx="2313633" cy="3335519"/>
          </a:xfrm>
        </p:spPr>
        <p:txBody>
          <a:bodyPr>
            <a:normAutofit/>
          </a:bodyPr>
          <a:lstStyle/>
          <a:p>
            <a:r>
              <a:rPr lang="en-US" altLang="en-US" sz="1300">
                <a:solidFill>
                  <a:srgbClr val="FFFFFF"/>
                </a:solidFill>
              </a:rPr>
              <a:t>Identification of the 20% of root causes can lead to:</a:t>
            </a:r>
          </a:p>
          <a:p>
            <a:pPr lvl="1"/>
            <a:r>
              <a:rPr lang="en-US" altLang="en-US" sz="1300">
                <a:solidFill>
                  <a:srgbClr val="FFFFFF"/>
                </a:solidFill>
              </a:rPr>
              <a:t>changes to the software process</a:t>
            </a:r>
          </a:p>
          <a:p>
            <a:pPr lvl="1"/>
            <a:r>
              <a:rPr lang="en-US" altLang="en-US" sz="1300">
                <a:solidFill>
                  <a:srgbClr val="FFFFFF"/>
                </a:solidFill>
              </a:rPr>
              <a:t>acquisition of new CASE tools</a:t>
            </a:r>
          </a:p>
          <a:p>
            <a:pPr lvl="1"/>
            <a:r>
              <a:rPr lang="en-US" altLang="en-US" sz="1300">
                <a:solidFill>
                  <a:srgbClr val="FFFFFF"/>
                </a:solidFill>
              </a:rPr>
              <a:t>introduction or change of standards</a:t>
            </a:r>
          </a:p>
          <a:p>
            <a:pPr lvl="1"/>
            <a:r>
              <a:rPr lang="en-US" altLang="en-US" sz="1300">
                <a:solidFill>
                  <a:srgbClr val="FFFFFF"/>
                </a:solidFill>
              </a:rPr>
              <a:t>changes in resource allocation</a:t>
            </a:r>
          </a:p>
          <a:p>
            <a:endParaRPr lang="en-US" altLang="en-US" sz="1300">
              <a:solidFill>
                <a:srgbClr val="FFFFFF"/>
              </a:solidFill>
            </a:endParaRPr>
          </a:p>
          <a:p>
            <a:r>
              <a:rPr lang="en-US" altLang="en-US" sz="1300">
                <a:solidFill>
                  <a:srgbClr val="FFFFFF"/>
                </a:solidFill>
              </a:rPr>
              <a:t>SSQA is a long term strategy</a:t>
            </a:r>
          </a:p>
          <a:p>
            <a:endParaRPr lang="en-GB" altLang="en-US" sz="1300">
              <a:solidFill>
                <a:srgbClr val="FFFFFF"/>
              </a:solidFill>
            </a:endParaRPr>
          </a:p>
        </p:txBody>
      </p:sp>
      <p:pic>
        <p:nvPicPr>
          <p:cNvPr id="75781" name="Picture 75780" descr="Magnifying glass showing decling performance">
            <a:extLst>
              <a:ext uri="{FF2B5EF4-FFF2-40B4-BE49-F238E27FC236}">
                <a16:creationId xmlns:a16="http://schemas.microsoft.com/office/drawing/2014/main" id="{66090E50-D649-B923-631D-5C17AB9302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2" r="35676" b="-1"/>
          <a:stretch/>
        </p:blipFill>
        <p:spPr>
          <a:xfrm>
            <a:off x="3056282" y="10"/>
            <a:ext cx="6083454" cy="685799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8521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/>
    </p:bld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36</TotalTime>
  <Words>1181</Words>
  <Application>Microsoft Office PowerPoint</Application>
  <PresentationFormat>On-screen Show (4:3)</PresentationFormat>
  <Paragraphs>176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Monotype Sorts</vt:lpstr>
      <vt:lpstr>Arial</vt:lpstr>
      <vt:lpstr>Calibri</vt:lpstr>
      <vt:lpstr>Calibri Light</vt:lpstr>
      <vt:lpstr>Times New Roman</vt:lpstr>
      <vt:lpstr>Retrospect</vt:lpstr>
      <vt:lpstr>Quality assurance</vt:lpstr>
      <vt:lpstr>Quality</vt:lpstr>
      <vt:lpstr>Software Quality in reality? (1)</vt:lpstr>
      <vt:lpstr>Software Quality in reality? (2)</vt:lpstr>
      <vt:lpstr>Quality Systems</vt:lpstr>
      <vt:lpstr>Software Quality Assurance</vt:lpstr>
      <vt:lpstr>Point of SQA</vt:lpstr>
      <vt:lpstr>Cost of SQA</vt:lpstr>
      <vt:lpstr>Boehm’s Model of CoQ</vt:lpstr>
      <vt:lpstr>Can we reduce costs?</vt:lpstr>
      <vt:lpstr>SQA Program (1)</vt:lpstr>
      <vt:lpstr>SQA Program (2)</vt:lpstr>
      <vt:lpstr>SQA Plan (1)</vt:lpstr>
      <vt:lpstr>SQA Plan (2) </vt:lpstr>
      <vt:lpstr>Quality Standards</vt:lpstr>
      <vt:lpstr>ISO Standards</vt:lpstr>
      <vt:lpstr>ISO 9001</vt:lpstr>
      <vt:lpstr>ISO 9001-3</vt:lpstr>
      <vt:lpstr>SQA Techniques</vt:lpstr>
      <vt:lpstr>Software Reviews (formal technical review)  - FTR</vt:lpstr>
      <vt:lpstr>Review Meetings (1)</vt:lpstr>
      <vt:lpstr>Review Meetings (2)</vt:lpstr>
      <vt:lpstr>Structured Walkthroughs</vt:lpstr>
      <vt:lpstr>Software Inspections</vt:lpstr>
      <vt:lpstr>Guidelines for Conduct of FTRs</vt:lpstr>
      <vt:lpstr>Guidelines for Conduct of FTRs (2)</vt:lpstr>
      <vt:lpstr>Statistical SQA (1)</vt:lpstr>
      <vt:lpstr>Statistical SQA (2)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5</cp:revision>
  <dcterms:created xsi:type="dcterms:W3CDTF">2014-10-02T16:11:33Z</dcterms:created>
  <dcterms:modified xsi:type="dcterms:W3CDTF">2022-03-21T19:08:43Z</dcterms:modified>
</cp:coreProperties>
</file>