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1FB117-D0BC-4E82-9BC8-BE327F8C123B}"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2CBD3BBC-1FF1-4AE1-8C13-27BB002D5D85}">
      <dgm:prSet phldrT="[Text]"/>
      <dgm:spPr/>
      <dgm:t>
        <a:bodyPr/>
        <a:lstStyle/>
        <a:p>
          <a:r>
            <a:rPr lang="en-GB" dirty="0"/>
            <a:t>Well-being goals</a:t>
          </a:r>
        </a:p>
      </dgm:t>
    </dgm:pt>
    <dgm:pt modelId="{C0B2E2DA-D412-4BE8-B4A6-41E67E133B93}" type="parTrans" cxnId="{73ED3E9A-7B49-4D66-8634-343596B70FA4}">
      <dgm:prSet/>
      <dgm:spPr/>
      <dgm:t>
        <a:bodyPr/>
        <a:lstStyle/>
        <a:p>
          <a:endParaRPr lang="en-GB"/>
        </a:p>
      </dgm:t>
    </dgm:pt>
    <dgm:pt modelId="{07C122CF-A43A-47E3-A111-C7697FB20875}" type="sibTrans" cxnId="{73ED3E9A-7B49-4D66-8634-343596B70FA4}">
      <dgm:prSet/>
      <dgm:spPr/>
      <dgm:t>
        <a:bodyPr/>
        <a:lstStyle/>
        <a:p>
          <a:endParaRPr lang="en-GB"/>
        </a:p>
      </dgm:t>
    </dgm:pt>
    <dgm:pt modelId="{445BB84D-4F73-4B9D-BE5C-7C3F4C4A2CF6}">
      <dgm:prSet phldrT="[Text]"/>
      <dgm:spPr/>
      <dgm:t>
        <a:bodyPr/>
        <a:lstStyle/>
        <a:p>
          <a:r>
            <a:rPr lang="en-GB" dirty="0"/>
            <a:t>A globally responsible Wales</a:t>
          </a:r>
        </a:p>
      </dgm:t>
    </dgm:pt>
    <dgm:pt modelId="{39BB8755-99E4-4F39-B598-2FC8723828F6}" type="parTrans" cxnId="{914B9ED4-96F4-470B-95CC-AB30A9C46812}">
      <dgm:prSet/>
      <dgm:spPr/>
      <dgm:t>
        <a:bodyPr/>
        <a:lstStyle/>
        <a:p>
          <a:endParaRPr lang="en-GB"/>
        </a:p>
      </dgm:t>
    </dgm:pt>
    <dgm:pt modelId="{B94AF9FC-F662-4DD5-8BCC-3EF966C21809}" type="sibTrans" cxnId="{914B9ED4-96F4-470B-95CC-AB30A9C46812}">
      <dgm:prSet/>
      <dgm:spPr/>
      <dgm:t>
        <a:bodyPr/>
        <a:lstStyle/>
        <a:p>
          <a:endParaRPr lang="en-GB"/>
        </a:p>
      </dgm:t>
    </dgm:pt>
    <dgm:pt modelId="{B532788A-FB8B-4E39-A428-9B6B5DC293AE}">
      <dgm:prSet phldrT="[Text]"/>
      <dgm:spPr/>
      <dgm:t>
        <a:bodyPr/>
        <a:lstStyle/>
        <a:p>
          <a:r>
            <a:rPr lang="en-GB" dirty="0"/>
            <a:t>A prosperous Wales</a:t>
          </a:r>
        </a:p>
      </dgm:t>
    </dgm:pt>
    <dgm:pt modelId="{59673756-88F5-4410-80BA-E466D662EF46}" type="parTrans" cxnId="{71EEDFDD-D1C2-44F6-95C6-A8A1793E5C53}">
      <dgm:prSet/>
      <dgm:spPr/>
      <dgm:t>
        <a:bodyPr/>
        <a:lstStyle/>
        <a:p>
          <a:endParaRPr lang="en-GB"/>
        </a:p>
      </dgm:t>
    </dgm:pt>
    <dgm:pt modelId="{D3918C32-ED40-40A1-99C5-605EA50DA68A}" type="sibTrans" cxnId="{71EEDFDD-D1C2-44F6-95C6-A8A1793E5C53}">
      <dgm:prSet/>
      <dgm:spPr/>
      <dgm:t>
        <a:bodyPr/>
        <a:lstStyle/>
        <a:p>
          <a:endParaRPr lang="en-GB"/>
        </a:p>
      </dgm:t>
    </dgm:pt>
    <dgm:pt modelId="{6AB8CEDF-7E89-4310-9C24-A241E3C6583E}">
      <dgm:prSet phldrT="[Text]"/>
      <dgm:spPr/>
      <dgm:t>
        <a:bodyPr/>
        <a:lstStyle/>
        <a:p>
          <a:r>
            <a:rPr lang="en-GB" dirty="0"/>
            <a:t>A resilient Wales</a:t>
          </a:r>
        </a:p>
      </dgm:t>
    </dgm:pt>
    <dgm:pt modelId="{21443C39-008C-4C1A-8032-D796EE6E2C59}" type="parTrans" cxnId="{DAC2E7AE-95C2-4C1F-8ACD-6EA17E21E255}">
      <dgm:prSet/>
      <dgm:spPr/>
      <dgm:t>
        <a:bodyPr/>
        <a:lstStyle/>
        <a:p>
          <a:endParaRPr lang="en-GB"/>
        </a:p>
      </dgm:t>
    </dgm:pt>
    <dgm:pt modelId="{8F3E90BC-76B1-4440-8020-0F65EA84CAF9}" type="sibTrans" cxnId="{DAC2E7AE-95C2-4C1F-8ACD-6EA17E21E255}">
      <dgm:prSet/>
      <dgm:spPr/>
      <dgm:t>
        <a:bodyPr/>
        <a:lstStyle/>
        <a:p>
          <a:endParaRPr lang="en-GB"/>
        </a:p>
      </dgm:t>
    </dgm:pt>
    <dgm:pt modelId="{769D51EE-6694-4B0E-B76F-EFC9C26E7E77}">
      <dgm:prSet/>
      <dgm:spPr/>
      <dgm:t>
        <a:bodyPr/>
        <a:lstStyle/>
        <a:p>
          <a:r>
            <a:rPr lang="en-GB" dirty="0"/>
            <a:t>A healthier Wales</a:t>
          </a:r>
        </a:p>
      </dgm:t>
    </dgm:pt>
    <dgm:pt modelId="{1D303EB8-E44C-4563-A1C5-627532E036EB}" type="parTrans" cxnId="{213EF28F-41AD-4532-B925-9BCFFEAF5A8C}">
      <dgm:prSet/>
      <dgm:spPr/>
      <dgm:t>
        <a:bodyPr/>
        <a:lstStyle/>
        <a:p>
          <a:endParaRPr lang="en-GB"/>
        </a:p>
      </dgm:t>
    </dgm:pt>
    <dgm:pt modelId="{98C4D4CB-7757-4010-96AA-49FE381B91DF}" type="sibTrans" cxnId="{213EF28F-41AD-4532-B925-9BCFFEAF5A8C}">
      <dgm:prSet/>
      <dgm:spPr/>
      <dgm:t>
        <a:bodyPr/>
        <a:lstStyle/>
        <a:p>
          <a:endParaRPr lang="en-GB"/>
        </a:p>
      </dgm:t>
    </dgm:pt>
    <dgm:pt modelId="{31267713-E2C6-491C-9A62-479D84828078}">
      <dgm:prSet/>
      <dgm:spPr/>
      <dgm:t>
        <a:bodyPr/>
        <a:lstStyle/>
        <a:p>
          <a:r>
            <a:rPr lang="en-GB" dirty="0"/>
            <a:t>A more equal Wales</a:t>
          </a:r>
        </a:p>
      </dgm:t>
    </dgm:pt>
    <dgm:pt modelId="{82B74952-D8BF-4B61-A0AE-157B725FB82B}" type="parTrans" cxnId="{8F25424B-AE53-42C2-BB38-F88B594CFDA3}">
      <dgm:prSet/>
      <dgm:spPr/>
      <dgm:t>
        <a:bodyPr/>
        <a:lstStyle/>
        <a:p>
          <a:endParaRPr lang="en-GB"/>
        </a:p>
      </dgm:t>
    </dgm:pt>
    <dgm:pt modelId="{F2B6E945-959B-458C-BB90-C6A5E5071593}" type="sibTrans" cxnId="{8F25424B-AE53-42C2-BB38-F88B594CFDA3}">
      <dgm:prSet/>
      <dgm:spPr/>
      <dgm:t>
        <a:bodyPr/>
        <a:lstStyle/>
        <a:p>
          <a:endParaRPr lang="en-GB"/>
        </a:p>
      </dgm:t>
    </dgm:pt>
    <dgm:pt modelId="{78733EE7-F578-461C-8212-59BF5CDA47DD}">
      <dgm:prSet/>
      <dgm:spPr/>
      <dgm:t>
        <a:bodyPr/>
        <a:lstStyle/>
        <a:p>
          <a:r>
            <a:rPr lang="en-GB" dirty="0"/>
            <a:t>A Wales of cohesive communities</a:t>
          </a:r>
        </a:p>
      </dgm:t>
    </dgm:pt>
    <dgm:pt modelId="{D21D8E5B-3C10-4A8B-9954-C9BABB6B6C82}" type="parTrans" cxnId="{E0D351AF-9C4E-41EA-9FDC-A87F0731D221}">
      <dgm:prSet/>
      <dgm:spPr/>
      <dgm:t>
        <a:bodyPr/>
        <a:lstStyle/>
        <a:p>
          <a:endParaRPr lang="en-GB"/>
        </a:p>
      </dgm:t>
    </dgm:pt>
    <dgm:pt modelId="{DED21B8C-6699-4744-9F2D-8061220C22AD}" type="sibTrans" cxnId="{E0D351AF-9C4E-41EA-9FDC-A87F0731D221}">
      <dgm:prSet/>
      <dgm:spPr/>
      <dgm:t>
        <a:bodyPr/>
        <a:lstStyle/>
        <a:p>
          <a:endParaRPr lang="en-GB"/>
        </a:p>
      </dgm:t>
    </dgm:pt>
    <dgm:pt modelId="{9B87893A-6BF5-4736-9578-C51ADF00FDB1}">
      <dgm:prSet/>
      <dgm:spPr/>
      <dgm:t>
        <a:bodyPr/>
        <a:lstStyle/>
        <a:p>
          <a:r>
            <a:rPr lang="en-GB" dirty="0"/>
            <a:t>A Wales of vibrant culture and thriving Welsh Language</a:t>
          </a:r>
        </a:p>
      </dgm:t>
    </dgm:pt>
    <dgm:pt modelId="{BDE61137-B901-4C48-86FB-AF4B5AE6CCAE}" type="parTrans" cxnId="{52DD722D-832F-4AF9-9F2D-DD5C218EFBD2}">
      <dgm:prSet/>
      <dgm:spPr/>
      <dgm:t>
        <a:bodyPr/>
        <a:lstStyle/>
        <a:p>
          <a:endParaRPr lang="en-GB"/>
        </a:p>
      </dgm:t>
    </dgm:pt>
    <dgm:pt modelId="{5504C3FE-9801-4477-AF94-F5784259082E}" type="sibTrans" cxnId="{52DD722D-832F-4AF9-9F2D-DD5C218EFBD2}">
      <dgm:prSet/>
      <dgm:spPr/>
      <dgm:t>
        <a:bodyPr/>
        <a:lstStyle/>
        <a:p>
          <a:endParaRPr lang="en-GB"/>
        </a:p>
      </dgm:t>
    </dgm:pt>
    <dgm:pt modelId="{04DF765D-8D3A-4E00-ABE8-8B45B551E6FB}" type="pres">
      <dgm:prSet presAssocID="{061FB117-D0BC-4E82-9BC8-BE327F8C123B}" presName="Name0" presStyleCnt="0">
        <dgm:presLayoutVars>
          <dgm:chMax val="1"/>
          <dgm:chPref val="1"/>
          <dgm:dir/>
          <dgm:animOne val="branch"/>
          <dgm:animLvl val="lvl"/>
        </dgm:presLayoutVars>
      </dgm:prSet>
      <dgm:spPr/>
    </dgm:pt>
    <dgm:pt modelId="{925F45B9-9E6F-4AD8-A027-E246C4520D45}" type="pres">
      <dgm:prSet presAssocID="{2CBD3BBC-1FF1-4AE1-8C13-27BB002D5D85}" presName="singleCycle" presStyleCnt="0"/>
      <dgm:spPr/>
    </dgm:pt>
    <dgm:pt modelId="{9F8484CF-809E-4259-885F-DF766977B2BB}" type="pres">
      <dgm:prSet presAssocID="{2CBD3BBC-1FF1-4AE1-8C13-27BB002D5D85}" presName="singleCenter" presStyleLbl="node1" presStyleIdx="0" presStyleCnt="8">
        <dgm:presLayoutVars>
          <dgm:chMax val="7"/>
          <dgm:chPref val="7"/>
        </dgm:presLayoutVars>
      </dgm:prSet>
      <dgm:spPr/>
    </dgm:pt>
    <dgm:pt modelId="{8AA25E90-1E28-4411-9AF9-77CCCCBCD775}" type="pres">
      <dgm:prSet presAssocID="{39BB8755-99E4-4F39-B598-2FC8723828F6}" presName="Name56" presStyleLbl="parChTrans1D2" presStyleIdx="0" presStyleCnt="7"/>
      <dgm:spPr/>
    </dgm:pt>
    <dgm:pt modelId="{85B6B76D-085D-4397-BF8B-0E527A245C99}" type="pres">
      <dgm:prSet presAssocID="{445BB84D-4F73-4B9D-BE5C-7C3F4C4A2CF6}" presName="text0" presStyleLbl="node1" presStyleIdx="1" presStyleCnt="8">
        <dgm:presLayoutVars>
          <dgm:bulletEnabled val="1"/>
        </dgm:presLayoutVars>
      </dgm:prSet>
      <dgm:spPr/>
    </dgm:pt>
    <dgm:pt modelId="{6405A4F0-B29D-4F20-A966-951823D18031}" type="pres">
      <dgm:prSet presAssocID="{59673756-88F5-4410-80BA-E466D662EF46}" presName="Name56" presStyleLbl="parChTrans1D2" presStyleIdx="1" presStyleCnt="7"/>
      <dgm:spPr/>
    </dgm:pt>
    <dgm:pt modelId="{C1586F17-C3B5-4DFD-B382-C271F797EFF3}" type="pres">
      <dgm:prSet presAssocID="{B532788A-FB8B-4E39-A428-9B6B5DC293AE}" presName="text0" presStyleLbl="node1" presStyleIdx="2" presStyleCnt="8">
        <dgm:presLayoutVars>
          <dgm:bulletEnabled val="1"/>
        </dgm:presLayoutVars>
      </dgm:prSet>
      <dgm:spPr/>
    </dgm:pt>
    <dgm:pt modelId="{81E2CC75-D79B-400A-9803-1A1772D0CE22}" type="pres">
      <dgm:prSet presAssocID="{21443C39-008C-4C1A-8032-D796EE6E2C59}" presName="Name56" presStyleLbl="parChTrans1D2" presStyleIdx="2" presStyleCnt="7"/>
      <dgm:spPr/>
    </dgm:pt>
    <dgm:pt modelId="{396DF17B-3C5F-4575-A53C-D07BFA7B243C}" type="pres">
      <dgm:prSet presAssocID="{6AB8CEDF-7E89-4310-9C24-A241E3C6583E}" presName="text0" presStyleLbl="node1" presStyleIdx="3" presStyleCnt="8">
        <dgm:presLayoutVars>
          <dgm:bulletEnabled val="1"/>
        </dgm:presLayoutVars>
      </dgm:prSet>
      <dgm:spPr/>
    </dgm:pt>
    <dgm:pt modelId="{32BD077A-792D-4A13-B541-33FCBC368B59}" type="pres">
      <dgm:prSet presAssocID="{1D303EB8-E44C-4563-A1C5-627532E036EB}" presName="Name56" presStyleLbl="parChTrans1D2" presStyleIdx="3" presStyleCnt="7"/>
      <dgm:spPr/>
    </dgm:pt>
    <dgm:pt modelId="{FA6374A1-984B-4BE9-9722-1CFA73B56823}" type="pres">
      <dgm:prSet presAssocID="{769D51EE-6694-4B0E-B76F-EFC9C26E7E77}" presName="text0" presStyleLbl="node1" presStyleIdx="4" presStyleCnt="8">
        <dgm:presLayoutVars>
          <dgm:bulletEnabled val="1"/>
        </dgm:presLayoutVars>
      </dgm:prSet>
      <dgm:spPr/>
    </dgm:pt>
    <dgm:pt modelId="{857253D6-E66B-4801-A46B-803661BD4F1D}" type="pres">
      <dgm:prSet presAssocID="{82B74952-D8BF-4B61-A0AE-157B725FB82B}" presName="Name56" presStyleLbl="parChTrans1D2" presStyleIdx="4" presStyleCnt="7"/>
      <dgm:spPr/>
    </dgm:pt>
    <dgm:pt modelId="{40B401B2-4672-4A68-94C3-7B63F9947008}" type="pres">
      <dgm:prSet presAssocID="{31267713-E2C6-491C-9A62-479D84828078}" presName="text0" presStyleLbl="node1" presStyleIdx="5" presStyleCnt="8">
        <dgm:presLayoutVars>
          <dgm:bulletEnabled val="1"/>
        </dgm:presLayoutVars>
      </dgm:prSet>
      <dgm:spPr/>
    </dgm:pt>
    <dgm:pt modelId="{9D02785E-169D-407C-8CFE-F1A16B4CBD49}" type="pres">
      <dgm:prSet presAssocID="{D21D8E5B-3C10-4A8B-9954-C9BABB6B6C82}" presName="Name56" presStyleLbl="parChTrans1D2" presStyleIdx="5" presStyleCnt="7"/>
      <dgm:spPr/>
    </dgm:pt>
    <dgm:pt modelId="{A25E48C6-EA2B-457B-A130-5C9BEED198ED}" type="pres">
      <dgm:prSet presAssocID="{78733EE7-F578-461C-8212-59BF5CDA47DD}" presName="text0" presStyleLbl="node1" presStyleIdx="6" presStyleCnt="8">
        <dgm:presLayoutVars>
          <dgm:bulletEnabled val="1"/>
        </dgm:presLayoutVars>
      </dgm:prSet>
      <dgm:spPr/>
    </dgm:pt>
    <dgm:pt modelId="{4145BA3A-E08D-4494-B6A5-CF53E2C7661B}" type="pres">
      <dgm:prSet presAssocID="{BDE61137-B901-4C48-86FB-AF4B5AE6CCAE}" presName="Name56" presStyleLbl="parChTrans1D2" presStyleIdx="6" presStyleCnt="7"/>
      <dgm:spPr/>
    </dgm:pt>
    <dgm:pt modelId="{5D74DC10-3C8C-4B9E-B9E0-5AC95036AB0B}" type="pres">
      <dgm:prSet presAssocID="{9B87893A-6BF5-4736-9578-C51ADF00FDB1}" presName="text0" presStyleLbl="node1" presStyleIdx="7" presStyleCnt="8">
        <dgm:presLayoutVars>
          <dgm:bulletEnabled val="1"/>
        </dgm:presLayoutVars>
      </dgm:prSet>
      <dgm:spPr/>
    </dgm:pt>
  </dgm:ptLst>
  <dgm:cxnLst>
    <dgm:cxn modelId="{7C9C5608-E19B-481C-B403-21362C36A279}" type="presOf" srcId="{B532788A-FB8B-4E39-A428-9B6B5DC293AE}" destId="{C1586F17-C3B5-4DFD-B382-C271F797EFF3}" srcOrd="0" destOrd="0" presId="urn:microsoft.com/office/officeart/2008/layout/RadialCluster"/>
    <dgm:cxn modelId="{678F0809-0F5E-4895-88B0-B4E5C8042253}" type="presOf" srcId="{59673756-88F5-4410-80BA-E466D662EF46}" destId="{6405A4F0-B29D-4F20-A966-951823D18031}" srcOrd="0" destOrd="0" presId="urn:microsoft.com/office/officeart/2008/layout/RadialCluster"/>
    <dgm:cxn modelId="{E1BD5E11-F6C7-43B4-AFAB-B68A05100413}" type="presOf" srcId="{6AB8CEDF-7E89-4310-9C24-A241E3C6583E}" destId="{396DF17B-3C5F-4575-A53C-D07BFA7B243C}" srcOrd="0" destOrd="0" presId="urn:microsoft.com/office/officeart/2008/layout/RadialCluster"/>
    <dgm:cxn modelId="{72E1A311-1D25-4ED7-A517-CA24F9243BE5}" type="presOf" srcId="{BDE61137-B901-4C48-86FB-AF4B5AE6CCAE}" destId="{4145BA3A-E08D-4494-B6A5-CF53E2C7661B}" srcOrd="0" destOrd="0" presId="urn:microsoft.com/office/officeart/2008/layout/RadialCluster"/>
    <dgm:cxn modelId="{06BC1417-063D-4157-B8F6-24C20A087E2E}" type="presOf" srcId="{9B87893A-6BF5-4736-9578-C51ADF00FDB1}" destId="{5D74DC10-3C8C-4B9E-B9E0-5AC95036AB0B}" srcOrd="0" destOrd="0" presId="urn:microsoft.com/office/officeart/2008/layout/RadialCluster"/>
    <dgm:cxn modelId="{52DD722D-832F-4AF9-9F2D-DD5C218EFBD2}" srcId="{2CBD3BBC-1FF1-4AE1-8C13-27BB002D5D85}" destId="{9B87893A-6BF5-4736-9578-C51ADF00FDB1}" srcOrd="6" destOrd="0" parTransId="{BDE61137-B901-4C48-86FB-AF4B5AE6CCAE}" sibTransId="{5504C3FE-9801-4477-AF94-F5784259082E}"/>
    <dgm:cxn modelId="{58FF0761-141F-4092-AD51-A79753B262D2}" type="presOf" srcId="{D21D8E5B-3C10-4A8B-9954-C9BABB6B6C82}" destId="{9D02785E-169D-407C-8CFE-F1A16B4CBD49}" srcOrd="0" destOrd="0" presId="urn:microsoft.com/office/officeart/2008/layout/RadialCluster"/>
    <dgm:cxn modelId="{8F25424B-AE53-42C2-BB38-F88B594CFDA3}" srcId="{2CBD3BBC-1FF1-4AE1-8C13-27BB002D5D85}" destId="{31267713-E2C6-491C-9A62-479D84828078}" srcOrd="4" destOrd="0" parTransId="{82B74952-D8BF-4B61-A0AE-157B725FB82B}" sibTransId="{F2B6E945-959B-458C-BB90-C6A5E5071593}"/>
    <dgm:cxn modelId="{97915B4F-C677-449A-A8DB-19DCA302EF9F}" type="presOf" srcId="{445BB84D-4F73-4B9D-BE5C-7C3F4C4A2CF6}" destId="{85B6B76D-085D-4397-BF8B-0E527A245C99}" srcOrd="0" destOrd="0" presId="urn:microsoft.com/office/officeart/2008/layout/RadialCluster"/>
    <dgm:cxn modelId="{813E7F6F-4D0E-4916-8D12-E2602B28AEEA}" type="presOf" srcId="{1D303EB8-E44C-4563-A1C5-627532E036EB}" destId="{32BD077A-792D-4A13-B541-33FCBC368B59}" srcOrd="0" destOrd="0" presId="urn:microsoft.com/office/officeart/2008/layout/RadialCluster"/>
    <dgm:cxn modelId="{1981B88A-608D-4570-89A9-9CFF6D306DB2}" type="presOf" srcId="{061FB117-D0BC-4E82-9BC8-BE327F8C123B}" destId="{04DF765D-8D3A-4E00-ABE8-8B45B551E6FB}" srcOrd="0" destOrd="0" presId="urn:microsoft.com/office/officeart/2008/layout/RadialCluster"/>
    <dgm:cxn modelId="{213EF28F-41AD-4532-B925-9BCFFEAF5A8C}" srcId="{2CBD3BBC-1FF1-4AE1-8C13-27BB002D5D85}" destId="{769D51EE-6694-4B0E-B76F-EFC9C26E7E77}" srcOrd="3" destOrd="0" parTransId="{1D303EB8-E44C-4563-A1C5-627532E036EB}" sibTransId="{98C4D4CB-7757-4010-96AA-49FE381B91DF}"/>
    <dgm:cxn modelId="{73ED3E9A-7B49-4D66-8634-343596B70FA4}" srcId="{061FB117-D0BC-4E82-9BC8-BE327F8C123B}" destId="{2CBD3BBC-1FF1-4AE1-8C13-27BB002D5D85}" srcOrd="0" destOrd="0" parTransId="{C0B2E2DA-D412-4BE8-B4A6-41E67E133B93}" sibTransId="{07C122CF-A43A-47E3-A111-C7697FB20875}"/>
    <dgm:cxn modelId="{CC9641A3-691F-4DDF-96E4-4E4BF6D72E46}" type="presOf" srcId="{31267713-E2C6-491C-9A62-479D84828078}" destId="{40B401B2-4672-4A68-94C3-7B63F9947008}" srcOrd="0" destOrd="0" presId="urn:microsoft.com/office/officeart/2008/layout/RadialCluster"/>
    <dgm:cxn modelId="{DAC2E7AE-95C2-4C1F-8ACD-6EA17E21E255}" srcId="{2CBD3BBC-1FF1-4AE1-8C13-27BB002D5D85}" destId="{6AB8CEDF-7E89-4310-9C24-A241E3C6583E}" srcOrd="2" destOrd="0" parTransId="{21443C39-008C-4C1A-8032-D796EE6E2C59}" sibTransId="{8F3E90BC-76B1-4440-8020-0F65EA84CAF9}"/>
    <dgm:cxn modelId="{E0D351AF-9C4E-41EA-9FDC-A87F0731D221}" srcId="{2CBD3BBC-1FF1-4AE1-8C13-27BB002D5D85}" destId="{78733EE7-F578-461C-8212-59BF5CDA47DD}" srcOrd="5" destOrd="0" parTransId="{D21D8E5B-3C10-4A8B-9954-C9BABB6B6C82}" sibTransId="{DED21B8C-6699-4744-9F2D-8061220C22AD}"/>
    <dgm:cxn modelId="{EB3710B7-975D-4D72-A45F-8D65E5A2CEA1}" type="presOf" srcId="{2CBD3BBC-1FF1-4AE1-8C13-27BB002D5D85}" destId="{9F8484CF-809E-4259-885F-DF766977B2BB}" srcOrd="0" destOrd="0" presId="urn:microsoft.com/office/officeart/2008/layout/RadialCluster"/>
    <dgm:cxn modelId="{D18448B8-D292-40ED-8E81-64445FF33758}" type="presOf" srcId="{82B74952-D8BF-4B61-A0AE-157B725FB82B}" destId="{857253D6-E66B-4801-A46B-803661BD4F1D}" srcOrd="0" destOrd="0" presId="urn:microsoft.com/office/officeart/2008/layout/RadialCluster"/>
    <dgm:cxn modelId="{5B8801D1-8C13-4AF3-B941-BBED4EAF2BCA}" type="presOf" srcId="{39BB8755-99E4-4F39-B598-2FC8723828F6}" destId="{8AA25E90-1E28-4411-9AF9-77CCCCBCD775}" srcOrd="0" destOrd="0" presId="urn:microsoft.com/office/officeart/2008/layout/RadialCluster"/>
    <dgm:cxn modelId="{914B9ED4-96F4-470B-95CC-AB30A9C46812}" srcId="{2CBD3BBC-1FF1-4AE1-8C13-27BB002D5D85}" destId="{445BB84D-4F73-4B9D-BE5C-7C3F4C4A2CF6}" srcOrd="0" destOrd="0" parTransId="{39BB8755-99E4-4F39-B598-2FC8723828F6}" sibTransId="{B94AF9FC-F662-4DD5-8BCC-3EF966C21809}"/>
    <dgm:cxn modelId="{71EEDFDD-D1C2-44F6-95C6-A8A1793E5C53}" srcId="{2CBD3BBC-1FF1-4AE1-8C13-27BB002D5D85}" destId="{B532788A-FB8B-4E39-A428-9B6B5DC293AE}" srcOrd="1" destOrd="0" parTransId="{59673756-88F5-4410-80BA-E466D662EF46}" sibTransId="{D3918C32-ED40-40A1-99C5-605EA50DA68A}"/>
    <dgm:cxn modelId="{98FD24E7-4377-4542-809C-C5A9C16A26CE}" type="presOf" srcId="{21443C39-008C-4C1A-8032-D796EE6E2C59}" destId="{81E2CC75-D79B-400A-9803-1A1772D0CE22}" srcOrd="0" destOrd="0" presId="urn:microsoft.com/office/officeart/2008/layout/RadialCluster"/>
    <dgm:cxn modelId="{659C88F4-8572-49A7-A3E0-0A71D587B77F}" type="presOf" srcId="{769D51EE-6694-4B0E-B76F-EFC9C26E7E77}" destId="{FA6374A1-984B-4BE9-9722-1CFA73B56823}" srcOrd="0" destOrd="0" presId="urn:microsoft.com/office/officeart/2008/layout/RadialCluster"/>
    <dgm:cxn modelId="{0008DBFF-6DD4-4675-8927-0F7281652CBC}" type="presOf" srcId="{78733EE7-F578-461C-8212-59BF5CDA47DD}" destId="{A25E48C6-EA2B-457B-A130-5C9BEED198ED}" srcOrd="0" destOrd="0" presId="urn:microsoft.com/office/officeart/2008/layout/RadialCluster"/>
    <dgm:cxn modelId="{55A429DA-45C8-4332-AA44-FBDFEA443EBF}" type="presParOf" srcId="{04DF765D-8D3A-4E00-ABE8-8B45B551E6FB}" destId="{925F45B9-9E6F-4AD8-A027-E246C4520D45}" srcOrd="0" destOrd="0" presId="urn:microsoft.com/office/officeart/2008/layout/RadialCluster"/>
    <dgm:cxn modelId="{3A34122C-0868-498B-B5F1-6F4301E4C3B4}" type="presParOf" srcId="{925F45B9-9E6F-4AD8-A027-E246C4520D45}" destId="{9F8484CF-809E-4259-885F-DF766977B2BB}" srcOrd="0" destOrd="0" presId="urn:microsoft.com/office/officeart/2008/layout/RadialCluster"/>
    <dgm:cxn modelId="{E18BB013-C946-4A21-80ED-5D1A08CEA76C}" type="presParOf" srcId="{925F45B9-9E6F-4AD8-A027-E246C4520D45}" destId="{8AA25E90-1E28-4411-9AF9-77CCCCBCD775}" srcOrd="1" destOrd="0" presId="urn:microsoft.com/office/officeart/2008/layout/RadialCluster"/>
    <dgm:cxn modelId="{AB8F4739-6C3F-456E-8420-BBD97491904D}" type="presParOf" srcId="{925F45B9-9E6F-4AD8-A027-E246C4520D45}" destId="{85B6B76D-085D-4397-BF8B-0E527A245C99}" srcOrd="2" destOrd="0" presId="urn:microsoft.com/office/officeart/2008/layout/RadialCluster"/>
    <dgm:cxn modelId="{952284CE-51B2-4537-9C0A-9A51726B37DE}" type="presParOf" srcId="{925F45B9-9E6F-4AD8-A027-E246C4520D45}" destId="{6405A4F0-B29D-4F20-A966-951823D18031}" srcOrd="3" destOrd="0" presId="urn:microsoft.com/office/officeart/2008/layout/RadialCluster"/>
    <dgm:cxn modelId="{E7F6A85C-8D64-42D7-9774-2CD712CF6166}" type="presParOf" srcId="{925F45B9-9E6F-4AD8-A027-E246C4520D45}" destId="{C1586F17-C3B5-4DFD-B382-C271F797EFF3}" srcOrd="4" destOrd="0" presId="urn:microsoft.com/office/officeart/2008/layout/RadialCluster"/>
    <dgm:cxn modelId="{ACBCA4F5-967C-454E-9D27-74E2F3084706}" type="presParOf" srcId="{925F45B9-9E6F-4AD8-A027-E246C4520D45}" destId="{81E2CC75-D79B-400A-9803-1A1772D0CE22}" srcOrd="5" destOrd="0" presId="urn:microsoft.com/office/officeart/2008/layout/RadialCluster"/>
    <dgm:cxn modelId="{B83B12AF-C71D-4ABE-A9C7-F8FEF8F0E818}" type="presParOf" srcId="{925F45B9-9E6F-4AD8-A027-E246C4520D45}" destId="{396DF17B-3C5F-4575-A53C-D07BFA7B243C}" srcOrd="6" destOrd="0" presId="urn:microsoft.com/office/officeart/2008/layout/RadialCluster"/>
    <dgm:cxn modelId="{AFF22BC9-AA0E-433F-823D-BB2B5CF19111}" type="presParOf" srcId="{925F45B9-9E6F-4AD8-A027-E246C4520D45}" destId="{32BD077A-792D-4A13-B541-33FCBC368B59}" srcOrd="7" destOrd="0" presId="urn:microsoft.com/office/officeart/2008/layout/RadialCluster"/>
    <dgm:cxn modelId="{AD93D2E2-1EBF-48F9-ABED-BE10EA8289E5}" type="presParOf" srcId="{925F45B9-9E6F-4AD8-A027-E246C4520D45}" destId="{FA6374A1-984B-4BE9-9722-1CFA73B56823}" srcOrd="8" destOrd="0" presId="urn:microsoft.com/office/officeart/2008/layout/RadialCluster"/>
    <dgm:cxn modelId="{CB69D947-F0B4-4CDD-BFA0-5F25DCB2364C}" type="presParOf" srcId="{925F45B9-9E6F-4AD8-A027-E246C4520D45}" destId="{857253D6-E66B-4801-A46B-803661BD4F1D}" srcOrd="9" destOrd="0" presId="urn:microsoft.com/office/officeart/2008/layout/RadialCluster"/>
    <dgm:cxn modelId="{1EA9F714-6213-4EAD-A181-2E36581E0250}" type="presParOf" srcId="{925F45B9-9E6F-4AD8-A027-E246C4520D45}" destId="{40B401B2-4672-4A68-94C3-7B63F9947008}" srcOrd="10" destOrd="0" presId="urn:microsoft.com/office/officeart/2008/layout/RadialCluster"/>
    <dgm:cxn modelId="{40EAFE6E-2BE4-4DF3-8FE4-ED158F75D6F3}" type="presParOf" srcId="{925F45B9-9E6F-4AD8-A027-E246C4520D45}" destId="{9D02785E-169D-407C-8CFE-F1A16B4CBD49}" srcOrd="11" destOrd="0" presId="urn:microsoft.com/office/officeart/2008/layout/RadialCluster"/>
    <dgm:cxn modelId="{F1B9E8D4-3069-452F-A616-DB70C9B98BBF}" type="presParOf" srcId="{925F45B9-9E6F-4AD8-A027-E246C4520D45}" destId="{A25E48C6-EA2B-457B-A130-5C9BEED198ED}" srcOrd="12" destOrd="0" presId="urn:microsoft.com/office/officeart/2008/layout/RadialCluster"/>
    <dgm:cxn modelId="{7259EDFF-2A3C-420B-9C8D-5241323A4090}" type="presParOf" srcId="{925F45B9-9E6F-4AD8-A027-E246C4520D45}" destId="{4145BA3A-E08D-4494-B6A5-CF53E2C7661B}" srcOrd="13" destOrd="0" presId="urn:microsoft.com/office/officeart/2008/layout/RadialCluster"/>
    <dgm:cxn modelId="{31E69805-9B28-4029-A0D8-314604A05C43}" type="presParOf" srcId="{925F45B9-9E6F-4AD8-A027-E246C4520D45}" destId="{5D74DC10-3C8C-4B9E-B9E0-5AC95036AB0B}" srcOrd="14"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484CF-809E-4259-885F-DF766977B2BB}">
      <dsp:nvSpPr>
        <dsp:cNvPr id="0" name=""/>
        <dsp:cNvSpPr/>
      </dsp:nvSpPr>
      <dsp:spPr>
        <a:xfrm>
          <a:off x="3101477" y="1890795"/>
          <a:ext cx="1531897" cy="153189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73660" rIns="73660" bIns="73660" numCol="1" spcCol="1270" anchor="ctr" anchorCtr="0">
          <a:noAutofit/>
        </a:bodyPr>
        <a:lstStyle/>
        <a:p>
          <a:pPr marL="0" lvl="0" indent="0" algn="ctr" defTabSz="1289050">
            <a:lnSpc>
              <a:spcPct val="90000"/>
            </a:lnSpc>
            <a:spcBef>
              <a:spcPct val="0"/>
            </a:spcBef>
            <a:spcAft>
              <a:spcPct val="35000"/>
            </a:spcAft>
            <a:buNone/>
          </a:pPr>
          <a:r>
            <a:rPr lang="en-GB" sz="2900" kern="1200" dirty="0"/>
            <a:t>Well-being goals</a:t>
          </a:r>
        </a:p>
      </dsp:txBody>
      <dsp:txXfrm>
        <a:off x="3176258" y="1965576"/>
        <a:ext cx="1382335" cy="1382335"/>
      </dsp:txXfrm>
    </dsp:sp>
    <dsp:sp modelId="{8AA25E90-1E28-4411-9AF9-77CCCCBCD775}">
      <dsp:nvSpPr>
        <dsp:cNvPr id="0" name=""/>
        <dsp:cNvSpPr/>
      </dsp:nvSpPr>
      <dsp:spPr>
        <a:xfrm rot="16200000">
          <a:off x="3461044" y="1484413"/>
          <a:ext cx="812763" cy="0"/>
        </a:xfrm>
        <a:custGeom>
          <a:avLst/>
          <a:gdLst/>
          <a:ahLst/>
          <a:cxnLst/>
          <a:rect l="0" t="0" r="0" b="0"/>
          <a:pathLst>
            <a:path>
              <a:moveTo>
                <a:pt x="0" y="0"/>
              </a:moveTo>
              <a:lnTo>
                <a:pt x="812763" y="0"/>
              </a:lnTo>
            </a:path>
          </a:pathLst>
        </a:cu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B6B76D-085D-4397-BF8B-0E527A245C99}">
      <dsp:nvSpPr>
        <dsp:cNvPr id="0" name=""/>
        <dsp:cNvSpPr/>
      </dsp:nvSpPr>
      <dsp:spPr>
        <a:xfrm>
          <a:off x="3354240" y="51660"/>
          <a:ext cx="1026371" cy="102637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A globally responsible Wales</a:t>
          </a:r>
        </a:p>
      </dsp:txBody>
      <dsp:txXfrm>
        <a:off x="3404343" y="101763"/>
        <a:ext cx="926165" cy="926165"/>
      </dsp:txXfrm>
    </dsp:sp>
    <dsp:sp modelId="{6405A4F0-B29D-4F20-A966-951823D18031}">
      <dsp:nvSpPr>
        <dsp:cNvPr id="0" name=""/>
        <dsp:cNvSpPr/>
      </dsp:nvSpPr>
      <dsp:spPr>
        <a:xfrm rot="19285714">
          <a:off x="4583651" y="1903819"/>
          <a:ext cx="455823" cy="0"/>
        </a:xfrm>
        <a:custGeom>
          <a:avLst/>
          <a:gdLst/>
          <a:ahLst/>
          <a:cxnLst/>
          <a:rect l="0" t="0" r="0" b="0"/>
          <a:pathLst>
            <a:path>
              <a:moveTo>
                <a:pt x="0" y="0"/>
              </a:moveTo>
              <a:lnTo>
                <a:pt x="455823" y="0"/>
              </a:lnTo>
            </a:path>
          </a:pathLst>
        </a:cu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586F17-C3B5-4DFD-B382-C271F797EFF3}">
      <dsp:nvSpPr>
        <dsp:cNvPr id="0" name=""/>
        <dsp:cNvSpPr/>
      </dsp:nvSpPr>
      <dsp:spPr>
        <a:xfrm>
          <a:off x="4989751" y="839281"/>
          <a:ext cx="1026371" cy="102637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A prosperous Wales</a:t>
          </a:r>
        </a:p>
      </dsp:txBody>
      <dsp:txXfrm>
        <a:off x="5039854" y="889384"/>
        <a:ext cx="926165" cy="926165"/>
      </dsp:txXfrm>
    </dsp:sp>
    <dsp:sp modelId="{81E2CC75-D79B-400A-9803-1A1772D0CE22}">
      <dsp:nvSpPr>
        <dsp:cNvPr id="0" name=""/>
        <dsp:cNvSpPr/>
      </dsp:nvSpPr>
      <dsp:spPr>
        <a:xfrm rot="771429">
          <a:off x="4623598" y="2918335"/>
          <a:ext cx="779868" cy="0"/>
        </a:xfrm>
        <a:custGeom>
          <a:avLst/>
          <a:gdLst/>
          <a:ahLst/>
          <a:cxnLst/>
          <a:rect l="0" t="0" r="0" b="0"/>
          <a:pathLst>
            <a:path>
              <a:moveTo>
                <a:pt x="0" y="0"/>
              </a:moveTo>
              <a:lnTo>
                <a:pt x="779868" y="0"/>
              </a:lnTo>
            </a:path>
          </a:pathLst>
        </a:cu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96DF17B-3C5F-4575-A53C-D07BFA7B243C}">
      <dsp:nvSpPr>
        <dsp:cNvPr id="0" name=""/>
        <dsp:cNvSpPr/>
      </dsp:nvSpPr>
      <dsp:spPr>
        <a:xfrm>
          <a:off x="5393689" y="2609049"/>
          <a:ext cx="1026371" cy="102637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dirty="0"/>
            <a:t>A resilient Wales</a:t>
          </a:r>
        </a:p>
      </dsp:txBody>
      <dsp:txXfrm>
        <a:off x="5443792" y="2659152"/>
        <a:ext cx="926165" cy="926165"/>
      </dsp:txXfrm>
    </dsp:sp>
    <dsp:sp modelId="{32BD077A-792D-4A13-B541-33FCBC368B59}">
      <dsp:nvSpPr>
        <dsp:cNvPr id="0" name=""/>
        <dsp:cNvSpPr/>
      </dsp:nvSpPr>
      <dsp:spPr>
        <a:xfrm rot="3857143">
          <a:off x="4046025" y="3725492"/>
          <a:ext cx="672165" cy="0"/>
        </a:xfrm>
        <a:custGeom>
          <a:avLst/>
          <a:gdLst/>
          <a:ahLst/>
          <a:cxnLst/>
          <a:rect l="0" t="0" r="0" b="0"/>
          <a:pathLst>
            <a:path>
              <a:moveTo>
                <a:pt x="0" y="0"/>
              </a:moveTo>
              <a:lnTo>
                <a:pt x="672165" y="0"/>
              </a:lnTo>
            </a:path>
          </a:pathLst>
        </a:cu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6374A1-984B-4BE9-9722-1CFA73B56823}">
      <dsp:nvSpPr>
        <dsp:cNvPr id="0" name=""/>
        <dsp:cNvSpPr/>
      </dsp:nvSpPr>
      <dsp:spPr>
        <a:xfrm>
          <a:off x="4261880" y="4028293"/>
          <a:ext cx="1026371" cy="102637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dirty="0"/>
            <a:t>A healthier Wales</a:t>
          </a:r>
        </a:p>
      </dsp:txBody>
      <dsp:txXfrm>
        <a:off x="4311983" y="4078396"/>
        <a:ext cx="926165" cy="926165"/>
      </dsp:txXfrm>
    </dsp:sp>
    <dsp:sp modelId="{857253D6-E66B-4801-A46B-803661BD4F1D}">
      <dsp:nvSpPr>
        <dsp:cNvPr id="0" name=""/>
        <dsp:cNvSpPr/>
      </dsp:nvSpPr>
      <dsp:spPr>
        <a:xfrm rot="6942857">
          <a:off x="3016660" y="3725492"/>
          <a:ext cx="672165" cy="0"/>
        </a:xfrm>
        <a:custGeom>
          <a:avLst/>
          <a:gdLst/>
          <a:ahLst/>
          <a:cxnLst/>
          <a:rect l="0" t="0" r="0" b="0"/>
          <a:pathLst>
            <a:path>
              <a:moveTo>
                <a:pt x="0" y="0"/>
              </a:moveTo>
              <a:lnTo>
                <a:pt x="672165" y="0"/>
              </a:lnTo>
            </a:path>
          </a:pathLst>
        </a:cu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B401B2-4672-4A68-94C3-7B63F9947008}">
      <dsp:nvSpPr>
        <dsp:cNvPr id="0" name=""/>
        <dsp:cNvSpPr/>
      </dsp:nvSpPr>
      <dsp:spPr>
        <a:xfrm>
          <a:off x="2446599" y="4028293"/>
          <a:ext cx="1026371" cy="102637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dirty="0"/>
            <a:t>A more equal Wales</a:t>
          </a:r>
        </a:p>
      </dsp:txBody>
      <dsp:txXfrm>
        <a:off x="2496702" y="4078396"/>
        <a:ext cx="926165" cy="926165"/>
      </dsp:txXfrm>
    </dsp:sp>
    <dsp:sp modelId="{9D02785E-169D-407C-8CFE-F1A16B4CBD49}">
      <dsp:nvSpPr>
        <dsp:cNvPr id="0" name=""/>
        <dsp:cNvSpPr/>
      </dsp:nvSpPr>
      <dsp:spPr>
        <a:xfrm rot="10028571">
          <a:off x="2331385" y="2918335"/>
          <a:ext cx="779868" cy="0"/>
        </a:xfrm>
        <a:custGeom>
          <a:avLst/>
          <a:gdLst/>
          <a:ahLst/>
          <a:cxnLst/>
          <a:rect l="0" t="0" r="0" b="0"/>
          <a:pathLst>
            <a:path>
              <a:moveTo>
                <a:pt x="0" y="0"/>
              </a:moveTo>
              <a:lnTo>
                <a:pt x="779868" y="0"/>
              </a:lnTo>
            </a:path>
          </a:pathLst>
        </a:cu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25E48C6-EA2B-457B-A130-5C9BEED198ED}">
      <dsp:nvSpPr>
        <dsp:cNvPr id="0" name=""/>
        <dsp:cNvSpPr/>
      </dsp:nvSpPr>
      <dsp:spPr>
        <a:xfrm>
          <a:off x="1314790" y="2609049"/>
          <a:ext cx="1026371" cy="102637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kern="1200" dirty="0"/>
            <a:t>A Wales of cohesive communities</a:t>
          </a:r>
        </a:p>
      </dsp:txBody>
      <dsp:txXfrm>
        <a:off x="1364893" y="2659152"/>
        <a:ext cx="926165" cy="926165"/>
      </dsp:txXfrm>
    </dsp:sp>
    <dsp:sp modelId="{4145BA3A-E08D-4494-B6A5-CF53E2C7661B}">
      <dsp:nvSpPr>
        <dsp:cNvPr id="0" name=""/>
        <dsp:cNvSpPr/>
      </dsp:nvSpPr>
      <dsp:spPr>
        <a:xfrm rot="13114286">
          <a:off x="2695376" y="1903819"/>
          <a:ext cx="455823" cy="0"/>
        </a:xfrm>
        <a:custGeom>
          <a:avLst/>
          <a:gdLst/>
          <a:ahLst/>
          <a:cxnLst/>
          <a:rect l="0" t="0" r="0" b="0"/>
          <a:pathLst>
            <a:path>
              <a:moveTo>
                <a:pt x="0" y="0"/>
              </a:moveTo>
              <a:lnTo>
                <a:pt x="455823" y="0"/>
              </a:lnTo>
            </a:path>
          </a:pathLst>
        </a:cu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D74DC10-3C8C-4B9E-B9E0-5AC95036AB0B}">
      <dsp:nvSpPr>
        <dsp:cNvPr id="0" name=""/>
        <dsp:cNvSpPr/>
      </dsp:nvSpPr>
      <dsp:spPr>
        <a:xfrm>
          <a:off x="1718728" y="839281"/>
          <a:ext cx="1026371" cy="102637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kern="1200" dirty="0"/>
            <a:t>A Wales of vibrant culture and thriving Welsh Language</a:t>
          </a:r>
        </a:p>
      </dsp:txBody>
      <dsp:txXfrm>
        <a:off x="1768831" y="889384"/>
        <a:ext cx="926165" cy="926165"/>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6D4C34C3-FAAB-43FA-BCB8-5CEE7EA12BF8}" type="datetimeFigureOut">
              <a:rPr lang="en-GB" smtClean="0"/>
              <a:t>08/05/2018</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B38BE83-83F9-4433-822A-F436CFC0AE09}"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1895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4C34C3-FAAB-43FA-BCB8-5CEE7EA12BF8}"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38BE83-83F9-4433-822A-F436CFC0AE09}" type="slidenum">
              <a:rPr lang="en-GB" smtClean="0"/>
              <a:t>‹#›</a:t>
            </a:fld>
            <a:endParaRPr lang="en-GB"/>
          </a:p>
        </p:txBody>
      </p:sp>
    </p:spTree>
    <p:extLst>
      <p:ext uri="{BB962C8B-B14F-4D97-AF65-F5344CB8AC3E}">
        <p14:creationId xmlns:p14="http://schemas.microsoft.com/office/powerpoint/2010/main" val="3799445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D4C34C3-FAAB-43FA-BCB8-5CEE7EA12BF8}"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38BE83-83F9-4433-822A-F436CFC0AE09}"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2315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4C34C3-FAAB-43FA-BCB8-5CEE7EA12BF8}"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38BE83-83F9-4433-822A-F436CFC0AE09}" type="slidenum">
              <a:rPr lang="en-GB" smtClean="0"/>
              <a:t>‹#›</a:t>
            </a:fld>
            <a:endParaRPr lang="en-GB"/>
          </a:p>
        </p:txBody>
      </p:sp>
    </p:spTree>
    <p:extLst>
      <p:ext uri="{BB962C8B-B14F-4D97-AF65-F5344CB8AC3E}">
        <p14:creationId xmlns:p14="http://schemas.microsoft.com/office/powerpoint/2010/main" val="2188322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4C34C3-FAAB-43FA-BCB8-5CEE7EA12BF8}"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38BE83-83F9-4433-822A-F436CFC0AE09}" type="slidenum">
              <a:rPr lang="en-GB" smtClean="0"/>
              <a:t>‹#›</a:t>
            </a:fld>
            <a:endParaRPr lang="en-GB"/>
          </a:p>
        </p:txBody>
      </p:sp>
    </p:spTree>
    <p:extLst>
      <p:ext uri="{BB962C8B-B14F-4D97-AF65-F5344CB8AC3E}">
        <p14:creationId xmlns:p14="http://schemas.microsoft.com/office/powerpoint/2010/main" val="3483723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4C34C3-FAAB-43FA-BCB8-5CEE7EA12BF8}" type="datetimeFigureOut">
              <a:rPr lang="en-GB" smtClean="0"/>
              <a:t>08/05/2018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38BE83-83F9-4433-822A-F436CFC0AE09}" type="slidenum">
              <a:rPr lang="en-GB" smtClean="0"/>
              <a:t>‹#›</a:t>
            </a:fld>
            <a:endParaRPr lang="en-GB"/>
          </a:p>
        </p:txBody>
      </p:sp>
    </p:spTree>
    <p:extLst>
      <p:ext uri="{BB962C8B-B14F-4D97-AF65-F5344CB8AC3E}">
        <p14:creationId xmlns:p14="http://schemas.microsoft.com/office/powerpoint/2010/main" val="2732375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4C34C3-FAAB-43FA-BCB8-5CEE7EA12BF8}" type="datetimeFigureOut">
              <a:rPr lang="en-GB" smtClean="0"/>
              <a:t>08/05/2018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38BE83-83F9-4433-822A-F436CFC0AE09}" type="slidenum">
              <a:rPr lang="en-GB" smtClean="0"/>
              <a:t>‹#›</a:t>
            </a:fld>
            <a:endParaRPr lang="en-GB"/>
          </a:p>
        </p:txBody>
      </p:sp>
    </p:spTree>
    <p:extLst>
      <p:ext uri="{BB962C8B-B14F-4D97-AF65-F5344CB8AC3E}">
        <p14:creationId xmlns:p14="http://schemas.microsoft.com/office/powerpoint/2010/main" val="2508058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D4C34C3-FAAB-43FA-BCB8-5CEE7EA12BF8}"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38BE83-83F9-4433-822A-F436CFC0AE09}" type="slidenum">
              <a:rPr lang="en-GB" smtClean="0"/>
              <a:t>‹#›</a:t>
            </a:fld>
            <a:endParaRPr lang="en-GB"/>
          </a:p>
        </p:txBody>
      </p:sp>
    </p:spTree>
    <p:extLst>
      <p:ext uri="{BB962C8B-B14F-4D97-AF65-F5344CB8AC3E}">
        <p14:creationId xmlns:p14="http://schemas.microsoft.com/office/powerpoint/2010/main" val="3315070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D4C34C3-FAAB-43FA-BCB8-5CEE7EA12BF8}"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38BE83-83F9-4433-822A-F436CFC0AE09}" type="slidenum">
              <a:rPr lang="en-GB" smtClean="0"/>
              <a:t>‹#›</a:t>
            </a:fld>
            <a:endParaRPr lang="en-GB"/>
          </a:p>
        </p:txBody>
      </p:sp>
    </p:spTree>
    <p:extLst>
      <p:ext uri="{BB962C8B-B14F-4D97-AF65-F5344CB8AC3E}">
        <p14:creationId xmlns:p14="http://schemas.microsoft.com/office/powerpoint/2010/main" val="4178761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4C34C3-FAAB-43FA-BCB8-5CEE7EA12BF8}"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38BE83-83F9-4433-822A-F436CFC0AE09}" type="slidenum">
              <a:rPr lang="en-GB" smtClean="0"/>
              <a:t>‹#›</a:t>
            </a:fld>
            <a:endParaRPr lang="en-GB"/>
          </a:p>
        </p:txBody>
      </p:sp>
    </p:spTree>
    <p:extLst>
      <p:ext uri="{BB962C8B-B14F-4D97-AF65-F5344CB8AC3E}">
        <p14:creationId xmlns:p14="http://schemas.microsoft.com/office/powerpoint/2010/main" val="2899214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4C34C3-FAAB-43FA-BCB8-5CEE7EA12BF8}"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38BE83-83F9-4433-822A-F436CFC0AE09}" type="slidenum">
              <a:rPr lang="en-GB" smtClean="0"/>
              <a:t>‹#›</a:t>
            </a:fld>
            <a:endParaRPr lang="en-GB"/>
          </a:p>
        </p:txBody>
      </p:sp>
    </p:spTree>
    <p:extLst>
      <p:ext uri="{BB962C8B-B14F-4D97-AF65-F5344CB8AC3E}">
        <p14:creationId xmlns:p14="http://schemas.microsoft.com/office/powerpoint/2010/main" val="1278883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6D4C34C3-FAAB-43FA-BCB8-5CEE7EA12BF8}" type="datetimeFigureOut">
              <a:rPr lang="en-GB" smtClean="0"/>
              <a:t>08/05/2018</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B38BE83-83F9-4433-822A-F436CFC0AE09}" type="slidenum">
              <a:rPr lang="en-GB" smtClean="0"/>
              <a:t>‹#›</a:t>
            </a:fld>
            <a:endParaRPr lang="en-GB"/>
          </a:p>
        </p:txBody>
      </p:sp>
    </p:spTree>
    <p:extLst>
      <p:ext uri="{BB962C8B-B14F-4D97-AF65-F5344CB8AC3E}">
        <p14:creationId xmlns:p14="http://schemas.microsoft.com/office/powerpoint/2010/main" val="44850043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sychologytoday.com/us/blog/theory-knowledge/201410/theory-ten-universal-values" TargetMode="External"/><Relationship Id="rId7" Type="http://schemas.openxmlformats.org/officeDocument/2006/relationships/hyperlink" Target="https://www.oxfam.org.uk/education/who-we-are/what-is-global-citizenship" TargetMode="External"/><Relationship Id="rId2" Type="http://schemas.openxmlformats.org/officeDocument/2006/relationships/hyperlink" Target="https://www.gapminder.org/dollar-street/matrix?thing=Most%20loved%20toys&amp;row=2" TargetMode="External"/><Relationship Id="rId1" Type="http://schemas.openxmlformats.org/officeDocument/2006/relationships/slideLayout" Target="../slideLayouts/slideLayout7.xml"/><Relationship Id="rId6" Type="http://schemas.openxmlformats.org/officeDocument/2006/relationships/hyperlink" Target="https://www.jamieoliver.com/news-and-features/features/weve-adenough-of-junk-food-marketing/" TargetMode="External"/><Relationship Id="rId5" Type="http://schemas.openxmlformats.org/officeDocument/2006/relationships/hyperlink" Target="http://www.bbc.co.uk/news/uk-wales-44004779" TargetMode="External"/><Relationship Id="rId4" Type="http://schemas.openxmlformats.org/officeDocument/2006/relationships/hyperlink" Target="http://www.socresonline.org.uk/19/1/14.html"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www.youngminds.org.uk/for_children_young_people/whats_worrying_you/depression" TargetMode="External"/><Relationship Id="rId3" Type="http://schemas.openxmlformats.org/officeDocument/2006/relationships/hyperlink" Target="https://unearthed.greenpeace.org/2017/09/25/david-attenborough-climate-change-science-storytelling-blue-planet-ii/" TargetMode="External"/><Relationship Id="rId7" Type="http://schemas.openxmlformats.org/officeDocument/2006/relationships/hyperlink" Target="http://dera.ioe.ac.uk/14894/7/120508esdgcen_Redacted.pdf" TargetMode="External"/><Relationship Id="rId2" Type="http://schemas.openxmlformats.org/officeDocument/2006/relationships/hyperlink" Target="https://www.savethechildren.net/sites/default/files/libraries/Save%20the%20Children%20Global%20Accountability%20Report%202016%20-%202017.pdf" TargetMode="External"/><Relationship Id="rId1" Type="http://schemas.openxmlformats.org/officeDocument/2006/relationships/slideLayout" Target="../slideLayouts/slideLayout7.xml"/><Relationship Id="rId6" Type="http://schemas.openxmlformats.org/officeDocument/2006/relationships/hyperlink" Target="http://www.legislation.gov.uk/anaw/2015/2/contents/enacted" TargetMode="External"/><Relationship Id="rId5" Type="http://schemas.openxmlformats.org/officeDocument/2006/relationships/hyperlink" Target="https://sustainabledevelopment.un.org/post2015/transformingourworld" TargetMode="External"/><Relationship Id="rId4" Type="http://schemas.openxmlformats.org/officeDocument/2006/relationships/hyperlink" Target="https://unstats.un.org/sdgs/files/report/2017/TheSustainableDevelopmentGoalsReport2017.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DBF2E-0EAC-4093-BAAB-03F6679F8136}"/>
              </a:ext>
            </a:extLst>
          </p:cNvPr>
          <p:cNvSpPr>
            <a:spLocks noGrp="1"/>
          </p:cNvSpPr>
          <p:nvPr>
            <p:ph type="ctrTitle"/>
          </p:nvPr>
        </p:nvSpPr>
        <p:spPr>
          <a:xfrm>
            <a:off x="0" y="172278"/>
            <a:ext cx="12298017" cy="3697357"/>
          </a:xfrm>
        </p:spPr>
        <p:txBody>
          <a:bodyPr>
            <a:noAutofit/>
          </a:bodyPr>
          <a:lstStyle/>
          <a:p>
            <a:r>
              <a:rPr lang="en-GB" sz="5200" dirty="0"/>
              <a:t>How does the concept of Education for Sustainable Development and Global Citizenship contribute to reducing global inequalities?</a:t>
            </a:r>
          </a:p>
        </p:txBody>
      </p:sp>
      <p:sp>
        <p:nvSpPr>
          <p:cNvPr id="3" name="Subtitle 2">
            <a:extLst>
              <a:ext uri="{FF2B5EF4-FFF2-40B4-BE49-F238E27FC236}">
                <a16:creationId xmlns:a16="http://schemas.microsoft.com/office/drawing/2014/main" id="{357096D8-8E87-4B0E-A096-3398F8F597F9}"/>
              </a:ext>
            </a:extLst>
          </p:cNvPr>
          <p:cNvSpPr>
            <a:spLocks noGrp="1"/>
          </p:cNvSpPr>
          <p:nvPr>
            <p:ph type="subTitle" idx="1"/>
          </p:nvPr>
        </p:nvSpPr>
        <p:spPr>
          <a:xfrm>
            <a:off x="1712070" y="4532242"/>
            <a:ext cx="8767860" cy="1388165"/>
          </a:xfrm>
        </p:spPr>
        <p:txBody>
          <a:bodyPr/>
          <a:lstStyle/>
          <a:p>
            <a:r>
              <a:rPr lang="en-GB" dirty="0"/>
              <a:t>Ruby Wakley</a:t>
            </a:r>
          </a:p>
          <a:p>
            <a:r>
              <a:rPr lang="en-GB" dirty="0"/>
              <a:t>1601575</a:t>
            </a:r>
          </a:p>
        </p:txBody>
      </p:sp>
    </p:spTree>
    <p:extLst>
      <p:ext uri="{BB962C8B-B14F-4D97-AF65-F5344CB8AC3E}">
        <p14:creationId xmlns:p14="http://schemas.microsoft.com/office/powerpoint/2010/main" val="74772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2D108-4C23-4C16-9F79-2807F225F87B}"/>
              </a:ext>
            </a:extLst>
          </p:cNvPr>
          <p:cNvSpPr>
            <a:spLocks noGrp="1"/>
          </p:cNvSpPr>
          <p:nvPr>
            <p:ph type="title"/>
          </p:nvPr>
        </p:nvSpPr>
        <p:spPr>
          <a:xfrm>
            <a:off x="294861" y="-65481"/>
            <a:ext cx="9875520" cy="1356360"/>
          </a:xfrm>
        </p:spPr>
        <p:txBody>
          <a:bodyPr>
            <a:normAutofit/>
          </a:bodyPr>
          <a:lstStyle/>
          <a:p>
            <a:r>
              <a:rPr lang="en-GB" sz="4000" dirty="0"/>
              <a:t>Who is a Global Citizen?</a:t>
            </a:r>
          </a:p>
        </p:txBody>
      </p:sp>
      <p:sp>
        <p:nvSpPr>
          <p:cNvPr id="3" name="Content Placeholder 2">
            <a:extLst>
              <a:ext uri="{FF2B5EF4-FFF2-40B4-BE49-F238E27FC236}">
                <a16:creationId xmlns:a16="http://schemas.microsoft.com/office/drawing/2014/main" id="{45760CDB-9919-4709-814C-2A5C6BE989EC}"/>
              </a:ext>
            </a:extLst>
          </p:cNvPr>
          <p:cNvSpPr>
            <a:spLocks noGrp="1"/>
          </p:cNvSpPr>
          <p:nvPr>
            <p:ph idx="1"/>
          </p:nvPr>
        </p:nvSpPr>
        <p:spPr>
          <a:xfrm>
            <a:off x="884304" y="946481"/>
            <a:ext cx="4929809" cy="1466353"/>
          </a:xfrm>
          <a:ln>
            <a:solidFill>
              <a:schemeClr val="accent1">
                <a:lumMod val="50000"/>
              </a:schemeClr>
            </a:solidFill>
          </a:ln>
        </p:spPr>
        <p:txBody>
          <a:bodyPr>
            <a:normAutofit fontScale="92500"/>
          </a:bodyPr>
          <a:lstStyle/>
          <a:p>
            <a:pPr marL="45720" indent="0" algn="just">
              <a:buNone/>
            </a:pPr>
            <a:r>
              <a:rPr lang="en-GB" dirty="0">
                <a:solidFill>
                  <a:schemeClr val="accent2"/>
                </a:solidFill>
              </a:rPr>
              <a:t>‘A </a:t>
            </a:r>
            <a:r>
              <a:rPr lang="en-GB" b="1" dirty="0">
                <a:solidFill>
                  <a:schemeClr val="accent2"/>
                </a:solidFill>
              </a:rPr>
              <a:t>global citizen</a:t>
            </a:r>
            <a:r>
              <a:rPr lang="en-GB" dirty="0">
                <a:solidFill>
                  <a:schemeClr val="accent2"/>
                </a:solidFill>
              </a:rPr>
              <a:t> is someone who is aware of and understands the wider world - and their place in it. They take an active role in their community, and work with others to make our planet more equal, fair and sustainable.’</a:t>
            </a:r>
          </a:p>
        </p:txBody>
      </p:sp>
      <p:sp>
        <p:nvSpPr>
          <p:cNvPr id="7" name="TextBox 6">
            <a:extLst>
              <a:ext uri="{FF2B5EF4-FFF2-40B4-BE49-F238E27FC236}">
                <a16:creationId xmlns:a16="http://schemas.microsoft.com/office/drawing/2014/main" id="{902A5BB3-44E0-4921-B734-4F6060200A0F}"/>
              </a:ext>
            </a:extLst>
          </p:cNvPr>
          <p:cNvSpPr txBox="1"/>
          <p:nvPr/>
        </p:nvSpPr>
        <p:spPr>
          <a:xfrm>
            <a:off x="7460974" y="425981"/>
            <a:ext cx="5685183" cy="769441"/>
          </a:xfrm>
          <a:prstGeom prst="rect">
            <a:avLst/>
          </a:prstGeom>
          <a:noFill/>
        </p:spPr>
        <p:txBody>
          <a:bodyPr wrap="square" rtlCol="0">
            <a:spAutoFit/>
          </a:bodyPr>
          <a:lstStyle/>
          <a:p>
            <a:r>
              <a:rPr lang="en-GB" sz="4400" dirty="0">
                <a:solidFill>
                  <a:schemeClr val="accent1"/>
                </a:solidFill>
              </a:rPr>
              <a:t>What is </a:t>
            </a:r>
            <a:r>
              <a:rPr lang="en-GB" sz="4400" dirty="0" err="1">
                <a:solidFill>
                  <a:schemeClr val="accent1"/>
                </a:solidFill>
              </a:rPr>
              <a:t>ESDGC</a:t>
            </a:r>
            <a:r>
              <a:rPr lang="en-GB" sz="4400" dirty="0">
                <a:solidFill>
                  <a:schemeClr val="accent1"/>
                </a:solidFill>
              </a:rPr>
              <a:t>?</a:t>
            </a:r>
          </a:p>
        </p:txBody>
      </p:sp>
      <p:sp>
        <p:nvSpPr>
          <p:cNvPr id="8" name="TextBox 7">
            <a:extLst>
              <a:ext uri="{FF2B5EF4-FFF2-40B4-BE49-F238E27FC236}">
                <a16:creationId xmlns:a16="http://schemas.microsoft.com/office/drawing/2014/main" id="{8F4D1725-46AF-4B24-9DC7-394A86C80675}"/>
              </a:ext>
            </a:extLst>
          </p:cNvPr>
          <p:cNvSpPr txBox="1"/>
          <p:nvPr/>
        </p:nvSpPr>
        <p:spPr>
          <a:xfrm>
            <a:off x="7203552" y="2776372"/>
            <a:ext cx="4386472" cy="923330"/>
          </a:xfrm>
          <a:prstGeom prst="rect">
            <a:avLst/>
          </a:prstGeom>
          <a:noFill/>
          <a:ln>
            <a:solidFill>
              <a:schemeClr val="accent2"/>
            </a:solidFill>
          </a:ln>
        </p:spPr>
        <p:txBody>
          <a:bodyPr wrap="square" rtlCol="0">
            <a:spAutoFit/>
          </a:bodyPr>
          <a:lstStyle/>
          <a:p>
            <a:pPr algn="just"/>
            <a:r>
              <a:rPr lang="en-GB" dirty="0">
                <a:solidFill>
                  <a:schemeClr val="accent1"/>
                </a:solidFill>
              </a:rPr>
              <a:t>‘equip people with the knowledge and skills to deal with the major challenges that face the world and its inhabitants’</a:t>
            </a:r>
          </a:p>
        </p:txBody>
      </p:sp>
      <p:pic>
        <p:nvPicPr>
          <p:cNvPr id="10" name="Graphic 9" descr="Earth Globe Americas">
            <a:extLst>
              <a:ext uri="{FF2B5EF4-FFF2-40B4-BE49-F238E27FC236}">
                <a16:creationId xmlns:a16="http://schemas.microsoft.com/office/drawing/2014/main" id="{CD12A9AC-E884-402B-9381-CD23DB01FB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6356" y="281022"/>
            <a:ext cx="914400" cy="914400"/>
          </a:xfrm>
          <a:prstGeom prst="rect">
            <a:avLst/>
          </a:prstGeom>
        </p:spPr>
      </p:pic>
      <p:sp>
        <p:nvSpPr>
          <p:cNvPr id="14" name="TextBox 13">
            <a:extLst>
              <a:ext uri="{FF2B5EF4-FFF2-40B4-BE49-F238E27FC236}">
                <a16:creationId xmlns:a16="http://schemas.microsoft.com/office/drawing/2014/main" id="{77EF64E4-12F4-4CC0-A3D9-D18F7D298D37}"/>
              </a:ext>
            </a:extLst>
          </p:cNvPr>
          <p:cNvSpPr txBox="1"/>
          <p:nvPr/>
        </p:nvSpPr>
        <p:spPr>
          <a:xfrm>
            <a:off x="7203552" y="4144577"/>
            <a:ext cx="4286085" cy="2123658"/>
          </a:xfrm>
          <a:prstGeom prst="rect">
            <a:avLst/>
          </a:prstGeom>
          <a:noFill/>
        </p:spPr>
        <p:txBody>
          <a:bodyPr wrap="square" rtlCol="0">
            <a:spAutoFit/>
          </a:bodyPr>
          <a:lstStyle/>
          <a:p>
            <a:pPr marL="285750" indent="-285750">
              <a:buFont typeface="Arial" panose="020B0604020202020204" pitchFamily="34" charset="0"/>
              <a:buChar char="•"/>
            </a:pPr>
            <a:r>
              <a:rPr lang="en-GB" sz="2200" dirty="0">
                <a:solidFill>
                  <a:schemeClr val="accent2"/>
                </a:solidFill>
              </a:rPr>
              <a:t>What links society, the economy and the environment?</a:t>
            </a:r>
          </a:p>
          <a:p>
            <a:pPr marL="285750" indent="-285750">
              <a:buFont typeface="Arial" panose="020B0604020202020204" pitchFamily="34" charset="0"/>
              <a:buChar char="•"/>
            </a:pPr>
            <a:r>
              <a:rPr lang="en-GB" sz="2200" dirty="0">
                <a:solidFill>
                  <a:schemeClr val="accent2"/>
                </a:solidFill>
              </a:rPr>
              <a:t>What are our needs and rights?</a:t>
            </a:r>
          </a:p>
          <a:p>
            <a:pPr marL="285750" indent="-285750">
              <a:buFont typeface="Arial" panose="020B0604020202020204" pitchFamily="34" charset="0"/>
              <a:buChar char="•"/>
            </a:pPr>
            <a:r>
              <a:rPr lang="en-GB" sz="2200" dirty="0">
                <a:solidFill>
                  <a:schemeClr val="accent2"/>
                </a:solidFill>
              </a:rPr>
              <a:t>What are the implications of what we do?</a:t>
            </a:r>
          </a:p>
          <a:p>
            <a:pPr marL="285750" indent="-285750">
              <a:buFont typeface="Arial" panose="020B0604020202020204" pitchFamily="34" charset="0"/>
              <a:buChar char="•"/>
            </a:pPr>
            <a:r>
              <a:rPr lang="en-GB" sz="2200" dirty="0">
                <a:solidFill>
                  <a:schemeClr val="accent2"/>
                </a:solidFill>
              </a:rPr>
              <a:t>What actions can be taken?</a:t>
            </a:r>
          </a:p>
        </p:txBody>
      </p:sp>
      <p:sp>
        <p:nvSpPr>
          <p:cNvPr id="20" name="TextBox 19">
            <a:extLst>
              <a:ext uri="{FF2B5EF4-FFF2-40B4-BE49-F238E27FC236}">
                <a16:creationId xmlns:a16="http://schemas.microsoft.com/office/drawing/2014/main" id="{11CFE807-9586-4FE7-A0CE-37F9010B25D9}"/>
              </a:ext>
            </a:extLst>
          </p:cNvPr>
          <p:cNvSpPr txBox="1"/>
          <p:nvPr/>
        </p:nvSpPr>
        <p:spPr>
          <a:xfrm>
            <a:off x="7103165" y="1195422"/>
            <a:ext cx="4386472" cy="1754326"/>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accent2"/>
                </a:solidFill>
              </a:rPr>
              <a:t>First introduced in 2002</a:t>
            </a:r>
          </a:p>
          <a:p>
            <a:pPr marL="285750" indent="-285750">
              <a:buFont typeface="Arial" panose="020B0604020202020204" pitchFamily="34" charset="0"/>
              <a:buChar char="•"/>
            </a:pPr>
            <a:r>
              <a:rPr lang="en-GB" dirty="0">
                <a:solidFill>
                  <a:schemeClr val="accent2"/>
                </a:solidFill>
              </a:rPr>
              <a:t>Identified as one of the Welsh Assembly Government’s top priorities in 2004</a:t>
            </a:r>
          </a:p>
          <a:p>
            <a:pPr marL="285750" indent="-285750">
              <a:buFont typeface="Arial" panose="020B0604020202020204" pitchFamily="34" charset="0"/>
              <a:buChar char="•"/>
            </a:pPr>
            <a:r>
              <a:rPr lang="en-GB" dirty="0">
                <a:solidFill>
                  <a:schemeClr val="accent2"/>
                </a:solidFill>
              </a:rPr>
              <a:t>Estyn have reported on school progress since 2006</a:t>
            </a:r>
          </a:p>
          <a:p>
            <a:endParaRPr lang="en-GB" dirty="0"/>
          </a:p>
        </p:txBody>
      </p:sp>
      <p:pic>
        <p:nvPicPr>
          <p:cNvPr id="26" name="Picture 25">
            <a:extLst>
              <a:ext uri="{FF2B5EF4-FFF2-40B4-BE49-F238E27FC236}">
                <a16:creationId xmlns:a16="http://schemas.microsoft.com/office/drawing/2014/main" id="{4851DA3D-A01C-423B-8FA7-47929AC9AD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35782" y="3458881"/>
            <a:ext cx="3430993" cy="1574772"/>
          </a:xfrm>
          <a:prstGeom prst="rect">
            <a:avLst/>
          </a:prstGeom>
        </p:spPr>
      </p:pic>
      <p:sp>
        <p:nvSpPr>
          <p:cNvPr id="27" name="TextBox 26">
            <a:extLst>
              <a:ext uri="{FF2B5EF4-FFF2-40B4-BE49-F238E27FC236}">
                <a16:creationId xmlns:a16="http://schemas.microsoft.com/office/drawing/2014/main" id="{866AC00B-2D17-44E5-8937-33EC0AFC8710}"/>
              </a:ext>
            </a:extLst>
          </p:cNvPr>
          <p:cNvSpPr txBox="1"/>
          <p:nvPr/>
        </p:nvSpPr>
        <p:spPr>
          <a:xfrm>
            <a:off x="450303" y="2971800"/>
            <a:ext cx="3016628" cy="2031325"/>
          </a:xfrm>
          <a:prstGeom prst="rect">
            <a:avLst/>
          </a:prstGeom>
          <a:noFill/>
        </p:spPr>
        <p:txBody>
          <a:bodyPr wrap="square" rtlCol="0">
            <a:spAutoFit/>
          </a:bodyPr>
          <a:lstStyle/>
          <a:p>
            <a:r>
              <a:rPr lang="en-GB" sz="2100" b="1" dirty="0"/>
              <a:t>The 7 Themes of </a:t>
            </a:r>
            <a:r>
              <a:rPr lang="en-GB" sz="2100" b="1" dirty="0" err="1"/>
              <a:t>ESDGC</a:t>
            </a:r>
            <a:endParaRPr lang="en-GB" sz="2100" b="1" dirty="0"/>
          </a:p>
          <a:p>
            <a:pPr marL="285750" indent="-285750">
              <a:buFont typeface="Arial" panose="020B0604020202020204" pitchFamily="34" charset="0"/>
              <a:buChar char="•"/>
            </a:pPr>
            <a:r>
              <a:rPr lang="en-GB" sz="2100" dirty="0"/>
              <a:t>The Natural Environment</a:t>
            </a:r>
          </a:p>
          <a:p>
            <a:pPr marL="285750" indent="-285750">
              <a:buFont typeface="Arial" panose="020B0604020202020204" pitchFamily="34" charset="0"/>
              <a:buChar char="•"/>
            </a:pPr>
            <a:r>
              <a:rPr lang="en-GB" sz="2100" dirty="0"/>
              <a:t>Consumption and Waste</a:t>
            </a:r>
          </a:p>
          <a:p>
            <a:pPr marL="285750" indent="-285750">
              <a:buFont typeface="Arial" panose="020B0604020202020204" pitchFamily="34" charset="0"/>
              <a:buChar char="•"/>
            </a:pPr>
            <a:r>
              <a:rPr lang="en-GB" sz="2100" dirty="0"/>
              <a:t>Climate Change</a:t>
            </a:r>
          </a:p>
        </p:txBody>
      </p:sp>
      <p:sp>
        <p:nvSpPr>
          <p:cNvPr id="28" name="TextBox 27">
            <a:extLst>
              <a:ext uri="{FF2B5EF4-FFF2-40B4-BE49-F238E27FC236}">
                <a16:creationId xmlns:a16="http://schemas.microsoft.com/office/drawing/2014/main" id="{6CA43672-540D-4A2D-8A27-430AFE88D3FE}"/>
              </a:ext>
            </a:extLst>
          </p:cNvPr>
          <p:cNvSpPr txBox="1"/>
          <p:nvPr/>
        </p:nvSpPr>
        <p:spPr>
          <a:xfrm>
            <a:off x="450303" y="4927306"/>
            <a:ext cx="2757267" cy="1985159"/>
          </a:xfrm>
          <a:prstGeom prst="rect">
            <a:avLst/>
          </a:prstGeom>
          <a:noFill/>
        </p:spPr>
        <p:txBody>
          <a:bodyPr wrap="square" rtlCol="0">
            <a:spAutoFit/>
          </a:bodyPr>
          <a:lstStyle/>
          <a:p>
            <a:pPr marL="285750" indent="-285750">
              <a:buFont typeface="Arial" panose="020B0604020202020204" pitchFamily="34" charset="0"/>
              <a:buChar char="•"/>
            </a:pPr>
            <a:r>
              <a:rPr lang="en-GB" sz="2100" dirty="0"/>
              <a:t>Wealth and Poverty</a:t>
            </a:r>
          </a:p>
          <a:p>
            <a:pPr marL="285750" indent="-285750">
              <a:buFont typeface="Arial" panose="020B0604020202020204" pitchFamily="34" charset="0"/>
              <a:buChar char="•"/>
            </a:pPr>
            <a:r>
              <a:rPr lang="en-GB" sz="2100" dirty="0"/>
              <a:t>Identity and Culture</a:t>
            </a:r>
          </a:p>
          <a:p>
            <a:pPr marL="285750" indent="-285750">
              <a:buFont typeface="Arial" panose="020B0604020202020204" pitchFamily="34" charset="0"/>
              <a:buChar char="•"/>
            </a:pPr>
            <a:r>
              <a:rPr lang="en-GB" sz="2100" dirty="0"/>
              <a:t>Choices and Decisions</a:t>
            </a:r>
          </a:p>
          <a:p>
            <a:pPr marL="285750" indent="-285750">
              <a:buFont typeface="Arial" panose="020B0604020202020204" pitchFamily="34" charset="0"/>
              <a:buChar char="•"/>
            </a:pPr>
            <a:r>
              <a:rPr lang="en-GB" sz="2100" dirty="0"/>
              <a:t>Health</a:t>
            </a:r>
          </a:p>
          <a:p>
            <a:endParaRPr lang="en-GB" dirty="0"/>
          </a:p>
        </p:txBody>
      </p:sp>
      <p:sp>
        <p:nvSpPr>
          <p:cNvPr id="29" name="TextBox 28">
            <a:extLst>
              <a:ext uri="{FF2B5EF4-FFF2-40B4-BE49-F238E27FC236}">
                <a16:creationId xmlns:a16="http://schemas.microsoft.com/office/drawing/2014/main" id="{6B63F668-EF5E-41DE-A929-119CB118F53F}"/>
              </a:ext>
            </a:extLst>
          </p:cNvPr>
          <p:cNvSpPr txBox="1"/>
          <p:nvPr/>
        </p:nvSpPr>
        <p:spPr>
          <a:xfrm>
            <a:off x="8984432" y="6363692"/>
            <a:ext cx="3873862" cy="215444"/>
          </a:xfrm>
          <a:prstGeom prst="rect">
            <a:avLst/>
          </a:prstGeom>
          <a:noFill/>
        </p:spPr>
        <p:txBody>
          <a:bodyPr wrap="square" rtlCol="0">
            <a:spAutoFit/>
          </a:bodyPr>
          <a:lstStyle/>
          <a:p>
            <a:r>
              <a:rPr lang="en-GB" sz="800" dirty="0"/>
              <a:t>(Oxfam, 2018, np; Welsh Government 2012; Quotes of Daily, 2016)</a:t>
            </a:r>
          </a:p>
        </p:txBody>
      </p:sp>
    </p:spTree>
    <p:extLst>
      <p:ext uri="{BB962C8B-B14F-4D97-AF65-F5344CB8AC3E}">
        <p14:creationId xmlns:p14="http://schemas.microsoft.com/office/powerpoint/2010/main" val="1381093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830DE-4704-4DF6-9BE1-928FF6CFB620}"/>
              </a:ext>
            </a:extLst>
          </p:cNvPr>
          <p:cNvSpPr>
            <a:spLocks noGrp="1"/>
          </p:cNvSpPr>
          <p:nvPr>
            <p:ph type="title"/>
          </p:nvPr>
        </p:nvSpPr>
        <p:spPr>
          <a:xfrm>
            <a:off x="1116495" y="217035"/>
            <a:ext cx="3839817" cy="1126435"/>
          </a:xfrm>
        </p:spPr>
        <p:txBody>
          <a:bodyPr>
            <a:normAutofit/>
          </a:bodyPr>
          <a:lstStyle/>
          <a:p>
            <a:r>
              <a:rPr lang="en-GB" sz="4000" dirty="0"/>
              <a:t>The 2030 Agenda</a:t>
            </a:r>
          </a:p>
        </p:txBody>
      </p:sp>
      <p:sp>
        <p:nvSpPr>
          <p:cNvPr id="4" name="Content Placeholder 3">
            <a:extLst>
              <a:ext uri="{FF2B5EF4-FFF2-40B4-BE49-F238E27FC236}">
                <a16:creationId xmlns:a16="http://schemas.microsoft.com/office/drawing/2014/main" id="{586E3E63-B39E-494F-BCED-03C09F592A6D}"/>
              </a:ext>
            </a:extLst>
          </p:cNvPr>
          <p:cNvSpPr>
            <a:spLocks noGrp="1"/>
          </p:cNvSpPr>
          <p:nvPr>
            <p:ph idx="1"/>
          </p:nvPr>
        </p:nvSpPr>
        <p:spPr>
          <a:xfrm>
            <a:off x="1242391" y="1175869"/>
            <a:ext cx="3839817" cy="5191539"/>
          </a:xfrm>
        </p:spPr>
        <p:txBody>
          <a:bodyPr/>
          <a:lstStyle/>
          <a:p>
            <a:r>
              <a:rPr lang="en-GB" dirty="0"/>
              <a:t>17 goals to conquer inequality</a:t>
            </a:r>
          </a:p>
          <a:p>
            <a:r>
              <a:rPr lang="en-GB" dirty="0"/>
              <a:t>Adopted by world leaders in 2015</a:t>
            </a:r>
          </a:p>
          <a:p>
            <a:r>
              <a:rPr lang="en-GB" dirty="0"/>
              <a:t>Eradication of all forms of poverty is at the core</a:t>
            </a:r>
          </a:p>
          <a:p>
            <a:r>
              <a:rPr lang="en-GB" dirty="0"/>
              <a:t>Addressing the disadvantages of women around the world</a:t>
            </a:r>
          </a:p>
          <a:p>
            <a:r>
              <a:rPr lang="en-GB" dirty="0"/>
              <a:t>Investment in infrastructure and technology</a:t>
            </a:r>
          </a:p>
          <a:p>
            <a:r>
              <a:rPr lang="en-GB" dirty="0"/>
              <a:t>Promote prosperity</a:t>
            </a:r>
          </a:p>
          <a:p>
            <a:endParaRPr lang="en-GB" dirty="0"/>
          </a:p>
        </p:txBody>
      </p:sp>
      <p:sp>
        <p:nvSpPr>
          <p:cNvPr id="3" name="TextBox 2">
            <a:extLst>
              <a:ext uri="{FF2B5EF4-FFF2-40B4-BE49-F238E27FC236}">
                <a16:creationId xmlns:a16="http://schemas.microsoft.com/office/drawing/2014/main" id="{5F63969D-B15D-45B2-B8C1-33F7268CE6FC}"/>
              </a:ext>
            </a:extLst>
          </p:cNvPr>
          <p:cNvSpPr txBox="1"/>
          <p:nvPr/>
        </p:nvSpPr>
        <p:spPr>
          <a:xfrm>
            <a:off x="6415156" y="321315"/>
            <a:ext cx="6028636" cy="1169551"/>
          </a:xfrm>
          <a:prstGeom prst="rect">
            <a:avLst/>
          </a:prstGeom>
          <a:noFill/>
        </p:spPr>
        <p:txBody>
          <a:bodyPr wrap="square" rtlCol="0">
            <a:spAutoFit/>
          </a:bodyPr>
          <a:lstStyle/>
          <a:p>
            <a:r>
              <a:rPr lang="en-GB" sz="3500" dirty="0">
                <a:solidFill>
                  <a:schemeClr val="accent2"/>
                </a:solidFill>
              </a:rPr>
              <a:t>Well-being of Future Generations (Wales) Act 2015</a:t>
            </a:r>
          </a:p>
        </p:txBody>
      </p:sp>
      <p:graphicFrame>
        <p:nvGraphicFramePr>
          <p:cNvPr id="6" name="Diagram 5">
            <a:extLst>
              <a:ext uri="{FF2B5EF4-FFF2-40B4-BE49-F238E27FC236}">
                <a16:creationId xmlns:a16="http://schemas.microsoft.com/office/drawing/2014/main" id="{E8C2DBAB-5185-4D01-97BB-137961D69301}"/>
              </a:ext>
            </a:extLst>
          </p:cNvPr>
          <p:cNvGraphicFramePr/>
          <p:nvPr>
            <p:extLst>
              <p:ext uri="{D42A27DB-BD31-4B8C-83A1-F6EECF244321}">
                <p14:modId xmlns:p14="http://schemas.microsoft.com/office/powerpoint/2010/main" val="3892617317"/>
              </p:ext>
            </p:extLst>
          </p:nvPr>
        </p:nvGraphicFramePr>
        <p:xfrm>
          <a:off x="4708940" y="1343470"/>
          <a:ext cx="7734852" cy="5106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E4E22B47-3FC5-4325-B3B8-44BF5ADDC5B3}"/>
              </a:ext>
            </a:extLst>
          </p:cNvPr>
          <p:cNvSpPr txBox="1"/>
          <p:nvPr/>
        </p:nvSpPr>
        <p:spPr>
          <a:xfrm>
            <a:off x="10049566" y="6198131"/>
            <a:ext cx="2142434" cy="338554"/>
          </a:xfrm>
          <a:prstGeom prst="rect">
            <a:avLst/>
          </a:prstGeom>
          <a:noFill/>
        </p:spPr>
        <p:txBody>
          <a:bodyPr wrap="square" rtlCol="0">
            <a:spAutoFit/>
          </a:bodyPr>
          <a:lstStyle/>
          <a:p>
            <a:r>
              <a:rPr lang="en-GB" sz="800" dirty="0"/>
              <a:t>(United Nations, 2017; Welsh Assembly Government, 2015)</a:t>
            </a:r>
          </a:p>
        </p:txBody>
      </p:sp>
    </p:spTree>
    <p:extLst>
      <p:ext uri="{BB962C8B-B14F-4D97-AF65-F5344CB8AC3E}">
        <p14:creationId xmlns:p14="http://schemas.microsoft.com/office/powerpoint/2010/main" val="320491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D125D1-6E70-402B-A4C8-49B7CC37D6B8}"/>
              </a:ext>
            </a:extLst>
          </p:cNvPr>
          <p:cNvSpPr txBox="1"/>
          <p:nvPr/>
        </p:nvSpPr>
        <p:spPr>
          <a:xfrm>
            <a:off x="304800" y="291548"/>
            <a:ext cx="4810539" cy="707886"/>
          </a:xfrm>
          <a:prstGeom prst="rect">
            <a:avLst/>
          </a:prstGeom>
          <a:noFill/>
        </p:spPr>
        <p:txBody>
          <a:bodyPr wrap="square" rtlCol="0">
            <a:spAutoFit/>
          </a:bodyPr>
          <a:lstStyle/>
          <a:p>
            <a:r>
              <a:rPr lang="en-GB" sz="4000" dirty="0">
                <a:solidFill>
                  <a:schemeClr val="accent1"/>
                </a:solidFill>
              </a:rPr>
              <a:t>Wealth and Poverty</a:t>
            </a:r>
          </a:p>
        </p:txBody>
      </p:sp>
      <p:sp>
        <p:nvSpPr>
          <p:cNvPr id="3" name="TextBox 2">
            <a:extLst>
              <a:ext uri="{FF2B5EF4-FFF2-40B4-BE49-F238E27FC236}">
                <a16:creationId xmlns:a16="http://schemas.microsoft.com/office/drawing/2014/main" id="{32C02D03-B062-48A9-BDFE-8517D3F28CEA}"/>
              </a:ext>
            </a:extLst>
          </p:cNvPr>
          <p:cNvSpPr txBox="1"/>
          <p:nvPr/>
        </p:nvSpPr>
        <p:spPr>
          <a:xfrm>
            <a:off x="437322" y="999434"/>
            <a:ext cx="4227443" cy="5401479"/>
          </a:xfrm>
          <a:prstGeom prst="rect">
            <a:avLst/>
          </a:prstGeom>
          <a:noFill/>
        </p:spPr>
        <p:txBody>
          <a:bodyPr wrap="square" rtlCol="0">
            <a:spAutoFit/>
          </a:bodyPr>
          <a:lstStyle/>
          <a:p>
            <a:pPr marL="342900" indent="-342900">
              <a:buAutoNum type="arabicPeriod"/>
            </a:pPr>
            <a:r>
              <a:rPr lang="en-GB" sz="1500" dirty="0"/>
              <a:t>In the last 20 years, the proportion of the world population living in extreme poverty has…</a:t>
            </a:r>
          </a:p>
          <a:p>
            <a:pPr marL="285750" indent="-285750">
              <a:buFont typeface="Wingdings" panose="05000000000000000000" pitchFamily="2" charset="2"/>
              <a:buChar char="q"/>
            </a:pPr>
            <a:r>
              <a:rPr lang="en-GB" sz="1500" dirty="0"/>
              <a:t>	almost doubled</a:t>
            </a:r>
          </a:p>
          <a:p>
            <a:pPr marL="285750" indent="-285750">
              <a:buFont typeface="Wingdings" panose="05000000000000000000" pitchFamily="2" charset="2"/>
              <a:buChar char="q"/>
            </a:pPr>
            <a:r>
              <a:rPr lang="en-GB" sz="1500" dirty="0"/>
              <a:t>    remained more or less the same</a:t>
            </a:r>
          </a:p>
          <a:p>
            <a:pPr marL="285750" indent="-285750">
              <a:buFont typeface="Wingdings" panose="05000000000000000000" pitchFamily="2" charset="2"/>
              <a:buChar char="q"/>
            </a:pPr>
            <a:r>
              <a:rPr lang="en-GB" sz="1500" dirty="0"/>
              <a:t>    almost halved</a:t>
            </a:r>
          </a:p>
          <a:p>
            <a:endParaRPr lang="en-GB" sz="1500" dirty="0"/>
          </a:p>
          <a:p>
            <a:pPr marL="342900" indent="-342900">
              <a:buAutoNum type="arabicPeriod" startAt="2"/>
            </a:pPr>
            <a:r>
              <a:rPr lang="en-GB" sz="1500" dirty="0"/>
              <a:t>How many people in the world have some access to electricity?</a:t>
            </a:r>
          </a:p>
          <a:p>
            <a:pPr marL="285750" indent="-285750">
              <a:buFont typeface="Wingdings" panose="05000000000000000000" pitchFamily="2" charset="2"/>
              <a:buChar char="q"/>
            </a:pPr>
            <a:r>
              <a:rPr lang="en-GB" sz="1500" dirty="0"/>
              <a:t>   20%</a:t>
            </a:r>
          </a:p>
          <a:p>
            <a:pPr marL="285750" indent="-285750">
              <a:buFont typeface="Wingdings" panose="05000000000000000000" pitchFamily="2" charset="2"/>
              <a:buChar char="q"/>
            </a:pPr>
            <a:r>
              <a:rPr lang="en-GB" sz="1500" dirty="0"/>
              <a:t>   50%</a:t>
            </a:r>
          </a:p>
          <a:p>
            <a:pPr marL="285750" indent="-285750">
              <a:buFont typeface="Wingdings" panose="05000000000000000000" pitchFamily="2" charset="2"/>
              <a:buChar char="q"/>
            </a:pPr>
            <a:r>
              <a:rPr lang="en-GB" sz="1500" dirty="0"/>
              <a:t>   80%</a:t>
            </a:r>
          </a:p>
          <a:p>
            <a:endParaRPr lang="en-GB" sz="1500" dirty="0"/>
          </a:p>
          <a:p>
            <a:pPr marL="342900" indent="-342900">
              <a:buAutoNum type="arabicPeriod" startAt="3"/>
            </a:pPr>
            <a:r>
              <a:rPr lang="en-GB" sz="1500" dirty="0"/>
              <a:t>Where does the majority of the world population live?</a:t>
            </a:r>
          </a:p>
          <a:p>
            <a:pPr marL="285750" indent="-285750">
              <a:buFont typeface="Wingdings" panose="05000000000000000000" pitchFamily="2" charset="2"/>
              <a:buChar char="q"/>
            </a:pPr>
            <a:r>
              <a:rPr lang="en-GB" sz="1500" dirty="0"/>
              <a:t>   Low-income countries</a:t>
            </a:r>
          </a:p>
          <a:p>
            <a:pPr marL="285750" indent="-285750">
              <a:buFont typeface="Wingdings" panose="05000000000000000000" pitchFamily="2" charset="2"/>
              <a:buChar char="q"/>
            </a:pPr>
            <a:r>
              <a:rPr lang="en-GB" sz="1500" dirty="0"/>
              <a:t>   Middle-income countries</a:t>
            </a:r>
          </a:p>
          <a:p>
            <a:pPr marL="285750" indent="-285750">
              <a:buFont typeface="Wingdings" panose="05000000000000000000" pitchFamily="2" charset="2"/>
              <a:buChar char="q"/>
            </a:pPr>
            <a:r>
              <a:rPr lang="en-GB" sz="1500" dirty="0"/>
              <a:t>   High-income countries</a:t>
            </a:r>
          </a:p>
          <a:p>
            <a:endParaRPr lang="en-GB" sz="1500" dirty="0"/>
          </a:p>
          <a:p>
            <a:r>
              <a:rPr lang="en-GB" sz="1500" dirty="0"/>
              <a:t>4.      In all low-income countries today, how many girls finish primary school?</a:t>
            </a:r>
          </a:p>
          <a:p>
            <a:pPr marL="285750" indent="-285750">
              <a:buFont typeface="Wingdings" panose="05000000000000000000" pitchFamily="2" charset="2"/>
              <a:buChar char="q"/>
            </a:pPr>
            <a:r>
              <a:rPr lang="en-GB" sz="1500" dirty="0"/>
              <a:t>   20%</a:t>
            </a:r>
          </a:p>
          <a:p>
            <a:pPr marL="285750" indent="-285750">
              <a:buFont typeface="Wingdings" panose="05000000000000000000" pitchFamily="2" charset="2"/>
              <a:buChar char="q"/>
            </a:pPr>
            <a:r>
              <a:rPr lang="en-GB" sz="1500" dirty="0"/>
              <a:t>   40%</a:t>
            </a:r>
          </a:p>
          <a:p>
            <a:pPr marL="285750" indent="-285750">
              <a:buFont typeface="Wingdings" panose="05000000000000000000" pitchFamily="2" charset="2"/>
              <a:buChar char="q"/>
            </a:pPr>
            <a:r>
              <a:rPr lang="en-GB" sz="1500" dirty="0"/>
              <a:t>   60%</a:t>
            </a:r>
          </a:p>
        </p:txBody>
      </p:sp>
      <p:pic>
        <p:nvPicPr>
          <p:cNvPr id="4" name="Picture 3">
            <a:extLst>
              <a:ext uri="{FF2B5EF4-FFF2-40B4-BE49-F238E27FC236}">
                <a16:creationId xmlns:a16="http://schemas.microsoft.com/office/drawing/2014/main" id="{4B204986-49F2-4F30-B494-D1DD7669935F}"/>
              </a:ext>
            </a:extLst>
          </p:cNvPr>
          <p:cNvPicPr>
            <a:picLocks noChangeAspect="1"/>
          </p:cNvPicPr>
          <p:nvPr/>
        </p:nvPicPr>
        <p:blipFill rotWithShape="1">
          <a:blip r:embed="rId2"/>
          <a:srcRect l="1413" t="27815" r="2717" b="29845"/>
          <a:stretch/>
        </p:blipFill>
        <p:spPr>
          <a:xfrm>
            <a:off x="5115339" y="291548"/>
            <a:ext cx="6084387" cy="1510749"/>
          </a:xfrm>
          <a:prstGeom prst="rect">
            <a:avLst/>
          </a:prstGeom>
        </p:spPr>
      </p:pic>
      <p:pic>
        <p:nvPicPr>
          <p:cNvPr id="6" name="Picture 5">
            <a:extLst>
              <a:ext uri="{FF2B5EF4-FFF2-40B4-BE49-F238E27FC236}">
                <a16:creationId xmlns:a16="http://schemas.microsoft.com/office/drawing/2014/main" id="{7B6EF8BA-0DBF-4564-9330-966EE5317010}"/>
              </a:ext>
            </a:extLst>
          </p:cNvPr>
          <p:cNvPicPr>
            <a:picLocks noChangeAspect="1"/>
          </p:cNvPicPr>
          <p:nvPr/>
        </p:nvPicPr>
        <p:blipFill rotWithShape="1">
          <a:blip r:embed="rId3"/>
          <a:srcRect l="1630" t="27236" r="2718" b="29555"/>
          <a:stretch/>
        </p:blipFill>
        <p:spPr>
          <a:xfrm>
            <a:off x="5115338" y="1767750"/>
            <a:ext cx="6084387" cy="1545296"/>
          </a:xfrm>
          <a:prstGeom prst="rect">
            <a:avLst/>
          </a:prstGeom>
        </p:spPr>
      </p:pic>
      <p:pic>
        <p:nvPicPr>
          <p:cNvPr id="7" name="Picture 6">
            <a:extLst>
              <a:ext uri="{FF2B5EF4-FFF2-40B4-BE49-F238E27FC236}">
                <a16:creationId xmlns:a16="http://schemas.microsoft.com/office/drawing/2014/main" id="{A05DDA99-DD32-4B33-8E6D-C93B2CF007E5}"/>
              </a:ext>
            </a:extLst>
          </p:cNvPr>
          <p:cNvPicPr>
            <a:picLocks noChangeAspect="1"/>
          </p:cNvPicPr>
          <p:nvPr/>
        </p:nvPicPr>
        <p:blipFill rotWithShape="1">
          <a:blip r:embed="rId4"/>
          <a:srcRect l="1510" t="27429" r="2698" b="29555"/>
          <a:stretch/>
        </p:blipFill>
        <p:spPr>
          <a:xfrm>
            <a:off x="5115337" y="3308714"/>
            <a:ext cx="6084387" cy="1545296"/>
          </a:xfrm>
          <a:prstGeom prst="rect">
            <a:avLst/>
          </a:prstGeom>
        </p:spPr>
      </p:pic>
      <p:pic>
        <p:nvPicPr>
          <p:cNvPr id="8" name="Picture 7">
            <a:extLst>
              <a:ext uri="{FF2B5EF4-FFF2-40B4-BE49-F238E27FC236}">
                <a16:creationId xmlns:a16="http://schemas.microsoft.com/office/drawing/2014/main" id="{AE02836F-03D4-4271-9D65-1CCA0D8A9B2F}"/>
              </a:ext>
            </a:extLst>
          </p:cNvPr>
          <p:cNvPicPr>
            <a:picLocks noChangeAspect="1"/>
          </p:cNvPicPr>
          <p:nvPr/>
        </p:nvPicPr>
        <p:blipFill rotWithShape="1">
          <a:blip r:embed="rId5"/>
          <a:srcRect l="1631" t="43668" r="2499" b="12639"/>
          <a:stretch/>
        </p:blipFill>
        <p:spPr>
          <a:xfrm>
            <a:off x="5115337" y="4801389"/>
            <a:ext cx="6084387" cy="1559038"/>
          </a:xfrm>
          <a:prstGeom prst="rect">
            <a:avLst/>
          </a:prstGeom>
        </p:spPr>
      </p:pic>
      <p:sp>
        <p:nvSpPr>
          <p:cNvPr id="9" name="TextBox 8">
            <a:extLst>
              <a:ext uri="{FF2B5EF4-FFF2-40B4-BE49-F238E27FC236}">
                <a16:creationId xmlns:a16="http://schemas.microsoft.com/office/drawing/2014/main" id="{7F48A4FC-A5CC-422A-8106-B4FF63C43CCC}"/>
              </a:ext>
            </a:extLst>
          </p:cNvPr>
          <p:cNvSpPr txBox="1"/>
          <p:nvPr/>
        </p:nvSpPr>
        <p:spPr>
          <a:xfrm>
            <a:off x="8825947" y="6351008"/>
            <a:ext cx="3498574" cy="215444"/>
          </a:xfrm>
          <a:prstGeom prst="rect">
            <a:avLst/>
          </a:prstGeom>
          <a:noFill/>
        </p:spPr>
        <p:txBody>
          <a:bodyPr wrap="square" rtlCol="0">
            <a:spAutoFit/>
          </a:bodyPr>
          <a:lstStyle/>
          <a:p>
            <a:r>
              <a:rPr lang="en-GB" sz="800" dirty="0"/>
              <a:t>(</a:t>
            </a:r>
            <a:r>
              <a:rPr lang="en-GB" sz="800" dirty="0" err="1"/>
              <a:t>Rosling</a:t>
            </a:r>
            <a:r>
              <a:rPr lang="en-GB" sz="800" dirty="0"/>
              <a:t>, </a:t>
            </a:r>
            <a:r>
              <a:rPr lang="en-GB" sz="800" dirty="0" err="1"/>
              <a:t>Rosling</a:t>
            </a:r>
            <a:r>
              <a:rPr lang="en-GB" sz="800" dirty="0"/>
              <a:t> and </a:t>
            </a:r>
            <a:r>
              <a:rPr lang="en-GB" sz="800" dirty="0" err="1"/>
              <a:t>Rosling</a:t>
            </a:r>
            <a:r>
              <a:rPr lang="en-GB" sz="800" dirty="0"/>
              <a:t> </a:t>
            </a:r>
            <a:r>
              <a:rPr lang="en-GB" sz="800" dirty="0" err="1"/>
              <a:t>Rönnlund</a:t>
            </a:r>
            <a:r>
              <a:rPr lang="en-GB" sz="800" dirty="0"/>
              <a:t>, 2018, pp 3-5; Gap Minder, 2018)</a:t>
            </a:r>
          </a:p>
        </p:txBody>
      </p:sp>
    </p:spTree>
    <p:extLst>
      <p:ext uri="{BB962C8B-B14F-4D97-AF65-F5344CB8AC3E}">
        <p14:creationId xmlns:p14="http://schemas.microsoft.com/office/powerpoint/2010/main" val="232217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1BB67-C93B-4CFC-9994-314360D316F8}"/>
              </a:ext>
            </a:extLst>
          </p:cNvPr>
          <p:cNvSpPr>
            <a:spLocks noGrp="1"/>
          </p:cNvSpPr>
          <p:nvPr>
            <p:ph type="title"/>
          </p:nvPr>
        </p:nvSpPr>
        <p:spPr>
          <a:xfrm>
            <a:off x="518159" y="0"/>
            <a:ext cx="9875520" cy="1356360"/>
          </a:xfrm>
        </p:spPr>
        <p:txBody>
          <a:bodyPr/>
          <a:lstStyle/>
          <a:p>
            <a:r>
              <a:rPr lang="en-GB" dirty="0"/>
              <a:t>Identity and Culture</a:t>
            </a:r>
          </a:p>
        </p:txBody>
      </p:sp>
      <p:sp>
        <p:nvSpPr>
          <p:cNvPr id="7" name="TextBox 6">
            <a:extLst>
              <a:ext uri="{FF2B5EF4-FFF2-40B4-BE49-F238E27FC236}">
                <a16:creationId xmlns:a16="http://schemas.microsoft.com/office/drawing/2014/main" id="{EE3AA0DB-B9E7-43C4-9306-080B43FC8A1B}"/>
              </a:ext>
            </a:extLst>
          </p:cNvPr>
          <p:cNvSpPr txBox="1"/>
          <p:nvPr/>
        </p:nvSpPr>
        <p:spPr>
          <a:xfrm>
            <a:off x="6548512" y="388317"/>
            <a:ext cx="5125329" cy="4062651"/>
          </a:xfrm>
          <a:prstGeom prst="rect">
            <a:avLst/>
          </a:prstGeom>
          <a:solidFill>
            <a:schemeClr val="accent6"/>
          </a:solidFill>
        </p:spPr>
        <p:txBody>
          <a:bodyPr wrap="square" rtlCol="0">
            <a:spAutoFit/>
          </a:bodyPr>
          <a:lstStyle/>
          <a:p>
            <a:r>
              <a:rPr lang="en-GB" sz="2000" b="1" dirty="0">
                <a:solidFill>
                  <a:schemeClr val="bg2"/>
                </a:solidFill>
              </a:rPr>
              <a:t>Universalism</a:t>
            </a:r>
            <a:r>
              <a:rPr lang="en-GB" sz="2000" dirty="0">
                <a:solidFill>
                  <a:schemeClr val="bg2"/>
                </a:solidFill>
              </a:rPr>
              <a:t> – understanding and protecting the welfare for all people</a:t>
            </a:r>
          </a:p>
          <a:p>
            <a:r>
              <a:rPr lang="en-GB" sz="2000" b="1" dirty="0">
                <a:solidFill>
                  <a:schemeClr val="bg2"/>
                </a:solidFill>
              </a:rPr>
              <a:t>Benevolence</a:t>
            </a:r>
            <a:r>
              <a:rPr lang="en-GB" sz="2000" dirty="0">
                <a:solidFill>
                  <a:schemeClr val="bg2"/>
                </a:solidFill>
              </a:rPr>
              <a:t> – preservation and enhancement of welfare</a:t>
            </a:r>
          </a:p>
          <a:p>
            <a:r>
              <a:rPr lang="en-GB" sz="2000" b="1" dirty="0">
                <a:solidFill>
                  <a:schemeClr val="bg2"/>
                </a:solidFill>
              </a:rPr>
              <a:t>Conformity</a:t>
            </a:r>
            <a:r>
              <a:rPr lang="en-GB" sz="2000" dirty="0">
                <a:solidFill>
                  <a:schemeClr val="bg2"/>
                </a:solidFill>
              </a:rPr>
              <a:t> – Restraints of actions</a:t>
            </a:r>
          </a:p>
          <a:p>
            <a:r>
              <a:rPr lang="en-GB" sz="2000" b="1" dirty="0">
                <a:solidFill>
                  <a:schemeClr val="bg2"/>
                </a:solidFill>
              </a:rPr>
              <a:t>Tradition</a:t>
            </a:r>
            <a:r>
              <a:rPr lang="en-GB" sz="2000" dirty="0">
                <a:solidFill>
                  <a:schemeClr val="bg2"/>
                </a:solidFill>
              </a:rPr>
              <a:t> – respecting religion or culture</a:t>
            </a:r>
          </a:p>
          <a:p>
            <a:r>
              <a:rPr lang="en-GB" sz="2000" b="1" dirty="0">
                <a:solidFill>
                  <a:schemeClr val="bg2"/>
                </a:solidFill>
              </a:rPr>
              <a:t>Security</a:t>
            </a:r>
            <a:r>
              <a:rPr lang="en-GB" sz="2000" dirty="0">
                <a:solidFill>
                  <a:schemeClr val="bg2"/>
                </a:solidFill>
              </a:rPr>
              <a:t> – safety and harmony of society</a:t>
            </a:r>
          </a:p>
          <a:p>
            <a:r>
              <a:rPr lang="en-GB" sz="2000" b="1" dirty="0">
                <a:solidFill>
                  <a:schemeClr val="bg2"/>
                </a:solidFill>
              </a:rPr>
              <a:t>Power </a:t>
            </a:r>
            <a:r>
              <a:rPr lang="en-GB" sz="2000" dirty="0">
                <a:solidFill>
                  <a:schemeClr val="bg2"/>
                </a:solidFill>
              </a:rPr>
              <a:t>– social status</a:t>
            </a:r>
          </a:p>
          <a:p>
            <a:r>
              <a:rPr lang="en-GB" sz="2000" b="1" dirty="0">
                <a:solidFill>
                  <a:schemeClr val="bg2"/>
                </a:solidFill>
              </a:rPr>
              <a:t>Achievement</a:t>
            </a:r>
            <a:r>
              <a:rPr lang="en-GB" sz="2000" dirty="0">
                <a:solidFill>
                  <a:schemeClr val="bg2"/>
                </a:solidFill>
              </a:rPr>
              <a:t> – personal success</a:t>
            </a:r>
          </a:p>
          <a:p>
            <a:r>
              <a:rPr lang="en-GB" sz="2000" b="1" dirty="0">
                <a:solidFill>
                  <a:schemeClr val="bg2"/>
                </a:solidFill>
              </a:rPr>
              <a:t>Hedonism</a:t>
            </a:r>
            <a:r>
              <a:rPr lang="en-GB" sz="2000" dirty="0">
                <a:solidFill>
                  <a:schemeClr val="bg2"/>
                </a:solidFill>
              </a:rPr>
              <a:t> – pleasure or gratification</a:t>
            </a:r>
          </a:p>
          <a:p>
            <a:r>
              <a:rPr lang="en-GB" sz="2000" b="1" dirty="0">
                <a:solidFill>
                  <a:schemeClr val="bg2"/>
                </a:solidFill>
              </a:rPr>
              <a:t>Stimulation</a:t>
            </a:r>
            <a:r>
              <a:rPr lang="en-GB" sz="2000" dirty="0">
                <a:solidFill>
                  <a:schemeClr val="bg2"/>
                </a:solidFill>
              </a:rPr>
              <a:t> – excitement and challenge</a:t>
            </a:r>
          </a:p>
          <a:p>
            <a:r>
              <a:rPr lang="en-GB" sz="2000" b="1" dirty="0">
                <a:solidFill>
                  <a:schemeClr val="bg2"/>
                </a:solidFill>
              </a:rPr>
              <a:t>Self-Direction</a:t>
            </a:r>
            <a:r>
              <a:rPr lang="en-GB" sz="2000" dirty="0">
                <a:solidFill>
                  <a:schemeClr val="bg2"/>
                </a:solidFill>
              </a:rPr>
              <a:t> - independence</a:t>
            </a:r>
          </a:p>
          <a:p>
            <a:endParaRPr lang="en-GB" dirty="0"/>
          </a:p>
        </p:txBody>
      </p:sp>
      <p:pic>
        <p:nvPicPr>
          <p:cNvPr id="9" name="Picture 8">
            <a:extLst>
              <a:ext uri="{FF2B5EF4-FFF2-40B4-BE49-F238E27FC236}">
                <a16:creationId xmlns:a16="http://schemas.microsoft.com/office/drawing/2014/main" id="{A9F34E0C-086C-4D4F-A08F-52FBDDD6F903}"/>
              </a:ext>
            </a:extLst>
          </p:cNvPr>
          <p:cNvPicPr>
            <a:picLocks noChangeAspect="1"/>
          </p:cNvPicPr>
          <p:nvPr/>
        </p:nvPicPr>
        <p:blipFill rotWithShape="1">
          <a:blip r:embed="rId2">
            <a:extLst>
              <a:ext uri="{28A0092B-C50C-407E-A947-70E740481C1C}">
                <a14:useLocalDpi xmlns:a14="http://schemas.microsoft.com/office/drawing/2010/main" val="0"/>
              </a:ext>
            </a:extLst>
          </a:blip>
          <a:srcRect l="16954" t="5448" r="13807" b="4280"/>
          <a:stretch/>
        </p:blipFill>
        <p:spPr>
          <a:xfrm>
            <a:off x="408829" y="1094017"/>
            <a:ext cx="5687171" cy="5401994"/>
          </a:xfrm>
          <a:prstGeom prst="rect">
            <a:avLst/>
          </a:prstGeom>
        </p:spPr>
      </p:pic>
      <p:sp>
        <p:nvSpPr>
          <p:cNvPr id="10" name="Rectangle 9">
            <a:extLst>
              <a:ext uri="{FF2B5EF4-FFF2-40B4-BE49-F238E27FC236}">
                <a16:creationId xmlns:a16="http://schemas.microsoft.com/office/drawing/2014/main" id="{CAD063DF-C7FC-457E-9463-4029208A0893}"/>
              </a:ext>
            </a:extLst>
          </p:cNvPr>
          <p:cNvSpPr/>
          <p:nvPr/>
        </p:nvSpPr>
        <p:spPr>
          <a:xfrm>
            <a:off x="5977139" y="4584036"/>
            <a:ext cx="4982409" cy="1815882"/>
          </a:xfrm>
          <a:prstGeom prst="rect">
            <a:avLst/>
          </a:prstGeom>
        </p:spPr>
        <p:txBody>
          <a:bodyPr wrap="square">
            <a:spAutoFit/>
          </a:bodyPr>
          <a:lstStyle/>
          <a:p>
            <a:pPr algn="just"/>
            <a:r>
              <a:rPr lang="en-GB" sz="1600" i="1" dirty="0">
                <a:solidFill>
                  <a:schemeClr val="accent2"/>
                </a:solidFill>
                <a:latin typeface="Lucida Sans Unicode" panose="020B0602030504020204" pitchFamily="34" charset="0"/>
              </a:rPr>
              <a:t>‘values constitute a limited set of trans-situational goals motivated through the response to three universal requirements of human existence: needs of individuals as biological organisms, requisites of coordinated social interaction, and survival and welfare needs of groups'</a:t>
            </a:r>
            <a:endParaRPr lang="en-GB" sz="1600" i="1" dirty="0">
              <a:solidFill>
                <a:schemeClr val="accent2"/>
              </a:solidFill>
            </a:endParaRPr>
          </a:p>
        </p:txBody>
      </p:sp>
      <p:sp>
        <p:nvSpPr>
          <p:cNvPr id="11" name="TextBox 10">
            <a:extLst>
              <a:ext uri="{FF2B5EF4-FFF2-40B4-BE49-F238E27FC236}">
                <a16:creationId xmlns:a16="http://schemas.microsoft.com/office/drawing/2014/main" id="{5D0481B8-C384-47B4-8F1A-D14C4251D2C3}"/>
              </a:ext>
            </a:extLst>
          </p:cNvPr>
          <p:cNvSpPr txBox="1"/>
          <p:nvPr/>
        </p:nvSpPr>
        <p:spPr>
          <a:xfrm>
            <a:off x="9051897" y="6333416"/>
            <a:ext cx="3815302" cy="215444"/>
          </a:xfrm>
          <a:prstGeom prst="rect">
            <a:avLst/>
          </a:prstGeom>
          <a:noFill/>
        </p:spPr>
        <p:txBody>
          <a:bodyPr wrap="square" rtlCol="0">
            <a:spAutoFit/>
          </a:bodyPr>
          <a:lstStyle/>
          <a:p>
            <a:r>
              <a:rPr lang="en-GB" sz="800" dirty="0"/>
              <a:t>(Schwartz, 1992, p 3; </a:t>
            </a:r>
            <a:r>
              <a:rPr lang="en-GB" sz="800" dirty="0" err="1"/>
              <a:t>Kulin</a:t>
            </a:r>
            <a:r>
              <a:rPr lang="en-GB" sz="800" dirty="0"/>
              <a:t> and </a:t>
            </a:r>
            <a:r>
              <a:rPr lang="en-GB" sz="800" dirty="0" err="1"/>
              <a:t>Saymer</a:t>
            </a:r>
            <a:r>
              <a:rPr lang="en-GB" sz="800" dirty="0"/>
              <a:t>, 2014; Henriques, 2014)</a:t>
            </a:r>
          </a:p>
        </p:txBody>
      </p:sp>
    </p:spTree>
    <p:extLst>
      <p:ext uri="{BB962C8B-B14F-4D97-AF65-F5344CB8AC3E}">
        <p14:creationId xmlns:p14="http://schemas.microsoft.com/office/powerpoint/2010/main" val="42079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D9F6B-74DE-447D-94BF-E00E3F056877}"/>
              </a:ext>
            </a:extLst>
          </p:cNvPr>
          <p:cNvSpPr>
            <a:spLocks noGrp="1"/>
          </p:cNvSpPr>
          <p:nvPr>
            <p:ph type="title"/>
          </p:nvPr>
        </p:nvSpPr>
        <p:spPr>
          <a:xfrm>
            <a:off x="361121" y="0"/>
            <a:ext cx="9875520" cy="1356360"/>
          </a:xfrm>
        </p:spPr>
        <p:txBody>
          <a:bodyPr/>
          <a:lstStyle/>
          <a:p>
            <a:r>
              <a:rPr lang="en-GB" dirty="0"/>
              <a:t>Health</a:t>
            </a:r>
          </a:p>
        </p:txBody>
      </p:sp>
      <p:pic>
        <p:nvPicPr>
          <p:cNvPr id="4" name="Picture 3">
            <a:extLst>
              <a:ext uri="{FF2B5EF4-FFF2-40B4-BE49-F238E27FC236}">
                <a16:creationId xmlns:a16="http://schemas.microsoft.com/office/drawing/2014/main" id="{71F6FB58-7CAB-4B99-BA04-776BF73B6202}"/>
              </a:ext>
            </a:extLst>
          </p:cNvPr>
          <p:cNvPicPr>
            <a:picLocks noChangeAspect="1"/>
          </p:cNvPicPr>
          <p:nvPr/>
        </p:nvPicPr>
        <p:blipFill rotWithShape="1">
          <a:blip r:embed="rId2"/>
          <a:srcRect l="25217" t="25495" r="51305" b="20566"/>
          <a:stretch/>
        </p:blipFill>
        <p:spPr>
          <a:xfrm>
            <a:off x="652669" y="930676"/>
            <a:ext cx="1834155" cy="2369116"/>
          </a:xfrm>
          <a:prstGeom prst="rect">
            <a:avLst/>
          </a:prstGeom>
        </p:spPr>
      </p:pic>
      <p:sp>
        <p:nvSpPr>
          <p:cNvPr id="3" name="Content Placeholder 2">
            <a:extLst>
              <a:ext uri="{FF2B5EF4-FFF2-40B4-BE49-F238E27FC236}">
                <a16:creationId xmlns:a16="http://schemas.microsoft.com/office/drawing/2014/main" id="{7C5DD6EF-6A2D-4792-8A96-F8D38EE574C6}"/>
              </a:ext>
            </a:extLst>
          </p:cNvPr>
          <p:cNvSpPr>
            <a:spLocks noGrp="1"/>
          </p:cNvSpPr>
          <p:nvPr>
            <p:ph idx="1"/>
          </p:nvPr>
        </p:nvSpPr>
        <p:spPr>
          <a:xfrm>
            <a:off x="327354" y="3299792"/>
            <a:ext cx="4184374" cy="2872408"/>
          </a:xfrm>
        </p:spPr>
        <p:txBody>
          <a:bodyPr>
            <a:normAutofit/>
          </a:bodyPr>
          <a:lstStyle/>
          <a:p>
            <a:r>
              <a:rPr lang="en-GB" dirty="0">
                <a:solidFill>
                  <a:schemeClr val="accent2"/>
                </a:solidFill>
              </a:rPr>
              <a:t>#</a:t>
            </a:r>
            <a:r>
              <a:rPr lang="en-GB" dirty="0" err="1">
                <a:solidFill>
                  <a:schemeClr val="accent2"/>
                </a:solidFill>
              </a:rPr>
              <a:t>AdEnough</a:t>
            </a:r>
            <a:r>
              <a:rPr lang="en-GB" dirty="0">
                <a:solidFill>
                  <a:schemeClr val="accent2"/>
                </a:solidFill>
              </a:rPr>
              <a:t> – childhood</a:t>
            </a:r>
          </a:p>
          <a:p>
            <a:pPr marL="45720" indent="0">
              <a:buNone/>
            </a:pPr>
            <a:r>
              <a:rPr lang="en-GB" dirty="0">
                <a:solidFill>
                  <a:schemeClr val="accent2"/>
                </a:solidFill>
              </a:rPr>
              <a:t>    obesity</a:t>
            </a:r>
          </a:p>
          <a:p>
            <a:r>
              <a:rPr lang="en-GB" dirty="0">
                <a:solidFill>
                  <a:schemeClr val="accent2"/>
                </a:solidFill>
              </a:rPr>
              <a:t>Junk food marketing</a:t>
            </a:r>
          </a:p>
          <a:p>
            <a:r>
              <a:rPr lang="en-GB" dirty="0">
                <a:solidFill>
                  <a:schemeClr val="accent2"/>
                </a:solidFill>
              </a:rPr>
              <a:t>Help children by making</a:t>
            </a:r>
          </a:p>
          <a:p>
            <a:pPr marL="45720" indent="0">
              <a:buNone/>
            </a:pPr>
            <a:r>
              <a:rPr lang="en-GB" dirty="0">
                <a:solidFill>
                  <a:schemeClr val="accent2"/>
                </a:solidFill>
              </a:rPr>
              <a:t>    it easier for them to make </a:t>
            </a:r>
          </a:p>
          <a:p>
            <a:pPr marL="45720" indent="0">
              <a:buNone/>
            </a:pPr>
            <a:r>
              <a:rPr lang="en-GB" dirty="0">
                <a:solidFill>
                  <a:schemeClr val="accent2"/>
                </a:solidFill>
              </a:rPr>
              <a:t>    good decisions</a:t>
            </a:r>
          </a:p>
          <a:p>
            <a:endParaRPr lang="en-GB" dirty="0"/>
          </a:p>
        </p:txBody>
      </p:sp>
      <p:pic>
        <p:nvPicPr>
          <p:cNvPr id="13" name="Picture 12">
            <a:extLst>
              <a:ext uri="{FF2B5EF4-FFF2-40B4-BE49-F238E27FC236}">
                <a16:creationId xmlns:a16="http://schemas.microsoft.com/office/drawing/2014/main" id="{19169BFC-050C-4050-B810-C9C119EE4D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62550" y="930676"/>
            <a:ext cx="1866900" cy="371475"/>
          </a:xfrm>
          <a:prstGeom prst="rect">
            <a:avLst/>
          </a:prstGeom>
        </p:spPr>
      </p:pic>
      <p:sp>
        <p:nvSpPr>
          <p:cNvPr id="14" name="TextBox 13">
            <a:extLst>
              <a:ext uri="{FF2B5EF4-FFF2-40B4-BE49-F238E27FC236}">
                <a16:creationId xmlns:a16="http://schemas.microsoft.com/office/drawing/2014/main" id="{47C1C98A-7656-4A16-869D-F652ED659C24}"/>
              </a:ext>
            </a:extLst>
          </p:cNvPr>
          <p:cNvSpPr txBox="1"/>
          <p:nvPr/>
        </p:nvSpPr>
        <p:spPr>
          <a:xfrm>
            <a:off x="4147930" y="1563757"/>
            <a:ext cx="3896139" cy="4247317"/>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accent2">
                    <a:lumMod val="75000"/>
                  </a:schemeClr>
                </a:solidFill>
              </a:rPr>
              <a:t>‘</a:t>
            </a:r>
            <a:r>
              <a:rPr lang="en-GB" b="1" dirty="0">
                <a:solidFill>
                  <a:schemeClr val="accent2">
                    <a:lumMod val="75000"/>
                  </a:schemeClr>
                </a:solidFill>
              </a:rPr>
              <a:t>20%</a:t>
            </a:r>
            <a:r>
              <a:rPr lang="en-GB" dirty="0">
                <a:solidFill>
                  <a:schemeClr val="accent2">
                    <a:lumMod val="75000"/>
                  </a:schemeClr>
                </a:solidFill>
              </a:rPr>
              <a:t> of adolescents may experience a mental health problem in any given year.’</a:t>
            </a:r>
          </a:p>
          <a:p>
            <a:pPr marL="285750" indent="-285750">
              <a:buFont typeface="Arial" panose="020B0604020202020204" pitchFamily="34" charset="0"/>
              <a:buChar char="•"/>
            </a:pPr>
            <a:r>
              <a:rPr lang="en-GB" dirty="0">
                <a:solidFill>
                  <a:schemeClr val="accent2">
                    <a:lumMod val="75000"/>
                  </a:schemeClr>
                </a:solidFill>
              </a:rPr>
              <a:t>‘</a:t>
            </a:r>
            <a:r>
              <a:rPr lang="en-GB" b="1" dirty="0">
                <a:solidFill>
                  <a:schemeClr val="accent2">
                    <a:lumMod val="75000"/>
                  </a:schemeClr>
                </a:solidFill>
              </a:rPr>
              <a:t>50%</a:t>
            </a:r>
            <a:r>
              <a:rPr lang="en-GB" dirty="0">
                <a:solidFill>
                  <a:schemeClr val="accent2">
                    <a:lumMod val="75000"/>
                  </a:schemeClr>
                </a:solidFill>
              </a:rPr>
              <a:t> of mental health problems are established by age 14 and </a:t>
            </a:r>
            <a:r>
              <a:rPr lang="en-GB" b="1" dirty="0">
                <a:solidFill>
                  <a:schemeClr val="accent2">
                    <a:lumMod val="75000"/>
                  </a:schemeClr>
                </a:solidFill>
              </a:rPr>
              <a:t>75%</a:t>
            </a:r>
            <a:r>
              <a:rPr lang="en-GB" dirty="0">
                <a:solidFill>
                  <a:schemeClr val="accent2">
                    <a:lumMod val="75000"/>
                  </a:schemeClr>
                </a:solidFill>
              </a:rPr>
              <a:t> by age 24.’</a:t>
            </a:r>
          </a:p>
          <a:p>
            <a:pPr marL="285750" indent="-285750">
              <a:buFont typeface="Arial" panose="020B0604020202020204" pitchFamily="34" charset="0"/>
              <a:buChar char="•"/>
            </a:pPr>
            <a:r>
              <a:rPr lang="en-GB" dirty="0">
                <a:solidFill>
                  <a:schemeClr val="accent2">
                    <a:lumMod val="75000"/>
                  </a:schemeClr>
                </a:solidFill>
              </a:rPr>
              <a:t>‘</a:t>
            </a:r>
            <a:r>
              <a:rPr lang="en-GB" b="1" dirty="0">
                <a:solidFill>
                  <a:schemeClr val="accent2">
                    <a:lumMod val="75000"/>
                  </a:schemeClr>
                </a:solidFill>
              </a:rPr>
              <a:t>10%</a:t>
            </a:r>
            <a:r>
              <a:rPr lang="en-GB" dirty="0">
                <a:solidFill>
                  <a:schemeClr val="accent2">
                    <a:lumMod val="75000"/>
                  </a:schemeClr>
                </a:solidFill>
              </a:rPr>
              <a:t> of children and young people (aged 5-16 years) have a clinically diagnosable mental problem, yet </a:t>
            </a:r>
            <a:r>
              <a:rPr lang="en-GB" b="1" dirty="0">
                <a:solidFill>
                  <a:schemeClr val="accent2">
                    <a:lumMod val="75000"/>
                  </a:schemeClr>
                </a:solidFill>
              </a:rPr>
              <a:t>70%</a:t>
            </a:r>
            <a:r>
              <a:rPr lang="en-GB" dirty="0">
                <a:solidFill>
                  <a:schemeClr val="accent2">
                    <a:lumMod val="75000"/>
                  </a:schemeClr>
                </a:solidFill>
              </a:rPr>
              <a:t> of children and adolescents who experience mental health problems have not had appropriate interventions at a sufficiently early age.’</a:t>
            </a:r>
          </a:p>
          <a:p>
            <a:endParaRPr lang="en-GB" dirty="0"/>
          </a:p>
        </p:txBody>
      </p:sp>
      <p:pic>
        <p:nvPicPr>
          <p:cNvPr id="16" name="Picture 15">
            <a:extLst>
              <a:ext uri="{FF2B5EF4-FFF2-40B4-BE49-F238E27FC236}">
                <a16:creationId xmlns:a16="http://schemas.microsoft.com/office/drawing/2014/main" id="{720A9434-7D3B-415D-9653-7BB0B1C1E1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90567" y="255753"/>
            <a:ext cx="2319308" cy="519845"/>
          </a:xfrm>
          <a:prstGeom prst="rect">
            <a:avLst/>
          </a:prstGeom>
        </p:spPr>
      </p:pic>
      <p:sp>
        <p:nvSpPr>
          <p:cNvPr id="17" name="TextBox 16">
            <a:extLst>
              <a:ext uri="{FF2B5EF4-FFF2-40B4-BE49-F238E27FC236}">
                <a16:creationId xmlns:a16="http://schemas.microsoft.com/office/drawing/2014/main" id="{89926060-3239-4534-B9E1-1C47B50A803E}"/>
              </a:ext>
            </a:extLst>
          </p:cNvPr>
          <p:cNvSpPr txBox="1"/>
          <p:nvPr/>
        </p:nvSpPr>
        <p:spPr>
          <a:xfrm>
            <a:off x="8746435" y="678180"/>
            <a:ext cx="2941982" cy="2197542"/>
          </a:xfrm>
          <a:prstGeom prst="rect">
            <a:avLst/>
          </a:prstGeom>
          <a:noFill/>
        </p:spPr>
        <p:txBody>
          <a:bodyPr wrap="square" rtlCol="0">
            <a:spAutoFit/>
          </a:bodyPr>
          <a:lstStyle/>
          <a:p>
            <a:endParaRPr lang="en-GB" dirty="0"/>
          </a:p>
        </p:txBody>
      </p:sp>
      <p:sp>
        <p:nvSpPr>
          <p:cNvPr id="18" name="TextBox 17">
            <a:extLst>
              <a:ext uri="{FF2B5EF4-FFF2-40B4-BE49-F238E27FC236}">
                <a16:creationId xmlns:a16="http://schemas.microsoft.com/office/drawing/2014/main" id="{659689D0-72FD-4CB3-875D-FB0AB18B9413}"/>
              </a:ext>
            </a:extLst>
          </p:cNvPr>
          <p:cNvSpPr txBox="1"/>
          <p:nvPr/>
        </p:nvSpPr>
        <p:spPr>
          <a:xfrm>
            <a:off x="10058400" y="6140582"/>
            <a:ext cx="2014330" cy="461665"/>
          </a:xfrm>
          <a:prstGeom prst="rect">
            <a:avLst/>
          </a:prstGeom>
          <a:noFill/>
        </p:spPr>
        <p:txBody>
          <a:bodyPr wrap="square" rtlCol="0">
            <a:spAutoFit/>
          </a:bodyPr>
          <a:lstStyle/>
          <a:p>
            <a:r>
              <a:rPr lang="en-GB" sz="800" dirty="0"/>
              <a:t>(Oliver, 2018; Mental Health Foundation, 2016, pp 32-35; </a:t>
            </a:r>
            <a:r>
              <a:rPr lang="en-GB" sz="800" dirty="0" err="1"/>
              <a:t>YoungMinds</a:t>
            </a:r>
            <a:r>
              <a:rPr lang="en-GB" sz="800" dirty="0"/>
              <a:t>, 2018; Save The Children, 2018)</a:t>
            </a:r>
          </a:p>
        </p:txBody>
      </p:sp>
      <p:pic>
        <p:nvPicPr>
          <p:cNvPr id="19" name="Picture 18">
            <a:extLst>
              <a:ext uri="{FF2B5EF4-FFF2-40B4-BE49-F238E27FC236}">
                <a16:creationId xmlns:a16="http://schemas.microsoft.com/office/drawing/2014/main" id="{122DE38E-0307-4542-974A-9FEC4C7F433A}"/>
              </a:ext>
            </a:extLst>
          </p:cNvPr>
          <p:cNvPicPr>
            <a:picLocks noChangeAspect="1"/>
          </p:cNvPicPr>
          <p:nvPr/>
        </p:nvPicPr>
        <p:blipFill rotWithShape="1">
          <a:blip r:embed="rId5"/>
          <a:srcRect l="43615" t="27066" r="28261" b="33941"/>
          <a:stretch/>
        </p:blipFill>
        <p:spPr>
          <a:xfrm>
            <a:off x="8435798" y="756137"/>
            <a:ext cx="3428847" cy="2672863"/>
          </a:xfrm>
          <a:prstGeom prst="rect">
            <a:avLst/>
          </a:prstGeom>
        </p:spPr>
      </p:pic>
      <p:sp>
        <p:nvSpPr>
          <p:cNvPr id="20" name="TextBox 19">
            <a:extLst>
              <a:ext uri="{FF2B5EF4-FFF2-40B4-BE49-F238E27FC236}">
                <a16:creationId xmlns:a16="http://schemas.microsoft.com/office/drawing/2014/main" id="{730FC8EA-5F9F-4000-B0B5-F525E7ED205D}"/>
              </a:ext>
            </a:extLst>
          </p:cNvPr>
          <p:cNvSpPr txBox="1"/>
          <p:nvPr/>
        </p:nvSpPr>
        <p:spPr>
          <a:xfrm>
            <a:off x="8435798" y="3697357"/>
            <a:ext cx="3252619" cy="147732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2">
                    <a:lumMod val="50000"/>
                  </a:schemeClr>
                </a:solidFill>
              </a:rPr>
              <a:t>Committed to ensuring all children are protected from all forms of violence</a:t>
            </a:r>
          </a:p>
          <a:p>
            <a:pPr marL="285750" indent="-285750">
              <a:buFont typeface="Arial" panose="020B0604020202020204" pitchFamily="34" charset="0"/>
              <a:buChar char="•"/>
            </a:pPr>
            <a:r>
              <a:rPr lang="en-GB" dirty="0">
                <a:solidFill>
                  <a:schemeClr val="bg2">
                    <a:lumMod val="50000"/>
                  </a:schemeClr>
                </a:solidFill>
              </a:rPr>
              <a:t>Not always easy – weak or non-existent public systems</a:t>
            </a:r>
          </a:p>
        </p:txBody>
      </p:sp>
    </p:spTree>
    <p:extLst>
      <p:ext uri="{BB962C8B-B14F-4D97-AF65-F5344CB8AC3E}">
        <p14:creationId xmlns:p14="http://schemas.microsoft.com/office/powerpoint/2010/main" val="207173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4B583-3AF0-4FE0-8C14-0E9CBEBB0BF0}"/>
              </a:ext>
            </a:extLst>
          </p:cNvPr>
          <p:cNvSpPr>
            <a:spLocks noGrp="1"/>
          </p:cNvSpPr>
          <p:nvPr>
            <p:ph type="title"/>
          </p:nvPr>
        </p:nvSpPr>
        <p:spPr>
          <a:xfrm>
            <a:off x="188844" y="198783"/>
            <a:ext cx="9875520" cy="1356360"/>
          </a:xfrm>
        </p:spPr>
        <p:txBody>
          <a:bodyPr/>
          <a:lstStyle/>
          <a:p>
            <a:r>
              <a:rPr lang="en-GB" dirty="0"/>
              <a:t>Climate Change and Consumption and Waste</a:t>
            </a:r>
          </a:p>
        </p:txBody>
      </p:sp>
      <p:sp>
        <p:nvSpPr>
          <p:cNvPr id="4" name="Rectangle 3">
            <a:extLst>
              <a:ext uri="{FF2B5EF4-FFF2-40B4-BE49-F238E27FC236}">
                <a16:creationId xmlns:a16="http://schemas.microsoft.com/office/drawing/2014/main" id="{920A6902-0850-454D-BF0A-B955E7C386A0}"/>
              </a:ext>
            </a:extLst>
          </p:cNvPr>
          <p:cNvSpPr/>
          <p:nvPr/>
        </p:nvSpPr>
        <p:spPr>
          <a:xfrm>
            <a:off x="2085892" y="1133564"/>
            <a:ext cx="3962400" cy="2308324"/>
          </a:xfrm>
          <a:prstGeom prst="rect">
            <a:avLst/>
          </a:prstGeom>
          <a:solidFill>
            <a:schemeClr val="accent6"/>
          </a:solidFill>
        </p:spPr>
        <p:txBody>
          <a:bodyPr wrap="square">
            <a:spAutoFit/>
          </a:bodyPr>
          <a:lstStyle/>
          <a:p>
            <a:r>
              <a:rPr lang="en-GB" dirty="0">
                <a:solidFill>
                  <a:schemeClr val="bg2"/>
                </a:solidFill>
                <a:latin typeface="VitaStd-ExLt"/>
              </a:rPr>
              <a:t>‘We are determined to protect the planet from degradation, including through sustainable consumption and production, sustainably managing</a:t>
            </a:r>
          </a:p>
          <a:p>
            <a:r>
              <a:rPr lang="en-GB" dirty="0">
                <a:solidFill>
                  <a:schemeClr val="bg2"/>
                </a:solidFill>
                <a:latin typeface="VitaStd-ExLt"/>
              </a:rPr>
              <a:t>its natural resources and taking urgent action on climate change, so that it can support the needs of the present and future generations.’</a:t>
            </a:r>
            <a:endParaRPr lang="en-GB" dirty="0">
              <a:solidFill>
                <a:schemeClr val="bg2"/>
              </a:solidFill>
            </a:endParaRPr>
          </a:p>
        </p:txBody>
      </p:sp>
      <p:pic>
        <p:nvPicPr>
          <p:cNvPr id="9" name="Picture 8">
            <a:extLst>
              <a:ext uri="{FF2B5EF4-FFF2-40B4-BE49-F238E27FC236}">
                <a16:creationId xmlns:a16="http://schemas.microsoft.com/office/drawing/2014/main" id="{9B1EC57B-86A7-4ACA-9138-5BF501549E71}"/>
              </a:ext>
            </a:extLst>
          </p:cNvPr>
          <p:cNvPicPr>
            <a:picLocks noChangeAspect="1"/>
          </p:cNvPicPr>
          <p:nvPr/>
        </p:nvPicPr>
        <p:blipFill rotWithShape="1">
          <a:blip r:embed="rId2"/>
          <a:srcRect l="9565" t="69962" r="56522" b="12252"/>
          <a:stretch/>
        </p:blipFill>
        <p:spPr>
          <a:xfrm>
            <a:off x="7663065" y="1046654"/>
            <a:ext cx="4134680" cy="1219200"/>
          </a:xfrm>
          <a:prstGeom prst="rect">
            <a:avLst/>
          </a:prstGeom>
        </p:spPr>
      </p:pic>
      <p:pic>
        <p:nvPicPr>
          <p:cNvPr id="10" name="Picture 9">
            <a:extLst>
              <a:ext uri="{FF2B5EF4-FFF2-40B4-BE49-F238E27FC236}">
                <a16:creationId xmlns:a16="http://schemas.microsoft.com/office/drawing/2014/main" id="{6AF48633-F8E1-4810-9708-9350E45756EE}"/>
              </a:ext>
            </a:extLst>
          </p:cNvPr>
          <p:cNvPicPr>
            <a:picLocks noChangeAspect="1"/>
          </p:cNvPicPr>
          <p:nvPr/>
        </p:nvPicPr>
        <p:blipFill rotWithShape="1">
          <a:blip r:embed="rId2"/>
          <a:srcRect l="71413" t="47728" r="17451" b="33132"/>
          <a:stretch/>
        </p:blipFill>
        <p:spPr>
          <a:xfrm>
            <a:off x="6305379" y="980126"/>
            <a:ext cx="1357686" cy="1311965"/>
          </a:xfrm>
          <a:prstGeom prst="rect">
            <a:avLst/>
          </a:prstGeom>
        </p:spPr>
      </p:pic>
      <p:sp>
        <p:nvSpPr>
          <p:cNvPr id="11" name="TextBox 10">
            <a:extLst>
              <a:ext uri="{FF2B5EF4-FFF2-40B4-BE49-F238E27FC236}">
                <a16:creationId xmlns:a16="http://schemas.microsoft.com/office/drawing/2014/main" id="{77AEF2EB-A54E-4733-92C4-592763D4D78F}"/>
              </a:ext>
            </a:extLst>
          </p:cNvPr>
          <p:cNvSpPr txBox="1"/>
          <p:nvPr/>
        </p:nvSpPr>
        <p:spPr>
          <a:xfrm>
            <a:off x="341573" y="3608345"/>
            <a:ext cx="4399721" cy="2862322"/>
          </a:xfrm>
          <a:prstGeom prst="rect">
            <a:avLst/>
          </a:prstGeom>
          <a:noFill/>
        </p:spPr>
        <p:txBody>
          <a:bodyPr wrap="square" rtlCol="0">
            <a:spAutoFit/>
          </a:bodyPr>
          <a:lstStyle/>
          <a:p>
            <a:r>
              <a:rPr lang="en-GB" dirty="0">
                <a:solidFill>
                  <a:schemeClr val="accent2">
                    <a:lumMod val="75000"/>
                  </a:schemeClr>
                </a:solidFill>
              </a:rPr>
              <a:t>What Wales proposes to do about plastic…</a:t>
            </a:r>
          </a:p>
          <a:p>
            <a:endParaRPr lang="en-GB" dirty="0">
              <a:solidFill>
                <a:schemeClr val="accent2">
                  <a:lumMod val="75000"/>
                </a:schemeClr>
              </a:solidFill>
            </a:endParaRPr>
          </a:p>
          <a:p>
            <a:pPr marL="285750" indent="-285750">
              <a:buFont typeface="Arial" panose="020B0604020202020204" pitchFamily="34" charset="0"/>
              <a:buChar char="•"/>
            </a:pPr>
            <a:r>
              <a:rPr lang="en-GB" dirty="0">
                <a:solidFill>
                  <a:schemeClr val="accent2">
                    <a:lumMod val="75000"/>
                  </a:schemeClr>
                </a:solidFill>
              </a:rPr>
              <a:t>DRS (Deposit Return Scheme)</a:t>
            </a:r>
          </a:p>
          <a:p>
            <a:pPr marL="285750" indent="-285750">
              <a:buFont typeface="Arial" panose="020B0604020202020204" pitchFamily="34" charset="0"/>
              <a:buChar char="•"/>
            </a:pPr>
            <a:r>
              <a:rPr lang="en-GB" dirty="0">
                <a:solidFill>
                  <a:schemeClr val="accent2">
                    <a:lumMod val="75000"/>
                  </a:schemeClr>
                </a:solidFill>
              </a:rPr>
              <a:t>World’s first ‘Refill Nation’</a:t>
            </a:r>
          </a:p>
          <a:p>
            <a:pPr marL="285750" indent="-285750">
              <a:buFont typeface="Arial" panose="020B0604020202020204" pitchFamily="34" charset="0"/>
              <a:buChar char="•"/>
            </a:pPr>
            <a:r>
              <a:rPr lang="en-GB" dirty="0">
                <a:solidFill>
                  <a:schemeClr val="accent2">
                    <a:lumMod val="75000"/>
                  </a:schemeClr>
                </a:solidFill>
              </a:rPr>
              <a:t>£15 million to local councils to help improve plastic recycling</a:t>
            </a:r>
          </a:p>
          <a:p>
            <a:pPr marL="285750" indent="-285750">
              <a:buFont typeface="Arial" panose="020B0604020202020204" pitchFamily="34" charset="0"/>
              <a:buChar char="•"/>
            </a:pPr>
            <a:r>
              <a:rPr lang="en-GB" dirty="0">
                <a:solidFill>
                  <a:schemeClr val="accent2">
                    <a:lumMod val="75000"/>
                  </a:schemeClr>
                </a:solidFill>
              </a:rPr>
              <a:t>Force businesses to separate their waste</a:t>
            </a:r>
          </a:p>
          <a:p>
            <a:pPr marL="285750" indent="-285750">
              <a:buFont typeface="Arial" panose="020B0604020202020204" pitchFamily="34" charset="0"/>
              <a:buChar char="•"/>
            </a:pPr>
            <a:r>
              <a:rPr lang="en-GB" dirty="0">
                <a:solidFill>
                  <a:schemeClr val="accent2">
                    <a:lumMod val="75000"/>
                  </a:schemeClr>
                </a:solidFill>
              </a:rPr>
              <a:t>Charge or levy on single use coffee cups</a:t>
            </a:r>
          </a:p>
          <a:p>
            <a:pPr marL="285750" indent="-285750">
              <a:buFont typeface="Arial" panose="020B0604020202020204" pitchFamily="34" charset="0"/>
              <a:buChar char="•"/>
            </a:pPr>
            <a:r>
              <a:rPr lang="en-GB" dirty="0">
                <a:solidFill>
                  <a:schemeClr val="accent2">
                    <a:lumMod val="75000"/>
                  </a:schemeClr>
                </a:solidFill>
              </a:rPr>
              <a:t>Ban on all avoidable single use plastic by 2025</a:t>
            </a:r>
          </a:p>
        </p:txBody>
      </p:sp>
      <p:sp>
        <p:nvSpPr>
          <p:cNvPr id="12" name="TextBox 11">
            <a:extLst>
              <a:ext uri="{FF2B5EF4-FFF2-40B4-BE49-F238E27FC236}">
                <a16:creationId xmlns:a16="http://schemas.microsoft.com/office/drawing/2014/main" id="{6217B6D9-E18C-40C7-BAD6-072BA58152DE}"/>
              </a:ext>
            </a:extLst>
          </p:cNvPr>
          <p:cNvSpPr txBox="1"/>
          <p:nvPr/>
        </p:nvSpPr>
        <p:spPr>
          <a:xfrm>
            <a:off x="8805408" y="6443773"/>
            <a:ext cx="3962400" cy="215444"/>
          </a:xfrm>
          <a:prstGeom prst="rect">
            <a:avLst/>
          </a:prstGeom>
          <a:noFill/>
        </p:spPr>
        <p:txBody>
          <a:bodyPr wrap="square" rtlCol="0">
            <a:spAutoFit/>
          </a:bodyPr>
          <a:lstStyle/>
          <a:p>
            <a:r>
              <a:rPr lang="en-GB" sz="800" dirty="0"/>
              <a:t>(United Nations, 2018, </a:t>
            </a:r>
            <a:r>
              <a:rPr lang="en-GB" sz="800" dirty="0" err="1"/>
              <a:t>n.p</a:t>
            </a:r>
            <a:r>
              <a:rPr lang="en-GB" sz="800" dirty="0"/>
              <a:t>; Messenger, 2018; Green Peace, 2017, </a:t>
            </a:r>
            <a:r>
              <a:rPr lang="en-GB" sz="800" dirty="0" err="1"/>
              <a:t>n.p</a:t>
            </a:r>
            <a:r>
              <a:rPr lang="en-GB" sz="800" dirty="0"/>
              <a:t>)</a:t>
            </a:r>
          </a:p>
        </p:txBody>
      </p:sp>
      <p:sp>
        <p:nvSpPr>
          <p:cNvPr id="13" name="Rectangle 12">
            <a:extLst>
              <a:ext uri="{FF2B5EF4-FFF2-40B4-BE49-F238E27FC236}">
                <a16:creationId xmlns:a16="http://schemas.microsoft.com/office/drawing/2014/main" id="{97C612B1-2977-43B3-BA89-98DB6D16DCE6}"/>
              </a:ext>
            </a:extLst>
          </p:cNvPr>
          <p:cNvSpPr/>
          <p:nvPr/>
        </p:nvSpPr>
        <p:spPr>
          <a:xfrm>
            <a:off x="7828718" y="2542144"/>
            <a:ext cx="3803374" cy="2169825"/>
          </a:xfrm>
          <a:prstGeom prst="rect">
            <a:avLst/>
          </a:prstGeom>
        </p:spPr>
        <p:txBody>
          <a:bodyPr wrap="square">
            <a:spAutoFit/>
          </a:bodyPr>
          <a:lstStyle/>
          <a:p>
            <a:r>
              <a:rPr lang="en-GB" sz="1500" dirty="0">
                <a:solidFill>
                  <a:schemeClr val="accent2">
                    <a:lumMod val="75000"/>
                  </a:schemeClr>
                </a:solidFill>
                <a:latin typeface="&amp;quot"/>
              </a:rPr>
              <a:t>‘We have a responsibility, every one of us. We may think we live a long way from the oceans …but what we actually do here – and in the middle of Asia – has direct effect on the oceans and what the oceans do affects back on us. It is one world and it is in our care. For the first time in 500 million years, one species has the future in the palm of its hands. I just hope we realise that that is the case.’</a:t>
            </a:r>
            <a:endParaRPr lang="en-GB" sz="1500" dirty="0">
              <a:solidFill>
                <a:schemeClr val="accent2">
                  <a:lumMod val="75000"/>
                </a:schemeClr>
              </a:solidFill>
            </a:endParaRPr>
          </a:p>
        </p:txBody>
      </p:sp>
      <p:pic>
        <p:nvPicPr>
          <p:cNvPr id="15" name="Picture 14">
            <a:extLst>
              <a:ext uri="{FF2B5EF4-FFF2-40B4-BE49-F238E27FC236}">
                <a16:creationId xmlns:a16="http://schemas.microsoft.com/office/drawing/2014/main" id="{BD68E3E1-0113-4507-9D89-032EDD8831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5379" y="4875553"/>
            <a:ext cx="2385392" cy="1341783"/>
          </a:xfrm>
          <a:prstGeom prst="rect">
            <a:avLst/>
          </a:prstGeom>
        </p:spPr>
      </p:pic>
    </p:spTree>
    <p:extLst>
      <p:ext uri="{BB962C8B-B14F-4D97-AF65-F5344CB8AC3E}">
        <p14:creationId xmlns:p14="http://schemas.microsoft.com/office/powerpoint/2010/main" val="1682448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778B6-C5F0-4072-B767-5175CF74848B}"/>
              </a:ext>
            </a:extLst>
          </p:cNvPr>
          <p:cNvSpPr>
            <a:spLocks noGrp="1"/>
          </p:cNvSpPr>
          <p:nvPr>
            <p:ph type="title"/>
          </p:nvPr>
        </p:nvSpPr>
        <p:spPr>
          <a:xfrm>
            <a:off x="308113" y="56322"/>
            <a:ext cx="9875520" cy="1356360"/>
          </a:xfrm>
        </p:spPr>
        <p:txBody>
          <a:bodyPr/>
          <a:lstStyle/>
          <a:p>
            <a:r>
              <a:rPr lang="en-GB" dirty="0"/>
              <a:t>Choices and Decisions</a:t>
            </a:r>
          </a:p>
        </p:txBody>
      </p:sp>
      <p:pic>
        <p:nvPicPr>
          <p:cNvPr id="4" name="Picture 3">
            <a:extLst>
              <a:ext uri="{FF2B5EF4-FFF2-40B4-BE49-F238E27FC236}">
                <a16:creationId xmlns:a16="http://schemas.microsoft.com/office/drawing/2014/main" id="{694CAE12-1E99-46D8-879D-8E50968AF162}"/>
              </a:ext>
            </a:extLst>
          </p:cNvPr>
          <p:cNvPicPr>
            <a:picLocks noChangeAspect="1"/>
          </p:cNvPicPr>
          <p:nvPr/>
        </p:nvPicPr>
        <p:blipFill rotWithShape="1">
          <a:blip r:embed="rId2"/>
          <a:srcRect l="26522" t="17761" r="44130" b="8579"/>
          <a:stretch/>
        </p:blipFill>
        <p:spPr>
          <a:xfrm>
            <a:off x="1895060" y="1086678"/>
            <a:ext cx="3578087" cy="5049078"/>
          </a:xfrm>
          <a:prstGeom prst="rect">
            <a:avLst/>
          </a:prstGeom>
        </p:spPr>
      </p:pic>
      <p:sp>
        <p:nvSpPr>
          <p:cNvPr id="5" name="TextBox 4">
            <a:extLst>
              <a:ext uri="{FF2B5EF4-FFF2-40B4-BE49-F238E27FC236}">
                <a16:creationId xmlns:a16="http://schemas.microsoft.com/office/drawing/2014/main" id="{1B7EE79C-694E-4D19-9662-06EFD45EDCDE}"/>
              </a:ext>
            </a:extLst>
          </p:cNvPr>
          <p:cNvSpPr txBox="1"/>
          <p:nvPr/>
        </p:nvSpPr>
        <p:spPr>
          <a:xfrm>
            <a:off x="5923721" y="1720840"/>
            <a:ext cx="5685183" cy="2585323"/>
          </a:xfrm>
          <a:prstGeom prst="rect">
            <a:avLst/>
          </a:prstGeom>
          <a:noFill/>
        </p:spPr>
        <p:txBody>
          <a:bodyPr wrap="square" rtlCol="0">
            <a:spAutoFit/>
          </a:bodyPr>
          <a:lstStyle/>
          <a:p>
            <a:pPr marL="285750" indent="-285750">
              <a:buFont typeface="Arial" panose="020B0604020202020204" pitchFamily="34" charset="0"/>
              <a:buChar char="•"/>
            </a:pPr>
            <a:r>
              <a:rPr lang="en-GB" dirty="0"/>
              <a:t>Is </a:t>
            </a:r>
            <a:r>
              <a:rPr lang="en-GB" dirty="0" err="1"/>
              <a:t>ESDGC</a:t>
            </a:r>
            <a:r>
              <a:rPr lang="en-GB" dirty="0"/>
              <a:t> working?</a:t>
            </a:r>
          </a:p>
          <a:p>
            <a:endParaRPr lang="en-GB" dirty="0"/>
          </a:p>
          <a:p>
            <a:pPr marL="285750" indent="-285750">
              <a:buFont typeface="Arial" panose="020B0604020202020204" pitchFamily="34" charset="0"/>
              <a:buChar char="•"/>
            </a:pPr>
            <a:r>
              <a:rPr lang="en-GB" dirty="0"/>
              <a:t>What are the challenges for schools?</a:t>
            </a:r>
          </a:p>
          <a:p>
            <a:endParaRPr lang="en-GB" dirty="0"/>
          </a:p>
          <a:p>
            <a:pPr marL="285750" indent="-285750">
              <a:buFont typeface="Arial" panose="020B0604020202020204" pitchFamily="34" charset="0"/>
              <a:buChar char="•"/>
            </a:pPr>
            <a:r>
              <a:rPr lang="en-GB" dirty="0"/>
              <a:t>What pressures are put on teaching staff?</a:t>
            </a:r>
          </a:p>
          <a:p>
            <a:endParaRPr lang="en-GB" dirty="0"/>
          </a:p>
          <a:p>
            <a:pPr marL="285750" indent="-285750">
              <a:buFont typeface="Arial" panose="020B0604020202020204" pitchFamily="34" charset="0"/>
              <a:buChar char="•"/>
            </a:pPr>
            <a:r>
              <a:rPr lang="en-GB" dirty="0"/>
              <a:t>What pressures are put on students?</a:t>
            </a:r>
          </a:p>
          <a:p>
            <a:endParaRPr lang="en-GB" dirty="0"/>
          </a:p>
          <a:p>
            <a:endParaRPr lang="en-GB" dirty="0"/>
          </a:p>
        </p:txBody>
      </p:sp>
      <p:sp>
        <p:nvSpPr>
          <p:cNvPr id="6" name="TextBox 5">
            <a:extLst>
              <a:ext uri="{FF2B5EF4-FFF2-40B4-BE49-F238E27FC236}">
                <a16:creationId xmlns:a16="http://schemas.microsoft.com/office/drawing/2014/main" id="{806732EB-1E5A-4354-9269-6C0514993443}"/>
              </a:ext>
            </a:extLst>
          </p:cNvPr>
          <p:cNvSpPr txBox="1"/>
          <p:nvPr/>
        </p:nvSpPr>
        <p:spPr>
          <a:xfrm>
            <a:off x="9773478" y="6387547"/>
            <a:ext cx="3670852" cy="215444"/>
          </a:xfrm>
          <a:prstGeom prst="rect">
            <a:avLst/>
          </a:prstGeom>
          <a:noFill/>
        </p:spPr>
        <p:txBody>
          <a:bodyPr wrap="square" rtlCol="0">
            <a:spAutoFit/>
          </a:bodyPr>
          <a:lstStyle/>
          <a:p>
            <a:r>
              <a:rPr lang="en-GB" sz="800" dirty="0"/>
              <a:t>(Hicks, 2012, p 119; Welsh Government, 2008)</a:t>
            </a:r>
          </a:p>
        </p:txBody>
      </p:sp>
    </p:spTree>
    <p:extLst>
      <p:ext uri="{BB962C8B-B14F-4D97-AF65-F5344CB8AC3E}">
        <p14:creationId xmlns:p14="http://schemas.microsoft.com/office/powerpoint/2010/main" val="474708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FF11AE9-83CE-4669-BEDF-225B611A968C}"/>
              </a:ext>
            </a:extLst>
          </p:cNvPr>
          <p:cNvSpPr/>
          <p:nvPr/>
        </p:nvSpPr>
        <p:spPr>
          <a:xfrm>
            <a:off x="265043" y="582231"/>
            <a:ext cx="11661913" cy="6103787"/>
          </a:xfrm>
          <a:prstGeom prst="rect">
            <a:avLst/>
          </a:prstGeom>
        </p:spPr>
        <p:txBody>
          <a:bodyPr wrap="square">
            <a:spAutoFit/>
          </a:bodyPr>
          <a:lstStyle/>
          <a:p>
            <a:pPr marL="285750" indent="-285750" algn="just">
              <a:lnSpc>
                <a:spcPct val="150000"/>
              </a:lnSpc>
              <a:spcAft>
                <a:spcPts val="800"/>
              </a:spcAft>
              <a:buFont typeface="Arial" panose="020B0604020202020204" pitchFamily="34" charset="0"/>
              <a:buChar char="•"/>
              <a:tabLst>
                <a:tab pos="1419225" algn="l"/>
              </a:tabLst>
            </a:pPr>
            <a:r>
              <a:rPr lang="en-GB" sz="1500" dirty="0">
                <a:latin typeface="Times New Roman" panose="02020603050405020304" pitchFamily="18" charset="0"/>
                <a:ea typeface="Calibri" panose="020F0502020204030204" pitchFamily="34" charset="0"/>
                <a:cs typeface="Times New Roman" panose="02020603050405020304" pitchFamily="18" charset="0"/>
              </a:rPr>
              <a:t>Gap Minder, (2018) </a:t>
            </a:r>
            <a:r>
              <a:rPr lang="en-GB" sz="1500" i="1" dirty="0">
                <a:latin typeface="Times New Roman" panose="02020603050405020304" pitchFamily="18" charset="0"/>
                <a:ea typeface="Calibri" panose="020F0502020204030204" pitchFamily="34" charset="0"/>
                <a:cs typeface="Times New Roman" panose="02020603050405020304" pitchFamily="18" charset="0"/>
              </a:rPr>
              <a:t>Dollar Street Matrix.</a:t>
            </a:r>
            <a:r>
              <a:rPr lang="en-GB" sz="15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500" dirty="0">
                <a:latin typeface="Times New Roman" panose="02020603050405020304" pitchFamily="18" charset="0"/>
                <a:ea typeface="Calibri" panose="020F0502020204030204" pitchFamily="34" charset="0"/>
                <a:cs typeface="Times New Roman" panose="02020603050405020304" pitchFamily="18" charset="0"/>
                <a:hlinkClick r:id="rId2"/>
              </a:rPr>
              <a:t>https://www.gapminder.org/dollar-street/matrix?thing=Most%20loved%20toys&amp;row=2</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6 May 2018).</a:t>
            </a:r>
          </a:p>
          <a:p>
            <a:pPr marL="285750" indent="-285750" algn="just">
              <a:lnSpc>
                <a:spcPct val="150000"/>
              </a:lnSpc>
              <a:spcAft>
                <a:spcPts val="800"/>
              </a:spcAft>
              <a:buFont typeface="Arial" panose="020B0604020202020204" pitchFamily="34" charset="0"/>
              <a:buChar char="•"/>
              <a:tabLst>
                <a:tab pos="1419225" algn="l"/>
              </a:tabLst>
            </a:pPr>
            <a:r>
              <a:rPr lang="en-GB" sz="1500" dirty="0">
                <a:latin typeface="Times New Roman" panose="02020603050405020304" pitchFamily="18" charset="0"/>
                <a:ea typeface="Calibri" panose="020F0502020204030204" pitchFamily="34" charset="0"/>
                <a:cs typeface="Times New Roman" panose="02020603050405020304" pitchFamily="18" charset="0"/>
              </a:rPr>
              <a:t>Henriques, G. (2014) </a:t>
            </a:r>
            <a:r>
              <a:rPr lang="en-GB" sz="1500" i="1" dirty="0">
                <a:latin typeface="Times New Roman" panose="02020603050405020304" pitchFamily="18" charset="0"/>
                <a:ea typeface="Calibri" panose="020F0502020204030204" pitchFamily="34" charset="0"/>
                <a:cs typeface="Times New Roman" panose="02020603050405020304" pitchFamily="18" charset="0"/>
              </a:rPr>
              <a:t>A Theory of Ten Universal Values.</a:t>
            </a:r>
            <a:r>
              <a:rPr lang="en-GB" sz="15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https://www.psychologytoday.com/us/blog/theory-knowledge/201410/theory-ten-universal-values</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6 May 2018).</a:t>
            </a:r>
          </a:p>
          <a:p>
            <a:pPr marL="457200" indent="-457200">
              <a:lnSpc>
                <a:spcPct val="150000"/>
              </a:lnSpc>
              <a:buFont typeface="Arial" panose="020B0604020202020204" pitchFamily="34" charset="0"/>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Hicks, D. (2012) </a:t>
            </a:r>
            <a:r>
              <a:rPr lang="en-GB" sz="1500" i="1" dirty="0">
                <a:latin typeface="Times New Roman" panose="02020603050405020304" pitchFamily="18" charset="0"/>
                <a:ea typeface="Calibri" panose="020F0502020204030204" pitchFamily="34" charset="0"/>
                <a:cs typeface="Times New Roman" panose="02020603050405020304" pitchFamily="18" charset="0"/>
              </a:rPr>
              <a:t>Sustainable Schools, Sustainable Futures.</a:t>
            </a:r>
            <a:r>
              <a:rPr lang="en-GB" sz="1500" dirty="0">
                <a:latin typeface="Times New Roman" panose="02020603050405020304" pitchFamily="18" charset="0"/>
                <a:ea typeface="Calibri" panose="020F0502020204030204" pitchFamily="34" charset="0"/>
                <a:cs typeface="Times New Roman" panose="02020603050405020304" pitchFamily="18" charset="0"/>
              </a:rPr>
              <a:t> Surrey: WWF-UK.</a:t>
            </a:r>
          </a:p>
          <a:p>
            <a:pPr marL="285750" indent="-285750" algn="just">
              <a:lnSpc>
                <a:spcPct val="150000"/>
              </a:lnSpc>
              <a:spcAft>
                <a:spcPts val="800"/>
              </a:spcAft>
              <a:buFont typeface="Arial" panose="020B0604020202020204" pitchFamily="34" charset="0"/>
              <a:buChar char="•"/>
              <a:tabLst>
                <a:tab pos="1419225" algn="l"/>
              </a:tabLst>
            </a:pPr>
            <a:r>
              <a:rPr lang="en-GB" sz="1500" dirty="0" err="1">
                <a:latin typeface="Times New Roman" panose="02020603050405020304" pitchFamily="18" charset="0"/>
                <a:ea typeface="Calibri" panose="020F0502020204030204" pitchFamily="34" charset="0"/>
                <a:cs typeface="Times New Roman" panose="02020603050405020304" pitchFamily="18" charset="0"/>
              </a:rPr>
              <a:t>Kulin</a:t>
            </a:r>
            <a:r>
              <a:rPr lang="en-GB" sz="1500" dirty="0">
                <a:latin typeface="Times New Roman" panose="02020603050405020304" pitchFamily="18" charset="0"/>
                <a:ea typeface="Calibri" panose="020F0502020204030204" pitchFamily="34" charset="0"/>
                <a:cs typeface="Times New Roman" panose="02020603050405020304" pitchFamily="18" charset="0"/>
              </a:rPr>
              <a:t>, J., </a:t>
            </a:r>
            <a:r>
              <a:rPr lang="en-GB" sz="1500" dirty="0" err="1">
                <a:latin typeface="Times New Roman" panose="02020603050405020304" pitchFamily="18" charset="0"/>
                <a:ea typeface="Calibri" panose="020F0502020204030204" pitchFamily="34" charset="0"/>
                <a:cs typeface="Times New Roman" panose="02020603050405020304" pitchFamily="18" charset="0"/>
              </a:rPr>
              <a:t>Seymer</a:t>
            </a:r>
            <a:r>
              <a:rPr lang="en-GB" sz="1500" dirty="0">
                <a:latin typeface="Times New Roman" panose="02020603050405020304" pitchFamily="18" charset="0"/>
                <a:ea typeface="Calibri" panose="020F0502020204030204" pitchFamily="34" charset="0"/>
                <a:cs typeface="Times New Roman" panose="02020603050405020304" pitchFamily="18" charset="0"/>
              </a:rPr>
              <a:t>, A. (2014) ‘What’s Driving the Public? A Cross-Country Analysis of Political Attitudes, Human Values and Political Articulation,</a:t>
            </a:r>
            <a:r>
              <a:rPr lang="en-GB" sz="1500" i="1" dirty="0">
                <a:latin typeface="Times New Roman" panose="02020603050405020304" pitchFamily="18" charset="0"/>
                <a:ea typeface="Calibri" panose="020F0502020204030204" pitchFamily="34" charset="0"/>
                <a:cs typeface="Times New Roman" panose="02020603050405020304" pitchFamily="18" charset="0"/>
              </a:rPr>
              <a:t> Sociological Research Online.</a:t>
            </a:r>
            <a:r>
              <a:rPr lang="en-GB" sz="1500" dirty="0">
                <a:latin typeface="Times New Roman" panose="02020603050405020304" pitchFamily="18" charset="0"/>
                <a:ea typeface="Calibri" panose="020F0502020204030204" pitchFamily="34" charset="0"/>
                <a:cs typeface="Times New Roman" panose="02020603050405020304" pitchFamily="18" charset="0"/>
              </a:rPr>
              <a:t> (19)1 Available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http://www.socresonline.org.uk/19/1/14.html</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6 May 2018).</a:t>
            </a:r>
          </a:p>
          <a:p>
            <a:pPr marL="457200" indent="-457200" algn="just">
              <a:lnSpc>
                <a:spcPct val="150000"/>
              </a:lnSpc>
              <a:spcAft>
                <a:spcPts val="0"/>
              </a:spcAft>
              <a:buFont typeface="Arial" panose="020B0604020202020204" pitchFamily="34" charset="0"/>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Mental Health Foundation (2016) </a:t>
            </a:r>
            <a:r>
              <a:rPr lang="en-GB" sz="1500" i="1" dirty="0">
                <a:latin typeface="Times New Roman" panose="02020603050405020304" pitchFamily="18" charset="0"/>
                <a:ea typeface="Calibri" panose="020F0502020204030204" pitchFamily="34" charset="0"/>
                <a:cs typeface="Times New Roman" panose="02020603050405020304" pitchFamily="18" charset="0"/>
              </a:rPr>
              <a:t>Fundamental Facts about Mental Health.</a:t>
            </a:r>
            <a:r>
              <a:rPr lang="en-GB" sz="1500" dirty="0">
                <a:latin typeface="Times New Roman" panose="02020603050405020304" pitchFamily="18" charset="0"/>
                <a:ea typeface="Calibri" panose="020F0502020204030204" pitchFamily="34" charset="0"/>
                <a:cs typeface="Times New Roman" panose="02020603050405020304" pitchFamily="18" charset="0"/>
              </a:rPr>
              <a:t> London: Mental Health Foundation.</a:t>
            </a:r>
          </a:p>
          <a:p>
            <a:pPr marL="457200" indent="-457200">
              <a:lnSpc>
                <a:spcPct val="150000"/>
              </a:lnSpc>
              <a:buFont typeface="Arial" panose="020B0604020202020204" pitchFamily="34" charset="0"/>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Messenger, S. (2018) ‘Disposable plastic waste plans set out by Welsh Government’ </a:t>
            </a:r>
            <a:r>
              <a:rPr lang="en-GB" sz="1500" i="1" dirty="0">
                <a:latin typeface="Times New Roman" panose="02020603050405020304" pitchFamily="18" charset="0"/>
                <a:ea typeface="Calibri" panose="020F0502020204030204" pitchFamily="34" charset="0"/>
                <a:cs typeface="Times New Roman" panose="02020603050405020304" pitchFamily="18" charset="0"/>
              </a:rPr>
              <a:t>BBC News Wales,</a:t>
            </a:r>
            <a:r>
              <a:rPr lang="en-GB" sz="1500" dirty="0">
                <a:latin typeface="Times New Roman" panose="02020603050405020304" pitchFamily="18" charset="0"/>
                <a:ea typeface="Calibri" panose="020F0502020204030204" pitchFamily="34" charset="0"/>
                <a:cs typeface="Times New Roman" panose="02020603050405020304" pitchFamily="18" charset="0"/>
              </a:rPr>
              <a:t> 8 May. Available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http://www.bbc.co.uk/news/uk-wales-44004779</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8 May 2018).</a:t>
            </a:r>
          </a:p>
          <a:p>
            <a:pPr marL="285750" indent="-285750" algn="just">
              <a:lnSpc>
                <a:spcPct val="150000"/>
              </a:lnSpc>
              <a:spcAft>
                <a:spcPts val="800"/>
              </a:spcAft>
              <a:buFont typeface="Arial" panose="020B0604020202020204" pitchFamily="34" charset="0"/>
              <a:buChar char="•"/>
              <a:tabLst>
                <a:tab pos="1419225" algn="l"/>
              </a:tabLst>
            </a:pPr>
            <a:r>
              <a:rPr lang="en-GB" sz="1500" dirty="0">
                <a:latin typeface="Times New Roman" panose="02020603050405020304" pitchFamily="18" charset="0"/>
                <a:ea typeface="Calibri" panose="020F0502020204030204" pitchFamily="34" charset="0"/>
                <a:cs typeface="Times New Roman" panose="02020603050405020304" pitchFamily="18" charset="0"/>
              </a:rPr>
              <a:t>Oliver, J. (2018) </a:t>
            </a:r>
            <a:r>
              <a:rPr lang="en-GB" sz="1500" i="1" dirty="0">
                <a:latin typeface="Times New Roman" panose="02020603050405020304" pitchFamily="18" charset="0"/>
                <a:ea typeface="Calibri" panose="020F0502020204030204" pitchFamily="34" charset="0"/>
                <a:cs typeface="Times New Roman" panose="02020603050405020304" pitchFamily="18" charset="0"/>
              </a:rPr>
              <a:t>We’ve #</a:t>
            </a:r>
            <a:r>
              <a:rPr lang="en-GB" sz="1500" i="1" dirty="0" err="1">
                <a:latin typeface="Times New Roman" panose="02020603050405020304" pitchFamily="18" charset="0"/>
                <a:ea typeface="Calibri" panose="020F0502020204030204" pitchFamily="34" charset="0"/>
                <a:cs typeface="Times New Roman" panose="02020603050405020304" pitchFamily="18" charset="0"/>
              </a:rPr>
              <a:t>AdEnough</a:t>
            </a:r>
            <a:r>
              <a:rPr lang="en-GB" sz="1500" i="1" dirty="0">
                <a:latin typeface="Times New Roman" panose="02020603050405020304" pitchFamily="18" charset="0"/>
                <a:ea typeface="Calibri" panose="020F0502020204030204" pitchFamily="34" charset="0"/>
                <a:cs typeface="Times New Roman" panose="02020603050405020304" pitchFamily="18" charset="0"/>
              </a:rPr>
              <a:t> of junk food marketing.</a:t>
            </a:r>
            <a:r>
              <a:rPr lang="en-GB" sz="15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https://www.jamieoliver.com/news-and-features/features/weve-adenough-of-junk-food-marketing/</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6 May 2018).</a:t>
            </a:r>
          </a:p>
          <a:p>
            <a:pPr marL="285750" indent="-285750">
              <a:lnSpc>
                <a:spcPct val="150000"/>
              </a:lnSpc>
              <a:spcAft>
                <a:spcPts val="800"/>
              </a:spcAft>
              <a:buFont typeface="Arial" panose="020B0604020202020204" pitchFamily="34" charset="0"/>
              <a:buChar char="•"/>
              <a:tabLst>
                <a:tab pos="1419225" algn="l"/>
              </a:tabLst>
            </a:pPr>
            <a:r>
              <a:rPr lang="en-GB" sz="1500" dirty="0">
                <a:latin typeface="Times New Roman" panose="02020603050405020304" pitchFamily="18" charset="0"/>
                <a:ea typeface="Calibri" panose="020F0502020204030204" pitchFamily="34" charset="0"/>
                <a:cs typeface="Times New Roman" panose="02020603050405020304" pitchFamily="18" charset="0"/>
              </a:rPr>
              <a:t>Oxfam, (2018) </a:t>
            </a:r>
            <a:r>
              <a:rPr lang="en-GB" sz="1500" i="1" dirty="0">
                <a:latin typeface="Times New Roman" panose="02020603050405020304" pitchFamily="18" charset="0"/>
                <a:ea typeface="Calibri" panose="020F0502020204030204" pitchFamily="34" charset="0"/>
                <a:cs typeface="Times New Roman" panose="02020603050405020304" pitchFamily="18" charset="0"/>
              </a:rPr>
              <a:t>What is Global Citizenship? </a:t>
            </a:r>
            <a:r>
              <a:rPr lang="en-GB" sz="15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https://www.oxfam.org.uk/education/who-we-are/what-is-global-citizenship</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5 May 2018)</a:t>
            </a:r>
          </a:p>
          <a:p>
            <a:pPr marL="285750" indent="-285750" algn="just">
              <a:lnSpc>
                <a:spcPct val="150000"/>
              </a:lnSpc>
              <a:spcAft>
                <a:spcPts val="800"/>
              </a:spcAft>
              <a:buFont typeface="Arial" panose="020B0604020202020204" pitchFamily="34" charset="0"/>
              <a:buChar char="•"/>
              <a:tabLst>
                <a:tab pos="1419225" algn="l"/>
              </a:tabLst>
            </a:pPr>
            <a:r>
              <a:rPr lang="en-GB" sz="1500" dirty="0" err="1">
                <a:latin typeface="Times New Roman" panose="02020603050405020304" pitchFamily="18" charset="0"/>
                <a:ea typeface="Calibri" panose="020F0502020204030204" pitchFamily="34" charset="0"/>
                <a:cs typeface="Times New Roman" panose="02020603050405020304" pitchFamily="18" charset="0"/>
              </a:rPr>
              <a:t>Rosling</a:t>
            </a:r>
            <a:r>
              <a:rPr lang="en-GB" sz="1500" dirty="0">
                <a:latin typeface="Times New Roman" panose="02020603050405020304" pitchFamily="18" charset="0"/>
                <a:ea typeface="Calibri" panose="020F0502020204030204" pitchFamily="34" charset="0"/>
                <a:cs typeface="Times New Roman" panose="02020603050405020304" pitchFamily="18" charset="0"/>
              </a:rPr>
              <a:t>, H., </a:t>
            </a:r>
            <a:r>
              <a:rPr lang="en-GB" sz="1500" dirty="0" err="1">
                <a:latin typeface="Times New Roman" panose="02020603050405020304" pitchFamily="18" charset="0"/>
                <a:ea typeface="Calibri" panose="020F0502020204030204" pitchFamily="34" charset="0"/>
                <a:cs typeface="Times New Roman" panose="02020603050405020304" pitchFamily="18" charset="0"/>
              </a:rPr>
              <a:t>Rosling</a:t>
            </a:r>
            <a:r>
              <a:rPr lang="en-GB" sz="1500" dirty="0">
                <a:latin typeface="Times New Roman" panose="02020603050405020304" pitchFamily="18" charset="0"/>
                <a:ea typeface="Calibri" panose="020F0502020204030204" pitchFamily="34" charset="0"/>
                <a:cs typeface="Times New Roman" panose="02020603050405020304" pitchFamily="18" charset="0"/>
              </a:rPr>
              <a:t>, O., </a:t>
            </a:r>
            <a:r>
              <a:rPr lang="en-GB" sz="1500" dirty="0" err="1">
                <a:latin typeface="Times New Roman" panose="02020603050405020304" pitchFamily="18" charset="0"/>
                <a:ea typeface="Calibri" panose="020F0502020204030204" pitchFamily="34" charset="0"/>
                <a:cs typeface="Times New Roman" panose="02020603050405020304" pitchFamily="18" charset="0"/>
              </a:rPr>
              <a:t>Rosling</a:t>
            </a:r>
            <a:r>
              <a:rPr lang="en-GB" sz="1500" dirty="0">
                <a:latin typeface="Times New Roman" panose="02020603050405020304" pitchFamily="18" charset="0"/>
                <a:ea typeface="Calibri" panose="020F0502020204030204" pitchFamily="34" charset="0"/>
                <a:cs typeface="Times New Roman" panose="02020603050405020304" pitchFamily="18" charset="0"/>
              </a:rPr>
              <a:t> </a:t>
            </a:r>
            <a:r>
              <a:rPr lang="en-GB" sz="1500" dirty="0" err="1">
                <a:latin typeface="Times New Roman" panose="02020603050405020304" pitchFamily="18" charset="0"/>
                <a:ea typeface="Calibri" panose="020F0502020204030204" pitchFamily="34" charset="0"/>
                <a:cs typeface="Times New Roman" panose="02020603050405020304" pitchFamily="18" charset="0"/>
              </a:rPr>
              <a:t>Rönnlund</a:t>
            </a:r>
            <a:r>
              <a:rPr lang="en-GB" sz="1500" dirty="0">
                <a:latin typeface="Times New Roman" panose="02020603050405020304" pitchFamily="18" charset="0"/>
                <a:ea typeface="Calibri" panose="020F0502020204030204" pitchFamily="34" charset="0"/>
                <a:cs typeface="Times New Roman" panose="02020603050405020304" pitchFamily="18" charset="0"/>
              </a:rPr>
              <a:t>, A. (2018) </a:t>
            </a:r>
            <a:r>
              <a:rPr lang="en-GB" sz="1500" i="1" dirty="0" err="1">
                <a:latin typeface="Times New Roman" panose="02020603050405020304" pitchFamily="18" charset="0"/>
                <a:ea typeface="Calibri" panose="020F0502020204030204" pitchFamily="34" charset="0"/>
                <a:cs typeface="Times New Roman" panose="02020603050405020304" pitchFamily="18" charset="0"/>
              </a:rPr>
              <a:t>Factfulness</a:t>
            </a:r>
            <a:r>
              <a:rPr lang="en-GB" sz="1500" i="1" dirty="0">
                <a:latin typeface="Times New Roman" panose="02020603050405020304" pitchFamily="18" charset="0"/>
                <a:ea typeface="Calibri" panose="020F0502020204030204" pitchFamily="34" charset="0"/>
                <a:cs typeface="Times New Roman" panose="02020603050405020304" pitchFamily="18" charset="0"/>
              </a:rPr>
              <a:t>: Ten reasons we’re wrong about the world – and why things are better than you think.</a:t>
            </a:r>
            <a:r>
              <a:rPr lang="en-GB" sz="1500" dirty="0">
                <a:latin typeface="Times New Roman" panose="02020603050405020304" pitchFamily="18" charset="0"/>
                <a:ea typeface="Calibri" panose="020F0502020204030204" pitchFamily="34" charset="0"/>
                <a:cs typeface="Times New Roman" panose="02020603050405020304" pitchFamily="18" charset="0"/>
              </a:rPr>
              <a:t> Great Britain: Sceptre.</a:t>
            </a:r>
          </a:p>
        </p:txBody>
      </p:sp>
      <p:sp>
        <p:nvSpPr>
          <p:cNvPr id="3" name="TextBox 2">
            <a:extLst>
              <a:ext uri="{FF2B5EF4-FFF2-40B4-BE49-F238E27FC236}">
                <a16:creationId xmlns:a16="http://schemas.microsoft.com/office/drawing/2014/main" id="{4F6CB817-0CE0-48FE-A7E2-6EE6BC319770}"/>
              </a:ext>
            </a:extLst>
          </p:cNvPr>
          <p:cNvSpPr txBox="1"/>
          <p:nvPr/>
        </p:nvSpPr>
        <p:spPr>
          <a:xfrm>
            <a:off x="569843" y="397565"/>
            <a:ext cx="3684105" cy="369332"/>
          </a:xfrm>
          <a:prstGeom prst="rect">
            <a:avLst/>
          </a:prstGeom>
          <a:noFill/>
        </p:spPr>
        <p:txBody>
          <a:bodyPr wrap="square" rtlCol="0">
            <a:spAutoFit/>
          </a:bodyPr>
          <a:lstStyle/>
          <a:p>
            <a:r>
              <a:rPr lang="en-GB" u="sng" dirty="0"/>
              <a:t>Reference List</a:t>
            </a:r>
          </a:p>
        </p:txBody>
      </p:sp>
    </p:spTree>
    <p:extLst>
      <p:ext uri="{BB962C8B-B14F-4D97-AF65-F5344CB8AC3E}">
        <p14:creationId xmlns:p14="http://schemas.microsoft.com/office/powerpoint/2010/main" val="1731533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5B37B77-EA56-4B28-925F-DAD540A54268}"/>
              </a:ext>
            </a:extLst>
          </p:cNvPr>
          <p:cNvSpPr/>
          <p:nvPr/>
        </p:nvSpPr>
        <p:spPr>
          <a:xfrm>
            <a:off x="331304" y="210046"/>
            <a:ext cx="11741426" cy="5898602"/>
          </a:xfrm>
          <a:prstGeom prst="rect">
            <a:avLst/>
          </a:prstGeom>
        </p:spPr>
        <p:txBody>
          <a:bodyPr wrap="square">
            <a:spAutoFit/>
          </a:bodyPr>
          <a:lstStyle/>
          <a:p>
            <a:pPr marL="457200" indent="-457200">
              <a:lnSpc>
                <a:spcPct val="150000"/>
              </a:lnSpc>
              <a:buFont typeface="Arial" panose="020B0604020202020204" pitchFamily="34" charset="0"/>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Save The Children, (2018) </a:t>
            </a:r>
            <a:r>
              <a:rPr lang="en-GB" sz="1500" i="1" dirty="0">
                <a:latin typeface="Times New Roman" panose="02020603050405020304" pitchFamily="18" charset="0"/>
                <a:ea typeface="Calibri" panose="020F0502020204030204" pitchFamily="34" charset="0"/>
                <a:cs typeface="Times New Roman" panose="02020603050405020304" pitchFamily="18" charset="0"/>
              </a:rPr>
              <a:t>Global Accountability Report 2016/2017.</a:t>
            </a:r>
            <a:r>
              <a:rPr lang="en-GB" sz="15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https://www.savethechildren.net/sites/default/files/libraries/Save%20the%20Children%20Global%20Accountability%20Report%202016%20-%202017.pdf</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5 May 2018).</a:t>
            </a:r>
          </a:p>
          <a:p>
            <a:pPr marL="285750" indent="-285750" algn="just">
              <a:lnSpc>
                <a:spcPct val="150000"/>
              </a:lnSpc>
              <a:spcAft>
                <a:spcPts val="800"/>
              </a:spcAft>
              <a:buFont typeface="Arial" panose="020B0604020202020204" pitchFamily="34" charset="0"/>
              <a:buChar char="•"/>
              <a:tabLst>
                <a:tab pos="1419225" algn="l"/>
              </a:tabLst>
            </a:pPr>
            <a:r>
              <a:rPr lang="en-GB" sz="1500" dirty="0">
                <a:latin typeface="Times New Roman" panose="02020603050405020304" pitchFamily="18" charset="0"/>
                <a:ea typeface="Calibri" panose="020F0502020204030204" pitchFamily="34" charset="0"/>
                <a:cs typeface="Times New Roman" panose="02020603050405020304" pitchFamily="18" charset="0"/>
              </a:rPr>
              <a:t>Schwartz, H. (1992) ‘Universals in the Content and Structure of Values: Theoretical Advances and Empirical Tests in 20 Countries’ </a:t>
            </a:r>
            <a:r>
              <a:rPr lang="en-GB" sz="1500" i="1" dirty="0">
                <a:latin typeface="Times New Roman" panose="02020603050405020304" pitchFamily="18" charset="0"/>
                <a:ea typeface="Calibri" panose="020F0502020204030204" pitchFamily="34" charset="0"/>
                <a:cs typeface="Times New Roman" panose="02020603050405020304" pitchFamily="18" charset="0"/>
              </a:rPr>
              <a:t>Advances in Experimental Social Psychology.</a:t>
            </a:r>
            <a:r>
              <a:rPr lang="en-GB" sz="1500" dirty="0">
                <a:latin typeface="Times New Roman" panose="02020603050405020304" pitchFamily="18" charset="0"/>
                <a:ea typeface="Calibri" panose="020F0502020204030204" pitchFamily="34" charset="0"/>
                <a:cs typeface="Times New Roman" panose="02020603050405020304" pitchFamily="18" charset="0"/>
              </a:rPr>
              <a:t> 25(1), pp 1-65.</a:t>
            </a:r>
          </a:p>
          <a:p>
            <a:pPr marL="457200" indent="-457200">
              <a:lnSpc>
                <a:spcPct val="150000"/>
              </a:lnSpc>
              <a:buFont typeface="Arial" panose="020B0604020202020204" pitchFamily="34" charset="0"/>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Unearthed, (2017) ‘David Attenborough: On climate change, optimism and Blue Planet II’ </a:t>
            </a:r>
            <a:r>
              <a:rPr lang="en-GB" sz="1500" i="1" dirty="0">
                <a:latin typeface="Times New Roman" panose="02020603050405020304" pitchFamily="18" charset="0"/>
                <a:ea typeface="Calibri" panose="020F0502020204030204" pitchFamily="34" charset="0"/>
                <a:cs typeface="Times New Roman" panose="02020603050405020304" pitchFamily="18" charset="0"/>
              </a:rPr>
              <a:t>Green Peace.</a:t>
            </a:r>
            <a:r>
              <a:rPr lang="en-GB" sz="1500" dirty="0">
                <a:latin typeface="Times New Roman" panose="02020603050405020304" pitchFamily="18" charset="0"/>
                <a:ea typeface="Calibri" panose="020F0502020204030204" pitchFamily="34" charset="0"/>
                <a:cs typeface="Times New Roman" panose="02020603050405020304" pitchFamily="18" charset="0"/>
              </a:rPr>
              <a:t> Available at:</a:t>
            </a:r>
            <a:r>
              <a:rPr lang="en-GB" sz="15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https://unearthed.greenpeace.org/2017/09/25/david-attenborough-climate-change-science-storytelling-blue-planet-ii/</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8 May 2018).</a:t>
            </a:r>
          </a:p>
          <a:p>
            <a:pPr marL="285750" indent="-285750">
              <a:lnSpc>
                <a:spcPct val="150000"/>
              </a:lnSpc>
              <a:spcAft>
                <a:spcPts val="800"/>
              </a:spcAft>
              <a:buFont typeface="Arial" panose="020B0604020202020204" pitchFamily="34" charset="0"/>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United Nations, (2017) </a:t>
            </a:r>
            <a:r>
              <a:rPr lang="en-GB" sz="1500" i="1" dirty="0">
                <a:latin typeface="Times New Roman" panose="02020603050405020304" pitchFamily="18" charset="0"/>
                <a:ea typeface="Calibri" panose="020F0502020204030204" pitchFamily="34" charset="0"/>
                <a:cs typeface="Times New Roman" panose="02020603050405020304" pitchFamily="18" charset="0"/>
              </a:rPr>
              <a:t>The Sustainable Development Goals Report.</a:t>
            </a:r>
            <a:r>
              <a:rPr lang="en-GB" sz="15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https://unstats.un.org/sdgs/files/report/2017/TheSustainableDevelopmentGoalsReport2017.pdf</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5 May 2018).</a:t>
            </a:r>
          </a:p>
          <a:p>
            <a:pPr marL="457200" indent="-457200">
              <a:lnSpc>
                <a:spcPct val="150000"/>
              </a:lnSpc>
              <a:buFont typeface="Arial" panose="020B0604020202020204" pitchFamily="34" charset="0"/>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United Nations, (2018) </a:t>
            </a:r>
            <a:r>
              <a:rPr lang="en-GB" sz="1500" i="1" dirty="0">
                <a:latin typeface="Times New Roman" panose="02020603050405020304" pitchFamily="18" charset="0"/>
                <a:ea typeface="Calibri" panose="020F0502020204030204" pitchFamily="34" charset="0"/>
                <a:cs typeface="Times New Roman" panose="02020603050405020304" pitchFamily="18" charset="0"/>
              </a:rPr>
              <a:t>Transforming our world: The 2030 Agenda for Sustainable Development.</a:t>
            </a:r>
            <a:r>
              <a:rPr lang="en-GB" sz="15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https://sustainabledevelopment.un.org/post2015/transformingourworld</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7 May 2018)</a:t>
            </a:r>
          </a:p>
          <a:p>
            <a:pPr marL="457200" indent="-457200">
              <a:lnSpc>
                <a:spcPct val="150000"/>
              </a:lnSpc>
              <a:spcAft>
                <a:spcPts val="0"/>
              </a:spcAft>
              <a:buFont typeface="Arial" panose="020B0604020202020204" pitchFamily="34" charset="0"/>
              <a:buChar char="•"/>
            </a:pPr>
            <a:r>
              <a:rPr lang="en-GB" sz="1500" dirty="0">
                <a:solidFill>
                  <a:srgbClr val="000000"/>
                </a:solidFill>
                <a:latin typeface="Times New Roman" panose="02020603050405020304" pitchFamily="18" charset="0"/>
                <a:ea typeface="Calibri" panose="020F0502020204030204" pitchFamily="34" charset="0"/>
                <a:cs typeface="Code"/>
              </a:rPr>
              <a:t>Wellbeing of Future Generations </a:t>
            </a:r>
            <a:r>
              <a:rPr lang="en-GB" sz="1500" i="1" dirty="0">
                <a:solidFill>
                  <a:srgbClr val="000000"/>
                </a:solidFill>
                <a:latin typeface="Times New Roman" panose="02020603050405020304" pitchFamily="18" charset="0"/>
                <a:ea typeface="Calibri" panose="020F0502020204030204" pitchFamily="34" charset="0"/>
                <a:cs typeface="Code"/>
              </a:rPr>
              <a:t>2015 </a:t>
            </a:r>
            <a:r>
              <a:rPr lang="en-GB" sz="1500" dirty="0">
                <a:solidFill>
                  <a:srgbClr val="000000"/>
                </a:solidFill>
                <a:latin typeface="Times New Roman" panose="02020603050405020304" pitchFamily="18" charset="0"/>
                <a:ea typeface="Calibri" panose="020F0502020204030204" pitchFamily="34" charset="0"/>
                <a:cs typeface="Code"/>
              </a:rPr>
              <a:t>(2) Available at: </a:t>
            </a:r>
            <a:r>
              <a:rPr lang="en-GB" sz="1500" u="sng" dirty="0">
                <a:solidFill>
                  <a:srgbClr val="000000"/>
                </a:solidFill>
                <a:latin typeface="Times New Roman" panose="02020603050405020304" pitchFamily="18" charset="0"/>
                <a:ea typeface="Calibri" panose="020F0502020204030204" pitchFamily="34" charset="0"/>
                <a:cs typeface="Code"/>
                <a:hlinkClick r:id="rId6"/>
              </a:rPr>
              <a:t>http://www.legislation.gov.uk/anaw/2015/2/contents/enacted</a:t>
            </a:r>
            <a:r>
              <a:rPr lang="en-GB" sz="1500" dirty="0">
                <a:solidFill>
                  <a:srgbClr val="000000"/>
                </a:solidFill>
                <a:latin typeface="Times New Roman" panose="02020603050405020304" pitchFamily="18" charset="0"/>
                <a:ea typeface="Calibri" panose="020F0502020204030204" pitchFamily="34" charset="0"/>
                <a:cs typeface="Code"/>
              </a:rPr>
              <a:t> (Accessed: 2 May 2018).</a:t>
            </a:r>
            <a:endParaRPr lang="en-GB" sz="1500" dirty="0">
              <a:solidFill>
                <a:srgbClr val="000000"/>
              </a:solidFill>
              <a:latin typeface="Code"/>
              <a:ea typeface="Calibri" panose="020F0502020204030204" pitchFamily="34" charset="0"/>
              <a:cs typeface="Code"/>
            </a:endParaRPr>
          </a:p>
          <a:p>
            <a:pPr marL="285750" indent="-285750">
              <a:lnSpc>
                <a:spcPct val="150000"/>
              </a:lnSpc>
              <a:spcAft>
                <a:spcPts val="800"/>
              </a:spcAft>
              <a:buFont typeface="Arial" panose="020B0604020202020204" pitchFamily="34" charset="0"/>
              <a:buChar char="•"/>
              <a:tabLst>
                <a:tab pos="1419225" algn="l"/>
              </a:tabLst>
            </a:pPr>
            <a:r>
              <a:rPr lang="en-GB" sz="1500" dirty="0">
                <a:latin typeface="Times New Roman" panose="02020603050405020304" pitchFamily="18" charset="0"/>
                <a:ea typeface="Calibri" panose="020F0502020204030204" pitchFamily="34" charset="0"/>
                <a:cs typeface="Times New Roman" panose="02020603050405020304" pitchFamily="18" charset="0"/>
              </a:rPr>
              <a:t>Welsh Government, (2012) </a:t>
            </a:r>
            <a:r>
              <a:rPr lang="en-GB" sz="1500" i="1" dirty="0">
                <a:latin typeface="Times New Roman" panose="02020603050405020304" pitchFamily="18" charset="0"/>
                <a:ea typeface="Calibri" panose="020F0502020204030204" pitchFamily="34" charset="0"/>
                <a:cs typeface="Times New Roman" panose="02020603050405020304" pitchFamily="18" charset="0"/>
              </a:rPr>
              <a:t>Education for Sustainable Development and Global Citizenship</a:t>
            </a:r>
            <a:r>
              <a:rPr lang="en-GB" sz="15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http://dera.ioe.ac.uk/14894/7/120508esdgcen_Redacted.pdf</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5 May 2018)</a:t>
            </a:r>
          </a:p>
          <a:p>
            <a:pPr marL="457200" indent="-457200">
              <a:lnSpc>
                <a:spcPct val="150000"/>
              </a:lnSpc>
              <a:buFont typeface="Arial" panose="020B0604020202020204" pitchFamily="34" charset="0"/>
              <a:buChar char="•"/>
            </a:pPr>
            <a:r>
              <a:rPr lang="en-GB" sz="1500" dirty="0" err="1">
                <a:latin typeface="Times New Roman" panose="02020603050405020304" pitchFamily="18" charset="0"/>
                <a:ea typeface="Calibri" panose="020F0502020204030204" pitchFamily="34" charset="0"/>
                <a:cs typeface="Times New Roman" panose="02020603050405020304" pitchFamily="18" charset="0"/>
              </a:rPr>
              <a:t>YoungMinds</a:t>
            </a:r>
            <a:r>
              <a:rPr lang="en-GB" sz="1500" dirty="0">
                <a:latin typeface="Times New Roman" panose="02020603050405020304" pitchFamily="18" charset="0"/>
                <a:ea typeface="Calibri" panose="020F0502020204030204" pitchFamily="34" charset="0"/>
                <a:cs typeface="Times New Roman" panose="02020603050405020304" pitchFamily="18" charset="0"/>
              </a:rPr>
              <a:t> (2018) </a:t>
            </a:r>
            <a:r>
              <a:rPr lang="en-GB" sz="1500" i="1" dirty="0">
                <a:latin typeface="Times New Roman" panose="02020603050405020304" pitchFamily="18" charset="0"/>
                <a:ea typeface="Calibri" panose="020F0502020204030204" pitchFamily="34" charset="0"/>
                <a:cs typeface="Times New Roman" panose="02020603050405020304" pitchFamily="18" charset="0"/>
              </a:rPr>
              <a:t>Depression: For Children and Young People.</a:t>
            </a:r>
            <a:r>
              <a:rPr lang="en-GB" sz="15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rPr>
              <a:t>http://www.youngminds.org.uk/for_children_young_people/whats_worrying_you/depression</a:t>
            </a:r>
            <a:r>
              <a:rPr lang="en-GB" sz="1500" dirty="0">
                <a:latin typeface="Times New Roman" panose="02020603050405020304" pitchFamily="18" charset="0"/>
                <a:ea typeface="Calibri" panose="020F0502020204030204" pitchFamily="34" charset="0"/>
                <a:cs typeface="Times New Roman" panose="02020603050405020304" pitchFamily="18" charset="0"/>
              </a:rPr>
              <a:t> (Accessed: 5 May 2018).</a:t>
            </a:r>
          </a:p>
        </p:txBody>
      </p:sp>
    </p:spTree>
    <p:extLst>
      <p:ext uri="{BB962C8B-B14F-4D97-AF65-F5344CB8AC3E}">
        <p14:creationId xmlns:p14="http://schemas.microsoft.com/office/powerpoint/2010/main" val="55277037"/>
      </p:ext>
    </p:extLst>
  </p:cSld>
  <p:clrMapOvr>
    <a:masterClrMapping/>
  </p:clrMapOvr>
</p:sld>
</file>

<file path=ppt/theme/theme1.xml><?xml version="1.0" encoding="utf-8"?>
<a:theme xmlns:a="http://schemas.openxmlformats.org/drawingml/2006/main" name="Basis">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TM03457444[[fn=Basis]]</Template>
  <TotalTime>1616</TotalTime>
  <Words>1470</Words>
  <Application>Microsoft Office PowerPoint</Application>
  <PresentationFormat>Widescreen</PresentationFormat>
  <Paragraphs>127</Paragraphs>
  <Slides>10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&amp;quot</vt:lpstr>
      <vt:lpstr>Arial</vt:lpstr>
      <vt:lpstr>Calibri</vt:lpstr>
      <vt:lpstr>Code</vt:lpstr>
      <vt:lpstr>Corbel</vt:lpstr>
      <vt:lpstr>Lucida Sans Unicode</vt:lpstr>
      <vt:lpstr>Times New Roman</vt:lpstr>
      <vt:lpstr>VitaStd-ExLt</vt:lpstr>
      <vt:lpstr>Wingdings</vt:lpstr>
      <vt:lpstr>Basis</vt:lpstr>
      <vt:lpstr>How does the concept of Education for Sustainable Development and Global Citizenship contribute to reducing global inequalities?</vt:lpstr>
      <vt:lpstr>Who is a Global Citizen?</vt:lpstr>
      <vt:lpstr>The 2030 Agenda</vt:lpstr>
      <vt:lpstr>PowerPoint Presentation</vt:lpstr>
      <vt:lpstr>Identity and Culture</vt:lpstr>
      <vt:lpstr>Health</vt:lpstr>
      <vt:lpstr>Climate Change and Consumption and Waste</vt:lpstr>
      <vt:lpstr>Choices and Decisions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the concept of Education for Sustainable Development and Global Citizenship contribute to reducing global inequalities?</dc:title>
  <dc:creator>Ruby Wakley</dc:creator>
  <cp:lastModifiedBy>Ruby Wakley</cp:lastModifiedBy>
  <cp:revision>44</cp:revision>
  <dcterms:created xsi:type="dcterms:W3CDTF">2018-05-07T14:06:29Z</dcterms:created>
  <dcterms:modified xsi:type="dcterms:W3CDTF">2018-05-09T09:31:13Z</dcterms:modified>
</cp:coreProperties>
</file>