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7" r:id="rId2"/>
    <p:sldId id="258" r:id="rId3"/>
    <p:sldId id="259" r:id="rId4"/>
    <p:sldId id="322" r:id="rId5"/>
    <p:sldId id="325" r:id="rId6"/>
    <p:sldId id="314" r:id="rId7"/>
    <p:sldId id="318" r:id="rId8"/>
    <p:sldId id="317" r:id="rId9"/>
    <p:sldId id="315" r:id="rId10"/>
    <p:sldId id="319" r:id="rId11"/>
    <p:sldId id="320" r:id="rId12"/>
    <p:sldId id="316" r:id="rId13"/>
    <p:sldId id="326" r:id="rId14"/>
    <p:sldId id="324" r:id="rId15"/>
    <p:sldId id="327" r:id="rId16"/>
    <p:sldId id="328" r:id="rId17"/>
    <p:sldId id="329" r:id="rId18"/>
    <p:sldId id="301" r:id="rId19"/>
    <p:sldId id="330" r:id="rId20"/>
    <p:sldId id="27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sorterViewPr>
    <p:cViewPr>
      <p:scale>
        <a:sx n="100" d="100"/>
        <a:sy n="100" d="100"/>
      </p:scale>
      <p:origin x="0" y="-82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B597CB-1336-4AEF-8A9A-D690B4398B5B}" type="datetimeFigureOut">
              <a:rPr lang="en-GB" smtClean="0"/>
              <a:t>31/01/2021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50009-9718-4147-AE23-66782ED86822}" type="slidenum">
              <a:rPr lang="en-GB" smtClean="0"/>
              <a:t>‹#›</a:t>
            </a:fld>
            <a:endParaRPr lang="en-GB"/>
          </a:p>
        </p:txBody>
      </p:sp>
    </p:spTree>
    <p:extLst>
      <p:ext uri="{BB962C8B-B14F-4D97-AF65-F5344CB8AC3E}">
        <p14:creationId xmlns:p14="http://schemas.microsoft.com/office/powerpoint/2010/main" val="1414620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80BFA70-D210-449B-A036-7D660B969FC1}"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837727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p:txBody>
          <a:bodyPr wrap="square" numCol="1" anchor="t" anchorCtr="0" compatLnSpc="1">
            <a:prstTxWarp prst="textNoShape">
              <a:avLst/>
            </a:prstTxWarp>
          </a:bodyPr>
          <a:lstStyle/>
          <a:p>
            <a:pPr eaLnBrk="1" hangingPunct="1">
              <a:spcBef>
                <a:spcPct val="0"/>
              </a:spcBef>
              <a:defRPr/>
            </a:pPr>
            <a:r>
              <a:rPr lang="en-US" altLang="en-US" dirty="0"/>
              <a:t>This slide covers two Mixed Models of EI. </a:t>
            </a:r>
          </a:p>
          <a:p>
            <a:pPr eaLnBrk="1" hangingPunct="1">
              <a:spcBef>
                <a:spcPct val="0"/>
              </a:spcBef>
              <a:defRPr/>
            </a:pPr>
            <a:endParaRPr lang="en-US" altLang="en-US" dirty="0"/>
          </a:p>
          <a:p>
            <a:pPr eaLnBrk="1" hangingPunct="1">
              <a:spcBef>
                <a:spcPct val="0"/>
              </a:spcBef>
              <a:defRPr/>
            </a:pPr>
            <a:r>
              <a:rPr lang="en-US" altLang="en-US" b="1" dirty="0"/>
              <a:t>(Click): </a:t>
            </a:r>
            <a:r>
              <a:rPr lang="en-US" altLang="en-US" dirty="0" err="1"/>
              <a:t>Boyatziz</a:t>
            </a:r>
            <a:r>
              <a:rPr lang="en-US" altLang="en-US" dirty="0"/>
              <a:t>-Goleman Model:</a:t>
            </a:r>
          </a:p>
          <a:p>
            <a:pPr eaLnBrk="1" hangingPunct="1">
              <a:spcBef>
                <a:spcPct val="0"/>
              </a:spcBef>
              <a:defRPr/>
            </a:pPr>
            <a:r>
              <a:rPr lang="en-US" altLang="en-US" b="1" dirty="0"/>
              <a:t>(Click): </a:t>
            </a:r>
            <a:r>
              <a:rPr lang="en-US" altLang="en-US" dirty="0"/>
              <a:t>Self-Awareness</a:t>
            </a:r>
          </a:p>
          <a:p>
            <a:pPr eaLnBrk="1" hangingPunct="1">
              <a:spcBef>
                <a:spcPct val="0"/>
              </a:spcBef>
              <a:defRPr/>
            </a:pPr>
            <a:r>
              <a:rPr lang="en-US" altLang="en-US" b="1" dirty="0"/>
              <a:t>(Click): </a:t>
            </a:r>
            <a:r>
              <a:rPr lang="en-US" altLang="en-US" dirty="0"/>
              <a:t>Self-Management</a:t>
            </a:r>
          </a:p>
          <a:p>
            <a:pPr eaLnBrk="1" hangingPunct="1">
              <a:spcBef>
                <a:spcPct val="0"/>
              </a:spcBef>
              <a:defRPr/>
            </a:pPr>
            <a:r>
              <a:rPr lang="en-US" altLang="en-US" b="1" dirty="0"/>
              <a:t>(Click): </a:t>
            </a:r>
            <a:r>
              <a:rPr lang="en-US" altLang="en-US" dirty="0"/>
              <a:t>Social Awareness</a:t>
            </a:r>
          </a:p>
          <a:p>
            <a:pPr eaLnBrk="1" hangingPunct="1">
              <a:spcBef>
                <a:spcPct val="0"/>
              </a:spcBef>
              <a:defRPr/>
            </a:pPr>
            <a:r>
              <a:rPr lang="en-US" altLang="en-US" b="1" dirty="0"/>
              <a:t>(Click): </a:t>
            </a:r>
            <a:r>
              <a:rPr lang="en-US" altLang="en-US" dirty="0"/>
              <a:t>Relationship Management</a:t>
            </a:r>
          </a:p>
          <a:p>
            <a:pPr eaLnBrk="1" hangingPunct="1">
              <a:spcBef>
                <a:spcPct val="0"/>
              </a:spcBef>
              <a:defRPr/>
            </a:pPr>
            <a:endParaRPr lang="en-US" altLang="en-US" dirty="0"/>
          </a:p>
          <a:p>
            <a:pPr eaLnBrk="1" hangingPunct="1">
              <a:spcBef>
                <a:spcPct val="0"/>
              </a:spcBef>
              <a:defRPr/>
            </a:pPr>
            <a:r>
              <a:rPr lang="en-US" altLang="en-US" b="1" dirty="0"/>
              <a:t>(Click): </a:t>
            </a:r>
            <a:r>
              <a:rPr lang="en-US" altLang="en-US" dirty="0"/>
              <a:t>Bar-On Model</a:t>
            </a:r>
          </a:p>
          <a:p>
            <a:pPr eaLnBrk="1" hangingPunct="1">
              <a:spcBef>
                <a:spcPct val="0"/>
              </a:spcBef>
              <a:defRPr/>
            </a:pPr>
            <a:r>
              <a:rPr lang="en-US" altLang="en-US" b="1" dirty="0"/>
              <a:t>(Click): </a:t>
            </a:r>
            <a:r>
              <a:rPr lang="en-US" altLang="en-US" dirty="0"/>
              <a:t>Intrapersonal Skills</a:t>
            </a:r>
          </a:p>
          <a:p>
            <a:pPr eaLnBrk="1" hangingPunct="1">
              <a:spcBef>
                <a:spcPct val="0"/>
              </a:spcBef>
              <a:defRPr/>
            </a:pPr>
            <a:r>
              <a:rPr lang="en-US" altLang="en-US" b="1" dirty="0"/>
              <a:t>(Click): </a:t>
            </a:r>
            <a:r>
              <a:rPr lang="en-US" altLang="en-US" dirty="0"/>
              <a:t>Interpersonal Skills</a:t>
            </a:r>
          </a:p>
          <a:p>
            <a:pPr eaLnBrk="1" hangingPunct="1">
              <a:spcBef>
                <a:spcPct val="0"/>
              </a:spcBef>
              <a:defRPr/>
            </a:pPr>
            <a:r>
              <a:rPr lang="en-US" altLang="en-US" b="1" dirty="0"/>
              <a:t>(Click): </a:t>
            </a:r>
            <a:r>
              <a:rPr lang="en-US" altLang="en-US" dirty="0"/>
              <a:t>Adaptability</a:t>
            </a:r>
          </a:p>
          <a:p>
            <a:pPr eaLnBrk="1" hangingPunct="1">
              <a:spcBef>
                <a:spcPct val="0"/>
              </a:spcBef>
              <a:defRPr/>
            </a:pPr>
            <a:r>
              <a:rPr lang="en-US" altLang="en-US" b="1" dirty="0"/>
              <a:t>(Click): </a:t>
            </a:r>
            <a:r>
              <a:rPr lang="en-US" altLang="en-US" dirty="0"/>
              <a:t>Stress Management</a:t>
            </a:r>
          </a:p>
          <a:p>
            <a:pPr eaLnBrk="1" hangingPunct="1">
              <a:spcBef>
                <a:spcPct val="0"/>
              </a:spcBef>
              <a:defRPr/>
            </a:pPr>
            <a:r>
              <a:rPr lang="en-US" altLang="en-US" b="1" dirty="0"/>
              <a:t>(Click): </a:t>
            </a:r>
            <a:r>
              <a:rPr lang="en-US" altLang="en-US" dirty="0"/>
              <a:t>Mood</a:t>
            </a:r>
          </a:p>
          <a:p>
            <a:pPr eaLnBrk="1" hangingPunct="1">
              <a:spcBef>
                <a:spcPct val="0"/>
              </a:spcBef>
              <a:defRPr/>
            </a:pPr>
            <a:endParaRPr lang="en-US" altLang="en-US" dirty="0"/>
          </a:p>
          <a:p>
            <a:pPr eaLnBrk="1" hangingPunct="1">
              <a:spcBef>
                <a:spcPct val="0"/>
              </a:spcBef>
              <a:defRPr/>
            </a:pPr>
            <a:r>
              <a:rPr lang="en-US" altLang="en-US" b="1" dirty="0"/>
              <a:t>(Click): Discussion Question: </a:t>
            </a:r>
          </a:p>
          <a:p>
            <a:pPr eaLnBrk="1" hangingPunct="1">
              <a:spcBef>
                <a:spcPct val="0"/>
              </a:spcBef>
              <a:defRPr/>
            </a:pPr>
            <a:r>
              <a:rPr lang="en-US" altLang="en-US" dirty="0"/>
              <a:t>What are the similarities and differences of these two models in assessing emotional intelligence? </a:t>
            </a:r>
          </a:p>
          <a:p>
            <a:pPr eaLnBrk="1" hangingPunct="1">
              <a:spcBef>
                <a:spcPct val="0"/>
              </a:spcBef>
              <a:defRPr/>
            </a:pPr>
            <a:endParaRPr lang="en-US" altLang="en-US" dirty="0"/>
          </a:p>
          <a:p>
            <a:pPr eaLnBrk="1" hangingPunct="1">
              <a:spcBef>
                <a:spcPct val="0"/>
              </a:spcBef>
              <a:defRPr/>
            </a:pPr>
            <a:r>
              <a:rPr lang="en-US" altLang="en-US" dirty="0"/>
              <a:t>Talk about the emotional domains covered for each and discuss the similarities and differences in these:</a:t>
            </a:r>
          </a:p>
          <a:p>
            <a:pPr marL="171450" indent="-171450" eaLnBrk="1" hangingPunct="1">
              <a:spcBef>
                <a:spcPct val="0"/>
              </a:spcBef>
              <a:buFont typeface="Arial" panose="020B0604020202020204" pitchFamily="34" charset="0"/>
              <a:buChar char="•"/>
              <a:defRPr/>
            </a:pPr>
            <a:r>
              <a:rPr lang="en-US" altLang="en-US" dirty="0"/>
              <a:t>The B-G model seems to cover only intrapersonal and interpersonal skills, which are included in the Bar-On model</a:t>
            </a:r>
          </a:p>
          <a:p>
            <a:pPr marL="171450" indent="-171450" eaLnBrk="1" hangingPunct="1">
              <a:spcBef>
                <a:spcPct val="0"/>
              </a:spcBef>
              <a:buFont typeface="Arial" panose="020B0604020202020204" pitchFamily="34" charset="0"/>
              <a:buChar char="•"/>
              <a:defRPr/>
            </a:pPr>
            <a:r>
              <a:rPr lang="en-US" altLang="en-US" dirty="0"/>
              <a:t>The Bar-On model includes additional factors, adaptability, stress management and mood.</a:t>
            </a:r>
          </a:p>
          <a:p>
            <a:pPr eaLnBrk="1" hangingPunct="1">
              <a:spcBef>
                <a:spcPct val="0"/>
              </a:spcBef>
              <a:defRPr/>
            </a:pPr>
            <a:endParaRPr lang="en-US" altLang="en-US" dirty="0"/>
          </a:p>
          <a:p>
            <a:pPr eaLnBrk="1" hangingPunct="1">
              <a:spcBef>
                <a:spcPct val="0"/>
              </a:spcBef>
              <a:defRPr/>
            </a:pPr>
            <a:r>
              <a:rPr lang="en-US" altLang="en-US" dirty="0"/>
              <a:t>Additionally, you can discuss the similarities and differences with the Four-Branch Model:</a:t>
            </a:r>
          </a:p>
          <a:p>
            <a:pPr marL="171450" indent="-171450" eaLnBrk="1" hangingPunct="1">
              <a:spcBef>
                <a:spcPct val="0"/>
              </a:spcBef>
              <a:buFont typeface="Arial" panose="020B0604020202020204" pitchFamily="34" charset="0"/>
              <a:buChar char="•"/>
              <a:defRPr/>
            </a:pPr>
            <a:r>
              <a:rPr lang="en-US" altLang="en-US" dirty="0"/>
              <a:t>The Four-Branch model uses: Perception of Emotion, Use of Emotion to Facilitate Thinking, Understanding of Emotion, and Management of Emotion. </a:t>
            </a:r>
          </a:p>
          <a:p>
            <a:pPr marL="171450" indent="-171450" eaLnBrk="1" hangingPunct="1">
              <a:spcBef>
                <a:spcPct val="0"/>
              </a:spcBef>
              <a:buFont typeface="Arial" panose="020B0604020202020204" pitchFamily="34" charset="0"/>
              <a:buChar char="•"/>
              <a:defRPr/>
            </a:pPr>
            <a:r>
              <a:rPr lang="en-US" altLang="en-US" dirty="0"/>
              <a:t>Facilitate Thinking and Understanding of Emotion are not specifically covered under the Boyatziz-Goleman and Bar-On models.</a:t>
            </a:r>
          </a:p>
          <a:p>
            <a:pPr eaLnBrk="1" hangingPunct="1">
              <a:spcBef>
                <a:spcPct val="0"/>
              </a:spcBef>
              <a:defRPr/>
            </a:pPr>
            <a:endParaRPr lang="en-US" altLang="en-US" dirty="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A8917F0-1322-42FC-9122-37208F50F076}" type="slidenum">
              <a:rPr lang="en-US" altLang="en-US" smtClean="0">
                <a:latin typeface="Calibri" panose="020F0502020204030204" pitchFamily="34" charset="0"/>
              </a:rPr>
              <a:pPr/>
              <a:t>14</a:t>
            </a:fld>
            <a:endParaRPr lang="en-US" altLang="en-US">
              <a:latin typeface="Calibri" panose="020F0502020204030204" pitchFamily="34" charset="0"/>
            </a:endParaRPr>
          </a:p>
        </p:txBody>
      </p:sp>
    </p:spTree>
    <p:extLst>
      <p:ext uri="{BB962C8B-B14F-4D97-AF65-F5344CB8AC3E}">
        <p14:creationId xmlns:p14="http://schemas.microsoft.com/office/powerpoint/2010/main" val="3636523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p:txBody>
          <a:bodyPr wrap="square" numCol="1" anchor="t" anchorCtr="0" compatLnSpc="1">
            <a:prstTxWarp prst="textNoShape">
              <a:avLst/>
            </a:prstTxWarp>
          </a:bodyPr>
          <a:lstStyle/>
          <a:p>
            <a:pPr eaLnBrk="1" hangingPunct="1">
              <a:spcBef>
                <a:spcPct val="0"/>
              </a:spcBef>
              <a:defRPr/>
            </a:pPr>
            <a:r>
              <a:rPr lang="en-US" altLang="en-US" dirty="0"/>
              <a:t>This slide presents information about the trait EI model.</a:t>
            </a:r>
          </a:p>
          <a:p>
            <a:pPr eaLnBrk="1" hangingPunct="1">
              <a:spcBef>
                <a:spcPct val="0"/>
              </a:spcBef>
              <a:defRPr/>
            </a:pPr>
            <a:endParaRPr lang="en-US" altLang="en-US" dirty="0"/>
          </a:p>
          <a:p>
            <a:pPr eaLnBrk="1" hangingPunct="1">
              <a:spcBef>
                <a:spcPct val="0"/>
              </a:spcBef>
              <a:defRPr/>
            </a:pPr>
            <a:r>
              <a:rPr lang="en-US" altLang="en-US" dirty="0"/>
              <a:t>According to Trait Emotional Intelligence Model, EI is a constellation of self-perceived, emotion-related personality traits.</a:t>
            </a:r>
          </a:p>
          <a:p>
            <a:pPr eaLnBrk="1" hangingPunct="1">
              <a:spcBef>
                <a:spcPct val="0"/>
              </a:spcBef>
              <a:defRPr/>
            </a:pPr>
            <a:endParaRPr lang="en-US" altLang="en-US" dirty="0"/>
          </a:p>
          <a:p>
            <a:pPr eaLnBrk="1" hangingPunct="1">
              <a:spcBef>
                <a:spcPct val="0"/>
              </a:spcBef>
              <a:defRPr/>
            </a:pPr>
            <a:r>
              <a:rPr lang="en-US" altLang="en-US" b="1" dirty="0"/>
              <a:t>Discussion Questions:</a:t>
            </a:r>
          </a:p>
          <a:p>
            <a:pPr eaLnBrk="1" hangingPunct="1">
              <a:spcBef>
                <a:spcPct val="0"/>
              </a:spcBef>
              <a:defRPr/>
            </a:pPr>
            <a:r>
              <a:rPr lang="en-US" altLang="en-US" dirty="0"/>
              <a:t>What does this definition mean? </a:t>
            </a:r>
          </a:p>
          <a:p>
            <a:pPr marL="171450" indent="-171450" eaLnBrk="1" hangingPunct="1">
              <a:spcBef>
                <a:spcPct val="0"/>
              </a:spcBef>
              <a:buFont typeface="Arial" panose="020B0604020202020204" pitchFamily="34" charset="0"/>
              <a:buChar char="•"/>
              <a:defRPr/>
            </a:pPr>
            <a:r>
              <a:rPr lang="en-US" altLang="en-US" dirty="0"/>
              <a:t>It is up to the individual to self-perceive their emotional intelligence.</a:t>
            </a:r>
          </a:p>
          <a:p>
            <a:pPr eaLnBrk="1" hangingPunct="1">
              <a:spcBef>
                <a:spcPct val="0"/>
              </a:spcBef>
              <a:defRPr/>
            </a:pPr>
            <a:r>
              <a:rPr lang="en-US" altLang="en-US" dirty="0"/>
              <a:t>How is this similar or different with the models discussed?</a:t>
            </a:r>
          </a:p>
          <a:p>
            <a:pPr marL="171450" indent="-171450" eaLnBrk="1" hangingPunct="1">
              <a:spcBef>
                <a:spcPct val="0"/>
              </a:spcBef>
              <a:buFont typeface="Arial" panose="020B0604020202020204" pitchFamily="34" charset="0"/>
              <a:buChar char="•"/>
              <a:defRPr/>
            </a:pPr>
            <a:r>
              <a:rPr lang="en-US" altLang="en-US" dirty="0"/>
              <a:t>Rather than being measurable through tests, the trait model is self-perceived. There are no specific categories of skills that make up EI. </a:t>
            </a:r>
          </a:p>
          <a:p>
            <a:pPr eaLnBrk="1" hangingPunct="1">
              <a:spcBef>
                <a:spcPct val="0"/>
              </a:spcBef>
              <a:defRPr/>
            </a:pPr>
            <a:endParaRPr lang="en-US" altLang="en-US" dirty="0"/>
          </a:p>
          <a:p>
            <a:pPr eaLnBrk="1" hangingPunct="1">
              <a:spcBef>
                <a:spcPct val="0"/>
              </a:spcBef>
              <a:defRPr/>
            </a:pPr>
            <a:r>
              <a:rPr lang="en-US" altLang="en-US" dirty="0"/>
              <a:t>Wikipedia provides this further information https://en.wikipedia.org/wiki/Emotional_intelligence#Trait_model </a:t>
            </a:r>
          </a:p>
          <a:p>
            <a:pPr eaLnBrk="1" hangingPunct="1">
              <a:spcBef>
                <a:spcPct val="0"/>
              </a:spcBef>
              <a:defRPr/>
            </a:pPr>
            <a:endParaRPr lang="en-US" altLang="en-US" dirty="0"/>
          </a:p>
          <a:p>
            <a:pPr eaLnBrk="1" hangingPunct="1">
              <a:spcBef>
                <a:spcPct val="0"/>
              </a:spcBef>
              <a:defRPr/>
            </a:pPr>
            <a:r>
              <a:rPr lang="en-US" altLang="en-US" b="1" dirty="0"/>
              <a:t>Alternative Sources of Information: </a:t>
            </a:r>
          </a:p>
          <a:p>
            <a:pPr eaLnBrk="1" hangingPunct="1">
              <a:spcBef>
                <a:spcPct val="0"/>
              </a:spcBef>
              <a:defRPr/>
            </a:pPr>
            <a:r>
              <a:rPr lang="en-US" altLang="en-US" dirty="0"/>
              <a:t>http://www.psychometriclab.com/admins/files/EJP%20(2001)%20-%20T_EI.pdf</a:t>
            </a:r>
          </a:p>
          <a:p>
            <a:pPr eaLnBrk="1" hangingPunct="1">
              <a:spcBef>
                <a:spcPct val="0"/>
              </a:spcBef>
              <a:defRPr/>
            </a:pPr>
            <a:endParaRPr lang="en-US" altLang="en-US" dirty="0"/>
          </a:p>
          <a:p>
            <a:pPr eaLnBrk="1" hangingPunct="1">
              <a:spcBef>
                <a:spcPct val="0"/>
              </a:spcBef>
              <a:defRPr/>
            </a:pPr>
            <a:r>
              <a:rPr lang="en-US" altLang="en-US" dirty="0"/>
              <a:t>http://www.researchgate.net/profile/Vincent_Egan/publication/222698367_Personality_well-being_and_health_correlates_of_trait_emotional_intelligence/links/004635152ed98bec4f000000.pdf</a:t>
            </a:r>
          </a:p>
          <a:p>
            <a:pPr eaLnBrk="1" hangingPunct="1">
              <a:spcBef>
                <a:spcPct val="0"/>
              </a:spcBef>
              <a:defRPr/>
            </a:pPr>
            <a:endParaRPr lang="en-US" altLang="en-US" dirty="0"/>
          </a:p>
          <a:p>
            <a:pPr eaLnBrk="1" hangingPunct="1">
              <a:spcBef>
                <a:spcPct val="0"/>
              </a:spcBef>
              <a:defRPr/>
            </a:pPr>
            <a:r>
              <a:rPr lang="en-US" altLang="en-US" dirty="0"/>
              <a:t>http://www.psychometriclab.com/admins/files/measuring%20trait%20ei%20(chapter).pdf</a:t>
            </a:r>
          </a:p>
          <a:p>
            <a:pPr eaLnBrk="1" hangingPunct="1">
              <a:spcBef>
                <a:spcPct val="0"/>
              </a:spcBef>
              <a:defRPr/>
            </a:pPr>
            <a:endParaRPr lang="en-US" altLang="en-US" dirty="0"/>
          </a:p>
          <a:p>
            <a:pPr eaLnBrk="1" hangingPunct="1">
              <a:spcBef>
                <a:spcPct val="0"/>
              </a:spcBef>
              <a:defRPr/>
            </a:pPr>
            <a:r>
              <a:rPr lang="en-US" altLang="en-US" dirty="0"/>
              <a:t>http://www.psychometriclab.com/admins/files/IOPS%20(2010)%20-%20TEI.pdf</a:t>
            </a:r>
          </a:p>
          <a:p>
            <a:pPr eaLnBrk="1" hangingPunct="1">
              <a:spcBef>
                <a:spcPct val="0"/>
              </a:spcBef>
              <a:defRPr/>
            </a:pPr>
            <a:endParaRPr lang="en-US" altLang="en-US" dirty="0"/>
          </a:p>
          <a:p>
            <a:pPr eaLnBrk="1" hangingPunct="1">
              <a:spcBef>
                <a:spcPct val="0"/>
              </a:spcBef>
              <a:defRPr/>
            </a:pPr>
            <a:endParaRPr lang="en-US" altLang="en-US" dirty="0"/>
          </a:p>
          <a:p>
            <a:pPr eaLnBrk="1" hangingPunct="1">
              <a:spcBef>
                <a:spcPct val="0"/>
              </a:spcBef>
              <a:defRPr/>
            </a:pPr>
            <a:endParaRPr lang="en-US" altLang="en-US" dirty="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D4B15F-90C7-42D0-B11D-4F7350AE5EE4}" type="slidenum">
              <a:rPr lang="en-US" altLang="en-US" smtClean="0">
                <a:latin typeface="Calibri" panose="020F0502020204030204" pitchFamily="34" charset="0"/>
              </a:rPr>
              <a:pPr/>
              <a:t>15</a:t>
            </a:fld>
            <a:endParaRPr lang="en-US" altLang="en-US">
              <a:latin typeface="Calibri" panose="020F0502020204030204" pitchFamily="34" charset="0"/>
            </a:endParaRPr>
          </a:p>
        </p:txBody>
      </p:sp>
    </p:spTree>
    <p:extLst>
      <p:ext uri="{BB962C8B-B14F-4D97-AF65-F5344CB8AC3E}">
        <p14:creationId xmlns:p14="http://schemas.microsoft.com/office/powerpoint/2010/main" val="952657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p:txBody>
          <a:bodyPr wrap="square" numCol="1" anchor="t" anchorCtr="0" compatLnSpc="1">
            <a:prstTxWarp prst="textNoShape">
              <a:avLst/>
            </a:prstTxWarp>
          </a:bodyPr>
          <a:lstStyle/>
          <a:p>
            <a:pPr eaLnBrk="1" hangingPunct="1">
              <a:spcBef>
                <a:spcPct val="0"/>
              </a:spcBef>
              <a:defRPr/>
            </a:pPr>
            <a:r>
              <a:rPr lang="en-US" altLang="en-US" dirty="0"/>
              <a:t>This slide introduces the discussion and review of the EI models</a:t>
            </a:r>
          </a:p>
          <a:p>
            <a:pPr eaLnBrk="1" hangingPunct="1">
              <a:spcBef>
                <a:spcPct val="0"/>
              </a:spcBef>
              <a:defRPr/>
            </a:pPr>
            <a:endParaRPr lang="en-US" altLang="en-US" dirty="0"/>
          </a:p>
          <a:p>
            <a:pPr eaLnBrk="1" hangingPunct="1">
              <a:spcBef>
                <a:spcPct val="0"/>
              </a:spcBef>
              <a:defRPr/>
            </a:pPr>
            <a:r>
              <a:rPr lang="en-US" altLang="en-US" b="1" dirty="0"/>
              <a:t>(Click): </a:t>
            </a:r>
            <a:r>
              <a:rPr lang="en-US" altLang="en-US" dirty="0"/>
              <a:t>Ability models allow for growth in EI, it is a skillset that can be learned</a:t>
            </a:r>
          </a:p>
          <a:p>
            <a:pPr eaLnBrk="1" hangingPunct="1">
              <a:spcBef>
                <a:spcPct val="0"/>
              </a:spcBef>
              <a:defRPr/>
            </a:pPr>
            <a:r>
              <a:rPr lang="en-US" altLang="en-US" b="1" dirty="0"/>
              <a:t>(Click): </a:t>
            </a:r>
            <a:r>
              <a:rPr lang="en-US" altLang="en-US" dirty="0"/>
              <a:t>Mixed and Trait models focus on personality traits that are somewhat fixed by adulthood, suggesting little change is possible. </a:t>
            </a:r>
          </a:p>
          <a:p>
            <a:pPr eaLnBrk="1" hangingPunct="1">
              <a:spcBef>
                <a:spcPct val="0"/>
              </a:spcBef>
              <a:defRPr/>
            </a:pPr>
            <a:r>
              <a:rPr lang="en-US" altLang="en-US" b="1" dirty="0"/>
              <a:t>(Click): </a:t>
            </a:r>
            <a:r>
              <a:rPr lang="en-US" altLang="en-US" dirty="0"/>
              <a:t>How is EI different from personality traits? </a:t>
            </a:r>
          </a:p>
          <a:p>
            <a:pPr eaLnBrk="1" hangingPunct="1">
              <a:spcBef>
                <a:spcPct val="0"/>
              </a:spcBef>
              <a:defRPr/>
            </a:pPr>
            <a:r>
              <a:rPr lang="en-US" altLang="en-US" dirty="0"/>
              <a:t>Talk about Emotional Intelligence and how it differs from personality.</a:t>
            </a:r>
          </a:p>
          <a:p>
            <a:pPr marL="171450" indent="-171450" eaLnBrk="1" hangingPunct="1">
              <a:spcBef>
                <a:spcPct val="0"/>
              </a:spcBef>
              <a:buFont typeface="Arial" panose="020B0604020202020204" pitchFamily="34" charset="0"/>
              <a:buChar char="•"/>
              <a:defRPr/>
            </a:pPr>
            <a:r>
              <a:rPr lang="en-US" altLang="en-US" dirty="0"/>
              <a:t>A person can have a nice and engaging personality, but not have good emotional regulation which may put stress on some relationships as the person is emotionally volatile</a:t>
            </a:r>
          </a:p>
          <a:p>
            <a:pPr marL="171450" indent="-171450" eaLnBrk="1" hangingPunct="1">
              <a:spcBef>
                <a:spcPct val="0"/>
              </a:spcBef>
              <a:buFont typeface="Arial" panose="020B0604020202020204" pitchFamily="34" charset="0"/>
              <a:buChar char="•"/>
              <a:defRPr/>
            </a:pPr>
            <a:r>
              <a:rPr lang="en-US" altLang="en-US" dirty="0"/>
              <a:t>A person may not have many friends or get along well with others, yet still have high EI which may show as this person reacts well and remains calm in stressful situations</a:t>
            </a:r>
          </a:p>
          <a:p>
            <a:pPr marL="171450" indent="-171450" eaLnBrk="1" hangingPunct="1">
              <a:spcBef>
                <a:spcPct val="0"/>
              </a:spcBef>
              <a:buFont typeface="Arial" panose="020B0604020202020204" pitchFamily="34" charset="0"/>
              <a:buChar char="•"/>
              <a:defRPr/>
            </a:pPr>
            <a:endParaRPr lang="en-US" altLang="en-US" dirty="0"/>
          </a:p>
          <a:p>
            <a:pPr eaLnBrk="1" hangingPunct="1">
              <a:spcBef>
                <a:spcPct val="0"/>
              </a:spcBef>
              <a:buFont typeface="Arial" panose="020B0604020202020204" pitchFamily="34" charset="0"/>
              <a:buNone/>
              <a:defRPr/>
            </a:pPr>
            <a:r>
              <a:rPr lang="en-US" altLang="en-US" b="1" dirty="0"/>
              <a:t>Additional Discussion Questions:</a:t>
            </a:r>
          </a:p>
          <a:p>
            <a:pPr eaLnBrk="1" hangingPunct="1">
              <a:spcBef>
                <a:spcPct val="0"/>
              </a:spcBef>
              <a:buFont typeface="Arial" panose="020B0604020202020204" pitchFamily="34" charset="0"/>
              <a:buNone/>
              <a:defRPr/>
            </a:pPr>
            <a:endParaRPr lang="en-US" altLang="en-US" dirty="0"/>
          </a:p>
          <a:p>
            <a:pPr marL="171450" indent="-171450" eaLnBrk="1" hangingPunct="1">
              <a:spcBef>
                <a:spcPct val="0"/>
              </a:spcBef>
              <a:buFont typeface="Arial" panose="020B0604020202020204" pitchFamily="34" charset="0"/>
              <a:buChar char="•"/>
              <a:defRPr/>
            </a:pPr>
            <a:r>
              <a:rPr lang="en-US" altLang="en-US" dirty="0"/>
              <a:t>Do you think that EI can be learned? What are some skills that are learned versus those that are fixed?</a:t>
            </a:r>
          </a:p>
          <a:p>
            <a:pPr marL="171450" indent="-171450" eaLnBrk="1" hangingPunct="1">
              <a:spcBef>
                <a:spcPct val="0"/>
              </a:spcBef>
              <a:buFont typeface="Arial" panose="020B0604020202020204" pitchFamily="34" charset="0"/>
              <a:buChar char="•"/>
              <a:defRPr/>
            </a:pPr>
            <a:r>
              <a:rPr lang="en-US" altLang="en-US" dirty="0"/>
              <a:t>Can a person’s personality change? If personality is fixed does that mean EI is fixed as well?</a:t>
            </a:r>
          </a:p>
          <a:p>
            <a:pPr marL="171450" indent="-171450" eaLnBrk="1" hangingPunct="1">
              <a:spcBef>
                <a:spcPct val="0"/>
              </a:spcBef>
              <a:buFont typeface="Arial" panose="020B0604020202020204" pitchFamily="34" charset="0"/>
              <a:buChar char="•"/>
              <a:defRPr/>
            </a:pPr>
            <a:r>
              <a:rPr lang="en-US" altLang="en-US" dirty="0"/>
              <a:t>Do some models of EI (Four-Branch, </a:t>
            </a:r>
            <a:r>
              <a:rPr lang="en-US" altLang="en-US" dirty="0" err="1"/>
              <a:t>Boyatziz</a:t>
            </a:r>
            <a:r>
              <a:rPr lang="en-US" altLang="en-US" dirty="0"/>
              <a:t>-Goleman, Bar-On, Trait) work better than others depending on how you answer the above questions?</a:t>
            </a:r>
          </a:p>
          <a:p>
            <a:pPr eaLnBrk="1" hangingPunct="1">
              <a:spcBef>
                <a:spcPct val="0"/>
              </a:spcBef>
              <a:buFont typeface="Arial" panose="020B0604020202020204" pitchFamily="34" charset="0"/>
              <a:buNone/>
              <a:defRPr/>
            </a:pPr>
            <a:endParaRPr lang="en-US" altLang="en-US" dirty="0"/>
          </a:p>
          <a:p>
            <a:pPr eaLnBrk="1" hangingPunct="1">
              <a:spcBef>
                <a:spcPct val="0"/>
              </a:spcBef>
              <a:defRPr/>
            </a:pPr>
            <a:endParaRPr lang="en-US" altLang="en-US" dirty="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42A0D73-FB26-41E9-A723-D64FD7DDA006}" type="slidenum">
              <a:rPr lang="en-US" altLang="en-US" smtClean="0">
                <a:latin typeface="Calibri" panose="020F0502020204030204" pitchFamily="34" charset="0"/>
              </a:rPr>
              <a:pPr/>
              <a:t>18</a:t>
            </a:fld>
            <a:endParaRPr lang="en-US" altLang="en-US">
              <a:latin typeface="Calibri" panose="020F0502020204030204" pitchFamily="34" charset="0"/>
            </a:endParaRPr>
          </a:p>
        </p:txBody>
      </p:sp>
    </p:spTree>
    <p:extLst>
      <p:ext uri="{BB962C8B-B14F-4D97-AF65-F5344CB8AC3E}">
        <p14:creationId xmlns:p14="http://schemas.microsoft.com/office/powerpoint/2010/main" val="3038994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6796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2080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3224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72599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99526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576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497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973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5675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5969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8932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39076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3625" y="908720"/>
            <a:ext cx="9912096" cy="4998304"/>
          </a:xfrm>
        </p:spPr>
        <p:txBody>
          <a:bodyPr>
            <a:normAutofit fontScale="90000"/>
          </a:bodyPr>
          <a:lstStyle/>
          <a:p>
            <a:br>
              <a:rPr lang="en-GB" sz="2400" dirty="0">
                <a:solidFill>
                  <a:srgbClr val="FFFF99"/>
                </a:solidFill>
              </a:rPr>
            </a:br>
            <a:r>
              <a:rPr lang="en-GB" sz="2400" dirty="0"/>
              <a:t>BA Leadership and Management Skills for the Workplace</a:t>
            </a:r>
            <a:br>
              <a:rPr lang="en-GB" altLang="en-US" sz="2400" dirty="0">
                <a:solidFill>
                  <a:srgbClr val="FFFF99"/>
                </a:solidFill>
              </a:rPr>
            </a:br>
            <a:br>
              <a:rPr lang="en-GB" altLang="en-US" dirty="0"/>
            </a:br>
            <a:r>
              <a:rPr lang="en-GB" dirty="0"/>
              <a:t> </a:t>
            </a:r>
            <a:r>
              <a:rPr lang="en-GB" sz="3200" b="1" dirty="0">
                <a:solidFill>
                  <a:srgbClr val="FFFF99"/>
                </a:solidFill>
              </a:rPr>
              <a:t>Developing Emotional Intelligence Skills</a:t>
            </a:r>
            <a:br>
              <a:rPr lang="en-GB" sz="3200" b="1" dirty="0">
                <a:solidFill>
                  <a:srgbClr val="FFFF99"/>
                </a:solidFill>
              </a:rPr>
            </a:br>
            <a:r>
              <a:rPr lang="en-GB" sz="3200" b="1" dirty="0">
                <a:solidFill>
                  <a:srgbClr val="FFFF99"/>
                </a:solidFill>
              </a:rPr>
              <a:t>for the Workplace </a:t>
            </a:r>
            <a:br>
              <a:rPr lang="en-GB" sz="4000" b="1" dirty="0">
                <a:solidFill>
                  <a:srgbClr val="FFFF99"/>
                </a:solidFill>
              </a:rPr>
            </a:br>
            <a:r>
              <a:rPr lang="en-GB" sz="3100" b="1" dirty="0">
                <a:solidFill>
                  <a:srgbClr val="FFFF99"/>
                </a:solidFill>
              </a:rPr>
              <a:t>(</a:t>
            </a:r>
            <a:r>
              <a:rPr lang="en-GB" sz="3200" dirty="0">
                <a:solidFill>
                  <a:srgbClr val="FFFF99"/>
                </a:solidFill>
              </a:rPr>
              <a:t>BMSW6106</a:t>
            </a:r>
            <a:r>
              <a:rPr lang="en-GB" sz="3100" b="1" dirty="0">
                <a:solidFill>
                  <a:srgbClr val="FFFF99"/>
                </a:solidFill>
              </a:rPr>
              <a:t>)</a:t>
            </a:r>
            <a:br>
              <a:rPr lang="en-GB" sz="3100" b="1" dirty="0">
                <a:solidFill>
                  <a:schemeClr val="accent2">
                    <a:lumMod val="20000"/>
                    <a:lumOff val="80000"/>
                  </a:schemeClr>
                </a:solidFill>
              </a:rPr>
            </a:br>
            <a:r>
              <a:rPr lang="en-GB" sz="3100" b="1" dirty="0">
                <a:solidFill>
                  <a:schemeClr val="accent2">
                    <a:lumMod val="40000"/>
                    <a:lumOff val="60000"/>
                  </a:schemeClr>
                </a:solidFill>
              </a:rPr>
              <a:t>Session 3</a:t>
            </a:r>
            <a:br>
              <a:rPr lang="en-GB" sz="3200" b="1" dirty="0">
                <a:solidFill>
                  <a:schemeClr val="accent2">
                    <a:lumMod val="40000"/>
                    <a:lumOff val="60000"/>
                  </a:schemeClr>
                </a:solidFill>
              </a:rPr>
            </a:br>
            <a:r>
              <a:rPr lang="en-GB" sz="7300" b="1" dirty="0">
                <a:solidFill>
                  <a:schemeClr val="accent2">
                    <a:lumMod val="40000"/>
                    <a:lumOff val="60000"/>
                  </a:schemeClr>
                </a:solidFill>
              </a:rPr>
              <a:t>Models of Emotional Intelligence</a:t>
            </a:r>
            <a:endParaRPr lang="en-GB" altLang="en-US" dirty="0">
              <a:solidFill>
                <a:schemeClr val="accent2">
                  <a:lumMod val="40000"/>
                  <a:lumOff val="60000"/>
                </a:schemeClr>
              </a:solidFill>
            </a:endParaRPr>
          </a:p>
        </p:txBody>
      </p:sp>
    </p:spTree>
    <p:extLst>
      <p:ext uri="{BB962C8B-B14F-4D97-AF65-F5344CB8AC3E}">
        <p14:creationId xmlns:p14="http://schemas.microsoft.com/office/powerpoint/2010/main" val="2272600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Agenda </a:t>
            </a:r>
          </a:p>
        </p:txBody>
      </p:sp>
      <p:sp>
        <p:nvSpPr>
          <p:cNvPr id="3" name="Content Placeholder 2"/>
          <p:cNvSpPr>
            <a:spLocks noGrp="1"/>
          </p:cNvSpPr>
          <p:nvPr>
            <p:ph idx="1"/>
          </p:nvPr>
        </p:nvSpPr>
        <p:spPr/>
        <p:txBody>
          <a:bodyPr/>
          <a:lstStyle/>
          <a:p>
            <a:pPr marL="0" indent="0">
              <a:buNone/>
            </a:pPr>
            <a:r>
              <a:rPr lang="en-GB" dirty="0"/>
              <a:t>After this session you should be able to:</a:t>
            </a:r>
          </a:p>
          <a:p>
            <a:r>
              <a:rPr lang="en-GB" dirty="0"/>
              <a:t>Discuss what models are </a:t>
            </a:r>
          </a:p>
          <a:p>
            <a:pPr marL="0" indent="0">
              <a:buNone/>
            </a:pPr>
            <a:endParaRPr lang="en-GB" dirty="0"/>
          </a:p>
          <a:p>
            <a:r>
              <a:rPr lang="en-GB" dirty="0"/>
              <a:t>Identify and evaluate the major Emotional Intelligence Models</a:t>
            </a:r>
          </a:p>
          <a:p>
            <a:pPr marL="0" indent="0">
              <a:buNone/>
            </a:pPr>
            <a:endParaRPr lang="en-GB" dirty="0"/>
          </a:p>
          <a:p>
            <a:endParaRPr lang="en-GB" dirty="0"/>
          </a:p>
        </p:txBody>
      </p:sp>
    </p:spTree>
    <p:extLst>
      <p:ext uri="{BB962C8B-B14F-4D97-AF65-F5344CB8AC3E}">
        <p14:creationId xmlns:p14="http://schemas.microsoft.com/office/powerpoint/2010/main" val="443050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2136808" y="1253692"/>
            <a:ext cx="8450982" cy="3989040"/>
          </a:xfrm>
        </p:spPr>
        <p:txBody>
          <a:bodyPr/>
          <a:lstStyle/>
          <a:p>
            <a:pPr algn="ctr">
              <a:buFont typeface="Wingdings" panose="05000000000000000000" pitchFamily="2" charset="2"/>
              <a:buNone/>
              <a:defRPr/>
            </a:pPr>
            <a:r>
              <a:rPr lang="en-US" sz="6000" b="1" dirty="0"/>
              <a:t>What is a Model?</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134050" y="2727278"/>
            <a:ext cx="4456497" cy="2290303"/>
          </a:xfrm>
        </p:spPr>
      </p:pic>
    </p:spTree>
    <p:extLst>
      <p:ext uri="{BB962C8B-B14F-4D97-AF65-F5344CB8AC3E}">
        <p14:creationId xmlns:p14="http://schemas.microsoft.com/office/powerpoint/2010/main" val="28305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Models </a:t>
            </a:r>
          </a:p>
        </p:txBody>
      </p:sp>
      <p:sp>
        <p:nvSpPr>
          <p:cNvPr id="3" name="Content Placeholder 2"/>
          <p:cNvSpPr>
            <a:spLocks noGrp="1"/>
          </p:cNvSpPr>
          <p:nvPr>
            <p:ph idx="1"/>
          </p:nvPr>
        </p:nvSpPr>
        <p:spPr/>
        <p:txBody>
          <a:bodyPr>
            <a:normAutofit/>
          </a:bodyPr>
          <a:lstStyle/>
          <a:p>
            <a:pPr algn="just"/>
            <a:r>
              <a:rPr lang="en-GB" dirty="0"/>
              <a:t>An arrangement of concepts used to understand a subject </a:t>
            </a:r>
          </a:p>
          <a:p>
            <a:pPr algn="just"/>
            <a:endParaRPr lang="en-GB" dirty="0"/>
          </a:p>
          <a:p>
            <a:pPr algn="just"/>
            <a:r>
              <a:rPr lang="en-GB" dirty="0"/>
              <a:t>It is also a set of thoughts used to explain a situation or phenomenon</a:t>
            </a:r>
          </a:p>
          <a:p>
            <a:pPr marL="0" indent="0" algn="just">
              <a:buNone/>
            </a:pPr>
            <a:r>
              <a:rPr lang="en-GB" dirty="0"/>
              <a:t> </a:t>
            </a:r>
          </a:p>
          <a:p>
            <a:pPr algn="just"/>
            <a:r>
              <a:rPr lang="en-GB" dirty="0"/>
              <a:t>Models could be physical/tangible or intangible  </a:t>
            </a:r>
          </a:p>
        </p:txBody>
      </p:sp>
    </p:spTree>
    <p:extLst>
      <p:ext uri="{BB962C8B-B14F-4D97-AF65-F5344CB8AC3E}">
        <p14:creationId xmlns:p14="http://schemas.microsoft.com/office/powerpoint/2010/main" val="1543565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Models of Emotional Intelligence </a:t>
            </a:r>
          </a:p>
        </p:txBody>
      </p:sp>
      <p:sp>
        <p:nvSpPr>
          <p:cNvPr id="3" name="Content Placeholder 2"/>
          <p:cNvSpPr>
            <a:spLocks noGrp="1"/>
          </p:cNvSpPr>
          <p:nvPr>
            <p:ph idx="1"/>
          </p:nvPr>
        </p:nvSpPr>
        <p:spPr>
          <a:xfrm>
            <a:off x="725103" y="1417638"/>
            <a:ext cx="10972800" cy="3917032"/>
          </a:xfrm>
        </p:spPr>
        <p:txBody>
          <a:bodyPr>
            <a:normAutofit lnSpcReduction="10000"/>
          </a:bodyPr>
          <a:lstStyle/>
          <a:p>
            <a:pPr marL="0" indent="0" algn="just">
              <a:buNone/>
              <a:defRPr/>
            </a:pPr>
            <a:r>
              <a:rPr lang="en-US" b="1" dirty="0"/>
              <a:t>Ability Model</a:t>
            </a:r>
          </a:p>
          <a:p>
            <a:pPr lvl="1" algn="just">
              <a:buFont typeface="Arial"/>
              <a:buChar char="•"/>
              <a:defRPr/>
            </a:pPr>
            <a:r>
              <a:rPr lang="en-US" sz="3200" dirty="0"/>
              <a:t>The </a:t>
            </a:r>
            <a:r>
              <a:rPr lang="en-GB" sz="3200" dirty="0"/>
              <a:t>Mayer-</a:t>
            </a:r>
            <a:r>
              <a:rPr lang="en-GB" sz="3200" dirty="0" err="1"/>
              <a:t>Salovey</a:t>
            </a:r>
            <a:r>
              <a:rPr lang="en-GB" sz="3200" dirty="0"/>
              <a:t> Model</a:t>
            </a:r>
            <a:endParaRPr lang="en-US" sz="3200" dirty="0"/>
          </a:p>
          <a:p>
            <a:pPr marL="0" indent="0" algn="just">
              <a:buNone/>
              <a:defRPr/>
            </a:pPr>
            <a:r>
              <a:rPr lang="en-US" b="1" dirty="0"/>
              <a:t>Mixed Models</a:t>
            </a:r>
          </a:p>
          <a:p>
            <a:pPr lvl="1" algn="just">
              <a:buFont typeface="Arial" panose="020B0604020202020204" pitchFamily="34" charset="0"/>
              <a:buChar char="•"/>
              <a:defRPr/>
            </a:pPr>
            <a:r>
              <a:rPr lang="en-US" sz="3200" dirty="0"/>
              <a:t>The Goleman Model</a:t>
            </a:r>
          </a:p>
          <a:p>
            <a:pPr lvl="1" algn="just">
              <a:buFont typeface="Arial" panose="020B0604020202020204" pitchFamily="34" charset="0"/>
              <a:buChar char="•"/>
              <a:defRPr/>
            </a:pPr>
            <a:r>
              <a:rPr lang="en-US" sz="3200" dirty="0"/>
              <a:t>The Bar-On Model</a:t>
            </a:r>
          </a:p>
          <a:p>
            <a:pPr marL="0" indent="0" algn="just">
              <a:buNone/>
              <a:defRPr/>
            </a:pPr>
            <a:r>
              <a:rPr lang="en-US" b="1" dirty="0"/>
              <a:t>Trait Model</a:t>
            </a:r>
          </a:p>
          <a:p>
            <a:pPr lvl="1" algn="just">
              <a:buFont typeface="Arial"/>
              <a:buChar char="•"/>
              <a:defRPr/>
            </a:pPr>
            <a:r>
              <a:rPr lang="en-US" sz="3200" dirty="0"/>
              <a:t>The Trait EI Model</a:t>
            </a:r>
          </a:p>
          <a:p>
            <a:pPr lvl="1">
              <a:buFont typeface="Arial"/>
              <a:buChar char="•"/>
              <a:defRPr/>
            </a:pPr>
            <a:endParaRPr lang="en-US" dirty="0"/>
          </a:p>
        </p:txBody>
      </p:sp>
    </p:spTree>
    <p:extLst>
      <p:ext uri="{BB962C8B-B14F-4D97-AF65-F5344CB8AC3E}">
        <p14:creationId xmlns:p14="http://schemas.microsoft.com/office/powerpoint/2010/main" val="2913812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t>The Mayer-</a:t>
            </a:r>
            <a:r>
              <a:rPr lang="en-GB" b="1" dirty="0" err="1"/>
              <a:t>Salovey</a:t>
            </a:r>
            <a:r>
              <a:rPr lang="en-GB" b="1" dirty="0"/>
              <a:t> Model</a:t>
            </a:r>
            <a:br>
              <a:rPr lang="en-GB"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00218" y="1293579"/>
            <a:ext cx="6936509" cy="4334308"/>
          </a:xfrm>
        </p:spPr>
      </p:pic>
    </p:spTree>
    <p:extLst>
      <p:ext uri="{BB962C8B-B14F-4D97-AF65-F5344CB8AC3E}">
        <p14:creationId xmlns:p14="http://schemas.microsoft.com/office/powerpoint/2010/main" val="2431026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9510"/>
            <a:ext cx="10972800" cy="1143000"/>
          </a:xfrm>
        </p:spPr>
        <p:txBody>
          <a:bodyPr/>
          <a:lstStyle/>
          <a:p>
            <a:r>
              <a:rPr lang="en-GB" b="1" dirty="0"/>
              <a:t>Mayer-</a:t>
            </a:r>
            <a:r>
              <a:rPr lang="en-GB" b="1" dirty="0" err="1"/>
              <a:t>Salovey</a:t>
            </a:r>
            <a:r>
              <a:rPr lang="en-GB" b="1" dirty="0"/>
              <a:t> Model</a:t>
            </a:r>
          </a:p>
        </p:txBody>
      </p:sp>
      <p:sp>
        <p:nvSpPr>
          <p:cNvPr id="3" name="Content Placeholder 2"/>
          <p:cNvSpPr>
            <a:spLocks noGrp="1"/>
          </p:cNvSpPr>
          <p:nvPr>
            <p:ph idx="1"/>
          </p:nvPr>
        </p:nvSpPr>
        <p:spPr>
          <a:xfrm>
            <a:off x="609600" y="1292509"/>
            <a:ext cx="10972800" cy="4313963"/>
          </a:xfrm>
        </p:spPr>
        <p:txBody>
          <a:bodyPr>
            <a:noAutofit/>
          </a:bodyPr>
          <a:lstStyle/>
          <a:p>
            <a:pPr algn="just"/>
            <a:r>
              <a:rPr lang="en-GB" dirty="0"/>
              <a:t>Ability Model or Four branch Model </a:t>
            </a:r>
          </a:p>
          <a:p>
            <a:pPr algn="just"/>
            <a:endParaRPr lang="en-GB" dirty="0"/>
          </a:p>
          <a:p>
            <a:pPr algn="just"/>
            <a:r>
              <a:rPr lang="en-GB" dirty="0"/>
              <a:t>Shows an individual's ability to process emotional information and use it to navigate social environments.</a:t>
            </a:r>
          </a:p>
          <a:p>
            <a:pPr algn="just"/>
            <a:endParaRPr lang="en-GB" dirty="0"/>
          </a:p>
          <a:p>
            <a:pPr algn="just"/>
            <a:r>
              <a:rPr lang="en-GB" dirty="0"/>
              <a:t>Consists of four interconnected abilities (or branches): </a:t>
            </a:r>
            <a:r>
              <a:rPr lang="en-GB" b="1" dirty="0"/>
              <a:t>Perception</a:t>
            </a:r>
            <a:r>
              <a:rPr lang="en-GB" dirty="0"/>
              <a:t>, </a:t>
            </a:r>
            <a:r>
              <a:rPr lang="en-GB" b="1" dirty="0"/>
              <a:t>Facilitation</a:t>
            </a:r>
            <a:r>
              <a:rPr lang="en-GB" dirty="0"/>
              <a:t>, </a:t>
            </a:r>
            <a:r>
              <a:rPr lang="en-GB" b="1" dirty="0"/>
              <a:t>Understanding, Management/Regulation </a:t>
            </a:r>
            <a:endParaRPr lang="en-GB" dirty="0"/>
          </a:p>
        </p:txBody>
      </p:sp>
    </p:spTree>
    <p:extLst>
      <p:ext uri="{BB962C8B-B14F-4D97-AF65-F5344CB8AC3E}">
        <p14:creationId xmlns:p14="http://schemas.microsoft.com/office/powerpoint/2010/main" val="3745994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4" y="-99023"/>
            <a:ext cx="10972800" cy="1143000"/>
          </a:xfrm>
        </p:spPr>
        <p:txBody>
          <a:bodyPr/>
          <a:lstStyle/>
          <a:p>
            <a:r>
              <a:rPr lang="en-GB" b="1" dirty="0"/>
              <a:t>Mayer-</a:t>
            </a:r>
            <a:r>
              <a:rPr lang="en-GB" b="1" dirty="0" err="1"/>
              <a:t>Salovey</a:t>
            </a:r>
            <a:r>
              <a:rPr lang="en-GB" b="1" dirty="0"/>
              <a:t> Model</a:t>
            </a:r>
          </a:p>
        </p:txBody>
      </p:sp>
      <p:sp>
        <p:nvSpPr>
          <p:cNvPr id="3" name="Content Placeholder 2"/>
          <p:cNvSpPr>
            <a:spLocks noGrp="1"/>
          </p:cNvSpPr>
          <p:nvPr>
            <p:ph idx="1"/>
          </p:nvPr>
        </p:nvSpPr>
        <p:spPr>
          <a:xfrm>
            <a:off x="591127" y="822304"/>
            <a:ext cx="10972800" cy="4922714"/>
          </a:xfrm>
        </p:spPr>
        <p:txBody>
          <a:bodyPr>
            <a:normAutofit fontScale="85000" lnSpcReduction="20000"/>
          </a:bodyPr>
          <a:lstStyle/>
          <a:p>
            <a:pPr algn="just"/>
            <a:r>
              <a:rPr lang="en-GB" sz="3500" b="1" dirty="0"/>
              <a:t>Perception </a:t>
            </a:r>
            <a:r>
              <a:rPr lang="en-GB" sz="3500" dirty="0"/>
              <a:t>– identifying your own emotions and those of others in your social environment</a:t>
            </a:r>
          </a:p>
          <a:p>
            <a:pPr algn="just"/>
            <a:endParaRPr lang="en-GB" sz="3500" dirty="0"/>
          </a:p>
          <a:p>
            <a:pPr algn="just"/>
            <a:r>
              <a:rPr lang="en-GB" sz="3500" b="1" dirty="0"/>
              <a:t>Facilitation </a:t>
            </a:r>
            <a:r>
              <a:rPr lang="en-GB" sz="3500" dirty="0"/>
              <a:t>– using your emotion to interpret the world and changes in different ways</a:t>
            </a:r>
          </a:p>
          <a:p>
            <a:pPr algn="just"/>
            <a:endParaRPr lang="en-GB" sz="3500" dirty="0"/>
          </a:p>
          <a:p>
            <a:pPr algn="just"/>
            <a:r>
              <a:rPr lang="en-GB" sz="3500" b="1" dirty="0"/>
              <a:t>Understanding</a:t>
            </a:r>
            <a:r>
              <a:rPr lang="en-GB" sz="3500" dirty="0"/>
              <a:t>- being able to correctly express your emotions and learn how to communicate your needs </a:t>
            </a:r>
          </a:p>
          <a:p>
            <a:pPr algn="just"/>
            <a:endParaRPr lang="en-GB" sz="3500" dirty="0"/>
          </a:p>
          <a:p>
            <a:pPr algn="just"/>
            <a:r>
              <a:rPr lang="en-GB" sz="3500" b="1" dirty="0"/>
              <a:t>Management/Regulation </a:t>
            </a:r>
            <a:r>
              <a:rPr lang="en-GB" sz="3500" dirty="0"/>
              <a:t>– the ability to steer your emotions and those of peers</a:t>
            </a:r>
          </a:p>
          <a:p>
            <a:pPr marL="0" indent="0">
              <a:buNone/>
            </a:pPr>
            <a:endParaRPr lang="en-GB" dirty="0"/>
          </a:p>
        </p:txBody>
      </p:sp>
    </p:spTree>
    <p:extLst>
      <p:ext uri="{BB962C8B-B14F-4D97-AF65-F5344CB8AC3E}">
        <p14:creationId xmlns:p14="http://schemas.microsoft.com/office/powerpoint/2010/main" val="3523341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4900" b="1" dirty="0"/>
              <a:t>The Goleman Model</a:t>
            </a:r>
            <a:br>
              <a:rPr lang="en-GB" dirty="0"/>
            </a:br>
            <a:endParaRPr lang="en-GB" dirty="0"/>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121891" y="923636"/>
            <a:ext cx="6631709" cy="4592927"/>
          </a:xfrm>
        </p:spPr>
      </p:pic>
    </p:spTree>
    <p:extLst>
      <p:ext uri="{BB962C8B-B14F-4D97-AF65-F5344CB8AC3E}">
        <p14:creationId xmlns:p14="http://schemas.microsoft.com/office/powerpoint/2010/main" val="1340006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Goleman’s Model</a:t>
            </a:r>
          </a:p>
        </p:txBody>
      </p:sp>
      <p:sp>
        <p:nvSpPr>
          <p:cNvPr id="3" name="Content Placeholder 2"/>
          <p:cNvSpPr>
            <a:spLocks noGrp="1"/>
          </p:cNvSpPr>
          <p:nvPr>
            <p:ph idx="1"/>
          </p:nvPr>
        </p:nvSpPr>
        <p:spPr>
          <a:xfrm>
            <a:off x="609600" y="1163782"/>
            <a:ext cx="11222182" cy="4507345"/>
          </a:xfrm>
        </p:spPr>
        <p:txBody>
          <a:bodyPr>
            <a:normAutofit lnSpcReduction="10000"/>
          </a:bodyPr>
          <a:lstStyle/>
          <a:p>
            <a:pPr algn="just"/>
            <a:r>
              <a:rPr lang="en-GB" dirty="0"/>
              <a:t>Model shows </a:t>
            </a:r>
            <a:r>
              <a:rPr lang="en-GB" b="1" dirty="0"/>
              <a:t>skills </a:t>
            </a:r>
            <a:r>
              <a:rPr lang="en-GB" dirty="0"/>
              <a:t>and</a:t>
            </a:r>
            <a:r>
              <a:rPr lang="en-GB" b="1" dirty="0"/>
              <a:t> competencies </a:t>
            </a:r>
            <a:r>
              <a:rPr lang="en-GB" dirty="0"/>
              <a:t>that contribute to the performance of managers and leaders in the workplace. </a:t>
            </a:r>
          </a:p>
          <a:p>
            <a:pPr algn="just"/>
            <a:r>
              <a:rPr lang="en-GB" dirty="0"/>
              <a:t>This model highlights the value of internal motivation.</a:t>
            </a:r>
          </a:p>
          <a:p>
            <a:pPr algn="just"/>
            <a:r>
              <a:rPr lang="en-GB" dirty="0"/>
              <a:t>Internally motivated professionals excel at their job for reasons that go beyond status, money, and other material benefits.</a:t>
            </a:r>
          </a:p>
          <a:p>
            <a:pPr algn="just"/>
            <a:r>
              <a:rPr lang="en-GB" dirty="0"/>
              <a:t>Those with qualities showing  optimism, and desires to achieve greater things each day.</a:t>
            </a:r>
          </a:p>
          <a:p>
            <a:endParaRPr lang="en-GB" dirty="0"/>
          </a:p>
        </p:txBody>
      </p:sp>
    </p:spTree>
    <p:extLst>
      <p:ext uri="{BB962C8B-B14F-4D97-AF65-F5344CB8AC3E}">
        <p14:creationId xmlns:p14="http://schemas.microsoft.com/office/powerpoint/2010/main" val="4260135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r>
              <a:rPr lang="en-GB" dirty="0"/>
              <a:t> </a:t>
            </a:r>
          </a:p>
        </p:txBody>
      </p:sp>
      <p:sp>
        <p:nvSpPr>
          <p:cNvPr id="3" name="Content Placeholder 2"/>
          <p:cNvSpPr>
            <a:spLocks noGrp="1"/>
          </p:cNvSpPr>
          <p:nvPr>
            <p:ph idx="1"/>
          </p:nvPr>
        </p:nvSpPr>
        <p:spPr/>
        <p:txBody>
          <a:bodyPr/>
          <a:lstStyle/>
          <a:p>
            <a:pPr marL="0" indent="0" algn="ctr">
              <a:buNone/>
            </a:pPr>
            <a:r>
              <a:rPr lang="en-GB" dirty="0"/>
              <a:t>Goleman posits that the higher someone rises within an organisation, the greater their social skills are required to be</a:t>
            </a:r>
          </a:p>
          <a:p>
            <a:pPr marL="0" indent="0" algn="ctr">
              <a:buNone/>
            </a:pPr>
            <a:endParaRPr lang="en-GB" dirty="0"/>
          </a:p>
          <a:p>
            <a:pPr marL="0" indent="0">
              <a:buNone/>
            </a:pPr>
            <a:r>
              <a:rPr lang="en-GB" dirty="0"/>
              <a:t>Do you agree or disagree with this?</a:t>
            </a:r>
          </a:p>
          <a:p>
            <a:pPr marL="0" indent="0">
              <a:buNone/>
            </a:pPr>
            <a:endParaRPr lang="en-GB" dirty="0"/>
          </a:p>
          <a:p>
            <a:pPr marL="0" indent="0">
              <a:buNone/>
            </a:pPr>
            <a:r>
              <a:rPr lang="en-GB" dirty="0"/>
              <a:t>Discuss the implications for managers and senior directors in your workplace. </a:t>
            </a:r>
          </a:p>
          <a:p>
            <a:endParaRPr lang="en-GB" dirty="0"/>
          </a:p>
        </p:txBody>
      </p:sp>
    </p:spTree>
    <p:extLst>
      <p:ext uri="{BB962C8B-B14F-4D97-AF65-F5344CB8AC3E}">
        <p14:creationId xmlns:p14="http://schemas.microsoft.com/office/powerpoint/2010/main" val="2608912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Bar-On Model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79418" y="1193800"/>
            <a:ext cx="8857673" cy="4200237"/>
          </a:xfrm>
        </p:spPr>
      </p:pic>
    </p:spTree>
    <p:extLst>
      <p:ext uri="{BB962C8B-B14F-4D97-AF65-F5344CB8AC3E}">
        <p14:creationId xmlns:p14="http://schemas.microsoft.com/office/powerpoint/2010/main" val="3060311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b="1" dirty="0"/>
              <a:t>The Bar-On Model </a:t>
            </a:r>
          </a:p>
        </p:txBody>
      </p:sp>
      <p:sp>
        <p:nvSpPr>
          <p:cNvPr id="3" name="Content Placeholder 2"/>
          <p:cNvSpPr>
            <a:spLocks noGrp="1"/>
          </p:cNvSpPr>
          <p:nvPr>
            <p:ph idx="1"/>
          </p:nvPr>
        </p:nvSpPr>
        <p:spPr>
          <a:xfrm>
            <a:off x="609600" y="1332345"/>
            <a:ext cx="10972800" cy="4440381"/>
          </a:xfrm>
        </p:spPr>
        <p:txBody>
          <a:bodyPr>
            <a:normAutofit fontScale="92500" lnSpcReduction="10000"/>
          </a:bodyPr>
          <a:lstStyle/>
          <a:p>
            <a:pPr algn="just"/>
            <a:r>
              <a:rPr lang="en-GB" sz="3500" dirty="0"/>
              <a:t>A collection of interrelated </a:t>
            </a:r>
            <a:r>
              <a:rPr lang="en-GB" sz="3500" b="1" dirty="0"/>
              <a:t>emotional</a:t>
            </a:r>
            <a:r>
              <a:rPr lang="en-GB" sz="3500" dirty="0"/>
              <a:t> and </a:t>
            </a:r>
            <a:r>
              <a:rPr lang="en-GB" sz="3500" b="1" dirty="0"/>
              <a:t>social competencies</a:t>
            </a:r>
          </a:p>
          <a:p>
            <a:pPr algn="just"/>
            <a:endParaRPr lang="en-GB" sz="3500" dirty="0"/>
          </a:p>
          <a:p>
            <a:pPr algn="just"/>
            <a:r>
              <a:rPr lang="en-GB" sz="3500" dirty="0"/>
              <a:t>Determines how effective individuals are at understanding and expressing themselves, others and interacting with them as well as coping with daily demands and challenges.</a:t>
            </a:r>
          </a:p>
          <a:p>
            <a:pPr marL="0" indent="0" algn="just">
              <a:buNone/>
            </a:pPr>
            <a:endParaRPr lang="en-GB" sz="3500" dirty="0"/>
          </a:p>
          <a:p>
            <a:pPr algn="just"/>
            <a:r>
              <a:rPr lang="en-GB" sz="3500" dirty="0"/>
              <a:t>Predicts performance and psychological wellbeing.</a:t>
            </a:r>
          </a:p>
          <a:p>
            <a:endParaRPr lang="en-GB" baseline="30000" dirty="0"/>
          </a:p>
        </p:txBody>
      </p:sp>
    </p:spTree>
    <p:extLst>
      <p:ext uri="{BB962C8B-B14F-4D97-AF65-F5344CB8AC3E}">
        <p14:creationId xmlns:p14="http://schemas.microsoft.com/office/powerpoint/2010/main" val="2617962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US" altLang="en-US" b="1" dirty="0"/>
              <a:t>Activity </a:t>
            </a:r>
          </a:p>
        </p:txBody>
      </p:sp>
      <p:sp>
        <p:nvSpPr>
          <p:cNvPr id="25603" name="Content Placeholder 5"/>
          <p:cNvSpPr>
            <a:spLocks noGrp="1"/>
          </p:cNvSpPr>
          <p:nvPr>
            <p:ph sz="half" idx="1"/>
          </p:nvPr>
        </p:nvSpPr>
        <p:spPr>
          <a:xfrm>
            <a:off x="737611" y="990508"/>
            <a:ext cx="4400550" cy="4525963"/>
          </a:xfrm>
        </p:spPr>
        <p:txBody>
          <a:bodyPr>
            <a:normAutofit fontScale="92500" lnSpcReduction="20000"/>
          </a:bodyPr>
          <a:lstStyle/>
          <a:p>
            <a:pPr>
              <a:buFont typeface="Arial" panose="020B0604020202020204" pitchFamily="34" charset="0"/>
              <a:buNone/>
            </a:pPr>
            <a:r>
              <a:rPr lang="en-US" altLang="en-US" sz="2600" b="1" dirty="0"/>
              <a:t>Goleman</a:t>
            </a:r>
          </a:p>
          <a:p>
            <a:pPr>
              <a:buFont typeface="Wingdings" panose="05000000000000000000" pitchFamily="2" charset="2"/>
              <a:buChar char="§"/>
            </a:pPr>
            <a:r>
              <a:rPr lang="en-US" altLang="en-US" sz="2600" dirty="0"/>
              <a:t>Self-awareness</a:t>
            </a:r>
          </a:p>
          <a:p>
            <a:pPr>
              <a:buFont typeface="Wingdings" panose="05000000000000000000" pitchFamily="2" charset="2"/>
              <a:buChar char="§"/>
            </a:pPr>
            <a:r>
              <a:rPr lang="en-US" altLang="en-US" sz="2600" dirty="0"/>
              <a:t>Self-management</a:t>
            </a:r>
          </a:p>
          <a:p>
            <a:pPr>
              <a:buFont typeface="Wingdings" panose="05000000000000000000" pitchFamily="2" charset="2"/>
              <a:buChar char="§"/>
            </a:pPr>
            <a:r>
              <a:rPr lang="en-US" altLang="en-US" sz="2600" dirty="0"/>
              <a:t>Social awareness</a:t>
            </a:r>
          </a:p>
          <a:p>
            <a:pPr>
              <a:buFont typeface="Wingdings" panose="05000000000000000000" pitchFamily="2" charset="2"/>
              <a:buChar char="§"/>
            </a:pPr>
            <a:r>
              <a:rPr lang="en-US" altLang="en-US" sz="2600" dirty="0"/>
              <a:t>Relationship management</a:t>
            </a:r>
          </a:p>
          <a:p>
            <a:pPr>
              <a:buFont typeface="Arial" panose="020B0604020202020204" pitchFamily="34" charset="0"/>
              <a:buNone/>
            </a:pPr>
            <a:endParaRPr lang="en-US" altLang="en-US" sz="2600" b="1" u="sng" dirty="0"/>
          </a:p>
          <a:p>
            <a:pPr>
              <a:buFont typeface="Arial" panose="020B0604020202020204" pitchFamily="34" charset="0"/>
              <a:buNone/>
            </a:pPr>
            <a:r>
              <a:rPr lang="en-US" altLang="en-US" sz="2600" b="1" dirty="0"/>
              <a:t>Bar-On</a:t>
            </a:r>
          </a:p>
          <a:p>
            <a:pPr>
              <a:buFont typeface="Wingdings" panose="05000000000000000000" pitchFamily="2" charset="2"/>
              <a:buChar char="§"/>
            </a:pPr>
            <a:r>
              <a:rPr lang="en-US" altLang="en-US" sz="2600" dirty="0"/>
              <a:t>Intrapersonal skills</a:t>
            </a:r>
          </a:p>
          <a:p>
            <a:pPr>
              <a:buFont typeface="Wingdings" panose="05000000000000000000" pitchFamily="2" charset="2"/>
              <a:buChar char="§"/>
            </a:pPr>
            <a:r>
              <a:rPr lang="en-US" altLang="en-US" sz="2600" dirty="0"/>
              <a:t>Interpersonal skills</a:t>
            </a:r>
          </a:p>
          <a:p>
            <a:pPr>
              <a:buFont typeface="Wingdings" panose="05000000000000000000" pitchFamily="2" charset="2"/>
              <a:buChar char="§"/>
            </a:pPr>
            <a:r>
              <a:rPr lang="en-US" altLang="en-US" sz="2600" dirty="0"/>
              <a:t>Adaptability</a:t>
            </a:r>
          </a:p>
          <a:p>
            <a:pPr>
              <a:buFont typeface="Wingdings" panose="05000000000000000000" pitchFamily="2" charset="2"/>
              <a:buChar char="§"/>
            </a:pPr>
            <a:r>
              <a:rPr lang="en-US" altLang="en-US" sz="2600" dirty="0"/>
              <a:t>Stress management</a:t>
            </a:r>
          </a:p>
          <a:p>
            <a:pPr>
              <a:buFont typeface="Wingdings" panose="05000000000000000000" pitchFamily="2" charset="2"/>
              <a:buChar char="§"/>
            </a:pPr>
            <a:r>
              <a:rPr lang="en-US" altLang="en-US" sz="2600" dirty="0"/>
              <a:t>Mood</a:t>
            </a:r>
          </a:p>
          <a:p>
            <a:pPr>
              <a:buFont typeface="Arial" panose="020B0604020202020204" pitchFamily="34" charset="0"/>
              <a:buNone/>
            </a:pPr>
            <a:endParaRPr lang="en-US" altLang="en-US" sz="3600" dirty="0"/>
          </a:p>
        </p:txBody>
      </p:sp>
      <p:sp>
        <p:nvSpPr>
          <p:cNvPr id="25604" name="TextBox 4"/>
          <p:cNvSpPr txBox="1">
            <a:spLocks noChangeArrowheads="1"/>
          </p:cNvSpPr>
          <p:nvPr/>
        </p:nvSpPr>
        <p:spPr bwMode="auto">
          <a:xfrm>
            <a:off x="5524501" y="4329113"/>
            <a:ext cx="4710113"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300" b="1" dirty="0">
                <a:solidFill>
                  <a:srgbClr val="00B0F0"/>
                </a:solidFill>
                <a:latin typeface="Arial" panose="020B0604020202020204" pitchFamily="34" charset="0"/>
              </a:rPr>
              <a:t>What common areas can be identified in Goleman and Bar-on Models?</a:t>
            </a:r>
          </a:p>
        </p:txBody>
      </p:sp>
      <p:pic>
        <p:nvPicPr>
          <p:cNvPr id="25605"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49119" y="1326287"/>
            <a:ext cx="4460875" cy="291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97829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5603">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5603">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5603">
                                            <p:txEl>
                                              <p:pRg st="10" end="10"/>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5603">
                                            <p:txEl>
                                              <p:pRg st="11" end="11"/>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US" altLang="en-US" b="1" dirty="0"/>
              <a:t>Trait Model</a:t>
            </a:r>
          </a:p>
        </p:txBody>
      </p:sp>
      <p:pic>
        <p:nvPicPr>
          <p:cNvPr id="2765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84550" y="1417639"/>
            <a:ext cx="5422900" cy="3608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572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Trait Model</a:t>
            </a:r>
          </a:p>
        </p:txBody>
      </p:sp>
      <p:sp>
        <p:nvSpPr>
          <p:cNvPr id="7" name="Content Placeholder 5"/>
          <p:cNvSpPr>
            <a:spLocks noGrp="1"/>
          </p:cNvSpPr>
          <p:nvPr>
            <p:ph sz="half" idx="1"/>
          </p:nvPr>
        </p:nvSpPr>
        <p:spPr>
          <a:xfrm>
            <a:off x="609599" y="1193801"/>
            <a:ext cx="6375399" cy="3989040"/>
          </a:xfrm>
        </p:spPr>
        <p:txBody>
          <a:bodyPr>
            <a:normAutofit fontScale="85000" lnSpcReduction="20000"/>
          </a:bodyPr>
          <a:lstStyle/>
          <a:p>
            <a:pPr algn="just"/>
            <a:r>
              <a:rPr lang="en-GB" sz="3500" dirty="0"/>
              <a:t>Developed by </a:t>
            </a:r>
            <a:r>
              <a:rPr lang="en-GB" sz="3500" b="1" dirty="0"/>
              <a:t>Konstantin </a:t>
            </a:r>
            <a:r>
              <a:rPr lang="en-GB" sz="3500" b="1" dirty="0" err="1"/>
              <a:t>Vasily</a:t>
            </a:r>
            <a:r>
              <a:rPr lang="en-GB" sz="3500" b="1" dirty="0"/>
              <a:t> </a:t>
            </a:r>
            <a:r>
              <a:rPr lang="en-GB" sz="3500" b="1" dirty="0" err="1"/>
              <a:t>Petrides</a:t>
            </a:r>
            <a:r>
              <a:rPr lang="en-GB" sz="3500" b="1" dirty="0"/>
              <a:t>.</a:t>
            </a:r>
          </a:p>
          <a:p>
            <a:pPr algn="just"/>
            <a:endParaRPr lang="en-GB" sz="3500" b="1" dirty="0"/>
          </a:p>
          <a:p>
            <a:pPr algn="just"/>
            <a:r>
              <a:rPr lang="en-GB" sz="3500" dirty="0"/>
              <a:t>“A collection of emotional self-perceptions located at the lower levels of personality.“</a:t>
            </a:r>
          </a:p>
          <a:p>
            <a:pPr algn="just"/>
            <a:endParaRPr lang="en-GB" sz="3500" dirty="0"/>
          </a:p>
          <a:p>
            <a:pPr algn="just"/>
            <a:r>
              <a:rPr lang="en-GB" sz="3500" dirty="0"/>
              <a:t>How individual‘s perceive their own emotional abilities</a:t>
            </a:r>
          </a:p>
          <a:p>
            <a:pPr marL="0" indent="0" algn="just">
              <a:buNone/>
            </a:pPr>
            <a:endParaRPr lang="en-US" altLang="en-US" sz="3600" b="1"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78962" y="1053603"/>
            <a:ext cx="4786697" cy="4129238"/>
          </a:xfrm>
        </p:spPr>
      </p:pic>
    </p:spTree>
    <p:extLst>
      <p:ext uri="{BB962C8B-B14F-4D97-AF65-F5344CB8AC3E}">
        <p14:creationId xmlns:p14="http://schemas.microsoft.com/office/powerpoint/2010/main" val="1016933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r>
              <a:rPr lang="en-GB" dirty="0"/>
              <a:t> </a:t>
            </a:r>
          </a:p>
        </p:txBody>
      </p:sp>
      <p:sp>
        <p:nvSpPr>
          <p:cNvPr id="5" name="Content Placeholder 4"/>
          <p:cNvSpPr>
            <a:spLocks noGrp="1"/>
          </p:cNvSpPr>
          <p:nvPr>
            <p:ph idx="1"/>
          </p:nvPr>
        </p:nvSpPr>
        <p:spPr/>
        <p:txBody>
          <a:bodyPr/>
          <a:lstStyle/>
          <a:p>
            <a:r>
              <a:rPr lang="en-GB" dirty="0"/>
              <a:t>Do an internet search to identify the tests for each of the models discussed in class</a:t>
            </a:r>
          </a:p>
          <a:p>
            <a:pPr marL="0" indent="0">
              <a:buNone/>
            </a:pPr>
            <a:endParaRPr lang="en-GB" dirty="0"/>
          </a:p>
          <a:p>
            <a:r>
              <a:rPr lang="en-GB" dirty="0"/>
              <a:t>What do you observe </a:t>
            </a:r>
          </a:p>
        </p:txBody>
      </p:sp>
    </p:spTree>
    <p:extLst>
      <p:ext uri="{BB962C8B-B14F-4D97-AF65-F5344CB8AC3E}">
        <p14:creationId xmlns:p14="http://schemas.microsoft.com/office/powerpoint/2010/main" val="2407435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r>
              <a:rPr lang="en-US" altLang="en-US" b="1" u="sng" dirty="0"/>
              <a:t>Which Model is ‘Right’?</a:t>
            </a:r>
          </a:p>
        </p:txBody>
      </p:sp>
      <p:pic>
        <p:nvPicPr>
          <p:cNvPr id="3789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13221" y="1417638"/>
            <a:ext cx="5659655" cy="388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52589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08000" y="0"/>
            <a:ext cx="10972800" cy="1143000"/>
          </a:xfrm>
        </p:spPr>
        <p:txBody>
          <a:bodyPr/>
          <a:lstStyle/>
          <a:p>
            <a:r>
              <a:rPr lang="en-US" altLang="en-US" b="1" u="sng" dirty="0"/>
              <a:t>Which Model is ‘Right’?</a:t>
            </a:r>
            <a:endParaRPr lang="en-GB" dirty="0"/>
          </a:p>
        </p:txBody>
      </p:sp>
      <p:sp>
        <p:nvSpPr>
          <p:cNvPr id="6" name="Content Placeholder 5"/>
          <p:cNvSpPr>
            <a:spLocks noGrp="1"/>
          </p:cNvSpPr>
          <p:nvPr>
            <p:ph idx="1"/>
          </p:nvPr>
        </p:nvSpPr>
        <p:spPr>
          <a:xfrm>
            <a:off x="508000" y="1032162"/>
            <a:ext cx="11194473" cy="4768273"/>
          </a:xfrm>
        </p:spPr>
        <p:txBody>
          <a:bodyPr>
            <a:noAutofit/>
          </a:bodyPr>
          <a:lstStyle/>
          <a:p>
            <a:pPr marL="0" indent="0" algn="just">
              <a:buNone/>
              <a:defRPr/>
            </a:pPr>
            <a:r>
              <a:rPr lang="en-GB" b="1" dirty="0"/>
              <a:t>Mayer-</a:t>
            </a:r>
            <a:r>
              <a:rPr lang="en-GB" b="1" dirty="0" err="1"/>
              <a:t>Salovey</a:t>
            </a:r>
            <a:r>
              <a:rPr lang="en-GB" dirty="0"/>
              <a:t>: individuals vary in their ability to process information of an emotional nature</a:t>
            </a:r>
            <a:endParaRPr lang="en-US" dirty="0"/>
          </a:p>
          <a:p>
            <a:pPr marL="0" indent="0" algn="just">
              <a:buNone/>
              <a:defRPr/>
            </a:pPr>
            <a:r>
              <a:rPr lang="en-US" b="1" dirty="0"/>
              <a:t>Goleman</a:t>
            </a:r>
            <a:r>
              <a:rPr lang="en-US" dirty="0"/>
              <a:t>: </a:t>
            </a:r>
            <a:r>
              <a:rPr lang="en-GB" dirty="0"/>
              <a:t> learned capabilities that must be worked on and can be developed to achieve outstanding performance</a:t>
            </a:r>
            <a:endParaRPr lang="en-US" dirty="0"/>
          </a:p>
          <a:p>
            <a:pPr marL="0" indent="0" algn="just">
              <a:buNone/>
              <a:defRPr/>
            </a:pPr>
            <a:r>
              <a:rPr lang="en-US" b="1" dirty="0"/>
              <a:t>Bar-On</a:t>
            </a:r>
            <a:r>
              <a:rPr lang="en-US" dirty="0"/>
              <a:t>: </a:t>
            </a:r>
            <a:r>
              <a:rPr lang="en-US" dirty="0" err="1"/>
              <a:t>pr</a:t>
            </a:r>
            <a:r>
              <a:rPr lang="en-GB" dirty="0"/>
              <a:t>edicts aspects of human behaviour and performance</a:t>
            </a:r>
          </a:p>
          <a:p>
            <a:pPr marL="0" indent="0" algn="just">
              <a:buNone/>
              <a:defRPr/>
            </a:pPr>
            <a:r>
              <a:rPr lang="en-US" b="1" dirty="0"/>
              <a:t>Trait</a:t>
            </a:r>
            <a:r>
              <a:rPr lang="en-US" dirty="0"/>
              <a:t>: self-reporting traits,  </a:t>
            </a:r>
            <a:r>
              <a:rPr lang="en-GB" dirty="0"/>
              <a:t>individual's self-perceptions of their emotional abilities.</a:t>
            </a:r>
            <a:endParaRPr lang="en-US" dirty="0"/>
          </a:p>
        </p:txBody>
      </p:sp>
    </p:spTree>
    <p:extLst>
      <p:ext uri="{BB962C8B-B14F-4D97-AF65-F5344CB8AC3E}">
        <p14:creationId xmlns:p14="http://schemas.microsoft.com/office/powerpoint/2010/main" val="4224833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a:t>
            </a:r>
            <a:r>
              <a:rPr lang="en-GB" dirty="0"/>
              <a:t> </a:t>
            </a:r>
          </a:p>
        </p:txBody>
      </p:sp>
      <p:sp>
        <p:nvSpPr>
          <p:cNvPr id="3" name="Content Placeholder 2"/>
          <p:cNvSpPr>
            <a:spLocks noGrp="1"/>
          </p:cNvSpPr>
          <p:nvPr>
            <p:ph idx="1"/>
          </p:nvPr>
        </p:nvSpPr>
        <p:spPr/>
        <p:txBody>
          <a:bodyPr/>
          <a:lstStyle/>
          <a:p>
            <a:r>
              <a:rPr lang="en-GB" dirty="0"/>
              <a:t>You should now be able to: </a:t>
            </a:r>
          </a:p>
          <a:p>
            <a:endParaRPr lang="en-GB" dirty="0">
              <a:solidFill>
                <a:srgbClr val="FF0000"/>
              </a:solidFill>
            </a:endParaRPr>
          </a:p>
          <a:p>
            <a:r>
              <a:rPr lang="en-GB" dirty="0"/>
              <a:t>Discuss what models are </a:t>
            </a:r>
          </a:p>
          <a:p>
            <a:pPr marL="0" indent="0">
              <a:buNone/>
            </a:pPr>
            <a:endParaRPr lang="en-GB" dirty="0"/>
          </a:p>
          <a:p>
            <a:r>
              <a:rPr lang="en-GB" dirty="0"/>
              <a:t>Identify and evaluate the major Emotional Intelligence Models</a:t>
            </a:r>
          </a:p>
          <a:p>
            <a:endParaRPr lang="en-GB" dirty="0"/>
          </a:p>
        </p:txBody>
      </p:sp>
    </p:spTree>
    <p:extLst>
      <p:ext uri="{BB962C8B-B14F-4D97-AF65-F5344CB8AC3E}">
        <p14:creationId xmlns:p14="http://schemas.microsoft.com/office/powerpoint/2010/main" val="3233751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1241</TotalTime>
  <Words>1167</Words>
  <Application>Microsoft Office PowerPoint</Application>
  <PresentationFormat>Widescreen</PresentationFormat>
  <Paragraphs>156</Paragraphs>
  <Slides>20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Myriad Pro</vt:lpstr>
      <vt:lpstr>Wingdings</vt:lpstr>
      <vt:lpstr>20140311PresentationUWTSDTemplate</vt:lpstr>
      <vt:lpstr> BA Leadership and Management Skills for the Workplace   Developing Emotional Intelligence Skills for the Workplace  (BMSW6106) Session 3 Models of Emotional Intelligence</vt:lpstr>
      <vt:lpstr>Agenda </vt:lpstr>
      <vt:lpstr>PowerPoint Presentation</vt:lpstr>
      <vt:lpstr>Models </vt:lpstr>
      <vt:lpstr>Models of Emotional Intelligence </vt:lpstr>
      <vt:lpstr> The Mayer-Salovey Model </vt:lpstr>
      <vt:lpstr>Mayer-Salovey Model</vt:lpstr>
      <vt:lpstr>Mayer-Salovey Model</vt:lpstr>
      <vt:lpstr>The Goleman Model </vt:lpstr>
      <vt:lpstr>Goleman’s Model</vt:lpstr>
      <vt:lpstr>Activity </vt:lpstr>
      <vt:lpstr>The Bar-On Model </vt:lpstr>
      <vt:lpstr>The Bar-On Model </vt:lpstr>
      <vt:lpstr>Activity </vt:lpstr>
      <vt:lpstr>Trait Model</vt:lpstr>
      <vt:lpstr>Trait Model</vt:lpstr>
      <vt:lpstr>Activity </vt:lpstr>
      <vt:lpstr>Which Model is ‘Right’?</vt:lpstr>
      <vt:lpstr>Which Model is ‘Right’?</vt:lpstr>
      <vt:lpstr>Summary </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2 Models of Emotional Intelligence</dc:title>
  <dc:creator>Tarila Zuofa</dc:creator>
  <cp:lastModifiedBy>Tarila Zuofa</cp:lastModifiedBy>
  <cp:revision>26</cp:revision>
  <dcterms:created xsi:type="dcterms:W3CDTF">2020-05-22T17:43:50Z</dcterms:created>
  <dcterms:modified xsi:type="dcterms:W3CDTF">2021-01-31T11:51:18Z</dcterms:modified>
</cp:coreProperties>
</file>