
<file path=[Content_Types].xml><?xml version="1.0" encoding="utf-8"?>
<Types xmlns="http://schemas.openxmlformats.org/package/2006/content-types">
  <Default Extension="xml" ContentType="application/xml"/>
  <Default Extension="mov" ContentType="video/quicktime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handoutMasterIdLst>
    <p:handoutMasterId r:id="rId26"/>
  </p:handoutMasterIdLst>
  <p:sldIdLst>
    <p:sldId id="256" r:id="rId2"/>
    <p:sldId id="379" r:id="rId3"/>
    <p:sldId id="380" r:id="rId4"/>
    <p:sldId id="381" r:id="rId5"/>
    <p:sldId id="385" r:id="rId6"/>
    <p:sldId id="404" r:id="rId7"/>
    <p:sldId id="405" r:id="rId8"/>
    <p:sldId id="386" r:id="rId9"/>
    <p:sldId id="392" r:id="rId10"/>
    <p:sldId id="412" r:id="rId11"/>
    <p:sldId id="413" r:id="rId12"/>
    <p:sldId id="393" r:id="rId13"/>
    <p:sldId id="408" r:id="rId14"/>
    <p:sldId id="409" r:id="rId15"/>
    <p:sldId id="407" r:id="rId16"/>
    <p:sldId id="395" r:id="rId17"/>
    <p:sldId id="406" r:id="rId18"/>
    <p:sldId id="410" r:id="rId19"/>
    <p:sldId id="411" r:id="rId20"/>
    <p:sldId id="396" r:id="rId21"/>
    <p:sldId id="397" r:id="rId22"/>
    <p:sldId id="398" r:id="rId23"/>
    <p:sldId id="40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53"/>
    <p:restoredTop sz="93036"/>
  </p:normalViewPr>
  <p:slideViewPr>
    <p:cSldViewPr snapToGrid="0" snapToObjects="1">
      <p:cViewPr varScale="1">
        <p:scale>
          <a:sx n="89" d="100"/>
          <a:sy n="89" d="100"/>
        </p:scale>
        <p:origin x="1544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notesMaster" Target="notesMasters/notesMaster1.xml"/><Relationship Id="rId26" Type="http://schemas.openxmlformats.org/officeDocument/2006/relationships/handoutMaster" Target="handoutMasters/handoutMaster1.xml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E6BDE-B862-6F43-8A69-6CAC0F8C15E3}" type="datetimeFigureOut">
              <a:rPr lang="en-US" smtClean="0"/>
              <a:t>3/7/17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ABBA72-EDB4-EA40-B37C-8644FFBD1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349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AC4BA-D4F0-6644-9D3D-07658858C63E}" type="datetimeFigureOut">
              <a:rPr lang="en-US" smtClean="0"/>
              <a:t>3/7/17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FA0CE2-CAC1-984D-AC6B-E0C0787C2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856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FA0CE2-CAC1-984D-AC6B-E0C0787C283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172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1F2802-7A43-2A42-A4A4-CDA65929EE31}" type="slidenum">
              <a:rPr lang="en-CA" altLang="x-none"/>
              <a:pPr/>
              <a:t>2</a:t>
            </a:fld>
            <a:endParaRPr lang="en-CA" altLang="x-none"/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017344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761D66-B7CF-FA46-A907-414F19D2D548}" type="slidenum">
              <a:rPr lang="en-CA" altLang="x-none"/>
              <a:pPr/>
              <a:t>3</a:t>
            </a:fld>
            <a:endParaRPr lang="en-CA" altLang="x-none"/>
          </a:p>
        </p:txBody>
      </p:sp>
      <p:sp>
        <p:nvSpPr>
          <p:cNvPr id="7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 cap="flat"/>
        </p:spPr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32028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B742D7-925F-ED49-943F-869D45F96A5E}" type="slidenum">
              <a:rPr lang="en-CA" altLang="x-none"/>
              <a:pPr/>
              <a:t>4</a:t>
            </a:fld>
            <a:endParaRPr lang="en-CA" altLang="x-none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827129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C5D418-9008-2941-BF6E-0B0AEBA49E5E}" type="slidenum">
              <a:rPr lang="en-CA" altLang="x-none"/>
              <a:pPr/>
              <a:t>5</a:t>
            </a:fld>
            <a:endParaRPr lang="en-CA" altLang="x-none"/>
          </a:p>
        </p:txBody>
      </p:sp>
      <p:sp>
        <p:nvSpPr>
          <p:cNvPr id="10342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0342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20994791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11AF5B-FE35-6943-9452-AF5E3831A175}" type="slidenum">
              <a:rPr lang="en-CA" altLang="x-none"/>
              <a:pPr/>
              <a:t>8</a:t>
            </a:fld>
            <a:endParaRPr lang="en-CA" altLang="x-none"/>
          </a:p>
        </p:txBody>
      </p:sp>
      <p:sp>
        <p:nvSpPr>
          <p:cNvPr id="10445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0445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945843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EB5886-30AA-8143-BD6C-468086C41656}" type="slidenum">
              <a:rPr lang="en-CA" altLang="x-none"/>
              <a:pPr/>
              <a:t>9</a:t>
            </a:fld>
            <a:endParaRPr lang="en-CA" altLang="x-none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4518359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EB5886-30AA-8143-BD6C-468086C41656}" type="slidenum">
              <a:rPr lang="en-CA" altLang="x-none"/>
              <a:pPr/>
              <a:t>10</a:t>
            </a:fld>
            <a:endParaRPr lang="en-CA" altLang="x-none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5924396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EB5886-30AA-8143-BD6C-468086C41656}" type="slidenum">
              <a:rPr lang="en-CA" altLang="x-none"/>
              <a:pPr/>
              <a:t>11</a:t>
            </a:fld>
            <a:endParaRPr lang="en-CA" altLang="x-none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0765999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F8EF81-C175-834E-ADD5-788D8CE0AA6A}" type="slidenum">
              <a:rPr lang="en-CA" altLang="x-none"/>
              <a:pPr/>
              <a:t>12</a:t>
            </a:fld>
            <a:endParaRPr lang="en-CA" altLang="x-none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4795474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F8EF81-C175-834E-ADD5-788D8CE0AA6A}" type="slidenum">
              <a:rPr lang="en-CA" altLang="x-none"/>
              <a:pPr/>
              <a:t>13</a:t>
            </a:fld>
            <a:endParaRPr lang="en-CA" altLang="x-none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9624270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F8EF81-C175-834E-ADD5-788D8CE0AA6A}" type="slidenum">
              <a:rPr lang="en-CA" altLang="x-none"/>
              <a:pPr/>
              <a:t>14</a:t>
            </a:fld>
            <a:endParaRPr lang="en-CA" altLang="x-none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21247236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8435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E5535A-2ABB-9042-A0AA-77D71A6AF561}" type="slidenum">
              <a:rPr lang="en-CA" altLang="x-none"/>
              <a:pPr/>
              <a:t>16</a:t>
            </a:fld>
            <a:endParaRPr lang="en-CA" altLang="x-none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 cap="flat"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1334452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E5535A-2ABB-9042-A0AA-77D71A6AF561}" type="slidenum">
              <a:rPr lang="en-CA" altLang="x-none"/>
              <a:pPr/>
              <a:t>17</a:t>
            </a:fld>
            <a:endParaRPr lang="en-CA" altLang="x-none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 cap="flat"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5630272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E5535A-2ABB-9042-A0AA-77D71A6AF561}" type="slidenum">
              <a:rPr lang="en-CA" altLang="x-none"/>
              <a:pPr/>
              <a:t>18</a:t>
            </a:fld>
            <a:endParaRPr lang="en-CA" altLang="x-none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 cap="flat"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867334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E5535A-2ABB-9042-A0AA-77D71A6AF561}" type="slidenum">
              <a:rPr lang="en-CA" altLang="x-none"/>
              <a:pPr/>
              <a:t>19</a:t>
            </a:fld>
            <a:endParaRPr lang="en-CA" altLang="x-none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 cap="flat"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9597670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7BB8FD-357F-3E43-A811-3F150F7E7A22}" type="slidenum">
              <a:rPr lang="en-CA" altLang="x-none"/>
              <a:pPr/>
              <a:t>20</a:t>
            </a:fld>
            <a:endParaRPr lang="en-CA" altLang="x-none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 cap="flat"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5995135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73FAD9-D1B7-314A-90C2-FF1F599FABEB}" type="slidenum">
              <a:rPr lang="en-CA" altLang="x-none"/>
              <a:pPr/>
              <a:t>21</a:t>
            </a:fld>
            <a:endParaRPr lang="en-CA" altLang="x-none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 cap="flat"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20278871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293590F-EE18-6444-9C3E-1370532393CA}" type="slidenum">
              <a:rPr lang="en-CA" altLang="x-none"/>
              <a:pPr/>
              <a:t>22</a:t>
            </a:fld>
            <a:endParaRPr lang="en-CA" altLang="x-none"/>
          </a:p>
        </p:txBody>
      </p:sp>
      <p:sp>
        <p:nvSpPr>
          <p:cNvPr id="1146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1469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6763482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C86D898-66FB-EB42-B39B-17A87F792162}" type="slidenum">
              <a:rPr lang="en-CA" altLang="x-none"/>
              <a:pPr/>
              <a:t>23</a:t>
            </a:fld>
            <a:endParaRPr lang="en-CA" altLang="x-none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987823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2000"/>
            </a:lvl6pPr>
            <a:lvl7pPr marL="2055813" indent="-344488">
              <a:defRPr sz="2000"/>
            </a:lvl7pPr>
            <a:lvl8pPr marL="2055813" indent="-344488">
              <a:defRPr sz="2000"/>
            </a:lvl8pPr>
            <a:lvl9pPr marL="2055813" indent="-344488"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764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clipArt" sz="half" idx="2"/>
          </p:nvPr>
        </p:nvSpPr>
        <p:spPr>
          <a:xfrm>
            <a:off x="4572000" y="1676400"/>
            <a:ext cx="3810000" cy="41148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CA" alt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CA" alt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44A5F632-2E31-1344-87E9-CE818C326BD9}" type="slidenum">
              <a:rPr lang="en-CA" altLang="x-none"/>
              <a:pPr/>
              <a:t>‹#›</a:t>
            </a:fld>
            <a:endParaRPr lang="en-CA" altLang="x-none"/>
          </a:p>
        </p:txBody>
      </p:sp>
    </p:spTree>
    <p:extLst>
      <p:ext uri="{BB962C8B-B14F-4D97-AF65-F5344CB8AC3E}">
        <p14:creationId xmlns:p14="http://schemas.microsoft.com/office/powerpoint/2010/main" val="908178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FAA508-F0CD-46EA-95FB-26B559A0B5D9}" type="datetimeFigureOut">
              <a:rPr lang="en-US" smtClean="0"/>
              <a:t>3/7/17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9" r:id="rId16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8.xml"/><Relationship Id="rId5" Type="http://schemas.openxmlformats.org/officeDocument/2006/relationships/image" Target="../media/image2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9.xml"/><Relationship Id="rId5" Type="http://schemas.openxmlformats.org/officeDocument/2006/relationships/image" Target="../media/image3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92811"/>
            <a:ext cx="8915400" cy="2342332"/>
          </a:xfrm>
        </p:spPr>
        <p:txBody>
          <a:bodyPr>
            <a:normAutofit/>
          </a:bodyPr>
          <a:lstStyle/>
          <a:p>
            <a:r>
              <a:rPr lang="en-US" dirty="0" smtClean="0"/>
              <a:t>Assessing Health &amp; Functional Fitness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2836" y="3034553"/>
            <a:ext cx="8042564" cy="3823447"/>
          </a:xfrm>
        </p:spPr>
        <p:txBody>
          <a:bodyPr>
            <a:normAutofit/>
          </a:bodyPr>
          <a:lstStyle/>
          <a:p>
            <a:r>
              <a:rPr lang="en-US" sz="3600" dirty="0" smtClean="0"/>
              <a:t>Lecture </a:t>
            </a:r>
            <a:r>
              <a:rPr lang="en-US" sz="3600" dirty="0"/>
              <a:t>6</a:t>
            </a:r>
            <a:r>
              <a:rPr lang="en-US" sz="3600" dirty="0" smtClean="0"/>
              <a:t> </a:t>
            </a:r>
            <a:r>
              <a:rPr lang="mr-IN" sz="3600" dirty="0" smtClean="0"/>
              <a:t>–</a:t>
            </a:r>
            <a:r>
              <a:rPr lang="en-GB" sz="3600" dirty="0" smtClean="0"/>
              <a:t> </a:t>
            </a:r>
            <a:r>
              <a:rPr lang="en-US" sz="3600" dirty="0" smtClean="0"/>
              <a:t>Flexibility and Health</a:t>
            </a:r>
            <a:endParaRPr lang="en-US" sz="3600" dirty="0"/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406883" y="5959901"/>
            <a:ext cx="2508517" cy="662656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04504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3B265-F4C8-4F41-A96A-EEB99766390C}" type="slidenum">
              <a:rPr lang="en-CA" altLang="x-none"/>
              <a:pPr/>
              <a:t>2</a:t>
            </a:fld>
            <a:endParaRPr lang="en-CA" altLang="x-none"/>
          </a:p>
        </p:txBody>
      </p:sp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x-none" sz="4000" b="0">
                <a:solidFill>
                  <a:schemeClr val="bg2"/>
                </a:solidFill>
              </a:rPr>
              <a:t>Outline</a:t>
            </a:r>
            <a:endParaRPr lang="en-US" altLang="x-none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Definitions of Flexibility</a:t>
            </a:r>
          </a:p>
          <a:p>
            <a:r>
              <a:rPr lang="en-US" altLang="x-none" sz="2400" dirty="0" smtClean="0">
                <a:solidFill>
                  <a:schemeClr val="bg2">
                    <a:lumMod val="50000"/>
                  </a:schemeClr>
                </a:solidFill>
              </a:rPr>
              <a:t>Factors </a:t>
            </a: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that influence Range Of Motion (ROM</a:t>
            </a:r>
            <a:r>
              <a:rPr lang="en-US" altLang="x-none" sz="2400" dirty="0" smtClean="0">
                <a:solidFill>
                  <a:schemeClr val="bg2">
                    <a:lumMod val="50000"/>
                  </a:schemeClr>
                </a:solidFill>
              </a:rPr>
              <a:t>)</a:t>
            </a:r>
          </a:p>
          <a:p>
            <a:r>
              <a:rPr lang="en-US" altLang="x-none" sz="2400" dirty="0" err="1" smtClean="0">
                <a:solidFill>
                  <a:schemeClr val="bg2">
                    <a:lumMod val="50000"/>
                  </a:schemeClr>
                </a:solidFill>
              </a:rPr>
              <a:t>Beighton</a:t>
            </a:r>
            <a:r>
              <a:rPr lang="en-US" altLang="x-none" sz="2400" dirty="0" smtClean="0">
                <a:solidFill>
                  <a:schemeClr val="bg2">
                    <a:lumMod val="50000"/>
                  </a:schemeClr>
                </a:solidFill>
              </a:rPr>
              <a:t> Scale</a:t>
            </a:r>
            <a:endParaRPr lang="en-US" altLang="x-none" sz="2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altLang="x-none" sz="2400" dirty="0" smtClean="0">
                <a:solidFill>
                  <a:schemeClr val="bg2">
                    <a:lumMod val="50000"/>
                  </a:schemeClr>
                </a:solidFill>
              </a:rPr>
              <a:t>Other influences in </a:t>
            </a: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F</a:t>
            </a:r>
            <a:r>
              <a:rPr lang="en-US" altLang="x-none" sz="2400" dirty="0" smtClean="0">
                <a:solidFill>
                  <a:schemeClr val="bg2">
                    <a:lumMod val="50000"/>
                  </a:schemeClr>
                </a:solidFill>
              </a:rPr>
              <a:t>lexibility</a:t>
            </a:r>
            <a:endParaRPr lang="en-US" altLang="x-none" sz="2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Assessment of Flexibility</a:t>
            </a:r>
          </a:p>
          <a:p>
            <a:r>
              <a:rPr lang="en-US" altLang="x-none" sz="2400" dirty="0" smtClean="0">
                <a:solidFill>
                  <a:schemeClr val="bg2">
                    <a:lumMod val="50000"/>
                  </a:schemeClr>
                </a:solidFill>
              </a:rPr>
              <a:t>Flexibility </a:t>
            </a: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program variables</a:t>
            </a:r>
          </a:p>
          <a:p>
            <a:pPr>
              <a:buFont typeface="Wingdings" charset="2"/>
              <a:buNone/>
            </a:pPr>
            <a:endParaRPr lang="en-US" altLang="x-none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0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907E5-CF58-5C4F-8AA2-2435D2EFCA95}" type="slidenum">
              <a:rPr lang="en-CA" altLang="x-none"/>
              <a:pPr/>
              <a:t>3</a:t>
            </a:fld>
            <a:endParaRPr lang="en-CA" altLang="x-none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85787" y="171450"/>
            <a:ext cx="7743825" cy="895350"/>
          </a:xfrm>
          <a:noFill/>
          <a:ln/>
        </p:spPr>
        <p:txBody>
          <a:bodyPr/>
          <a:lstStyle/>
          <a:p>
            <a:r>
              <a:rPr lang="en-CA" altLang="x-none" sz="4000" b="0">
                <a:solidFill>
                  <a:schemeClr val="bg2">
                    <a:lumMod val="50000"/>
                  </a:schemeClr>
                </a:solidFill>
              </a:rPr>
              <a:t>Definitions of Flexibility</a:t>
            </a:r>
            <a:endParaRPr lang="en-CA" altLang="x-none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066800"/>
            <a:ext cx="8153400" cy="5410200"/>
          </a:xfrm>
          <a:noFill/>
          <a:ln/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“ability to be bent, pliable” The New Shorter Oxford English Dictionary (1993)</a:t>
            </a:r>
            <a:endParaRPr lang="en-CA" altLang="x-none" sz="8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Functional ability of a joint to move through its full range of motion (ROM) (ACSM 2010)</a:t>
            </a:r>
          </a:p>
          <a:p>
            <a:pPr lvl="1">
              <a:lnSpc>
                <a:spcPct val="90000"/>
              </a:lnSpc>
            </a:pPr>
            <a:r>
              <a:rPr lang="en-CA" altLang="x-none" sz="2200" dirty="0">
                <a:solidFill>
                  <a:schemeClr val="bg2">
                    <a:lumMod val="50000"/>
                  </a:schemeClr>
                </a:solidFill>
              </a:rPr>
              <a:t>Functional ability - movement without incurring pain or a limit to performance</a:t>
            </a:r>
          </a:p>
          <a:p>
            <a:pPr>
              <a:lnSpc>
                <a:spcPct val="90000"/>
              </a:lnSpc>
            </a:pPr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“The ability of a joint to move through its full range of motion” (Brooks </a:t>
            </a:r>
            <a:r>
              <a:rPr lang="en-CA" altLang="x-none" sz="2400" i="1" dirty="0">
                <a:solidFill>
                  <a:schemeClr val="bg2">
                    <a:lumMod val="50000"/>
                  </a:schemeClr>
                </a:solidFill>
              </a:rPr>
              <a:t>et al</a:t>
            </a:r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. 2000).</a:t>
            </a:r>
            <a:endParaRPr lang="en-CA" altLang="x-none" sz="8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There is little agreement about the definition of “normal” flexibility.</a:t>
            </a:r>
            <a:endParaRPr lang="en-CA" altLang="x-none" sz="8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Optimum flexibility is hard to assess, and varies with sport.  </a:t>
            </a:r>
          </a:p>
          <a:p>
            <a:pPr>
              <a:lnSpc>
                <a:spcPct val="90000"/>
              </a:lnSpc>
            </a:pPr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More ROM is not necessarily </a:t>
            </a:r>
            <a:r>
              <a:rPr lang="en-CA" altLang="x-none" sz="2400" dirty="0" smtClean="0">
                <a:solidFill>
                  <a:schemeClr val="bg2">
                    <a:lumMod val="50000"/>
                  </a:schemeClr>
                </a:solidFill>
              </a:rPr>
              <a:t>better</a:t>
            </a:r>
            <a:endParaRPr lang="en-CA" altLang="x-none" sz="24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Inadequate flexibility can decrease performance of activities of daily living as well as some sports.</a:t>
            </a:r>
            <a:endParaRPr lang="en-CA" altLang="x-none" sz="2400" b="1" dirty="0">
              <a:solidFill>
                <a:schemeClr val="bg2">
                  <a:lumMod val="50000"/>
                </a:schemeClr>
              </a:solidFill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3485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22E88-42B6-C748-A2DD-8FEB5E883C56}" type="slidenum">
              <a:rPr lang="en-CA" altLang="x-none"/>
              <a:pPr/>
              <a:t>4</a:t>
            </a:fld>
            <a:endParaRPr lang="en-CA" altLang="x-none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52400"/>
            <a:ext cx="7772400" cy="1143000"/>
          </a:xfrm>
        </p:spPr>
        <p:txBody>
          <a:bodyPr/>
          <a:lstStyle/>
          <a:p>
            <a:r>
              <a:rPr lang="en-US" altLang="x-none" sz="4000" b="0">
                <a:solidFill>
                  <a:schemeClr val="bg2"/>
                </a:solidFill>
              </a:rPr>
              <a:t>Further Definitions</a:t>
            </a:r>
            <a:endParaRPr lang="en-US" altLang="x-none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47800"/>
            <a:ext cx="7772400" cy="4648200"/>
          </a:xfrm>
        </p:spPr>
        <p:txBody>
          <a:bodyPr>
            <a:normAutofit lnSpcReduction="10000"/>
          </a:bodyPr>
          <a:lstStyle/>
          <a:p>
            <a:r>
              <a:rPr lang="en-US" altLang="x-none" sz="2800" i="1" u="sng" dirty="0">
                <a:solidFill>
                  <a:schemeClr val="bg2">
                    <a:lumMod val="50000"/>
                  </a:schemeClr>
                </a:solidFill>
              </a:rPr>
              <a:t>Flexibility</a:t>
            </a:r>
            <a:r>
              <a:rPr lang="en-US" altLang="x-none" sz="2800" dirty="0">
                <a:solidFill>
                  <a:schemeClr val="bg2">
                    <a:lumMod val="50000"/>
                  </a:schemeClr>
                </a:solidFill>
              </a:rPr>
              <a:t> refers to the extensibility of periarticular tissues to allow normal or physiological motion.</a:t>
            </a:r>
          </a:p>
          <a:p>
            <a:r>
              <a:rPr lang="en-US" altLang="x-none" sz="2800" i="1" u="sng" dirty="0">
                <a:solidFill>
                  <a:schemeClr val="bg2">
                    <a:lumMod val="50000"/>
                  </a:schemeClr>
                </a:solidFill>
              </a:rPr>
              <a:t>Laxity</a:t>
            </a:r>
            <a:r>
              <a:rPr lang="en-US" altLang="x-none" sz="2800" u="sng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altLang="x-none" sz="2800" dirty="0">
                <a:solidFill>
                  <a:schemeClr val="bg2">
                    <a:lumMod val="50000"/>
                  </a:schemeClr>
                </a:solidFill>
              </a:rPr>
              <a:t>refers to the stability of a joint (</a:t>
            </a:r>
            <a:r>
              <a:rPr lang="en-US" altLang="x-none" sz="2800" dirty="0" err="1">
                <a:solidFill>
                  <a:schemeClr val="bg2">
                    <a:lumMod val="50000"/>
                  </a:schemeClr>
                </a:solidFill>
              </a:rPr>
              <a:t>Saal</a:t>
            </a:r>
            <a:r>
              <a:rPr lang="en-US" altLang="x-none" sz="2800" dirty="0">
                <a:solidFill>
                  <a:schemeClr val="bg2">
                    <a:lumMod val="50000"/>
                  </a:schemeClr>
                </a:solidFill>
              </a:rPr>
              <a:t>, 1987).  </a:t>
            </a:r>
          </a:p>
          <a:p>
            <a:pPr lvl="1"/>
            <a:r>
              <a:rPr lang="en-US" altLang="x-none" sz="2600" dirty="0">
                <a:solidFill>
                  <a:schemeClr val="bg2">
                    <a:lumMod val="50000"/>
                  </a:schemeClr>
                </a:solidFill>
              </a:rPr>
              <a:t>Excessive joint laxity can be the result of injury or heredity condition.</a:t>
            </a:r>
          </a:p>
          <a:p>
            <a:r>
              <a:rPr lang="en-US" altLang="x-none" sz="2800" i="1" u="sng" dirty="0">
                <a:solidFill>
                  <a:schemeClr val="bg2">
                    <a:lumMod val="50000"/>
                  </a:schemeClr>
                </a:solidFill>
              </a:rPr>
              <a:t>Hypermobility</a:t>
            </a:r>
            <a:r>
              <a:rPr lang="en-US" altLang="x-none" sz="2800" u="sng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altLang="x-none" sz="2800" dirty="0">
                <a:solidFill>
                  <a:schemeClr val="bg2">
                    <a:lumMod val="50000"/>
                  </a:schemeClr>
                </a:solidFill>
              </a:rPr>
              <a:t>refers to a range of motion in excess of the accepted normal motion in most of the joints (Alter, 1996).</a:t>
            </a:r>
            <a:endParaRPr lang="en-US" altLang="x-none" sz="2800" b="1" dirty="0">
              <a:solidFill>
                <a:schemeClr val="bg2">
                  <a:lumMod val="50000"/>
                </a:schemeClr>
              </a:solidFill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391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761A0-744B-D84D-94F9-69AA160FAF77}" type="slidenum">
              <a:rPr lang="en-CA" altLang="x-none"/>
              <a:pPr/>
              <a:t>5</a:t>
            </a:fld>
            <a:endParaRPr lang="en-CA" altLang="x-none"/>
          </a:p>
        </p:txBody>
      </p:sp>
      <p:sp>
        <p:nvSpPr>
          <p:cNvPr id="7885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7772400" cy="914400"/>
          </a:xfrm>
        </p:spPr>
        <p:txBody>
          <a:bodyPr>
            <a:normAutofit fontScale="90000"/>
          </a:bodyPr>
          <a:lstStyle/>
          <a:p>
            <a:r>
              <a:rPr lang="en-US" altLang="x-none" sz="4000" b="0" dirty="0">
                <a:solidFill>
                  <a:schemeClr val="bg2"/>
                </a:solidFill>
              </a:rPr>
              <a:t>Factors that Influence ROM</a:t>
            </a:r>
          </a:p>
        </p:txBody>
      </p:sp>
      <p:sp>
        <p:nvSpPr>
          <p:cNvPr id="7885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81000" y="1614488"/>
            <a:ext cx="8458200" cy="478631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Range of Motion (ROM) is joint specific, and results from a combination of factors; including adequate warm-up</a:t>
            </a:r>
          </a:p>
          <a:p>
            <a:pPr>
              <a:lnSpc>
                <a:spcPct val="90000"/>
              </a:lnSpc>
            </a:pP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Structure of Joint - (47%)</a:t>
            </a:r>
          </a:p>
          <a:p>
            <a:pPr lvl="1"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Determines degree of freedom of movement</a:t>
            </a:r>
          </a:p>
          <a:p>
            <a:pPr lvl="1"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Hinge vs ball and socket joint</a:t>
            </a:r>
          </a:p>
          <a:p>
            <a:pPr>
              <a:lnSpc>
                <a:spcPct val="90000"/>
              </a:lnSpc>
            </a:pP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Rigidity of Ligaments (10%)</a:t>
            </a:r>
          </a:p>
          <a:p>
            <a:pPr lvl="1"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Help stabilize and protect joints from excessive motion during dynamic movements</a:t>
            </a:r>
          </a:p>
          <a:p>
            <a:pPr lvl="1"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Restrict ROM and offer support at end of ROM</a:t>
            </a:r>
            <a:endParaRPr lang="en-US" altLang="x-none" sz="22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Extensibility of periarticular tissues - muscle and tendon (</a:t>
            </a:r>
            <a:r>
              <a:rPr lang="en-US" altLang="x-none" sz="2400" dirty="0" smtClean="0">
                <a:solidFill>
                  <a:schemeClr val="bg2">
                    <a:lumMod val="50000"/>
                  </a:schemeClr>
                </a:solidFill>
              </a:rPr>
              <a:t>41%)</a:t>
            </a:r>
            <a:endParaRPr lang="en-US" altLang="x-none" sz="2300" dirty="0">
              <a:solidFill>
                <a:schemeClr val="bg2">
                  <a:lumMod val="50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altLang="x-none" sz="2200" dirty="0" smtClean="0">
                <a:solidFill>
                  <a:schemeClr val="bg2">
                    <a:lumMod val="50000"/>
                  </a:schemeClr>
                </a:solidFill>
              </a:rPr>
              <a:t>Component </a:t>
            </a: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that can be modified most significantly and influenced by flexibility training</a:t>
            </a:r>
          </a:p>
          <a:p>
            <a:pPr lvl="1">
              <a:lnSpc>
                <a:spcPct val="90000"/>
              </a:lnSpc>
            </a:pP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Length of muscle and level of neurological innervation in muscle being stretched</a:t>
            </a:r>
          </a:p>
        </p:txBody>
      </p:sp>
    </p:spTree>
    <p:extLst>
      <p:ext uri="{BB962C8B-B14F-4D97-AF65-F5344CB8AC3E}">
        <p14:creationId xmlns:p14="http://schemas.microsoft.com/office/powerpoint/2010/main" val="1246552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ROM outside Norms?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1538" y="2595563"/>
            <a:ext cx="7853362" cy="2947988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Age</a:t>
            </a:r>
          </a:p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Gender</a:t>
            </a:r>
          </a:p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Sporting populations/ Occupations</a:t>
            </a:r>
          </a:p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Pregnancy</a:t>
            </a:r>
          </a:p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Congenital factors</a:t>
            </a:r>
          </a:p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Past History</a:t>
            </a:r>
          </a:p>
        </p:txBody>
      </p:sp>
    </p:spTree>
    <p:extLst>
      <p:ext uri="{BB962C8B-B14F-4D97-AF65-F5344CB8AC3E}">
        <p14:creationId xmlns:p14="http://schemas.microsoft.com/office/powerpoint/2010/main" val="1935186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Beighton</a:t>
            </a:r>
            <a:r>
              <a:rPr lang="en-US" dirty="0" smtClean="0"/>
              <a:t> Scale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1538" y="2595563"/>
            <a:ext cx="7853362" cy="2947988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Scoring system to determine excessive ROM throughout the body.</a:t>
            </a:r>
          </a:p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Benign Joint Hypermobility Syndrome (BJHS)</a:t>
            </a:r>
          </a:p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9 point testing procedure</a:t>
            </a:r>
          </a:p>
          <a:p>
            <a:endParaRPr lang="en-US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327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AB27-FD52-B943-8183-39E896FBD6EF}" type="slidenum">
              <a:rPr lang="en-CA" altLang="x-none"/>
              <a:pPr/>
              <a:t>8</a:t>
            </a:fld>
            <a:endParaRPr lang="en-CA" altLang="x-none"/>
          </a:p>
        </p:txBody>
      </p:sp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7772400" cy="1133474"/>
          </a:xfrm>
        </p:spPr>
        <p:txBody>
          <a:bodyPr>
            <a:normAutofit fontScale="90000"/>
          </a:bodyPr>
          <a:lstStyle/>
          <a:p>
            <a:r>
              <a:rPr lang="en-US" altLang="x-none" sz="4000" b="0">
                <a:solidFill>
                  <a:schemeClr val="bg2"/>
                </a:solidFill>
              </a:rPr>
              <a:t>Other influences on Flexibility</a:t>
            </a:r>
            <a:endParaRPr lang="en-US" altLang="x-none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857375"/>
            <a:ext cx="7772400" cy="454342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Nervous system activity</a:t>
            </a:r>
          </a:p>
          <a:p>
            <a:pPr lvl="1">
              <a:lnSpc>
                <a:spcPct val="90000"/>
              </a:lnSpc>
            </a:pP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Sudden stretch of a muscle stimulates muscle spindle and reflex contraction</a:t>
            </a:r>
          </a:p>
          <a:p>
            <a:pPr lvl="1">
              <a:lnSpc>
                <a:spcPct val="90000"/>
              </a:lnSpc>
            </a:pP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Important for proprioception and controlling muscle length</a:t>
            </a:r>
          </a:p>
          <a:p>
            <a:pPr lvl="1">
              <a:lnSpc>
                <a:spcPct val="90000"/>
              </a:lnSpc>
            </a:pP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Slow static stretches, spindle activity increases for about 10 sec then diminishes greatly </a:t>
            </a:r>
          </a:p>
          <a:p>
            <a:pPr lvl="2">
              <a:lnSpc>
                <a:spcPct val="90000"/>
              </a:lnSpc>
            </a:pPr>
            <a:r>
              <a:rPr lang="en-US" altLang="x-none" sz="1900" dirty="0">
                <a:solidFill>
                  <a:schemeClr val="bg2">
                    <a:lumMod val="50000"/>
                  </a:schemeClr>
                </a:solidFill>
              </a:rPr>
              <a:t>This can also help alleviate muscle cramps</a:t>
            </a:r>
          </a:p>
          <a:p>
            <a:pPr>
              <a:lnSpc>
                <a:spcPct val="90000"/>
              </a:lnSpc>
            </a:pPr>
            <a:r>
              <a:rPr lang="en-US" altLang="x-none" sz="2400" dirty="0" err="1">
                <a:solidFill>
                  <a:schemeClr val="bg2">
                    <a:lumMod val="50000"/>
                  </a:schemeClr>
                </a:solidFill>
              </a:rPr>
              <a:t>Intracapsular</a:t>
            </a: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 structures </a:t>
            </a:r>
          </a:p>
          <a:p>
            <a:pPr lvl="1"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articular cartilage and synovial membranes facilitate smoothness of movement while maintaining integrity of joint</a:t>
            </a:r>
          </a:p>
          <a:p>
            <a:pPr>
              <a:lnSpc>
                <a:spcPct val="90000"/>
              </a:lnSpc>
            </a:pP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Soft tissue </a:t>
            </a:r>
          </a:p>
          <a:p>
            <a:pPr lvl="1"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compression of soft tissue by adjacent segments contributes to termination of ROM</a:t>
            </a:r>
          </a:p>
          <a:p>
            <a:pPr lvl="1">
              <a:lnSpc>
                <a:spcPct val="90000"/>
              </a:lnSpc>
            </a:pPr>
            <a:r>
              <a:rPr lang="en-US" altLang="x-none" sz="2000" dirty="0" err="1">
                <a:solidFill>
                  <a:schemeClr val="bg2">
                    <a:lumMod val="50000"/>
                  </a:schemeClr>
                </a:solidFill>
              </a:rPr>
              <a:t>Eg</a:t>
            </a: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 obese or very heavy musculature</a:t>
            </a:r>
            <a:endParaRPr lang="en-US" altLang="x-none" sz="22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45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A4FF9-DF9B-7D4E-8FDF-FB43E3792C22}" type="slidenum">
              <a:rPr lang="en-CA" altLang="x-none"/>
              <a:pPr/>
              <a:t>9</a:t>
            </a:fld>
            <a:endParaRPr lang="en-CA" altLang="x-none"/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7772400" cy="609600"/>
          </a:xfrm>
        </p:spPr>
        <p:txBody>
          <a:bodyPr>
            <a:normAutofit fontScale="90000"/>
          </a:bodyPr>
          <a:lstStyle/>
          <a:p>
            <a:r>
              <a:rPr lang="en-US" altLang="x-none" sz="4000" b="0">
                <a:solidFill>
                  <a:schemeClr val="bg2"/>
                </a:solidFill>
              </a:rPr>
              <a:t>Assessment of Flexibility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28788"/>
            <a:ext cx="7924800" cy="47482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Measurement made visually or with special instrumentation</a:t>
            </a:r>
          </a:p>
          <a:p>
            <a:pPr>
              <a:lnSpc>
                <a:spcPct val="90000"/>
              </a:lnSpc>
            </a:pPr>
            <a:r>
              <a:rPr lang="en-US" altLang="x-none" sz="2000" dirty="0" err="1" smtClean="0">
                <a:solidFill>
                  <a:schemeClr val="bg2">
                    <a:lumMod val="50000"/>
                  </a:schemeClr>
                </a:solidFill>
              </a:rPr>
              <a:t>Utilise</a:t>
            </a:r>
            <a:r>
              <a:rPr lang="en-US" altLang="x-none" sz="20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active or passive movement of subject</a:t>
            </a:r>
          </a:p>
          <a:p>
            <a:pPr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Precision in assessment techniques enhances both accuracy and reliability</a:t>
            </a:r>
            <a:endParaRPr lang="en-US" altLang="x-none" sz="1800" dirty="0">
              <a:solidFill>
                <a:schemeClr val="bg2">
                  <a:lumMod val="50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altLang="x-none" sz="1800" dirty="0">
                <a:solidFill>
                  <a:schemeClr val="bg2">
                    <a:lumMod val="50000"/>
                  </a:schemeClr>
                </a:solidFill>
              </a:rPr>
              <a:t>Proper identification of landmarks</a:t>
            </a:r>
          </a:p>
          <a:p>
            <a:pPr lvl="1">
              <a:lnSpc>
                <a:spcPct val="90000"/>
              </a:lnSpc>
            </a:pPr>
            <a:r>
              <a:rPr lang="en-US" altLang="x-none" sz="1800" dirty="0">
                <a:solidFill>
                  <a:schemeClr val="bg2">
                    <a:lumMod val="50000"/>
                  </a:schemeClr>
                </a:solidFill>
              </a:rPr>
              <a:t>Consistency in the inclusion or exclusion of a warm-up is important for reliability</a:t>
            </a:r>
          </a:p>
          <a:p>
            <a:pPr lvl="1">
              <a:lnSpc>
                <a:spcPct val="90000"/>
              </a:lnSpc>
            </a:pPr>
            <a:r>
              <a:rPr lang="en-US" altLang="x-none" sz="1800" dirty="0">
                <a:solidFill>
                  <a:schemeClr val="bg2">
                    <a:lumMod val="50000"/>
                  </a:schemeClr>
                </a:solidFill>
              </a:rPr>
              <a:t>Starting position and body position for measurements</a:t>
            </a:r>
          </a:p>
          <a:p>
            <a:pPr>
              <a:lnSpc>
                <a:spcPct val="90000"/>
              </a:lnSpc>
            </a:pPr>
            <a:r>
              <a:rPr lang="en-US" altLang="x-none" sz="2000" dirty="0">
                <a:solidFill>
                  <a:schemeClr val="bg2">
                    <a:lumMod val="50000"/>
                  </a:schemeClr>
                </a:solidFill>
              </a:rPr>
              <a:t>Visual assessment (qualitative) - inaccurate for both spinal and extremity evaluation</a:t>
            </a:r>
            <a:r>
              <a:rPr lang="en-US" altLang="x-none" sz="1900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lvl="1">
              <a:lnSpc>
                <a:spcPct val="90000"/>
              </a:lnSpc>
            </a:pPr>
            <a:r>
              <a:rPr lang="en-US" altLang="x-none" dirty="0">
                <a:solidFill>
                  <a:schemeClr val="bg2">
                    <a:lumMod val="50000"/>
                  </a:schemeClr>
                </a:solidFill>
              </a:rPr>
              <a:t>U</a:t>
            </a:r>
            <a:r>
              <a:rPr lang="en-US" altLang="x-none" dirty="0" smtClean="0">
                <a:solidFill>
                  <a:schemeClr val="bg2">
                    <a:lumMod val="50000"/>
                  </a:schemeClr>
                </a:solidFill>
              </a:rPr>
              <a:t>seful </a:t>
            </a:r>
            <a:r>
              <a:rPr lang="en-US" altLang="x-none" dirty="0">
                <a:solidFill>
                  <a:schemeClr val="bg2">
                    <a:lumMod val="50000"/>
                  </a:schemeClr>
                </a:solidFill>
              </a:rPr>
              <a:t>for fitness screening, group evaluation and field testing </a:t>
            </a:r>
            <a:endParaRPr lang="en-US" altLang="x-none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altLang="x-none" dirty="0" smtClean="0">
                <a:solidFill>
                  <a:schemeClr val="bg2">
                    <a:lumMod val="50000"/>
                  </a:schemeClr>
                </a:solidFill>
              </a:rPr>
              <a:t>Degree </a:t>
            </a:r>
            <a:r>
              <a:rPr lang="en-US" altLang="x-none" dirty="0">
                <a:solidFill>
                  <a:schemeClr val="bg2">
                    <a:lumMod val="50000"/>
                  </a:schemeClr>
                </a:solidFill>
              </a:rPr>
              <a:t>of completion of assessment in standard position - see lab manual </a:t>
            </a:r>
          </a:p>
          <a:p>
            <a:pPr lvl="1">
              <a:lnSpc>
                <a:spcPct val="90000"/>
              </a:lnSpc>
            </a:pPr>
            <a:r>
              <a:rPr lang="en-US" altLang="x-none" dirty="0" err="1">
                <a:solidFill>
                  <a:schemeClr val="bg2">
                    <a:lumMod val="50000"/>
                  </a:schemeClr>
                </a:solidFill>
              </a:rPr>
              <a:t>Eg</a:t>
            </a:r>
            <a:r>
              <a:rPr lang="en-US" altLang="x-none" dirty="0">
                <a:solidFill>
                  <a:schemeClr val="bg2">
                    <a:lumMod val="50000"/>
                  </a:schemeClr>
                </a:solidFill>
              </a:rPr>
              <a:t> - Finger tips touching (or not) with combined bilateral rotation of shoulders and elbow flexion</a:t>
            </a:r>
          </a:p>
        </p:txBody>
      </p:sp>
    </p:spTree>
    <p:extLst>
      <p:ext uri="{BB962C8B-B14F-4D97-AF65-F5344CB8AC3E}">
        <p14:creationId xmlns:p14="http://schemas.microsoft.com/office/powerpoint/2010/main" val="83522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A4FF9-DF9B-7D4E-8FDF-FB43E3792C22}" type="slidenum">
              <a:rPr lang="en-CA" altLang="x-none"/>
              <a:pPr/>
              <a:t>10</a:t>
            </a:fld>
            <a:endParaRPr lang="en-CA" altLang="x-none"/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7772400" cy="609600"/>
          </a:xfrm>
        </p:spPr>
        <p:txBody>
          <a:bodyPr>
            <a:normAutofit fontScale="90000"/>
          </a:bodyPr>
          <a:lstStyle/>
          <a:p>
            <a:r>
              <a:rPr lang="en-US" altLang="x-none" sz="4000" b="0">
                <a:solidFill>
                  <a:schemeClr val="bg2"/>
                </a:solidFill>
              </a:rPr>
              <a:t>Assessment of Flexibility</a:t>
            </a:r>
          </a:p>
        </p:txBody>
      </p:sp>
      <p:pic>
        <p:nvPicPr>
          <p:cNvPr id="3" name="Saviskas Deep Squat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" y="1223963"/>
            <a:ext cx="7605713" cy="4976812"/>
          </a:xfrm>
        </p:spPr>
      </p:pic>
    </p:spTree>
    <p:extLst>
      <p:ext uri="{BB962C8B-B14F-4D97-AF65-F5344CB8AC3E}">
        <p14:creationId xmlns:p14="http://schemas.microsoft.com/office/powerpoint/2010/main" val="98037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A4FF9-DF9B-7D4E-8FDF-FB43E3792C22}" type="slidenum">
              <a:rPr lang="en-CA" altLang="x-none"/>
              <a:pPr/>
              <a:t>11</a:t>
            </a:fld>
            <a:endParaRPr lang="en-CA" altLang="x-none"/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7772400" cy="609600"/>
          </a:xfrm>
        </p:spPr>
        <p:txBody>
          <a:bodyPr>
            <a:normAutofit fontScale="90000"/>
          </a:bodyPr>
          <a:lstStyle/>
          <a:p>
            <a:r>
              <a:rPr lang="en-US" altLang="x-none" sz="4000" b="0">
                <a:solidFill>
                  <a:schemeClr val="bg2"/>
                </a:solidFill>
              </a:rPr>
              <a:t>Assessment of Flexibility</a:t>
            </a:r>
          </a:p>
        </p:txBody>
      </p:sp>
      <p:pic>
        <p:nvPicPr>
          <p:cNvPr id="4" name="Usian Bolt Win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" y="1172308"/>
            <a:ext cx="7772400" cy="467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60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648F1-7DED-A349-859C-4ADD89C049C9}" type="slidenum">
              <a:rPr lang="en-CA" altLang="x-none"/>
              <a:pPr/>
              <a:t>12</a:t>
            </a:fld>
            <a:endParaRPr lang="en-CA" altLang="x-none"/>
          </a:p>
        </p:txBody>
      </p:sp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0999"/>
            <a:ext cx="7772400" cy="1076325"/>
          </a:xfrm>
        </p:spPr>
        <p:txBody>
          <a:bodyPr>
            <a:normAutofit fontScale="90000"/>
          </a:bodyPr>
          <a:lstStyle/>
          <a:p>
            <a:r>
              <a:rPr lang="en-US" altLang="x-none" sz="3600" b="0">
                <a:solidFill>
                  <a:schemeClr val="bg2"/>
                </a:solidFill>
              </a:rPr>
              <a:t>Quantitative Assessment of Flexibility</a:t>
            </a:r>
            <a:endParaRPr lang="en-US" altLang="x-none" sz="4000" b="0">
              <a:solidFill>
                <a:schemeClr val="bg2"/>
              </a:solidFill>
            </a:endParaRP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85925"/>
            <a:ext cx="7772400" cy="48831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x-none" sz="2800" dirty="0">
                <a:solidFill>
                  <a:schemeClr val="bg2">
                    <a:lumMod val="50000"/>
                  </a:schemeClr>
                </a:solidFill>
              </a:rPr>
              <a:t>Measurement Devices</a:t>
            </a:r>
          </a:p>
          <a:p>
            <a:pPr>
              <a:lnSpc>
                <a:spcPct val="90000"/>
              </a:lnSpc>
            </a:pPr>
            <a:r>
              <a:rPr lang="en-US" altLang="x-none" sz="2800" dirty="0">
                <a:solidFill>
                  <a:schemeClr val="bg2">
                    <a:lumMod val="50000"/>
                  </a:schemeClr>
                </a:solidFill>
              </a:rPr>
              <a:t>Indirect - linear - sit and reach apparatus</a:t>
            </a:r>
            <a:r>
              <a:rPr lang="en-US" altLang="x-none" sz="2800" dirty="0" smtClean="0">
                <a:solidFill>
                  <a:schemeClr val="bg2">
                    <a:lumMod val="50000"/>
                  </a:schemeClr>
                </a:solidFill>
              </a:rPr>
              <a:t>,, </a:t>
            </a:r>
            <a:r>
              <a:rPr lang="en-US" altLang="x-none" sz="2800" dirty="0">
                <a:solidFill>
                  <a:schemeClr val="bg2">
                    <a:lumMod val="50000"/>
                  </a:schemeClr>
                </a:solidFill>
              </a:rPr>
              <a:t>tape </a:t>
            </a:r>
            <a:r>
              <a:rPr lang="en-US" altLang="x-none" sz="2800" dirty="0" smtClean="0">
                <a:solidFill>
                  <a:schemeClr val="bg2">
                    <a:lumMod val="50000"/>
                  </a:schemeClr>
                </a:solidFill>
              </a:rPr>
              <a:t>measures</a:t>
            </a:r>
            <a:endParaRPr lang="en-US" altLang="x-none" sz="28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US" altLang="x-none" sz="2800" dirty="0">
                <a:solidFill>
                  <a:schemeClr val="bg2">
                    <a:lumMod val="50000"/>
                  </a:schemeClr>
                </a:solidFill>
              </a:rPr>
              <a:t>Direct  - ROM in degrees - Goniometer </a:t>
            </a:r>
            <a:endParaRPr lang="en-US" altLang="x-none" sz="2400" dirty="0">
              <a:solidFill>
                <a:schemeClr val="bg2">
                  <a:lumMod val="50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Goniometer is inexpensive and portable</a:t>
            </a:r>
          </a:p>
          <a:p>
            <a:pPr lvl="1">
              <a:lnSpc>
                <a:spcPct val="90000"/>
              </a:lnSpc>
            </a:pPr>
            <a:r>
              <a:rPr lang="en-US" altLang="x-none" sz="2200" dirty="0" smtClean="0">
                <a:solidFill>
                  <a:schemeClr val="bg2">
                    <a:lumMod val="50000"/>
                  </a:schemeClr>
                </a:solidFill>
              </a:rPr>
              <a:t>Dynamic </a:t>
            </a: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Flexibility can be measured with stop motion video with reflective markers on bony landmarks </a:t>
            </a:r>
          </a:p>
          <a:p>
            <a:pPr lvl="1">
              <a:lnSpc>
                <a:spcPct val="90000"/>
              </a:lnSpc>
            </a:pPr>
            <a:r>
              <a:rPr lang="en-US" altLang="x-none" sz="2100" dirty="0">
                <a:solidFill>
                  <a:schemeClr val="bg2">
                    <a:lumMod val="50000"/>
                  </a:schemeClr>
                </a:solidFill>
              </a:rPr>
              <a:t>Similar to motion capture for video games and </a:t>
            </a:r>
            <a:r>
              <a:rPr lang="en-US" altLang="x-none" sz="2100" dirty="0" smtClean="0">
                <a:solidFill>
                  <a:schemeClr val="bg2">
                    <a:lumMod val="50000"/>
                  </a:schemeClr>
                </a:solidFill>
              </a:rPr>
              <a:t>animation</a:t>
            </a:r>
          </a:p>
          <a:p>
            <a:pPr>
              <a:lnSpc>
                <a:spcPct val="90000"/>
              </a:lnSpc>
            </a:pPr>
            <a:r>
              <a:rPr lang="en-US" altLang="x-none" sz="2800" dirty="0" smtClean="0">
                <a:solidFill>
                  <a:schemeClr val="bg2">
                    <a:lumMod val="50000"/>
                  </a:schemeClr>
                </a:solidFill>
              </a:rPr>
              <a:t>Biomechanical Assessment (Level 5)</a:t>
            </a:r>
            <a:endParaRPr lang="en-US" altLang="x-none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496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648F1-7DED-A349-859C-4ADD89C049C9}" type="slidenum">
              <a:rPr lang="en-CA" altLang="x-none"/>
              <a:pPr/>
              <a:t>13</a:t>
            </a:fld>
            <a:endParaRPr lang="en-CA" altLang="x-none"/>
          </a:p>
        </p:txBody>
      </p:sp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0999"/>
            <a:ext cx="7772400" cy="1076325"/>
          </a:xfrm>
        </p:spPr>
        <p:txBody>
          <a:bodyPr>
            <a:normAutofit/>
          </a:bodyPr>
          <a:lstStyle/>
          <a:p>
            <a:r>
              <a:rPr lang="en-US" altLang="x-none" sz="3600" b="0" dirty="0" smtClean="0">
                <a:solidFill>
                  <a:schemeClr val="bg2"/>
                </a:solidFill>
              </a:rPr>
              <a:t>Goniometric Reading</a:t>
            </a:r>
            <a:endParaRPr lang="en-US" altLang="x-none" sz="4000" b="0" dirty="0">
              <a:solidFill>
                <a:schemeClr val="bg2"/>
              </a:solidFill>
            </a:endParaRPr>
          </a:p>
        </p:txBody>
      </p:sp>
      <p:pic>
        <p:nvPicPr>
          <p:cNvPr id="6" name="Picture 4" descr="tab10_02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" y="1457323"/>
            <a:ext cx="7772400" cy="511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82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648F1-7DED-A349-859C-4ADD89C049C9}" type="slidenum">
              <a:rPr lang="en-CA" altLang="x-none"/>
              <a:pPr/>
              <a:t>14</a:t>
            </a:fld>
            <a:endParaRPr lang="en-CA" altLang="x-none"/>
          </a:p>
        </p:txBody>
      </p:sp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0999"/>
            <a:ext cx="7772400" cy="1076325"/>
          </a:xfrm>
        </p:spPr>
        <p:txBody>
          <a:bodyPr>
            <a:normAutofit/>
          </a:bodyPr>
          <a:lstStyle/>
          <a:p>
            <a:r>
              <a:rPr lang="en-US" altLang="x-none" sz="3600" b="0" dirty="0" smtClean="0">
                <a:solidFill>
                  <a:schemeClr val="bg2"/>
                </a:solidFill>
              </a:rPr>
              <a:t>Goniometric Reading</a:t>
            </a:r>
            <a:endParaRPr lang="en-US" altLang="x-none" sz="4000" b="0" dirty="0">
              <a:solidFill>
                <a:schemeClr val="bg2"/>
              </a:solidFill>
            </a:endParaRPr>
          </a:p>
        </p:txBody>
      </p:sp>
      <p:pic>
        <p:nvPicPr>
          <p:cNvPr id="7" name="Picture 2" descr="tab10_02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457324"/>
            <a:ext cx="7772400" cy="5111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575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02446"/>
            <a:ext cx="8913813" cy="914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General Guidelines for Flexibility Testing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441342"/>
            <a:ext cx="8051800" cy="4711808"/>
          </a:xfrm>
        </p:spPr>
        <p:txBody>
          <a:bodyPr/>
          <a:lstStyle/>
          <a:p>
            <a:pPr eaLnBrk="1" hangingPunct="1"/>
            <a:r>
              <a:rPr lang="en-US" altLang="x-none"/>
              <a:t>Have client perform general warm-up followed by static stretching prior to the test.</a:t>
            </a:r>
          </a:p>
          <a:p>
            <a:pPr eaLnBrk="1" hangingPunct="1"/>
            <a:r>
              <a:rPr lang="en-US" altLang="x-none" dirty="0"/>
              <a:t>Avoid fast, jerky movements, and stretching to the point of pain.</a:t>
            </a:r>
          </a:p>
          <a:p>
            <a:pPr eaLnBrk="1" hangingPunct="1"/>
            <a:r>
              <a:rPr lang="en-US" altLang="x-none" dirty="0"/>
              <a:t>Administer three trials of each test item.</a:t>
            </a:r>
          </a:p>
          <a:p>
            <a:pPr eaLnBrk="1" hangingPunct="1"/>
            <a:r>
              <a:rPr lang="en-US" altLang="x-none" dirty="0"/>
              <a:t>Compare client’s best score to norms to obtain a flexibility rating for each test item.</a:t>
            </a:r>
          </a:p>
          <a:p>
            <a:pPr eaLnBrk="1" hangingPunct="1"/>
            <a:r>
              <a:rPr lang="en-US" altLang="x-none" dirty="0"/>
              <a:t>Use the test results to identify joints and muscle groups in need of improvement.</a:t>
            </a:r>
          </a:p>
        </p:txBody>
      </p:sp>
    </p:spTree>
    <p:extLst>
      <p:ext uri="{BB962C8B-B14F-4D97-AF65-F5344CB8AC3E}">
        <p14:creationId xmlns:p14="http://schemas.microsoft.com/office/powerpoint/2010/main" val="213533825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BE14-E968-7E4B-A72F-3FECEBBBC2B9}" type="slidenum">
              <a:rPr lang="en-CA" altLang="x-none"/>
              <a:pPr/>
              <a:t>16</a:t>
            </a:fld>
            <a:endParaRPr lang="en-CA" altLang="x-none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7" y="638175"/>
            <a:ext cx="7758113" cy="60960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CA" altLang="x-none" sz="4000" b="0">
                <a:solidFill>
                  <a:schemeClr val="bg2">
                    <a:lumMod val="50000"/>
                  </a:schemeClr>
                </a:solidFill>
              </a:rPr>
              <a:t>Quantitative Measurements</a:t>
            </a:r>
            <a:endParaRPr lang="en-CA" altLang="x-none" sz="320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00087" y="2176462"/>
            <a:ext cx="7924800" cy="3438525"/>
          </a:xfrm>
          <a:noFill/>
          <a:ln/>
        </p:spPr>
        <p:txBody>
          <a:bodyPr/>
          <a:lstStyle/>
          <a:p>
            <a:r>
              <a:rPr lang="en-CA" altLang="x-none" sz="2800" dirty="0" smtClean="0">
                <a:solidFill>
                  <a:schemeClr val="bg2">
                    <a:lumMod val="50000"/>
                  </a:schemeClr>
                </a:solidFill>
              </a:rPr>
              <a:t>Sit-reach Test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Measures flexibility of low back, glutes and hamstrings.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Link to LBP however not definitely proven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No distinction to individualised areas</a:t>
            </a:r>
            <a:endParaRPr lang="en-CA" altLang="x-none" sz="2600" dirty="0">
              <a:solidFill>
                <a:schemeClr val="bg2">
                  <a:lumMod val="50000"/>
                </a:schemeClr>
              </a:solidFill>
            </a:endParaRPr>
          </a:p>
          <a:p>
            <a:pPr lvl="1"/>
            <a:r>
              <a:rPr lang="en-CA" altLang="x-none" sz="2600" dirty="0">
                <a:solidFill>
                  <a:schemeClr val="bg2">
                    <a:lumMod val="50000"/>
                  </a:schemeClr>
                </a:solidFill>
              </a:rPr>
              <a:t>Difference provides data for comparison</a:t>
            </a:r>
            <a:endParaRPr lang="en-CA" altLang="x-none" sz="37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5508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BE14-E968-7E4B-A72F-3FECEBBBC2B9}" type="slidenum">
              <a:rPr lang="en-CA" altLang="x-none"/>
              <a:pPr/>
              <a:t>17</a:t>
            </a:fld>
            <a:endParaRPr lang="en-CA" altLang="x-none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7" y="638175"/>
            <a:ext cx="7758113" cy="60960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CA" altLang="x-none" sz="4000" b="0">
                <a:solidFill>
                  <a:schemeClr val="bg2">
                    <a:lumMod val="50000"/>
                  </a:schemeClr>
                </a:solidFill>
              </a:rPr>
              <a:t>Quantitative Measurements</a:t>
            </a:r>
            <a:endParaRPr lang="en-CA" altLang="x-none" sz="320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00087" y="2190750"/>
            <a:ext cx="7924800" cy="2495551"/>
          </a:xfrm>
          <a:noFill/>
          <a:ln/>
        </p:spPr>
        <p:txBody>
          <a:bodyPr/>
          <a:lstStyle/>
          <a:p>
            <a:r>
              <a:rPr lang="en-CA" altLang="x-none" sz="2800" dirty="0" smtClean="0">
                <a:solidFill>
                  <a:schemeClr val="bg2">
                    <a:lumMod val="50000"/>
                  </a:schemeClr>
                </a:solidFill>
              </a:rPr>
              <a:t>Knee to Wall (Weight Bearing Lunge)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Determines Dorsiflexion ROM in at </a:t>
            </a:r>
            <a:r>
              <a:rPr lang="en-CA" altLang="x-none" sz="2600" dirty="0" err="1" smtClean="0">
                <a:solidFill>
                  <a:schemeClr val="bg2">
                    <a:lumMod val="50000"/>
                  </a:schemeClr>
                </a:solidFill>
              </a:rPr>
              <a:t>Talocrural</a:t>
            </a:r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 joint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Reduced ROM associated with increased risk of injury in sporting population</a:t>
            </a:r>
          </a:p>
        </p:txBody>
      </p:sp>
    </p:spTree>
    <p:extLst>
      <p:ext uri="{BB962C8B-B14F-4D97-AF65-F5344CB8AC3E}">
        <p14:creationId xmlns:p14="http://schemas.microsoft.com/office/powerpoint/2010/main" val="7651987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BE14-E968-7E4B-A72F-3FECEBBBC2B9}" type="slidenum">
              <a:rPr lang="en-CA" altLang="x-none"/>
              <a:pPr/>
              <a:t>18</a:t>
            </a:fld>
            <a:endParaRPr lang="en-CA" altLang="x-none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7" y="638175"/>
            <a:ext cx="7758113" cy="60960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CA" altLang="x-none" sz="4000" b="0">
                <a:solidFill>
                  <a:schemeClr val="bg2">
                    <a:lumMod val="50000"/>
                  </a:schemeClr>
                </a:solidFill>
              </a:rPr>
              <a:t>Quantitative Measurements</a:t>
            </a:r>
            <a:endParaRPr lang="en-CA" altLang="x-none" sz="320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00087" y="2190750"/>
            <a:ext cx="7924800" cy="2495551"/>
          </a:xfrm>
          <a:noFill/>
          <a:ln/>
        </p:spPr>
        <p:txBody>
          <a:bodyPr/>
          <a:lstStyle/>
          <a:p>
            <a:r>
              <a:rPr lang="en-CA" altLang="x-none" sz="2800" dirty="0" smtClean="0">
                <a:solidFill>
                  <a:schemeClr val="bg2">
                    <a:lumMod val="50000"/>
                  </a:schemeClr>
                </a:solidFill>
              </a:rPr>
              <a:t>Back Scratch Test</a:t>
            </a:r>
            <a:endParaRPr lang="en-CA" altLang="x-none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Determines </a:t>
            </a:r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functional movement in the shoulders</a:t>
            </a:r>
            <a:endParaRPr lang="en-CA" altLang="x-none" sz="2600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Reduced ROM associated with </a:t>
            </a:r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reduced function</a:t>
            </a:r>
            <a:endParaRPr lang="en-CA" altLang="x-none" sz="26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9597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BE14-E968-7E4B-A72F-3FECEBBBC2B9}" type="slidenum">
              <a:rPr lang="en-CA" altLang="x-none"/>
              <a:pPr/>
              <a:t>19</a:t>
            </a:fld>
            <a:endParaRPr lang="en-CA" altLang="x-none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7" y="638175"/>
            <a:ext cx="7758113" cy="60960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CA" altLang="x-none" sz="4000" b="0">
                <a:solidFill>
                  <a:schemeClr val="bg2">
                    <a:lumMod val="50000"/>
                  </a:schemeClr>
                </a:solidFill>
              </a:rPr>
              <a:t>Quantitative Measurements</a:t>
            </a:r>
            <a:endParaRPr lang="en-CA" altLang="x-none" sz="320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00087" y="1642820"/>
            <a:ext cx="7924800" cy="4153546"/>
          </a:xfrm>
          <a:noFill/>
          <a:ln/>
        </p:spPr>
        <p:txBody>
          <a:bodyPr/>
          <a:lstStyle/>
          <a:p>
            <a:r>
              <a:rPr lang="en-CA" altLang="x-none" sz="2800" dirty="0" smtClean="0">
                <a:solidFill>
                  <a:schemeClr val="bg2">
                    <a:lumMod val="50000"/>
                  </a:schemeClr>
                </a:solidFill>
              </a:rPr>
              <a:t>Other Clinical Tests</a:t>
            </a:r>
            <a:endParaRPr lang="en-CA" altLang="x-none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Obers Test</a:t>
            </a:r>
          </a:p>
          <a:p>
            <a:pPr lvl="1"/>
            <a:r>
              <a:rPr lang="en-CA" altLang="x-none" sz="2600" dirty="0" err="1" smtClean="0">
                <a:solidFill>
                  <a:schemeClr val="bg2">
                    <a:lumMod val="50000"/>
                  </a:schemeClr>
                </a:solidFill>
              </a:rPr>
              <a:t>Elys</a:t>
            </a:r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 Test</a:t>
            </a:r>
            <a:endParaRPr lang="en-CA" altLang="x-none" sz="2600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Three point - Thomas Test 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Straight Leg Raise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Glute </a:t>
            </a:r>
            <a:r>
              <a:rPr lang="en-CA" altLang="x-none" sz="2600" dirty="0" err="1" smtClean="0">
                <a:solidFill>
                  <a:schemeClr val="bg2">
                    <a:lumMod val="50000"/>
                  </a:schemeClr>
                </a:solidFill>
              </a:rPr>
              <a:t>Medius</a:t>
            </a:r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 Length Test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Piriformis Length Test</a:t>
            </a:r>
          </a:p>
          <a:p>
            <a:pPr lvl="1"/>
            <a:r>
              <a:rPr lang="en-CA" altLang="x-none" sz="2600" dirty="0" smtClean="0">
                <a:solidFill>
                  <a:schemeClr val="bg2">
                    <a:lumMod val="50000"/>
                  </a:schemeClr>
                </a:solidFill>
              </a:rPr>
              <a:t>Trapezius Length Test</a:t>
            </a:r>
          </a:p>
          <a:p>
            <a:pPr lvl="1"/>
            <a:endParaRPr lang="en-CA" altLang="x-none" sz="2600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/>
            <a:endParaRPr lang="en-CA" altLang="x-none" sz="2600" dirty="0" smtClean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4763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2DC70-187C-0240-B64F-657A099A3B54}" type="slidenum">
              <a:rPr lang="en-CA" altLang="x-none"/>
              <a:pPr/>
              <a:t>20</a:t>
            </a:fld>
            <a:endParaRPr lang="en-CA" altLang="x-none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43825" cy="99060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CA" altLang="x-none" sz="4000" b="0">
                <a:solidFill>
                  <a:schemeClr val="bg2">
                    <a:lumMod val="50000"/>
                  </a:schemeClr>
                </a:solidFill>
              </a:rPr>
              <a:t>Benefits of Flexibility Training</a:t>
            </a:r>
            <a:endParaRPr lang="en-CA" altLang="x-none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143000"/>
            <a:ext cx="7772400" cy="5181600"/>
          </a:xfrm>
          <a:noFill/>
          <a:ln/>
        </p:spPr>
        <p:txBody>
          <a:bodyPr>
            <a:normAutofit fontScale="92500" lnSpcReduction="10000"/>
          </a:bodyPr>
          <a:lstStyle/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Increased physical performance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Decreased risk of injury</a:t>
            </a:r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 (but not due to inclusion as part of a warm-up)</a:t>
            </a:r>
            <a:endParaRPr lang="en-CA" altLang="x-none" sz="2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Increased blood supply and nutrients to joint structure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Increased quality and quantity of joint synovial fluid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Increased muscular coordination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Improved muscular balance, posture and postural awareness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Decreased muscle viscosity, causing contractions to be easier and smoother</a:t>
            </a:r>
            <a:endParaRPr lang="en-CA" altLang="x-none" sz="2000" b="1" dirty="0">
              <a:solidFill>
                <a:schemeClr val="bg2">
                  <a:lumMod val="50000"/>
                </a:schemeClr>
              </a:solidFill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5695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08E8E-B25A-7548-B6C4-BA79CB1ADBC5}" type="slidenum">
              <a:rPr lang="en-CA" altLang="x-none"/>
              <a:pPr/>
              <a:t>21</a:t>
            </a:fld>
            <a:endParaRPr lang="en-CA" altLang="x-none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534400" cy="876300"/>
          </a:xfrm>
          <a:noFill/>
          <a:ln/>
        </p:spPr>
        <p:txBody>
          <a:bodyPr/>
          <a:lstStyle/>
          <a:p>
            <a:r>
              <a:rPr lang="en-CA" altLang="x-none" sz="4000" b="0">
                <a:solidFill>
                  <a:schemeClr val="bg2">
                    <a:lumMod val="50000"/>
                  </a:schemeClr>
                </a:solidFill>
              </a:rPr>
              <a:t>Benefits of Flexibility (</a:t>
            </a:r>
            <a:r>
              <a:rPr lang="en-CA" altLang="x-none" sz="4000" b="0" dirty="0" err="1">
                <a:solidFill>
                  <a:schemeClr val="bg2">
                    <a:lumMod val="50000"/>
                  </a:schemeClr>
                </a:solidFill>
              </a:rPr>
              <a:t>cont</a:t>
            </a:r>
            <a:r>
              <a:rPr lang="en-CA" altLang="x-none" sz="4000" b="0" dirty="0">
                <a:solidFill>
                  <a:schemeClr val="bg2">
                    <a:lumMod val="50000"/>
                  </a:schemeClr>
                </a:solidFill>
              </a:rPr>
              <a:t>)</a:t>
            </a:r>
            <a:endParaRPr lang="en-CA" altLang="x-none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295400"/>
            <a:ext cx="7772400" cy="4876800"/>
          </a:xfrm>
          <a:noFill/>
          <a:ln/>
        </p:spPr>
        <p:txBody>
          <a:bodyPr>
            <a:normAutofit fontScale="70000" lnSpcReduction="20000"/>
          </a:bodyPr>
          <a:lstStyle/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Reduced muscular soreness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Promotion of relaxation (reduced muscular tension and cramps)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Decreased risk of low back pain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Reduced stress and tension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Increased enjoyment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Promotes self-discipline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Unification of body, mind and spirit (e.g. Yoga)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Improves ease and efficiency of movement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Increased Range of Motion</a:t>
            </a:r>
          </a:p>
          <a:p>
            <a:r>
              <a:rPr lang="en-CA" altLang="x-none" sz="2400" dirty="0">
                <a:solidFill>
                  <a:schemeClr val="bg2">
                    <a:lumMod val="50000"/>
                  </a:schemeClr>
                </a:solidFill>
              </a:rPr>
              <a:t>Improves skill in sport</a:t>
            </a:r>
            <a:endParaRPr lang="en-CA" altLang="x-none" sz="2400" dirty="0">
              <a:solidFill>
                <a:schemeClr val="bg2">
                  <a:lumMod val="50000"/>
                </a:schemeClr>
              </a:solidFill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45131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BBD8-0D64-EE4B-BD7B-9CE481512F76}" type="slidenum">
              <a:rPr lang="en-CA" altLang="x-none"/>
              <a:pPr/>
              <a:t>22</a:t>
            </a:fld>
            <a:endParaRPr lang="en-CA" altLang="x-none"/>
          </a:p>
        </p:txBody>
      </p:sp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38042"/>
            <a:ext cx="8913813" cy="1262157"/>
          </a:xfrm>
        </p:spPr>
        <p:txBody>
          <a:bodyPr>
            <a:normAutofit fontScale="90000"/>
          </a:bodyPr>
          <a:lstStyle/>
          <a:p>
            <a:r>
              <a:rPr lang="en-US" altLang="x-none" sz="4000" b="0">
                <a:solidFill>
                  <a:schemeClr val="bg2"/>
                </a:solidFill>
              </a:rPr>
              <a:t>Reasons why stretching before exercise may not prevent injury</a:t>
            </a:r>
            <a:endParaRPr lang="en-US" altLang="x-none" b="0">
              <a:solidFill>
                <a:schemeClr val="tx1"/>
              </a:solidFill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0706" y="1684337"/>
            <a:ext cx="7772400" cy="4800600"/>
          </a:xfrm>
        </p:spPr>
        <p:txBody>
          <a:bodyPr>
            <a:normAutofit fontScale="92500"/>
          </a:bodyPr>
          <a:lstStyle/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An increase in muscle compliance may cause tissues to rupture more easily.</a:t>
            </a:r>
            <a:endParaRPr lang="en-US" altLang="x-none" sz="1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Stretching before exercise will have no effect for activities where excessive muscle length is not an issue</a:t>
            </a:r>
            <a:r>
              <a:rPr lang="en-US" altLang="x-none" sz="2400" b="1" dirty="0">
                <a:solidFill>
                  <a:schemeClr val="bg2">
                    <a:lumMod val="50000"/>
                  </a:schemeClr>
                </a:solidFill>
                <a:latin typeface="Times New Roman" charset="0"/>
              </a:rPr>
              <a:t>.</a:t>
            </a:r>
            <a:endParaRPr lang="en-US" altLang="x-none" sz="2600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Stretching will not affect muscle compliance during eccentric activity, where most strains are believed to occur.</a:t>
            </a:r>
          </a:p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Stretching can produce damage at the cytoskeleton level.</a:t>
            </a:r>
          </a:p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Stretching appears to mask muscle pain in humans.</a:t>
            </a:r>
          </a:p>
        </p:txBody>
      </p:sp>
    </p:spTree>
    <p:extLst>
      <p:ext uri="{BB962C8B-B14F-4D97-AF65-F5344CB8AC3E}">
        <p14:creationId xmlns:p14="http://schemas.microsoft.com/office/powerpoint/2010/main" val="213385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2C0F5-3C65-FC4F-B03D-67594877A05A}" type="slidenum">
              <a:rPr lang="en-CA" altLang="x-none"/>
              <a:pPr/>
              <a:t>23</a:t>
            </a:fld>
            <a:endParaRPr lang="en-CA" altLang="x-none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52425"/>
            <a:ext cx="7772400" cy="990600"/>
          </a:xfrm>
        </p:spPr>
        <p:txBody>
          <a:bodyPr>
            <a:normAutofit fontScale="90000"/>
          </a:bodyPr>
          <a:lstStyle/>
          <a:p>
            <a:r>
              <a:rPr lang="en-US" altLang="x-none" sz="4000" b="0">
                <a:solidFill>
                  <a:schemeClr val="bg2"/>
                </a:solidFill>
              </a:rPr>
              <a:t>Flexibility Training Program</a:t>
            </a:r>
            <a:endParaRPr lang="en-US" altLang="x-none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571624"/>
            <a:ext cx="7924800" cy="4676775"/>
          </a:xfrm>
        </p:spPr>
        <p:txBody>
          <a:bodyPr>
            <a:normAutofit fontScale="92500" lnSpcReduction="20000"/>
          </a:bodyPr>
          <a:lstStyle/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Athletes should stretch following practice or as a separate session (after sufficient warm up)</a:t>
            </a:r>
          </a:p>
          <a:p>
            <a:pPr lvl="1"/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Muscle is warm, collagen is elastic which allow greater stretch  </a:t>
            </a:r>
          </a:p>
          <a:p>
            <a:pPr lvl="1"/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May decrease muscle soreness</a:t>
            </a:r>
          </a:p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Training Program</a:t>
            </a:r>
          </a:p>
          <a:p>
            <a:pPr lvl="1"/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A planned, deliberate, and regular program of exercises that can permanently and progressively </a:t>
            </a: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  <a:sym typeface="Symbol" charset="2"/>
              </a:rPr>
              <a:t>increase</a:t>
            </a:r>
            <a:r>
              <a:rPr lang="en-US" altLang="x-none" sz="2200" dirty="0">
                <a:solidFill>
                  <a:schemeClr val="bg2">
                    <a:lumMod val="50000"/>
                  </a:schemeClr>
                </a:solidFill>
              </a:rPr>
              <a:t> the useable range of motion of a joint or set of joints over a period of time (Corbin and Noble, 1980</a:t>
            </a:r>
            <a:r>
              <a:rPr lang="en-US" altLang="x-none" sz="2200" dirty="0" smtClean="0">
                <a:solidFill>
                  <a:schemeClr val="bg2">
                    <a:lumMod val="50000"/>
                  </a:schemeClr>
                </a:solidFill>
              </a:rPr>
              <a:t>).</a:t>
            </a:r>
          </a:p>
          <a:p>
            <a:pPr lvl="1"/>
            <a:r>
              <a:rPr lang="en-US" altLang="x-none" sz="2200" dirty="0" smtClean="0">
                <a:solidFill>
                  <a:schemeClr val="bg2">
                    <a:lumMod val="50000"/>
                  </a:schemeClr>
                </a:solidFill>
              </a:rPr>
              <a:t>NASM guidelines? 15-30secs and 2-4 reps.</a:t>
            </a:r>
            <a:endParaRPr lang="en-US" altLang="x-none" sz="22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altLang="x-none" sz="2400" dirty="0">
                <a:solidFill>
                  <a:schemeClr val="bg2">
                    <a:lumMod val="50000"/>
                  </a:schemeClr>
                </a:solidFill>
              </a:rPr>
              <a:t>Stretching recommended after sitting or standing for long periods - helps prevents discomfort (not enough to count as a training program)</a:t>
            </a:r>
            <a:endParaRPr lang="en-US" altLang="x-none" sz="2400" dirty="0">
              <a:solidFill>
                <a:schemeClr val="bg2">
                  <a:lumMod val="50000"/>
                </a:schemeClr>
              </a:solidFill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902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 autoUpdateAnimBg="0"/>
    </p:bldLst>
  </p:timing>
</p:sld>
</file>

<file path=ppt/theme/theme1.xml><?xml version="1.0" encoding="utf-8"?>
<a:theme xmlns:a="http://schemas.openxmlformats.org/drawingml/2006/main" name="Perception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Perception">
      <a:maj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ajorFont>
      <a:min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inorFont>
    </a:fontScheme>
    <a:fmtScheme name="Perception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Perception.thmx</Template>
  <TotalTime>2576</TotalTime>
  <Words>1138</Words>
  <Application>Microsoft Macintosh PowerPoint</Application>
  <PresentationFormat>On-screen Show (4:3)</PresentationFormat>
  <Paragraphs>180</Paragraphs>
  <Slides>23</Slides>
  <Notes>21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Calibri</vt:lpstr>
      <vt:lpstr>Symbol</vt:lpstr>
      <vt:lpstr>Wingdings</vt:lpstr>
      <vt:lpstr>Wingdings 2</vt:lpstr>
      <vt:lpstr>Century Gothic</vt:lpstr>
      <vt:lpstr>Times New Roman</vt:lpstr>
      <vt:lpstr>Perception</vt:lpstr>
      <vt:lpstr>Assessing Health &amp; Functional Fitness </vt:lpstr>
      <vt:lpstr>Outline</vt:lpstr>
      <vt:lpstr>Definitions of Flexibility</vt:lpstr>
      <vt:lpstr>Further Definitions</vt:lpstr>
      <vt:lpstr>Factors that Influence ROM</vt:lpstr>
      <vt:lpstr>ROM outside Norms?</vt:lpstr>
      <vt:lpstr>Beighton Scale</vt:lpstr>
      <vt:lpstr>Other influences on Flexibility</vt:lpstr>
      <vt:lpstr>Assessment of Flexibility</vt:lpstr>
      <vt:lpstr>Assessment of Flexibility</vt:lpstr>
      <vt:lpstr>Assessment of Flexibility</vt:lpstr>
      <vt:lpstr>Quantitative Assessment of Flexibility</vt:lpstr>
      <vt:lpstr>Goniometric Reading</vt:lpstr>
      <vt:lpstr>Goniometric Reading</vt:lpstr>
      <vt:lpstr>General Guidelines for Flexibility Testing </vt:lpstr>
      <vt:lpstr>Quantitative Measurements</vt:lpstr>
      <vt:lpstr>Quantitative Measurements</vt:lpstr>
      <vt:lpstr>Quantitative Measurements</vt:lpstr>
      <vt:lpstr>Quantitative Measurements</vt:lpstr>
      <vt:lpstr>Benefits of Flexibility Training</vt:lpstr>
      <vt:lpstr>Benefits of Flexibility (cont)</vt:lpstr>
      <vt:lpstr>Reasons why stretching before exercise may not prevent injury</vt:lpstr>
      <vt:lpstr>Flexibility Training Program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Health &amp; Functional Fitness </dc:title>
  <dc:creator>daniel martin</dc:creator>
  <cp:lastModifiedBy>Daniel Martin</cp:lastModifiedBy>
  <cp:revision>69</cp:revision>
  <cp:lastPrinted>2017-03-07T08:57:14Z</cp:lastPrinted>
  <dcterms:created xsi:type="dcterms:W3CDTF">2015-12-21T23:23:13Z</dcterms:created>
  <dcterms:modified xsi:type="dcterms:W3CDTF">2017-03-07T09:55:00Z</dcterms:modified>
</cp:coreProperties>
</file>