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2" r:id="rId1"/>
  </p:sldMasterIdLst>
  <p:sldIdLst>
    <p:sldId id="257" r:id="rId2"/>
    <p:sldId id="258" r:id="rId3"/>
    <p:sldId id="269" r:id="rId4"/>
    <p:sldId id="270" r:id="rId5"/>
    <p:sldId id="260" r:id="rId6"/>
    <p:sldId id="271" r:id="rId7"/>
    <p:sldId id="267" r:id="rId8"/>
    <p:sldId id="268" r:id="rId9"/>
    <p:sldId id="261" r:id="rId10"/>
    <p:sldId id="272" r:id="rId11"/>
    <p:sldId id="273" r:id="rId12"/>
    <p:sldId id="264" r:id="rId13"/>
    <p:sldId id="277" r:id="rId14"/>
    <p:sldId id="274" r:id="rId15"/>
    <p:sldId id="275" r:id="rId16"/>
    <p:sldId id="276" r:id="rId17"/>
    <p:sldId id="281" r:id="rId18"/>
    <p:sldId id="280" r:id="rId19"/>
    <p:sldId id="278" r:id="rId20"/>
    <p:sldId id="263" r:id="rId21"/>
    <p:sldId id="282" r:id="rId22"/>
    <p:sldId id="283" r:id="rId23"/>
    <p:sldId id="262"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4E3C6"/>
    <a:srgbClr val="8EA657"/>
    <a:srgbClr val="263B0E"/>
    <a:srgbClr val="D6D5C0"/>
    <a:srgbClr val="C2C1AF"/>
    <a:srgbClr val="FBFBFB"/>
    <a:srgbClr val="CED3D7"/>
    <a:srgbClr val="9E9E9E"/>
    <a:srgbClr val="9BB1AF"/>
    <a:srgbClr val="0669A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E23713-9B8B-CD42-9C94-1474849F93F3}" v="19" dt="2024-08-30T00:41:57.756"/>
    <p1510:client id="{212ED310-1038-3114-79C1-E8F88C1D8C64}" v="3056" dt="2024-08-31T01:05:31.948"/>
    <p1510:client id="{32EFB937-2115-E0DF-227E-7211757B8022}" v="3996" dt="2024-08-30T01:23:24.349"/>
    <p1510:client id="{4846AA4F-4BA2-AE54-D4BB-79022A696208}" v="144" dt="2024-08-30T01:31:10.153"/>
    <p1510:client id="{5847F368-CE91-FD5F-4FF5-D742532C67C3}" v="195" dt="2024-08-30T20:42:40.355"/>
    <p1510:client id="{912CA24C-2B95-4095-0BA4-176D72C54431}" v="258" dt="2024-08-29T21:44:09.587"/>
    <p1510:client id="{A1D484A8-1B7E-1F8C-1EFF-65136A297723}" v="4860" dt="2024-08-29T18:33:22.501"/>
    <p1510:client id="{B0085E6A-45C4-6266-BDE2-0A011860DC0A}" v="1161" dt="2024-08-31T02:00:54.719"/>
    <p1510:client id="{D7B8EDEC-FE7D-799F-177A-BDB40D219163}" v="1553" dt="2024-08-29T20:50:35.238"/>
    <p1510:client id="{DF827921-717C-B7D9-7026-8328A03D79A6}" v="37" dt="2024-08-29T22:05:51.657"/>
    <p1510:client id="{E2533562-ADF5-185E-C92E-F0A4D0BF1036}" v="331" dt="2024-08-31T01:10:13.98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8/30/2024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5668986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p:cNvSpPr>
            <a:spLocks noGrp="1"/>
          </p:cNvSpPr>
          <p:nvPr>
            <p:ph type="dt" sz="half" idx="10"/>
          </p:nvPr>
        </p:nvSpPr>
        <p:spPr/>
        <p:txBody>
          <a:bodyPr/>
          <a:lstStyle/>
          <a:p>
            <a:fld id="{4509A250-FF31-4206-8172-F9D3106AACB1}" type="datetimeFigureOut">
              <a:rPr lang="en-US" dirty="0"/>
              <a:t>8/30/2024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0567990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8/30/2024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817773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796027F-7875-4030-9381-8BD8C4F21935}" type="datetimeFigureOut">
              <a:rPr lang="en-US" dirty="0"/>
              <a:t>8/30/2024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1265020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796027F-7875-4030-9381-8BD8C4F21935}" type="datetimeFigureOut">
              <a:rPr lang="en-US" dirty="0"/>
              <a:t>8/30/2024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0367648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8/30/2024</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1058228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8/30/2024</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665244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8/30/2024</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48779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8/30/2024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0920529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8/30/2024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0737769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8/30/2024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2328146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dirty="0"/>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8/30/2024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9754288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8/30/2024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3757148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8/30/2024</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2331626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8/30/2024</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9558762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8/30/2024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8580663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8/30/2024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10570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8/30/2024</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3466942334"/>
      </p:ext>
    </p:extLst>
  </p:cSld>
  <p:clrMap bg1="dk1" tx1="lt1" bg2="dk2" tx2="lt2" accent1="accent1" accent2="accent2" accent3="accent3" accent4="accent4" accent5="accent5" accent6="accent6" hlink="hlink" folHlink="folHlink"/>
  <p:sldLayoutIdLst>
    <p:sldLayoutId id="2147483813" r:id="rId1"/>
    <p:sldLayoutId id="2147483814" r:id="rId2"/>
    <p:sldLayoutId id="2147483815" r:id="rId3"/>
    <p:sldLayoutId id="2147483816" r:id="rId4"/>
    <p:sldLayoutId id="2147483817" r:id="rId5"/>
    <p:sldLayoutId id="2147483818" r:id="rId6"/>
    <p:sldLayoutId id="2147483819" r:id="rId7"/>
    <p:sldLayoutId id="2147483820" r:id="rId8"/>
    <p:sldLayoutId id="2147483821" r:id="rId9"/>
    <p:sldLayoutId id="2147483822" r:id="rId10"/>
    <p:sldLayoutId id="2147483823" r:id="rId11"/>
    <p:sldLayoutId id="2147483824" r:id="rId12"/>
    <p:sldLayoutId id="2147483825" r:id="rId13"/>
    <p:sldLayoutId id="2147483826" r:id="rId14"/>
    <p:sldLayoutId id="2147483827" r:id="rId15"/>
    <p:sldLayoutId id="2147483828" r:id="rId16"/>
    <p:sldLayoutId id="214748382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7.xml"/><Relationship Id="rId4" Type="http://schemas.openxmlformats.org/officeDocument/2006/relationships/hyperlink" Target="http://euschoolequity.org/WebProject/partners.html"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hyperlink" Target="https://www.knowlewest.co.uk/community-updates/knowle-west-food-network/" TargetMode="External"/><Relationship Id="rId7" Type="http://schemas.openxmlformats.org/officeDocument/2006/relationships/hyperlink" Target="https://www.bristol247.com/climate/news-climate/the-garden-improving-community-health-through-food/" TargetMode="External"/><Relationship Id="rId2" Type="http://schemas.openxmlformats.org/officeDocument/2006/relationships/hyperlink" Target="http://knowlewest.co.uk/" TargetMode="External"/><Relationship Id="rId1" Type="http://schemas.openxmlformats.org/officeDocument/2006/relationships/slideLayout" Target="../slideLayouts/slideLayout2.xml"/><Relationship Id="rId6" Type="http://schemas.openxmlformats.org/officeDocument/2006/relationships/hyperlink" Target="https://www.open.edu/openlearn/mod/oucontent/view.php?id=21023&amp;printable=1&amp;utm_source=perplexity" TargetMode="External"/><Relationship Id="rId5" Type="http://schemas.openxmlformats.org/officeDocument/2006/relationships/hyperlink" Target="https://www.bristol.gov.uk/files/documents/3483-kwrf-investment-principles-handout-2/file#:~:text=Stakeholders%20will%20include%20local%20health" TargetMode="External"/><Relationship Id="rId4" Type="http://schemas.openxmlformats.org/officeDocument/2006/relationships/hyperlink" Target="https://www.bristol.gov.uk/files/documents/3483-kwrf-investment-principles-handout-2/file#:~:text=Stakeholders%20will%20include%20local%20health,fast%20food%20establishments%20an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33F21DC-85C9-3EF0-A00E-49ABBDDC2E65}"/>
              </a:ext>
            </a:extLst>
          </p:cNvPr>
          <p:cNvSpPr>
            <a:spLocks noGrp="1"/>
          </p:cNvSpPr>
          <p:nvPr>
            <p:ph idx="4294967295"/>
          </p:nvPr>
        </p:nvSpPr>
        <p:spPr>
          <a:xfrm>
            <a:off x="0" y="1481138"/>
            <a:ext cx="8991600" cy="5241925"/>
          </a:xfrm>
        </p:spPr>
        <p:txBody>
          <a:bodyPr vert="horz" lIns="91440" tIns="45720" rIns="91440" bIns="45720" rtlCol="0" anchor="t">
            <a:noAutofit/>
          </a:bodyPr>
          <a:lstStyle/>
          <a:p>
            <a:endParaRPr lang="en-US" sz="1200">
              <a:latin typeface="Aptos"/>
            </a:endParaRPr>
          </a:p>
          <a:p>
            <a:pPr marL="0" indent="0" algn="ctr">
              <a:buNone/>
            </a:pPr>
            <a:endParaRPr lang="en-US" sz="2400">
              <a:latin typeface="Aptos"/>
            </a:endParaRPr>
          </a:p>
          <a:p>
            <a:pPr algn="ctr" rtl="0" fontAlgn="base"/>
            <a:r>
              <a:rPr lang="en-GB" sz="2400" b="1" i="0">
                <a:solidFill>
                  <a:srgbClr val="000000"/>
                </a:solidFill>
                <a:effectLst/>
                <a:highlight>
                  <a:srgbClr val="C0C0C0"/>
                </a:highlight>
                <a:latin typeface="Aptos"/>
              </a:rPr>
              <a:t>Module Name</a:t>
            </a:r>
            <a:r>
              <a:rPr lang="en-GB" sz="2400" b="0" i="0">
                <a:solidFill>
                  <a:srgbClr val="000000"/>
                </a:solidFill>
                <a:effectLst/>
                <a:highlight>
                  <a:srgbClr val="C0C0C0"/>
                </a:highlight>
                <a:latin typeface="Aptos"/>
              </a:rPr>
              <a:t>:  </a:t>
            </a:r>
            <a:r>
              <a:rPr lang="en-GB" sz="2400" b="1" i="0">
                <a:solidFill>
                  <a:srgbClr val="000000"/>
                </a:solidFill>
                <a:effectLst/>
                <a:highlight>
                  <a:srgbClr val="C0C0C0"/>
                </a:highlight>
                <a:latin typeface="Aptos"/>
              </a:rPr>
              <a:t>Community</a:t>
            </a:r>
            <a:r>
              <a:rPr lang="en-GB" sz="2400" b="0" i="0">
                <a:solidFill>
                  <a:srgbClr val="000000"/>
                </a:solidFill>
                <a:effectLst/>
                <a:highlight>
                  <a:srgbClr val="C0C0C0"/>
                </a:highlight>
                <a:latin typeface="Aptos"/>
              </a:rPr>
              <a:t> </a:t>
            </a:r>
            <a:r>
              <a:rPr lang="en-GB" sz="2400" b="1" i="0">
                <a:solidFill>
                  <a:srgbClr val="000000"/>
                </a:solidFill>
                <a:effectLst/>
                <a:highlight>
                  <a:srgbClr val="C0C0C0"/>
                </a:highlight>
                <a:latin typeface="Aptos"/>
              </a:rPr>
              <a:t>Engagement</a:t>
            </a:r>
            <a:r>
              <a:rPr lang="en-GB" sz="2400" b="0" i="0">
                <a:solidFill>
                  <a:srgbClr val="000000"/>
                </a:solidFill>
                <a:effectLst/>
                <a:highlight>
                  <a:srgbClr val="C0C0C0"/>
                </a:highlight>
                <a:latin typeface="Aptos"/>
              </a:rPr>
              <a:t>  </a:t>
            </a:r>
            <a:endParaRPr lang="en-GB" sz="2400" b="0" i="0">
              <a:solidFill>
                <a:srgbClr val="000000"/>
              </a:solidFill>
              <a:effectLst/>
              <a:highlight>
                <a:srgbClr val="C0C0C0"/>
              </a:highlight>
              <a:latin typeface="Aptos"/>
              <a:cs typeface="Segoe UI"/>
            </a:endParaRPr>
          </a:p>
          <a:p>
            <a:pPr algn="ctr" rtl="0" fontAlgn="base"/>
            <a:r>
              <a:rPr lang="en-GB" sz="2400" b="1" i="0">
                <a:solidFill>
                  <a:srgbClr val="000000"/>
                </a:solidFill>
                <a:effectLst/>
                <a:highlight>
                  <a:srgbClr val="C0C0C0"/>
                </a:highlight>
                <a:latin typeface="Aptos"/>
              </a:rPr>
              <a:t>Module Code: LCBB4011</a:t>
            </a:r>
            <a:r>
              <a:rPr lang="en-GB" sz="2400" b="0" i="0">
                <a:solidFill>
                  <a:srgbClr val="000000"/>
                </a:solidFill>
                <a:effectLst/>
                <a:highlight>
                  <a:srgbClr val="C0C0C0"/>
                </a:highlight>
                <a:latin typeface="Aptos"/>
              </a:rPr>
              <a:t> </a:t>
            </a:r>
            <a:endParaRPr lang="en-GB" sz="2400" b="0" i="0">
              <a:solidFill>
                <a:srgbClr val="000000"/>
              </a:solidFill>
              <a:effectLst/>
              <a:highlight>
                <a:srgbClr val="C0C0C0"/>
              </a:highlight>
              <a:latin typeface="Aptos"/>
              <a:cs typeface="Segoe UI"/>
            </a:endParaRPr>
          </a:p>
          <a:p>
            <a:pPr algn="ctr" rtl="0" fontAlgn="base"/>
            <a:r>
              <a:rPr lang="en-GB" sz="2400" b="1" i="0">
                <a:solidFill>
                  <a:srgbClr val="000000"/>
                </a:solidFill>
                <a:effectLst/>
                <a:highlight>
                  <a:srgbClr val="C0C0C0"/>
                </a:highlight>
                <a:latin typeface="Aptos"/>
              </a:rPr>
              <a:t>Module Lecture: Dr Molly Jack</a:t>
            </a:r>
            <a:r>
              <a:rPr lang="en-GB" sz="2400" b="0" i="0">
                <a:solidFill>
                  <a:srgbClr val="000000"/>
                </a:solidFill>
                <a:effectLst/>
                <a:highlight>
                  <a:srgbClr val="C0C0C0"/>
                </a:highlight>
                <a:latin typeface="Aptos"/>
              </a:rPr>
              <a:t> </a:t>
            </a:r>
            <a:endParaRPr lang="en-GB" sz="2400" b="0" i="0">
              <a:solidFill>
                <a:srgbClr val="000000"/>
              </a:solidFill>
              <a:effectLst/>
              <a:highlight>
                <a:srgbClr val="C0C0C0"/>
              </a:highlight>
              <a:latin typeface="Aptos"/>
              <a:cs typeface="Segoe UI"/>
            </a:endParaRPr>
          </a:p>
          <a:p>
            <a:pPr algn="ctr" rtl="0" fontAlgn="base"/>
            <a:r>
              <a:rPr lang="en-GB" sz="2400" b="1" i="0">
                <a:solidFill>
                  <a:srgbClr val="000000"/>
                </a:solidFill>
                <a:effectLst/>
                <a:highlight>
                  <a:srgbClr val="C0C0C0"/>
                </a:highlight>
                <a:latin typeface="Aptos"/>
              </a:rPr>
              <a:t>Student Name: Maria Dorina Matei </a:t>
            </a:r>
            <a:r>
              <a:rPr lang="en-GB" sz="2400" b="0" i="0">
                <a:solidFill>
                  <a:srgbClr val="000000"/>
                </a:solidFill>
                <a:effectLst/>
                <a:highlight>
                  <a:srgbClr val="C0C0C0"/>
                </a:highlight>
                <a:latin typeface="WordVisiCarriageReturn_MSFontService"/>
              </a:rPr>
              <a:t> </a:t>
            </a:r>
            <a:br>
              <a:rPr lang="en-GB" sz="2400" b="0" i="0">
                <a:effectLst/>
                <a:highlight>
                  <a:srgbClr val="C0C0C0"/>
                </a:highlight>
                <a:latin typeface="WordVisiCarriageReturn_MSFontService"/>
              </a:rPr>
            </a:br>
            <a:r>
              <a:rPr lang="en-GB" sz="2400" b="1" i="0">
                <a:solidFill>
                  <a:srgbClr val="000000"/>
                </a:solidFill>
                <a:effectLst/>
                <a:highlight>
                  <a:srgbClr val="C0C0C0"/>
                </a:highlight>
                <a:latin typeface="Aptos"/>
              </a:rPr>
              <a:t>Student ID: 2315746 </a:t>
            </a:r>
            <a:r>
              <a:rPr lang="en-GB" sz="2400" b="0" i="0">
                <a:solidFill>
                  <a:srgbClr val="000000"/>
                </a:solidFill>
                <a:effectLst/>
                <a:highlight>
                  <a:srgbClr val="C0C0C0"/>
                </a:highlight>
                <a:latin typeface="Aptos"/>
              </a:rPr>
              <a:t> </a:t>
            </a:r>
          </a:p>
          <a:p>
            <a:pPr algn="l" rtl="0" fontAlgn="base"/>
            <a:endParaRPr lang="en-GB" sz="1800" b="0" i="0">
              <a:solidFill>
                <a:srgbClr val="000000"/>
              </a:solidFill>
              <a:effectLst/>
              <a:highlight>
                <a:srgbClr val="FFFFFF"/>
              </a:highlight>
              <a:latin typeface="Aptos"/>
            </a:endParaRPr>
          </a:p>
          <a:p>
            <a:pPr algn="l" rtl="0" fontAlgn="base"/>
            <a:endParaRPr lang="en-GB" sz="1600" b="0" i="0">
              <a:solidFill>
                <a:srgbClr val="000000"/>
              </a:solidFill>
              <a:effectLst/>
              <a:highlight>
                <a:srgbClr val="FFFFFF"/>
              </a:highlight>
              <a:latin typeface="Segoe UI" panose="020B0502040204020203" pitchFamily="34" charset="0"/>
            </a:endParaRPr>
          </a:p>
        </p:txBody>
      </p:sp>
      <p:pic>
        <p:nvPicPr>
          <p:cNvPr id="8" name="Picture 7">
            <a:extLst>
              <a:ext uri="{FF2B5EF4-FFF2-40B4-BE49-F238E27FC236}">
                <a16:creationId xmlns:a16="http://schemas.microsoft.com/office/drawing/2014/main" id="{6E418AFE-DD77-8D58-1ACA-647DA3CB1708}"/>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124370" y="5207906"/>
            <a:ext cx="3784127" cy="1257143"/>
          </a:xfrm>
          <a:prstGeom prst="rect">
            <a:avLst/>
          </a:prstGeom>
        </p:spPr>
      </p:pic>
    </p:spTree>
    <p:extLst>
      <p:ext uri="{BB962C8B-B14F-4D97-AF65-F5344CB8AC3E}">
        <p14:creationId xmlns:p14="http://schemas.microsoft.com/office/powerpoint/2010/main" val="19694037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0AA135F8-DD08-18A9-2444-769C02B5935E}"/>
              </a:ext>
            </a:extLst>
          </p:cNvPr>
          <p:cNvSpPr>
            <a:spLocks noGrp="1"/>
          </p:cNvSpPr>
          <p:nvPr>
            <p:ph type="dt" sz="half" idx="10"/>
          </p:nvPr>
        </p:nvSpPr>
        <p:spPr/>
        <p:txBody>
          <a:bodyPr/>
          <a:lstStyle/>
          <a:p>
            <a:fld id="{A0FF7D2E-518B-4EE7-8569-C6681D2BA4B6}" type="datetime1">
              <a:rPr lang="en-US"/>
              <a:t>8/30/2024</a:t>
            </a:fld>
            <a:endParaRPr lang="en-US"/>
          </a:p>
        </p:txBody>
      </p:sp>
      <p:sp>
        <p:nvSpPr>
          <p:cNvPr id="5" name="Footer Placeholder 4">
            <a:extLst>
              <a:ext uri="{FF2B5EF4-FFF2-40B4-BE49-F238E27FC236}">
                <a16:creationId xmlns:a16="http://schemas.microsoft.com/office/drawing/2014/main" id="{72C85A6F-BAAF-7DE7-2E05-D252FC71F0D8}"/>
              </a:ext>
            </a:extLst>
          </p:cNvPr>
          <p:cNvSpPr>
            <a:spLocks noGrp="1"/>
          </p:cNvSpPr>
          <p:nvPr>
            <p:ph type="ftr" sz="quarter" idx="11"/>
          </p:nvPr>
        </p:nvSpPr>
        <p:spPr>
          <a:xfrm>
            <a:off x="1390973" y="7738282"/>
            <a:ext cx="4114800" cy="365125"/>
          </a:xfrm>
        </p:spPr>
        <p:txBody>
          <a:bodyPr/>
          <a:lstStyle/>
          <a:p>
            <a:r>
              <a:rPr lang="en-US" dirty="0"/>
              <a:t> =</a:t>
            </a:r>
          </a:p>
        </p:txBody>
      </p:sp>
      <p:sp>
        <p:nvSpPr>
          <p:cNvPr id="6" name="Slide Number Placeholder 5">
            <a:extLst>
              <a:ext uri="{FF2B5EF4-FFF2-40B4-BE49-F238E27FC236}">
                <a16:creationId xmlns:a16="http://schemas.microsoft.com/office/drawing/2014/main" id="{677F3D68-F890-793A-D208-77D8182A7DB7}"/>
              </a:ext>
            </a:extLst>
          </p:cNvPr>
          <p:cNvSpPr>
            <a:spLocks noGrp="1"/>
          </p:cNvSpPr>
          <p:nvPr>
            <p:ph type="sldNum" sz="quarter" idx="12"/>
          </p:nvPr>
        </p:nvSpPr>
        <p:spPr>
          <a:xfrm>
            <a:off x="12691820" y="1719774"/>
            <a:ext cx="2743200" cy="365125"/>
          </a:xfrm>
        </p:spPr>
        <p:txBody>
          <a:bodyPr/>
          <a:lstStyle/>
          <a:p>
            <a:fld id="{A65A5C87-DF58-40C8-B092-1DE63DB4547E}" type="slidenum">
              <a:rPr lang="en-US" dirty="0"/>
              <a:t>2</a:t>
            </a:fld>
            <a:endParaRPr lang="en-US"/>
          </a:p>
        </p:txBody>
      </p:sp>
      <p:sp>
        <p:nvSpPr>
          <p:cNvPr id="7" name="TextBox 6">
            <a:extLst>
              <a:ext uri="{FF2B5EF4-FFF2-40B4-BE49-F238E27FC236}">
                <a16:creationId xmlns:a16="http://schemas.microsoft.com/office/drawing/2014/main" id="{05D00458-2399-3EC5-319C-9543FAADD2FB}"/>
              </a:ext>
            </a:extLst>
          </p:cNvPr>
          <p:cNvSpPr txBox="1"/>
          <p:nvPr/>
        </p:nvSpPr>
        <p:spPr>
          <a:xfrm>
            <a:off x="403087" y="204306"/>
            <a:ext cx="5240132" cy="90855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10000"/>
              </a:lnSpc>
              <a:spcBef>
                <a:spcPts val="1000"/>
              </a:spcBef>
              <a:buAutoNum type="arabicPeriod"/>
            </a:pPr>
            <a:r>
              <a:rPr lang="en-GB" b="1" dirty="0">
                <a:solidFill>
                  <a:schemeClr val="bg2"/>
                </a:solidFill>
                <a:highlight>
                  <a:srgbClr val="FFFFFF"/>
                </a:highlight>
                <a:latin typeface="Arial Nova"/>
              </a:rPr>
              <a:t>Introduction  </a:t>
            </a:r>
            <a:endParaRPr lang="en-GB" b="1" dirty="0">
              <a:solidFill>
                <a:schemeClr val="bg2"/>
              </a:solidFill>
              <a:latin typeface="Arial Nova"/>
            </a:endParaRPr>
          </a:p>
          <a:p>
            <a:pPr>
              <a:lnSpc>
                <a:spcPct val="110000"/>
              </a:lnSpc>
              <a:spcBef>
                <a:spcPts val="1000"/>
              </a:spcBef>
            </a:pPr>
            <a:r>
              <a:rPr lang="en-GB" b="1" dirty="0">
                <a:solidFill>
                  <a:schemeClr val="bg2"/>
                </a:solidFill>
                <a:highlight>
                  <a:srgbClr val="FFFFFF"/>
                </a:highlight>
                <a:latin typeface="Arial Nova"/>
              </a:rPr>
              <a:t> This portfolio will indicate all the real-world activity detail performed by an individual on community engagement. The community engagement chosen for this portfolio is The Knowle Community from Bristol and we will describe the problem find on the community and a brief community engagement plan will be constructed to resolve the issue of increased of obesity  on children and  young adults  in the area.  All the brief details of the overall community engagement including a brief view of the stakeholder's participation in that particular project it will be effectively elaborated . A brief discussion will be highlighted about the whole project including effective recommendation to boost community participation effectively.</a:t>
            </a:r>
          </a:p>
          <a:p>
            <a:pPr>
              <a:lnSpc>
                <a:spcPct val="110000"/>
              </a:lnSpc>
              <a:spcBef>
                <a:spcPts val="1000"/>
              </a:spcBef>
            </a:pPr>
            <a:endParaRPr lang="en-GB">
              <a:highlight>
                <a:srgbClr val="FFFFFF"/>
              </a:highlight>
              <a:latin typeface="Arial Nova"/>
            </a:endParaRPr>
          </a:p>
          <a:p>
            <a:pPr>
              <a:lnSpc>
                <a:spcPct val="110000"/>
              </a:lnSpc>
              <a:spcBef>
                <a:spcPts val="1000"/>
              </a:spcBef>
            </a:pPr>
            <a:endParaRPr lang="en-GB">
              <a:highlight>
                <a:srgbClr val="FFFFFF"/>
              </a:highlight>
              <a:latin typeface="Arial Nova"/>
            </a:endParaRPr>
          </a:p>
          <a:p>
            <a:pPr marL="285750" indent="-285750">
              <a:lnSpc>
                <a:spcPct val="110000"/>
              </a:lnSpc>
              <a:spcBef>
                <a:spcPts val="1000"/>
              </a:spcBef>
              <a:buAutoNum type="arabicPeriod"/>
            </a:pPr>
            <a:endParaRPr lang="en-GB">
              <a:highlight>
                <a:srgbClr val="FFFFFF"/>
              </a:highlight>
              <a:latin typeface="Aptos"/>
            </a:endParaRPr>
          </a:p>
          <a:p>
            <a:pPr marL="285750" indent="-285750">
              <a:lnSpc>
                <a:spcPct val="110000"/>
              </a:lnSpc>
              <a:spcBef>
                <a:spcPts val="1000"/>
              </a:spcBef>
              <a:buAutoNum type="arabicPeriod"/>
            </a:pPr>
            <a:endParaRPr lang="en-GB" sz="1200">
              <a:highlight>
                <a:srgbClr val="FFFFFF"/>
              </a:highlight>
              <a:latin typeface="Aptos"/>
            </a:endParaRPr>
          </a:p>
          <a:p>
            <a:pPr marL="285750" indent="-285750">
              <a:lnSpc>
                <a:spcPct val="110000"/>
              </a:lnSpc>
              <a:spcBef>
                <a:spcPts val="1000"/>
              </a:spcBef>
              <a:buAutoNum type="arabicPeriod"/>
            </a:pPr>
            <a:endParaRPr lang="en-GB" sz="1200">
              <a:highlight>
                <a:srgbClr val="FFFFFF"/>
              </a:highlight>
              <a:latin typeface="Aptos"/>
            </a:endParaRPr>
          </a:p>
          <a:p>
            <a:pPr marL="285750" indent="-285750">
              <a:lnSpc>
                <a:spcPct val="110000"/>
              </a:lnSpc>
              <a:spcBef>
                <a:spcPts val="1000"/>
              </a:spcBef>
              <a:buAutoNum type="arabicPeriod"/>
            </a:pPr>
            <a:endParaRPr lang="en-GB" sz="1200">
              <a:highlight>
                <a:srgbClr val="FFFFFF"/>
              </a:highlight>
              <a:latin typeface="Aptos"/>
            </a:endParaRPr>
          </a:p>
          <a:p>
            <a:pPr marL="285750" indent="-285750">
              <a:lnSpc>
                <a:spcPct val="110000"/>
              </a:lnSpc>
              <a:spcBef>
                <a:spcPts val="1000"/>
              </a:spcBef>
              <a:buAutoNum type="arabicPeriod"/>
            </a:pPr>
            <a:endParaRPr lang="en-GB" sz="1200">
              <a:highlight>
                <a:srgbClr val="FFFFFF"/>
              </a:highlight>
              <a:latin typeface="Aptos"/>
            </a:endParaRPr>
          </a:p>
          <a:p>
            <a:pPr>
              <a:lnSpc>
                <a:spcPct val="110000"/>
              </a:lnSpc>
              <a:spcBef>
                <a:spcPts val="1000"/>
              </a:spcBef>
            </a:pPr>
            <a:endParaRPr lang="en-GB">
              <a:highlight>
                <a:srgbClr val="FFFFFF"/>
              </a:highlight>
              <a:latin typeface="Arial Nova"/>
            </a:endParaRPr>
          </a:p>
          <a:p>
            <a:pPr>
              <a:lnSpc>
                <a:spcPct val="110000"/>
              </a:lnSpc>
              <a:spcBef>
                <a:spcPts val="1000"/>
              </a:spcBef>
            </a:pPr>
            <a:endParaRPr lang="en-GB" sz="1200">
              <a:highlight>
                <a:srgbClr val="FFFFFF"/>
              </a:highlight>
              <a:latin typeface="Aptos"/>
            </a:endParaRPr>
          </a:p>
        </p:txBody>
      </p:sp>
    </p:spTree>
    <p:extLst>
      <p:ext uri="{BB962C8B-B14F-4D97-AF65-F5344CB8AC3E}">
        <p14:creationId xmlns:p14="http://schemas.microsoft.com/office/powerpoint/2010/main" val="23712820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FBC632D-17E0-21EE-5DEA-63459195B686}"/>
              </a:ext>
            </a:extLst>
          </p:cNvPr>
          <p:cNvSpPr>
            <a:spLocks noGrp="1"/>
          </p:cNvSpPr>
          <p:nvPr>
            <p:ph type="dt" sz="half" idx="10"/>
          </p:nvPr>
        </p:nvSpPr>
        <p:spPr/>
        <p:txBody>
          <a:bodyPr/>
          <a:lstStyle/>
          <a:p>
            <a:fld id="{DBA42739-8D26-4EC2-A2FB-7B89EC2AC3B1}" type="datetime1">
              <a:t>8/30/2024</a:t>
            </a:fld>
            <a:endParaRPr lang="en-US"/>
          </a:p>
        </p:txBody>
      </p:sp>
      <p:sp>
        <p:nvSpPr>
          <p:cNvPr id="3" name="Footer Placeholder 2">
            <a:extLst>
              <a:ext uri="{FF2B5EF4-FFF2-40B4-BE49-F238E27FC236}">
                <a16:creationId xmlns:a16="http://schemas.microsoft.com/office/drawing/2014/main" id="{657A451E-CFD6-791A-2445-8DDD1CD2227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9D53FB7-4A67-DA82-3E5F-793A3E86E14B}"/>
              </a:ext>
            </a:extLst>
          </p:cNvPr>
          <p:cNvSpPr>
            <a:spLocks noGrp="1"/>
          </p:cNvSpPr>
          <p:nvPr>
            <p:ph type="sldNum" sz="quarter" idx="12"/>
          </p:nvPr>
        </p:nvSpPr>
        <p:spPr/>
        <p:txBody>
          <a:bodyPr/>
          <a:lstStyle/>
          <a:p>
            <a:fld id="{A65A5C87-DF58-40C8-B092-1DE63DB4547E}" type="slidenum">
              <a:rPr lang="en-US" dirty="0"/>
              <a:t>3</a:t>
            </a:fld>
            <a:endParaRPr lang="en-US"/>
          </a:p>
        </p:txBody>
      </p:sp>
      <p:sp>
        <p:nvSpPr>
          <p:cNvPr id="5" name="TextBox 4">
            <a:extLst>
              <a:ext uri="{FF2B5EF4-FFF2-40B4-BE49-F238E27FC236}">
                <a16:creationId xmlns:a16="http://schemas.microsoft.com/office/drawing/2014/main" id="{F73DF45C-53E3-2FD5-8845-CE1DD8DD79FE}"/>
              </a:ext>
            </a:extLst>
          </p:cNvPr>
          <p:cNvSpPr txBox="1"/>
          <p:nvPr/>
        </p:nvSpPr>
        <p:spPr>
          <a:xfrm>
            <a:off x="429292" y="358820"/>
            <a:ext cx="5974147" cy="52039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lnSpc>
                <a:spcPct val="110000"/>
              </a:lnSpc>
              <a:spcBef>
                <a:spcPts val="1000"/>
              </a:spcBef>
            </a:pPr>
            <a:endParaRPr lang="en-GB">
              <a:latin typeface="Arial Nova"/>
            </a:endParaRPr>
          </a:p>
          <a:p>
            <a:pPr>
              <a:lnSpc>
                <a:spcPct val="110000"/>
              </a:lnSpc>
              <a:spcBef>
                <a:spcPts val="1000"/>
              </a:spcBef>
            </a:pPr>
            <a:r>
              <a:rPr lang="en-GB">
                <a:highlight>
                  <a:srgbClr val="C0C0C0"/>
                </a:highlight>
                <a:latin typeface="Arial Nova"/>
              </a:rPr>
              <a:t>Element 1: Community Outreach</a:t>
            </a:r>
            <a:endParaRPr lang="en-US">
              <a:highlight>
                <a:srgbClr val="C0C0C0"/>
              </a:highlight>
              <a:latin typeface="Arial Nova"/>
            </a:endParaRPr>
          </a:p>
          <a:p>
            <a:pPr>
              <a:lnSpc>
                <a:spcPct val="110000"/>
              </a:lnSpc>
              <a:spcBef>
                <a:spcPts val="1000"/>
              </a:spcBef>
            </a:pPr>
            <a:r>
              <a:rPr lang="en-GB">
                <a:highlight>
                  <a:srgbClr val="C0C0C0"/>
                </a:highlight>
                <a:latin typeface="Arial Nova"/>
              </a:rPr>
              <a:t> The  Knowle West Community in Bristol has been chosen for this project and is a community who faces several social , economic and cultural challenges . It is one of the most economically deprived areas in Bristol, with a hight percentage of economically inactive residents due to job losses . The population is predominantly White British, with a small percentage of ethnic minorities . </a:t>
            </a:r>
            <a:br>
              <a:rPr lang="en-GB">
                <a:highlight>
                  <a:srgbClr val="C0C0C0"/>
                </a:highlight>
                <a:latin typeface="Arial Nova"/>
              </a:rPr>
            </a:br>
            <a:r>
              <a:rPr lang="en-GB">
                <a:highlight>
                  <a:srgbClr val="C0C0C0"/>
                </a:highlight>
                <a:latin typeface="Arial Nova"/>
              </a:rPr>
              <a:t>Social issues include high rate of drugs use, crime and low education attainment. Efforts to improve the community include investment in digital infrastructure and skills development programs at the Knowle West Centre, which aim to enhance employment opportunities and address social isolation.</a:t>
            </a:r>
            <a:endParaRPr lang="en-US">
              <a:highlight>
                <a:srgbClr val="C0C0C0"/>
              </a:highlight>
            </a:endParaRPr>
          </a:p>
        </p:txBody>
      </p:sp>
    </p:spTree>
    <p:extLst>
      <p:ext uri="{BB962C8B-B14F-4D97-AF65-F5344CB8AC3E}">
        <p14:creationId xmlns:p14="http://schemas.microsoft.com/office/powerpoint/2010/main" val="30261940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BB52929-33A4-0053-E99E-7E0A6592EDB3}"/>
              </a:ext>
            </a:extLst>
          </p:cNvPr>
          <p:cNvSpPr>
            <a:spLocks noGrp="1"/>
          </p:cNvSpPr>
          <p:nvPr>
            <p:ph type="dt" sz="half" idx="10"/>
          </p:nvPr>
        </p:nvSpPr>
        <p:spPr/>
        <p:txBody>
          <a:bodyPr/>
          <a:lstStyle/>
          <a:p>
            <a:fld id="{47ABB568-8B9E-43B2-BEB2-72C15C8482D8}" type="datetime1">
              <a:t>8/30/2024</a:t>
            </a:fld>
            <a:endParaRPr lang="en-US"/>
          </a:p>
        </p:txBody>
      </p:sp>
      <p:sp>
        <p:nvSpPr>
          <p:cNvPr id="3" name="Footer Placeholder 2">
            <a:extLst>
              <a:ext uri="{FF2B5EF4-FFF2-40B4-BE49-F238E27FC236}">
                <a16:creationId xmlns:a16="http://schemas.microsoft.com/office/drawing/2014/main" id="{0F88896F-0C09-00CE-E763-30F785985C2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32D3C66-B444-A2BA-96F6-FB1CEFADEAFB}"/>
              </a:ext>
            </a:extLst>
          </p:cNvPr>
          <p:cNvSpPr>
            <a:spLocks noGrp="1"/>
          </p:cNvSpPr>
          <p:nvPr>
            <p:ph type="sldNum" sz="quarter" idx="12"/>
          </p:nvPr>
        </p:nvSpPr>
        <p:spPr/>
        <p:txBody>
          <a:bodyPr/>
          <a:lstStyle/>
          <a:p>
            <a:fld id="{A65A5C87-DF58-40C8-B092-1DE63DB4547E}" type="slidenum">
              <a:rPr lang="en-US" dirty="0"/>
              <a:t>4</a:t>
            </a:fld>
            <a:endParaRPr lang="en-US"/>
          </a:p>
        </p:txBody>
      </p:sp>
      <p:sp>
        <p:nvSpPr>
          <p:cNvPr id="5" name="TextBox 4">
            <a:extLst>
              <a:ext uri="{FF2B5EF4-FFF2-40B4-BE49-F238E27FC236}">
                <a16:creationId xmlns:a16="http://schemas.microsoft.com/office/drawing/2014/main" id="{C0B55BFF-3EE4-F928-27DF-8C1C2C17B760}"/>
              </a:ext>
            </a:extLst>
          </p:cNvPr>
          <p:cNvSpPr txBox="1"/>
          <p:nvPr/>
        </p:nvSpPr>
        <p:spPr>
          <a:xfrm>
            <a:off x="298174" y="215347"/>
            <a:ext cx="5815795"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accent2"/>
                </a:solidFill>
              </a:rPr>
              <a:t>-</a:t>
            </a:r>
            <a:r>
              <a:rPr lang="en-US" b="1">
                <a:solidFill>
                  <a:schemeClr val="accent2"/>
                </a:solidFill>
              </a:rPr>
              <a:t>Participatory Decision Making </a:t>
            </a:r>
            <a:r>
              <a:rPr lang="en-US">
                <a:solidFill>
                  <a:schemeClr val="accent2"/>
                </a:solidFill>
              </a:rPr>
              <a:t>to ensure that the community members are involved in the decision-making process . That we can provide it through public meetings, surveys and events where the residents of the community can have input and participate in the planning and development .</a:t>
            </a:r>
          </a:p>
          <a:p>
            <a:r>
              <a:rPr lang="en-US">
                <a:solidFill>
                  <a:schemeClr val="accent2"/>
                </a:solidFill>
              </a:rPr>
              <a:t>-</a:t>
            </a:r>
            <a:r>
              <a:rPr lang="en-US" b="1">
                <a:solidFill>
                  <a:schemeClr val="accent2"/>
                </a:solidFill>
              </a:rPr>
              <a:t>Transformation and accountability</a:t>
            </a:r>
            <a:r>
              <a:rPr lang="en-US">
                <a:solidFill>
                  <a:schemeClr val="accent2"/>
                </a:solidFill>
              </a:rPr>
              <a:t> by being open about our goals , budgets and outcomes of projects. this include creating employment opportunities, improving access to education and health services and ensuring sustainability .</a:t>
            </a:r>
          </a:p>
          <a:p>
            <a:r>
              <a:rPr lang="en-US">
                <a:solidFill>
                  <a:schemeClr val="accent2"/>
                </a:solidFill>
              </a:rPr>
              <a:t>-</a:t>
            </a:r>
            <a:r>
              <a:rPr lang="en-US" b="1">
                <a:solidFill>
                  <a:schemeClr val="accent2"/>
                </a:solidFill>
              </a:rPr>
              <a:t>Respect for cultural </a:t>
            </a:r>
            <a:r>
              <a:rPr lang="en-US">
                <a:solidFill>
                  <a:schemeClr val="accent2"/>
                </a:solidFill>
              </a:rPr>
              <a:t>differences by learning about other people traditions , languages and traditions , always with respect , understanding and acceptation .</a:t>
            </a:r>
          </a:p>
          <a:p>
            <a:r>
              <a:rPr lang="en-US">
                <a:solidFill>
                  <a:schemeClr val="accent2"/>
                </a:solidFill>
              </a:rPr>
              <a:t>-</a:t>
            </a:r>
            <a:r>
              <a:rPr lang="en-US" b="1">
                <a:solidFill>
                  <a:schemeClr val="accent2"/>
                </a:solidFill>
              </a:rPr>
              <a:t>Local Project Support</a:t>
            </a:r>
            <a:r>
              <a:rPr lang="en-US">
                <a:solidFill>
                  <a:schemeClr val="accent2"/>
                </a:solidFill>
              </a:rPr>
              <a:t> where all the citizens can feel empowered and foster pride and dignity in their community .</a:t>
            </a:r>
          </a:p>
          <a:p>
            <a:r>
              <a:rPr lang="en-US">
                <a:solidFill>
                  <a:schemeClr val="accent2"/>
                </a:solidFill>
              </a:rPr>
              <a:t>The implementation of these tactics enables local organization to generate a beneficial and enduring influence on the Knowle West Community.</a:t>
            </a:r>
          </a:p>
          <a:p>
            <a:pPr algn="l"/>
            <a:endParaRPr lang="en-US" dirty="0"/>
          </a:p>
        </p:txBody>
      </p:sp>
      <p:pic>
        <p:nvPicPr>
          <p:cNvPr id="7" name="Picture 6" descr="A group of people holding hands&#10;&#10;Description automatically generated">
            <a:extLst>
              <a:ext uri="{FF2B5EF4-FFF2-40B4-BE49-F238E27FC236}">
                <a16:creationId xmlns:a16="http://schemas.microsoft.com/office/drawing/2014/main" id="{F3F88EFB-1D4D-9115-4B2D-53877A10D990}"/>
              </a:ext>
            </a:extLst>
          </p:cNvPr>
          <p:cNvPicPr>
            <a:picLocks noChangeAspect="1"/>
          </p:cNvPicPr>
          <p:nvPr/>
        </p:nvPicPr>
        <p:blipFill>
          <a:blip r:embed="rId2"/>
          <a:stretch>
            <a:fillRect/>
          </a:stretch>
        </p:blipFill>
        <p:spPr>
          <a:xfrm>
            <a:off x="6092410" y="69"/>
            <a:ext cx="6103177" cy="6360905"/>
          </a:xfrm>
          <a:prstGeom prst="rect">
            <a:avLst/>
          </a:prstGeom>
        </p:spPr>
      </p:pic>
    </p:spTree>
    <p:extLst>
      <p:ext uri="{BB962C8B-B14F-4D97-AF65-F5344CB8AC3E}">
        <p14:creationId xmlns:p14="http://schemas.microsoft.com/office/powerpoint/2010/main" val="16062175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2CB96A-D27C-E4F6-6EEE-907ADCC064F2}"/>
              </a:ext>
            </a:extLst>
          </p:cNvPr>
          <p:cNvSpPr>
            <a:spLocks noGrp="1"/>
          </p:cNvSpPr>
          <p:nvPr>
            <p:ph type="dt" sz="half" idx="10"/>
          </p:nvPr>
        </p:nvSpPr>
        <p:spPr/>
        <p:txBody>
          <a:bodyPr/>
          <a:lstStyle/>
          <a:p>
            <a:fld id="{58F76CCF-9712-487F-89D1-243AE60C8C47}" type="datetime1">
              <a:rPr lang="en-US"/>
              <a:t>8/30/2024</a:t>
            </a:fld>
            <a:endParaRPr lang="en-US"/>
          </a:p>
        </p:txBody>
      </p:sp>
      <p:sp>
        <p:nvSpPr>
          <p:cNvPr id="3" name="Footer Placeholder 2">
            <a:extLst>
              <a:ext uri="{FF2B5EF4-FFF2-40B4-BE49-F238E27FC236}">
                <a16:creationId xmlns:a16="http://schemas.microsoft.com/office/drawing/2014/main" id="{8572E16D-0490-AC2F-D05F-D9C7F837EFA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C0EE649-DEA8-DBD2-103B-112B812D7A82}"/>
              </a:ext>
            </a:extLst>
          </p:cNvPr>
          <p:cNvSpPr>
            <a:spLocks noGrp="1"/>
          </p:cNvSpPr>
          <p:nvPr>
            <p:ph type="sldNum" sz="quarter" idx="12"/>
          </p:nvPr>
        </p:nvSpPr>
        <p:spPr/>
        <p:txBody>
          <a:bodyPr/>
          <a:lstStyle/>
          <a:p>
            <a:fld id="{A65A5C87-DF58-40C8-B092-1DE63DB4547E}" type="slidenum">
              <a:rPr lang="en-US" dirty="0"/>
              <a:t>5</a:t>
            </a:fld>
            <a:endParaRPr lang="en-US"/>
          </a:p>
        </p:txBody>
      </p:sp>
      <p:sp>
        <p:nvSpPr>
          <p:cNvPr id="6" name="TextBox 5">
            <a:extLst>
              <a:ext uri="{FF2B5EF4-FFF2-40B4-BE49-F238E27FC236}">
                <a16:creationId xmlns:a16="http://schemas.microsoft.com/office/drawing/2014/main" id="{D79B6762-AB0B-69AB-0CF4-1ACE967C2BBA}"/>
              </a:ext>
            </a:extLst>
          </p:cNvPr>
          <p:cNvSpPr txBox="1"/>
          <p:nvPr/>
        </p:nvSpPr>
        <p:spPr>
          <a:xfrm>
            <a:off x="-2808" y="165870"/>
            <a:ext cx="5489835" cy="79703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10000"/>
              </a:lnSpc>
              <a:spcBef>
                <a:spcPts val="1000"/>
              </a:spcBef>
            </a:pPr>
            <a:r>
              <a:rPr lang="en-GB" dirty="0">
                <a:solidFill>
                  <a:schemeClr val="bg2"/>
                </a:solidFill>
                <a:highlight>
                  <a:srgbClr val="C0C0C0"/>
                </a:highlight>
                <a:latin typeface="Arial Nova"/>
              </a:rPr>
              <a:t>Element 2: S6 : Stakeholder Mapping Exercise</a:t>
            </a:r>
          </a:p>
          <a:p>
            <a:pPr>
              <a:lnSpc>
                <a:spcPct val="110000"/>
              </a:lnSpc>
              <a:spcBef>
                <a:spcPts val="1000"/>
              </a:spcBef>
            </a:pPr>
            <a:r>
              <a:rPr lang="en-GB" dirty="0">
                <a:solidFill>
                  <a:schemeClr val="bg2"/>
                </a:solidFill>
                <a:highlight>
                  <a:srgbClr val="C0C0C0"/>
                </a:highlight>
                <a:latin typeface="Arial Nova"/>
              </a:rPr>
              <a:t>Collaborative partners </a:t>
            </a:r>
          </a:p>
          <a:p>
            <a:pPr>
              <a:lnSpc>
                <a:spcPct val="110000"/>
              </a:lnSpc>
              <a:spcBef>
                <a:spcPts val="1000"/>
              </a:spcBef>
            </a:pPr>
            <a:r>
              <a:rPr lang="en-GB" dirty="0">
                <a:solidFill>
                  <a:schemeClr val="bg2"/>
                </a:solidFill>
                <a:highlight>
                  <a:srgbClr val="C0C0C0"/>
                </a:highlight>
                <a:latin typeface="Arial Nova"/>
              </a:rPr>
              <a:t>Work on collaboration with people , government , Council City ,ONG ,Healthy Food Associations ,  Food banks , Vegan Association, local shops and big Supermarkets.</a:t>
            </a:r>
          </a:p>
          <a:p>
            <a:pPr>
              <a:lnSpc>
                <a:spcPct val="110000"/>
              </a:lnSpc>
              <a:spcBef>
                <a:spcPts val="1000"/>
              </a:spcBef>
            </a:pPr>
            <a:r>
              <a:rPr lang="en-GB">
                <a:solidFill>
                  <a:schemeClr val="bg2"/>
                </a:solidFill>
                <a:highlight>
                  <a:srgbClr val="C0C0C0"/>
                </a:highlight>
                <a:latin typeface="Arial Nova"/>
              </a:rPr>
              <a:t>Some governmental agencies maintained a safe </a:t>
            </a:r>
            <a:r>
              <a:rPr lang="en-GB" dirty="0">
                <a:solidFill>
                  <a:schemeClr val="bg2"/>
                </a:solidFill>
                <a:highlight>
                  <a:srgbClr val="C0C0C0"/>
                </a:highlight>
                <a:latin typeface="Arial Nova"/>
              </a:rPr>
              <a:t>and secure environment within the whole community engagement project. Local businesses were another major participant in the whole project as various stalls and stores from the locals were implemented within the Knowle West community premises as it was the largest event within the surroundings at that particular time to have a major impact on the overall local communities as well (Bangani, 2023). </a:t>
            </a:r>
          </a:p>
          <a:p>
            <a:pPr>
              <a:lnSpc>
                <a:spcPct val="110000"/>
              </a:lnSpc>
              <a:spcBef>
                <a:spcPts val="1000"/>
              </a:spcBef>
            </a:pPr>
            <a:r>
              <a:rPr lang="en-GB" dirty="0">
                <a:solidFill>
                  <a:schemeClr val="bg2"/>
                </a:solidFill>
                <a:highlight>
                  <a:srgbClr val="C0C0C0"/>
                </a:highlight>
                <a:latin typeface="Arial Nova"/>
              </a:rPr>
              <a:t>Thus, a diverse community dynamic has been seen on this particular Knowle West community engagement project on healthy food .</a:t>
            </a:r>
            <a:endParaRPr lang="en-US">
              <a:solidFill>
                <a:schemeClr val="bg2"/>
              </a:solidFill>
              <a:highlight>
                <a:srgbClr val="C0C0C0"/>
              </a:highlight>
            </a:endParaRPr>
          </a:p>
          <a:p>
            <a:pPr>
              <a:lnSpc>
                <a:spcPct val="110000"/>
              </a:lnSpc>
              <a:spcBef>
                <a:spcPts val="1000"/>
              </a:spcBef>
            </a:pPr>
            <a:endParaRPr lang="en-GB">
              <a:latin typeface="Arial Nova"/>
            </a:endParaRPr>
          </a:p>
          <a:p>
            <a:pPr>
              <a:lnSpc>
                <a:spcPct val="110000"/>
              </a:lnSpc>
              <a:spcBef>
                <a:spcPts val="1000"/>
              </a:spcBef>
            </a:pPr>
            <a:endParaRPr lang="en-GB">
              <a:highlight>
                <a:srgbClr val="FFFFFF"/>
              </a:highlight>
              <a:latin typeface="Arial Nova"/>
            </a:endParaRPr>
          </a:p>
          <a:p>
            <a:pPr marL="342900" indent="-342900">
              <a:lnSpc>
                <a:spcPct val="110000"/>
              </a:lnSpc>
              <a:spcBef>
                <a:spcPts val="1000"/>
              </a:spcBef>
              <a:buAutoNum type="arabicPeriod"/>
            </a:pPr>
            <a:endParaRPr lang="en-GB">
              <a:latin typeface="Arial Nova"/>
            </a:endParaRPr>
          </a:p>
          <a:p>
            <a:pPr algn="l"/>
            <a:endParaRPr lang="en-US"/>
          </a:p>
        </p:txBody>
      </p:sp>
    </p:spTree>
    <p:extLst>
      <p:ext uri="{BB962C8B-B14F-4D97-AF65-F5344CB8AC3E}">
        <p14:creationId xmlns:p14="http://schemas.microsoft.com/office/powerpoint/2010/main" val="3919898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503824C-865B-6E1A-F79A-1ACC7ABFC40B}"/>
              </a:ext>
            </a:extLst>
          </p:cNvPr>
          <p:cNvSpPr>
            <a:spLocks noGrp="1"/>
          </p:cNvSpPr>
          <p:nvPr>
            <p:ph type="dt" sz="half" idx="10"/>
          </p:nvPr>
        </p:nvSpPr>
        <p:spPr/>
        <p:txBody>
          <a:bodyPr/>
          <a:lstStyle/>
          <a:p>
            <a:fld id="{D3D336AF-2578-4F1E-99C8-173ED7E1EDAC}" type="datetime1">
              <a:t>8/30/2024</a:t>
            </a:fld>
            <a:endParaRPr lang="en-US"/>
          </a:p>
        </p:txBody>
      </p:sp>
      <p:sp>
        <p:nvSpPr>
          <p:cNvPr id="3" name="Footer Placeholder 2">
            <a:extLst>
              <a:ext uri="{FF2B5EF4-FFF2-40B4-BE49-F238E27FC236}">
                <a16:creationId xmlns:a16="http://schemas.microsoft.com/office/drawing/2014/main" id="{7213F8E5-8110-34E3-732C-A6E361238C0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B429457-BC21-8335-92E4-C7ADC0F4A676}"/>
              </a:ext>
            </a:extLst>
          </p:cNvPr>
          <p:cNvSpPr>
            <a:spLocks noGrp="1"/>
          </p:cNvSpPr>
          <p:nvPr>
            <p:ph type="sldNum" sz="quarter" idx="12"/>
          </p:nvPr>
        </p:nvSpPr>
        <p:spPr/>
        <p:txBody>
          <a:bodyPr/>
          <a:lstStyle/>
          <a:p>
            <a:fld id="{A65A5C87-DF58-40C8-B092-1DE63DB4547E}" type="slidenum">
              <a:rPr lang="en-US" dirty="0"/>
              <a:t>6</a:t>
            </a:fld>
            <a:endParaRPr lang="en-US"/>
          </a:p>
        </p:txBody>
      </p:sp>
      <p:sp>
        <p:nvSpPr>
          <p:cNvPr id="5" name="TextBox 4">
            <a:extLst>
              <a:ext uri="{FF2B5EF4-FFF2-40B4-BE49-F238E27FC236}">
                <a16:creationId xmlns:a16="http://schemas.microsoft.com/office/drawing/2014/main" id="{857A5BA2-2686-E2A3-EB0C-92F8F4EC0689}"/>
              </a:ext>
            </a:extLst>
          </p:cNvPr>
          <p:cNvSpPr txBox="1"/>
          <p:nvPr/>
        </p:nvSpPr>
        <p:spPr>
          <a:xfrm>
            <a:off x="331303" y="397565"/>
            <a:ext cx="3704994" cy="62386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10000"/>
              </a:lnSpc>
              <a:spcBef>
                <a:spcPts val="1000"/>
              </a:spcBef>
            </a:pPr>
            <a:r>
              <a:rPr lang="en-GB">
                <a:highlight>
                  <a:srgbClr val="C0C0C0"/>
                </a:highlight>
                <a:latin typeface="Arial Nova"/>
              </a:rPr>
              <a:t>Types of stakeholders</a:t>
            </a:r>
          </a:p>
          <a:p>
            <a:pPr>
              <a:lnSpc>
                <a:spcPct val="110000"/>
              </a:lnSpc>
              <a:spcBef>
                <a:spcPts val="1000"/>
              </a:spcBef>
            </a:pPr>
            <a:r>
              <a:rPr lang="en-GB">
                <a:highlight>
                  <a:srgbClr val="C0C0C0"/>
                </a:highlight>
                <a:latin typeface="Arial Nova"/>
              </a:rPr>
              <a:t> There were large and diverse types of stakeholders that participated in the community engagement project of the Knowle West .</a:t>
            </a:r>
          </a:p>
          <a:p>
            <a:pPr>
              <a:lnSpc>
                <a:spcPct val="110000"/>
              </a:lnSpc>
              <a:spcBef>
                <a:spcPts val="1000"/>
              </a:spcBef>
            </a:pPr>
            <a:r>
              <a:rPr lang="en-GB">
                <a:highlight>
                  <a:srgbClr val="C0C0C0"/>
                </a:highlight>
                <a:latin typeface="Arial Nova"/>
              </a:rPr>
              <a:t>The list of stakeholders includes  local businesses, governmental forces and agencies, non-profit organisations. The involvement of stakeholders from diverse backgrounds has helped the community making it richer on knowledge of different types of food and flavours , more healthy food cooked at home .</a:t>
            </a:r>
            <a:endParaRPr lang="en-GB">
              <a:latin typeface="Arial Nova"/>
            </a:endParaRPr>
          </a:p>
          <a:p>
            <a:pPr>
              <a:lnSpc>
                <a:spcPct val="110000"/>
              </a:lnSpc>
              <a:spcBef>
                <a:spcPts val="1000"/>
              </a:spcBef>
            </a:pPr>
            <a:endParaRPr lang="en-GB">
              <a:latin typeface="Arial Nova"/>
            </a:endParaRPr>
          </a:p>
          <a:p>
            <a:pPr algn="l"/>
            <a:endParaRPr lang="en-US"/>
          </a:p>
        </p:txBody>
      </p:sp>
    </p:spTree>
    <p:extLst>
      <p:ext uri="{BB962C8B-B14F-4D97-AF65-F5344CB8AC3E}">
        <p14:creationId xmlns:p14="http://schemas.microsoft.com/office/powerpoint/2010/main" val="22720760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9BB1AF"/>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1C69CC-4511-255F-E9A6-8760FC671ED9}"/>
              </a:ext>
            </a:extLst>
          </p:cNvPr>
          <p:cNvSpPr>
            <a:spLocks noGrp="1"/>
          </p:cNvSpPr>
          <p:nvPr>
            <p:ph type="dt" sz="half" idx="10"/>
          </p:nvPr>
        </p:nvSpPr>
        <p:spPr/>
        <p:txBody>
          <a:bodyPr/>
          <a:lstStyle/>
          <a:p>
            <a:fld id="{26F79230-78C8-4272-839B-8311D40E5A0C}" type="datetime1">
              <a:t>8/30/2024</a:t>
            </a:fld>
            <a:endParaRPr lang="en-US"/>
          </a:p>
        </p:txBody>
      </p:sp>
      <p:sp>
        <p:nvSpPr>
          <p:cNvPr id="3" name="Footer Placeholder 2">
            <a:extLst>
              <a:ext uri="{FF2B5EF4-FFF2-40B4-BE49-F238E27FC236}">
                <a16:creationId xmlns:a16="http://schemas.microsoft.com/office/drawing/2014/main" id="{87E04569-A143-9283-9D9A-654DE574D89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640CE50-4BE4-8446-139D-6331A7BA2E98}"/>
              </a:ext>
            </a:extLst>
          </p:cNvPr>
          <p:cNvSpPr>
            <a:spLocks noGrp="1"/>
          </p:cNvSpPr>
          <p:nvPr>
            <p:ph type="sldNum" sz="quarter" idx="12"/>
          </p:nvPr>
        </p:nvSpPr>
        <p:spPr/>
        <p:txBody>
          <a:bodyPr/>
          <a:lstStyle/>
          <a:p>
            <a:fld id="{A65A5C87-DF58-40C8-B092-1DE63DB4547E}" type="slidenum">
              <a:rPr lang="en-US" dirty="0"/>
              <a:t>7</a:t>
            </a:fld>
            <a:endParaRPr lang="en-US"/>
          </a:p>
        </p:txBody>
      </p:sp>
      <p:sp>
        <p:nvSpPr>
          <p:cNvPr id="5" name="TextBox 4">
            <a:extLst>
              <a:ext uri="{FF2B5EF4-FFF2-40B4-BE49-F238E27FC236}">
                <a16:creationId xmlns:a16="http://schemas.microsoft.com/office/drawing/2014/main" id="{929C03A2-7BBC-FD77-18E6-7E589C82A961}"/>
              </a:ext>
            </a:extLst>
          </p:cNvPr>
          <p:cNvSpPr txBox="1"/>
          <p:nvPr/>
        </p:nvSpPr>
        <p:spPr>
          <a:xfrm>
            <a:off x="-1001" y="-1001"/>
            <a:ext cx="4624985" cy="44319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highlight>
                <a:srgbClr val="FFFFFF"/>
              </a:highlight>
              <a:latin typeface="Arial Nova"/>
            </a:endParaRPr>
          </a:p>
          <a:p>
            <a:r>
              <a:rPr lang="en-GB" sz="2200">
                <a:latin typeface="Arial Nova"/>
              </a:rPr>
              <a:t>The list of stakeholders includes  local businesses, governmental forces and agencies, non-profit organisations. The involvement of stakeholders from diverse backgrounds has helped the community making it richer on knowledge of different types of food and flavours , more healthy food cooked at home </a:t>
            </a:r>
          </a:p>
          <a:p>
            <a:endParaRPr lang="en-GB" sz="2200">
              <a:latin typeface="Arial Nova"/>
            </a:endParaRPr>
          </a:p>
          <a:p>
            <a:endParaRPr lang="en-US" sz="2200">
              <a:latin typeface="Arial Nova"/>
            </a:endParaRPr>
          </a:p>
        </p:txBody>
      </p:sp>
      <p:pic>
        <p:nvPicPr>
          <p:cNvPr id="6" name="Picture 5" descr="A diagram of a diagram of a organization&#10;&#10;Description automatically generated">
            <a:extLst>
              <a:ext uri="{FF2B5EF4-FFF2-40B4-BE49-F238E27FC236}">
                <a16:creationId xmlns:a16="http://schemas.microsoft.com/office/drawing/2014/main" id="{84056647-125B-6FE7-FA47-6B753D0F46C9}"/>
              </a:ext>
            </a:extLst>
          </p:cNvPr>
          <p:cNvPicPr>
            <a:picLocks noChangeAspect="1"/>
          </p:cNvPicPr>
          <p:nvPr/>
        </p:nvPicPr>
        <p:blipFill>
          <a:blip r:embed="rId2"/>
          <a:stretch>
            <a:fillRect/>
          </a:stretch>
        </p:blipFill>
        <p:spPr>
          <a:xfrm>
            <a:off x="5444308" y="137184"/>
            <a:ext cx="6751497" cy="6577494"/>
          </a:xfrm>
          <a:prstGeom prst="rect">
            <a:avLst/>
          </a:prstGeom>
        </p:spPr>
      </p:pic>
    </p:spTree>
    <p:extLst>
      <p:ext uri="{BB962C8B-B14F-4D97-AF65-F5344CB8AC3E}">
        <p14:creationId xmlns:p14="http://schemas.microsoft.com/office/powerpoint/2010/main" val="14389360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9E9E9E"/>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91CD85D-124C-F7C1-6002-5E4B971ECE14}"/>
              </a:ext>
            </a:extLst>
          </p:cNvPr>
          <p:cNvSpPr>
            <a:spLocks noGrp="1"/>
          </p:cNvSpPr>
          <p:nvPr>
            <p:ph type="dt" sz="half" idx="10"/>
          </p:nvPr>
        </p:nvSpPr>
        <p:spPr/>
        <p:txBody>
          <a:bodyPr/>
          <a:lstStyle/>
          <a:p>
            <a:fld id="{9B62E2E4-D628-4868-8DA1-89168949956B}" type="datetime1">
              <a:rPr lang="en-US"/>
              <a:t>8/30/2024</a:t>
            </a:fld>
            <a:endParaRPr lang="en-US"/>
          </a:p>
        </p:txBody>
      </p:sp>
      <p:sp>
        <p:nvSpPr>
          <p:cNvPr id="3" name="Footer Placeholder 2">
            <a:extLst>
              <a:ext uri="{FF2B5EF4-FFF2-40B4-BE49-F238E27FC236}">
                <a16:creationId xmlns:a16="http://schemas.microsoft.com/office/drawing/2014/main" id="{9B7D5766-F0D1-AAD4-65B2-36F1F8E0305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A1A3B40-2597-6744-C696-5CF32152CB3D}"/>
              </a:ext>
            </a:extLst>
          </p:cNvPr>
          <p:cNvSpPr>
            <a:spLocks noGrp="1"/>
          </p:cNvSpPr>
          <p:nvPr>
            <p:ph type="sldNum" sz="quarter" idx="12"/>
          </p:nvPr>
        </p:nvSpPr>
        <p:spPr/>
        <p:txBody>
          <a:bodyPr/>
          <a:lstStyle/>
          <a:p>
            <a:fld id="{A65A5C87-DF58-40C8-B092-1DE63DB4547E}" type="slidenum">
              <a:rPr lang="en-US" dirty="0"/>
              <a:t>8</a:t>
            </a:fld>
            <a:endParaRPr lang="en-US"/>
          </a:p>
        </p:txBody>
      </p:sp>
      <p:sp>
        <p:nvSpPr>
          <p:cNvPr id="5" name="TextBox 4">
            <a:extLst>
              <a:ext uri="{FF2B5EF4-FFF2-40B4-BE49-F238E27FC236}">
                <a16:creationId xmlns:a16="http://schemas.microsoft.com/office/drawing/2014/main" id="{7415B6E6-825F-EE4B-C197-99FB812F2895}"/>
              </a:ext>
            </a:extLst>
          </p:cNvPr>
          <p:cNvSpPr txBox="1"/>
          <p:nvPr/>
        </p:nvSpPr>
        <p:spPr>
          <a:xfrm>
            <a:off x="194734" y="138289"/>
            <a:ext cx="4912015"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endParaRPr lang="en-GB" sz="2200">
              <a:latin typeface="Arial Nova"/>
              <a:cs typeface="Arial"/>
            </a:endParaRPr>
          </a:p>
          <a:p>
            <a:pPr marL="285750" indent="-285750">
              <a:buFont typeface="Arial"/>
              <a:buChar char="•"/>
            </a:pPr>
            <a:r>
              <a:rPr lang="en-GB" sz="2200">
                <a:latin typeface="Arial Nova"/>
                <a:cs typeface="Arial"/>
              </a:rPr>
              <a:t>The community communicate  using the online tools, Facebook, weekly or monthly face to face meetings, newsletters, articles, home visits .</a:t>
            </a:r>
            <a:r>
              <a:rPr lang="en-US" sz="2200">
                <a:latin typeface="Arial Nova"/>
                <a:cs typeface="Arial"/>
              </a:rPr>
              <a:t> </a:t>
            </a:r>
            <a:endParaRPr lang="en-US"/>
          </a:p>
          <a:p>
            <a:pPr marL="228600" indent="-228600">
              <a:buFont typeface=""/>
              <a:buChar char="•"/>
            </a:pPr>
            <a:r>
              <a:rPr lang="en-US" sz="2200">
                <a:latin typeface="Arial Nova"/>
                <a:cs typeface="Arial"/>
              </a:rPr>
              <a:t>Communication Support a local community newsletter and/or other internet/new technologies-based communication methods such as a local website and social media."- see reference slide: N.1​</a:t>
            </a:r>
            <a:endParaRPr lang="en-US" sz="2200">
              <a:latin typeface="Arial Nova"/>
            </a:endParaRPr>
          </a:p>
          <a:p>
            <a:pPr marL="285750" indent="-285750">
              <a:buFont typeface="Arial"/>
              <a:buChar char="•"/>
            </a:pPr>
            <a:endParaRPr lang="en-US">
              <a:latin typeface="Avenir Next LT Pro"/>
              <a:ea typeface="+mn-lt"/>
              <a:cs typeface="+mn-lt"/>
            </a:endParaRPr>
          </a:p>
          <a:p>
            <a:pPr marL="228600" indent="-228600">
              <a:buFont typeface=""/>
              <a:buChar char="•"/>
            </a:pPr>
            <a:endParaRPr lang="en-US">
              <a:cs typeface="Arial"/>
            </a:endParaRPr>
          </a:p>
        </p:txBody>
      </p:sp>
      <p:pic>
        <p:nvPicPr>
          <p:cNvPr id="9" name="Picture 8" descr="A globe with different colored clouds&#10;&#10;Description automatically generated">
            <a:extLst>
              <a:ext uri="{FF2B5EF4-FFF2-40B4-BE49-F238E27FC236}">
                <a16:creationId xmlns:a16="http://schemas.microsoft.com/office/drawing/2014/main" id="{BE61E326-4D3F-6501-7A00-689B5C2B6257}"/>
              </a:ext>
            </a:extLst>
          </p:cNvPr>
          <p:cNvPicPr>
            <a:picLocks noChangeAspect="1"/>
          </p:cNvPicPr>
          <p:nvPr/>
        </p:nvPicPr>
        <p:blipFill>
          <a:blip r:embed="rId2"/>
          <a:stretch>
            <a:fillRect/>
          </a:stretch>
        </p:blipFill>
        <p:spPr>
          <a:xfrm>
            <a:off x="5723778" y="337439"/>
            <a:ext cx="6028134" cy="5440140"/>
          </a:xfrm>
          <a:prstGeom prst="rect">
            <a:avLst/>
          </a:prstGeom>
        </p:spPr>
      </p:pic>
    </p:spTree>
    <p:extLst>
      <p:ext uri="{BB962C8B-B14F-4D97-AF65-F5344CB8AC3E}">
        <p14:creationId xmlns:p14="http://schemas.microsoft.com/office/powerpoint/2010/main" val="10927523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69AAA371-B166-6831-16EE-2506CC790250}"/>
              </a:ext>
            </a:extLst>
          </p:cNvPr>
          <p:cNvSpPr>
            <a:spLocks noGrp="1"/>
          </p:cNvSpPr>
          <p:nvPr>
            <p:ph type="dt" sz="half" idx="10"/>
          </p:nvPr>
        </p:nvSpPr>
        <p:spPr/>
        <p:txBody>
          <a:bodyPr anchor="ctr">
            <a:normAutofit/>
          </a:bodyPr>
          <a:lstStyle/>
          <a:p>
            <a:pPr>
              <a:spcAft>
                <a:spcPts val="600"/>
              </a:spcAft>
            </a:pPr>
            <a:fld id="{47F2C500-ADC2-4E1A-8A1B-BFFE65710DB6}" type="datetime1">
              <a:rPr lang="en-US"/>
              <a:pPr>
                <a:spcAft>
                  <a:spcPts val="600"/>
                </a:spcAft>
              </a:pPr>
              <a:t>8/30/2024</a:t>
            </a:fld>
            <a:endParaRPr lang="en-US"/>
          </a:p>
        </p:txBody>
      </p:sp>
      <p:sp>
        <p:nvSpPr>
          <p:cNvPr id="7" name="Slide Number Placeholder 6">
            <a:extLst>
              <a:ext uri="{FF2B5EF4-FFF2-40B4-BE49-F238E27FC236}">
                <a16:creationId xmlns:a16="http://schemas.microsoft.com/office/drawing/2014/main" id="{119C0A3B-010A-A092-7E2D-E0AD5EFA3AD3}"/>
              </a:ext>
            </a:extLst>
          </p:cNvPr>
          <p:cNvSpPr>
            <a:spLocks noGrp="1"/>
          </p:cNvSpPr>
          <p:nvPr>
            <p:ph type="sldNum" sz="quarter" idx="12"/>
          </p:nvPr>
        </p:nvSpPr>
        <p:spPr/>
        <p:txBody>
          <a:bodyPr anchor="ctr">
            <a:normAutofit/>
          </a:bodyPr>
          <a:lstStyle/>
          <a:p>
            <a:pPr>
              <a:spcAft>
                <a:spcPts val="600"/>
              </a:spcAft>
            </a:pPr>
            <a:fld id="{A65A5C87-DF58-40C8-B092-1DE63DB4547E}" type="slidenum">
              <a:rPr lang="en-US" dirty="0"/>
              <a:pPr>
                <a:spcAft>
                  <a:spcPts val="600"/>
                </a:spcAft>
              </a:pPr>
              <a:t>9</a:t>
            </a:fld>
            <a:endParaRPr lang="en-US"/>
          </a:p>
        </p:txBody>
      </p:sp>
      <p:sp>
        <p:nvSpPr>
          <p:cNvPr id="3" name="Content Placeholder 2">
            <a:extLst>
              <a:ext uri="{FF2B5EF4-FFF2-40B4-BE49-F238E27FC236}">
                <a16:creationId xmlns:a16="http://schemas.microsoft.com/office/drawing/2014/main" id="{02387D52-3DA5-000A-34B6-DEEF197FADEA}"/>
              </a:ext>
            </a:extLst>
          </p:cNvPr>
          <p:cNvSpPr>
            <a:spLocks noGrp="1"/>
          </p:cNvSpPr>
          <p:nvPr>
            <p:ph sz="half" idx="4294967295"/>
          </p:nvPr>
        </p:nvSpPr>
        <p:spPr>
          <a:xfrm>
            <a:off x="0" y="1450975"/>
            <a:ext cx="10702925" cy="4632325"/>
          </a:xfrm>
        </p:spPr>
        <p:txBody>
          <a:bodyPr vert="horz" lIns="91440" tIns="45720" rIns="91440" bIns="45720" rtlCol="0" anchor="t">
            <a:normAutofit/>
          </a:bodyPr>
          <a:lstStyle/>
          <a:p>
            <a:pPr marL="0" indent="0">
              <a:buNone/>
            </a:pPr>
            <a:r>
              <a:rPr lang="en-US" dirty="0">
                <a:solidFill>
                  <a:schemeClr val="bg2"/>
                </a:solidFill>
              </a:rPr>
              <a:t> Due to many  people have lost their jobs Knowle West community has many problems like extreme poverty , teenagers that leave the school  earlier ,domestic abuse , drugs ,alcohol , and too many kids and young people with obesity .</a:t>
            </a:r>
          </a:p>
          <a:p>
            <a:pPr marL="0" indent="0">
              <a:buNone/>
            </a:pPr>
            <a:r>
              <a:rPr lang="en-US" dirty="0">
                <a:solidFill>
                  <a:schemeClr val="bg2"/>
                </a:solidFill>
              </a:rPr>
              <a:t> The NHS has observed a spike in numbers of obesity cases, both in young children and early adults. To combat this, the NHS has started to make plans where the healthy food can be accessible to everyone. on this plan it was involved all the community starting with the schools , shops , supermarkets, Council city and local authorities . </a:t>
            </a:r>
          </a:p>
          <a:p>
            <a:pPr marL="0" indent="0">
              <a:buNone/>
            </a:pPr>
            <a:endParaRPr lang="en-US"/>
          </a:p>
        </p:txBody>
      </p:sp>
      <p:sp>
        <p:nvSpPr>
          <p:cNvPr id="6" name="Title 5">
            <a:extLst>
              <a:ext uri="{FF2B5EF4-FFF2-40B4-BE49-F238E27FC236}">
                <a16:creationId xmlns:a16="http://schemas.microsoft.com/office/drawing/2014/main" id="{808A8D35-C9D8-A978-2839-CACB6A4EA20E}"/>
              </a:ext>
            </a:extLst>
          </p:cNvPr>
          <p:cNvSpPr>
            <a:spLocks noGrp="1"/>
          </p:cNvSpPr>
          <p:nvPr>
            <p:ph type="title" idx="4294967295"/>
          </p:nvPr>
        </p:nvSpPr>
        <p:spPr>
          <a:xfrm>
            <a:off x="0" y="-3175"/>
            <a:ext cx="10169525" cy="1179513"/>
          </a:xfrm>
        </p:spPr>
        <p:txBody>
          <a:bodyPr>
            <a:normAutofit/>
          </a:bodyPr>
          <a:lstStyle/>
          <a:p>
            <a:r>
              <a:rPr lang="en-US" sz="3200">
                <a:ea typeface="+mj-lt"/>
                <a:cs typeface="+mj-lt"/>
              </a:rPr>
              <a:t>Element 3. Community Engagement Plan</a:t>
            </a:r>
            <a:endParaRPr lang="en-US" sz="3200"/>
          </a:p>
        </p:txBody>
      </p:sp>
    </p:spTree>
    <p:extLst>
      <p:ext uri="{BB962C8B-B14F-4D97-AF65-F5344CB8AC3E}">
        <p14:creationId xmlns:p14="http://schemas.microsoft.com/office/powerpoint/2010/main" val="18098992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C4DF74D-0A2C-BA28-02D7-422127D17A07}"/>
              </a:ext>
            </a:extLst>
          </p:cNvPr>
          <p:cNvSpPr>
            <a:spLocks noGrp="1"/>
          </p:cNvSpPr>
          <p:nvPr>
            <p:ph type="dt" sz="half" idx="10"/>
          </p:nvPr>
        </p:nvSpPr>
        <p:spPr/>
        <p:txBody>
          <a:bodyPr/>
          <a:lstStyle/>
          <a:p>
            <a:fld id="{83D044D6-6EDC-49C4-8B5A-9870E0924326}" type="datetime1">
              <a:t>8/30/2024</a:t>
            </a:fld>
            <a:endParaRPr lang="en-US"/>
          </a:p>
        </p:txBody>
      </p:sp>
      <p:sp>
        <p:nvSpPr>
          <p:cNvPr id="3" name="Footer Placeholder 2">
            <a:extLst>
              <a:ext uri="{FF2B5EF4-FFF2-40B4-BE49-F238E27FC236}">
                <a16:creationId xmlns:a16="http://schemas.microsoft.com/office/drawing/2014/main" id="{BA19BA2D-15E4-F1D5-AC76-71B4AD523B7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7A922A4-ED10-B395-36FC-56307299EFEB}"/>
              </a:ext>
            </a:extLst>
          </p:cNvPr>
          <p:cNvSpPr>
            <a:spLocks noGrp="1"/>
          </p:cNvSpPr>
          <p:nvPr>
            <p:ph type="sldNum" sz="quarter" idx="12"/>
          </p:nvPr>
        </p:nvSpPr>
        <p:spPr/>
        <p:txBody>
          <a:bodyPr/>
          <a:lstStyle/>
          <a:p>
            <a:fld id="{A65A5C87-DF58-40C8-B092-1DE63DB4547E}" type="slidenum">
              <a:rPr lang="en-US" dirty="0"/>
              <a:t>10</a:t>
            </a:fld>
            <a:endParaRPr lang="en-US"/>
          </a:p>
        </p:txBody>
      </p:sp>
      <p:sp>
        <p:nvSpPr>
          <p:cNvPr id="6" name="TextBox 5">
            <a:extLst>
              <a:ext uri="{FF2B5EF4-FFF2-40B4-BE49-F238E27FC236}">
                <a16:creationId xmlns:a16="http://schemas.microsoft.com/office/drawing/2014/main" id="{2E6BAAB8-108C-F8E9-8FD9-33C519937989}"/>
              </a:ext>
            </a:extLst>
          </p:cNvPr>
          <p:cNvSpPr txBox="1"/>
          <p:nvPr/>
        </p:nvSpPr>
        <p:spPr>
          <a:xfrm flipH="1">
            <a:off x="4760" y="-62379"/>
            <a:ext cx="7408937" cy="69557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dirty="0">
                <a:highlight>
                  <a:srgbClr val="C0C0C0"/>
                </a:highlight>
              </a:rPr>
              <a:t>The Knowle West community plan for healthy food involves several initiatives aimed at improving food access, knowledge, and enjoyment within the community . The Knowle West Network is a key player , bringing together residents , groups , business and organization to address food-related priorities . Their effort focus on ensuring access to good-quality, affordable food and equipping residents with the skills and knowledge for a healthy diet. They have also engaged in a strategic planning and collaboration with local authorities to incorporate food consideration into the community development .</a:t>
            </a:r>
          </a:p>
          <a:p>
            <a:r>
              <a:rPr lang="en-US" sz="2200" dirty="0">
                <a:highlight>
                  <a:srgbClr val="C0C0C0"/>
                </a:highlight>
              </a:rPr>
              <a:t>The Knowle West Food Network is planning several initiatives to address food-related priorities in the community:</a:t>
            </a:r>
          </a:p>
          <a:p>
            <a:pPr marL="514350" indent="-514350">
              <a:buAutoNum type="alphaUcPeriod"/>
            </a:pPr>
            <a:r>
              <a:rPr lang="en-US" sz="2200" dirty="0">
                <a:highlight>
                  <a:srgbClr val="C0C0C0"/>
                </a:highlight>
              </a:rPr>
              <a:t>Community Freezer and cook-offs – involves setting up a community freezer where residents can participate in the community cook-offs , promoting shared cooking experiences and food access .</a:t>
            </a:r>
          </a:p>
          <a:p>
            <a:r>
              <a:rPr lang="en-US" sz="2800" dirty="0"/>
              <a:t>3</a:t>
            </a:r>
          </a:p>
        </p:txBody>
      </p:sp>
    </p:spTree>
    <p:extLst>
      <p:ext uri="{BB962C8B-B14F-4D97-AF65-F5344CB8AC3E}">
        <p14:creationId xmlns:p14="http://schemas.microsoft.com/office/powerpoint/2010/main" val="9260396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fillRect t="-21000" b="-21000"/>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285260-F5DB-1495-D10A-66EC8F09924F}"/>
              </a:ext>
            </a:extLst>
          </p:cNvPr>
          <p:cNvSpPr>
            <a:spLocks noGrp="1"/>
          </p:cNvSpPr>
          <p:nvPr>
            <p:ph type="dt" sz="half" idx="10"/>
          </p:nvPr>
        </p:nvSpPr>
        <p:spPr/>
        <p:txBody>
          <a:bodyPr/>
          <a:lstStyle/>
          <a:p>
            <a:fld id="{306FFC9F-D035-44EF-8E25-BE98F70D8001}" type="datetime1">
              <a:t>8/30/2024</a:t>
            </a:fld>
            <a:endParaRPr lang="en-US"/>
          </a:p>
        </p:txBody>
      </p:sp>
      <p:sp>
        <p:nvSpPr>
          <p:cNvPr id="3" name="Footer Placeholder 2">
            <a:extLst>
              <a:ext uri="{FF2B5EF4-FFF2-40B4-BE49-F238E27FC236}">
                <a16:creationId xmlns:a16="http://schemas.microsoft.com/office/drawing/2014/main" id="{0193CB5F-9C8C-89E6-99BC-4F3D2E605BA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5DB0D49-1A37-E20B-0DEB-D7A6D9E04108}"/>
              </a:ext>
            </a:extLst>
          </p:cNvPr>
          <p:cNvSpPr>
            <a:spLocks noGrp="1"/>
          </p:cNvSpPr>
          <p:nvPr>
            <p:ph type="sldNum" sz="quarter" idx="12"/>
          </p:nvPr>
        </p:nvSpPr>
        <p:spPr/>
        <p:txBody>
          <a:bodyPr/>
          <a:lstStyle/>
          <a:p>
            <a:fld id="{A65A5C87-DF58-40C8-B092-1DE63DB4547E}" type="slidenum">
              <a:rPr lang="en-US" dirty="0"/>
              <a:t>11</a:t>
            </a:fld>
            <a:endParaRPr lang="en-US"/>
          </a:p>
        </p:txBody>
      </p:sp>
      <p:sp>
        <p:nvSpPr>
          <p:cNvPr id="5" name="TextBox 4">
            <a:extLst>
              <a:ext uri="{FF2B5EF4-FFF2-40B4-BE49-F238E27FC236}">
                <a16:creationId xmlns:a16="http://schemas.microsoft.com/office/drawing/2014/main" id="{B3A503AA-AB1F-EBFB-02D7-D5D347BDD82D}"/>
              </a:ext>
            </a:extLst>
          </p:cNvPr>
          <p:cNvSpPr txBox="1"/>
          <p:nvPr/>
        </p:nvSpPr>
        <p:spPr>
          <a:xfrm>
            <a:off x="346129" y="268638"/>
            <a:ext cx="7099759" cy="74789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dirty="0">
                <a:highlight>
                  <a:srgbClr val="C2C1AF"/>
                </a:highlight>
              </a:rPr>
              <a:t>B-Slow-cooker Club -aimed at reducing barriers to cook from scratch by providing resources and support for slow-cooking, making meal preparation more accessible and time-efficient .</a:t>
            </a:r>
          </a:p>
          <a:p>
            <a:r>
              <a:rPr lang="en-US" sz="2200" dirty="0">
                <a:highlight>
                  <a:srgbClr val="C2C1AF"/>
                </a:highlight>
              </a:rPr>
              <a:t>C- Micro-Grants offering small grants to support local food related projects , encouraging community involvement and innovation in addressing food security and education.</a:t>
            </a:r>
          </a:p>
          <a:p>
            <a:r>
              <a:rPr lang="en-US" sz="2200" dirty="0">
                <a:highlight>
                  <a:srgbClr val="C2C1AF"/>
                </a:highlight>
              </a:rPr>
              <a:t>D-It was created The Knowle Saturday food market where a variety of food is provided .</a:t>
            </a:r>
          </a:p>
          <a:p>
            <a:r>
              <a:rPr lang="en-US" sz="2200" dirty="0">
                <a:highlight>
                  <a:srgbClr val="C2C1AF"/>
                </a:highlight>
              </a:rPr>
              <a:t>On the Food Market we can find:</a:t>
            </a:r>
          </a:p>
          <a:p>
            <a:r>
              <a:rPr lang="en-US" sz="2200" dirty="0">
                <a:highlight>
                  <a:srgbClr val="C2C1AF"/>
                </a:highlight>
              </a:rPr>
              <a:t> -Fresh Produce -like local fruits and vegetables from nearby farms.</a:t>
            </a:r>
          </a:p>
          <a:p>
            <a:r>
              <a:rPr lang="en-US" sz="2200" dirty="0">
                <a:highlight>
                  <a:srgbClr val="C2C1AF"/>
                </a:highlight>
              </a:rPr>
              <a:t>-Artisanal Food- like homemade jams, chutneys and baked goods.</a:t>
            </a:r>
          </a:p>
          <a:p>
            <a:r>
              <a:rPr lang="en-US" sz="2200" dirty="0">
                <a:highlight>
                  <a:srgbClr val="C2C1AF"/>
                </a:highlight>
              </a:rPr>
              <a:t>-Street Food- with a selection of global cuisines prepared by local vendors.</a:t>
            </a:r>
          </a:p>
          <a:p>
            <a:r>
              <a:rPr lang="en-US" sz="2200" dirty="0">
                <a:highlight>
                  <a:srgbClr val="C2C1AF"/>
                </a:highlight>
              </a:rPr>
              <a:t>*</a:t>
            </a:r>
          </a:p>
          <a:p>
            <a:endParaRPr lang="en-US" sz="2800"/>
          </a:p>
          <a:p>
            <a:endParaRPr lang="en-US" sz="2800"/>
          </a:p>
          <a:p>
            <a:endParaRPr lang="en-US" sz="2800"/>
          </a:p>
        </p:txBody>
      </p:sp>
    </p:spTree>
    <p:extLst>
      <p:ext uri="{BB962C8B-B14F-4D97-AF65-F5344CB8AC3E}">
        <p14:creationId xmlns:p14="http://schemas.microsoft.com/office/powerpoint/2010/main" val="24982970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fillRect t="-17000" b="-17000"/>
          </a:stretch>
        </a:blip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D76CC0DC-8655-0F8B-6D78-4CE2E839BACC}"/>
              </a:ext>
            </a:extLst>
          </p:cNvPr>
          <p:cNvSpPr>
            <a:spLocks noGrp="1"/>
          </p:cNvSpPr>
          <p:nvPr>
            <p:ph type="dt" sz="half" idx="10"/>
          </p:nvPr>
        </p:nvSpPr>
        <p:spPr/>
        <p:txBody>
          <a:bodyPr anchor="ctr">
            <a:normAutofit/>
          </a:bodyPr>
          <a:lstStyle/>
          <a:p>
            <a:pPr>
              <a:spcAft>
                <a:spcPts val="600"/>
              </a:spcAft>
            </a:pPr>
            <a:fld id="{AC77EFD3-4658-4445-9298-19E8E8E0E3F1}" type="datetime1">
              <a:rPr lang="en-US"/>
              <a:pPr>
                <a:spcAft>
                  <a:spcPts val="600"/>
                </a:spcAft>
              </a:pPr>
              <a:t>8/30/2024</a:t>
            </a:fld>
            <a:endParaRPr lang="en-US"/>
          </a:p>
        </p:txBody>
      </p:sp>
      <p:sp>
        <p:nvSpPr>
          <p:cNvPr id="12" name="Footer Placeholder 4">
            <a:extLst>
              <a:ext uri="{FF2B5EF4-FFF2-40B4-BE49-F238E27FC236}">
                <a16:creationId xmlns:a16="http://schemas.microsoft.com/office/drawing/2014/main" id="{0EC74360-6818-5EFE-806E-460CF812A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6A47B45-9DE0-54D6-BF66-F08180F05E19}"/>
              </a:ext>
            </a:extLst>
          </p:cNvPr>
          <p:cNvSpPr>
            <a:spLocks noGrp="1"/>
          </p:cNvSpPr>
          <p:nvPr>
            <p:ph type="sldNum" sz="quarter" idx="12"/>
          </p:nvPr>
        </p:nvSpPr>
        <p:spPr/>
        <p:txBody>
          <a:bodyPr anchor="ctr">
            <a:normAutofit/>
          </a:bodyPr>
          <a:lstStyle/>
          <a:p>
            <a:pPr>
              <a:spcAft>
                <a:spcPts val="600"/>
              </a:spcAft>
            </a:pPr>
            <a:fld id="{A65A5C87-DF58-40C8-B092-1DE63DB4547E}" type="slidenum">
              <a:rPr lang="en-US" dirty="0"/>
              <a:pPr>
                <a:spcAft>
                  <a:spcPts val="600"/>
                </a:spcAft>
              </a:pPr>
              <a:t>12</a:t>
            </a:fld>
            <a:endParaRPr lang="en-US"/>
          </a:p>
        </p:txBody>
      </p:sp>
      <p:sp>
        <p:nvSpPr>
          <p:cNvPr id="2" name="Title 1">
            <a:extLst>
              <a:ext uri="{FF2B5EF4-FFF2-40B4-BE49-F238E27FC236}">
                <a16:creationId xmlns:a16="http://schemas.microsoft.com/office/drawing/2014/main" id="{32D6FC30-956A-D35E-CBEA-8D15BFD7BCBC}"/>
              </a:ext>
            </a:extLst>
          </p:cNvPr>
          <p:cNvSpPr>
            <a:spLocks noGrp="1"/>
          </p:cNvSpPr>
          <p:nvPr>
            <p:ph type="title" idx="4294967295"/>
          </p:nvPr>
        </p:nvSpPr>
        <p:spPr>
          <a:xfrm>
            <a:off x="0" y="-3175"/>
            <a:ext cx="5938838" cy="1179513"/>
          </a:xfrm>
        </p:spPr>
        <p:txBody>
          <a:bodyPr anchor="ctr">
            <a:normAutofit/>
          </a:bodyPr>
          <a:lstStyle/>
          <a:p>
            <a:r>
              <a:rPr lang="en-US" sz="3500">
                <a:solidFill>
                  <a:schemeClr val="bg1"/>
                </a:solidFill>
                <a:highlight>
                  <a:srgbClr val="456F36"/>
                </a:highlight>
              </a:rPr>
              <a:t>Community Kitchen project</a:t>
            </a:r>
            <a:r>
              <a:rPr lang="en-US" sz="3500">
                <a:highlight>
                  <a:srgbClr val="456F36"/>
                </a:highlight>
              </a:rPr>
              <a:t> </a:t>
            </a:r>
          </a:p>
        </p:txBody>
      </p:sp>
      <p:sp>
        <p:nvSpPr>
          <p:cNvPr id="3" name="Content Placeholder 2">
            <a:extLst>
              <a:ext uri="{FF2B5EF4-FFF2-40B4-BE49-F238E27FC236}">
                <a16:creationId xmlns:a16="http://schemas.microsoft.com/office/drawing/2014/main" id="{0186EFD5-296B-DFEF-74AC-1EDF712B12E8}"/>
              </a:ext>
            </a:extLst>
          </p:cNvPr>
          <p:cNvSpPr>
            <a:spLocks noGrp="1"/>
          </p:cNvSpPr>
          <p:nvPr>
            <p:ph idx="4294967295"/>
          </p:nvPr>
        </p:nvSpPr>
        <p:spPr>
          <a:xfrm>
            <a:off x="0" y="1252538"/>
            <a:ext cx="7959725" cy="4852987"/>
          </a:xfrm>
        </p:spPr>
        <p:txBody>
          <a:bodyPr vert="horz" lIns="91440" tIns="45720" rIns="91440" bIns="45720" rtlCol="0" anchor="t">
            <a:normAutofit/>
          </a:bodyPr>
          <a:lstStyle/>
          <a:p>
            <a:pPr>
              <a:lnSpc>
                <a:spcPct val="100000"/>
              </a:lnSpc>
            </a:pPr>
            <a:r>
              <a:rPr lang="en-US" sz="2600">
                <a:solidFill>
                  <a:schemeClr val="bg1"/>
                </a:solidFill>
                <a:highlight>
                  <a:srgbClr val="456F36"/>
                </a:highlight>
              </a:rPr>
              <a:t>The community Kitchen project is a community-based program where small groups of people regularly meet to prepare meals together . This kitchen focus on various aspects, such as enhancing cooking skills , food production and fostering social interactions among participants . The project aims to improve health and well-being by encouraging participants to share experiences and engage in social interactions. It is evaluated for its impact on health and social benefits , with qualitative interviews conducted to gather in-depth participant  feedback.</a:t>
            </a:r>
            <a:endParaRPr lang="en-US"/>
          </a:p>
        </p:txBody>
      </p:sp>
    </p:spTree>
    <p:extLst>
      <p:ext uri="{BB962C8B-B14F-4D97-AF65-F5344CB8AC3E}">
        <p14:creationId xmlns:p14="http://schemas.microsoft.com/office/powerpoint/2010/main" val="2160650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DACE276-0F99-1569-95D9-0179F6B0D850}"/>
              </a:ext>
            </a:extLst>
          </p:cNvPr>
          <p:cNvSpPr>
            <a:spLocks noGrp="1"/>
          </p:cNvSpPr>
          <p:nvPr>
            <p:ph type="dt" sz="half" idx="10"/>
          </p:nvPr>
        </p:nvSpPr>
        <p:spPr/>
        <p:txBody>
          <a:bodyPr/>
          <a:lstStyle/>
          <a:p>
            <a:fld id="{DC422022-CA67-4181-9BA0-AF212073F7BD}" type="datetime1">
              <a:t>8/30/2024</a:t>
            </a:fld>
            <a:endParaRPr lang="en-US"/>
          </a:p>
        </p:txBody>
      </p:sp>
      <p:sp>
        <p:nvSpPr>
          <p:cNvPr id="3" name="Footer Placeholder 2">
            <a:extLst>
              <a:ext uri="{FF2B5EF4-FFF2-40B4-BE49-F238E27FC236}">
                <a16:creationId xmlns:a16="http://schemas.microsoft.com/office/drawing/2014/main" id="{70C9E6B8-3862-1B14-2971-C6C4BE4FE01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41891B4-52DC-F19E-C579-5843DFD4503A}"/>
              </a:ext>
            </a:extLst>
          </p:cNvPr>
          <p:cNvSpPr>
            <a:spLocks noGrp="1"/>
          </p:cNvSpPr>
          <p:nvPr>
            <p:ph type="sldNum" sz="quarter" idx="12"/>
          </p:nvPr>
        </p:nvSpPr>
        <p:spPr/>
        <p:txBody>
          <a:bodyPr/>
          <a:lstStyle/>
          <a:p>
            <a:fld id="{A65A5C87-DF58-40C8-B092-1DE63DB4547E}" type="slidenum">
              <a:rPr lang="en-US" dirty="0"/>
              <a:t>13</a:t>
            </a:fld>
            <a:endParaRPr lang="en-US"/>
          </a:p>
        </p:txBody>
      </p:sp>
      <p:sp>
        <p:nvSpPr>
          <p:cNvPr id="5" name="TextBox 4">
            <a:extLst>
              <a:ext uri="{FF2B5EF4-FFF2-40B4-BE49-F238E27FC236}">
                <a16:creationId xmlns:a16="http://schemas.microsoft.com/office/drawing/2014/main" id="{EDE00C6D-F810-222A-06EE-D9D47C883A2A}"/>
              </a:ext>
            </a:extLst>
          </p:cNvPr>
          <p:cNvSpPr txBox="1"/>
          <p:nvPr/>
        </p:nvSpPr>
        <p:spPr>
          <a:xfrm>
            <a:off x="-3022" y="164878"/>
            <a:ext cx="6759845"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2"/>
                </a:solidFill>
                <a:highlight>
                  <a:srgbClr val="D6D5C0"/>
                </a:highlight>
              </a:rPr>
              <a:t>The Knowle West Community kitchen project emphasizes diversity and inclusion by fostering  an environment where people from various backgrounds can come together, share experiences and learn from one another.</a:t>
            </a:r>
          </a:p>
          <a:p>
            <a:r>
              <a:rPr lang="en-US" dirty="0">
                <a:solidFill>
                  <a:schemeClr val="bg2"/>
                </a:solidFill>
                <a:highlight>
                  <a:srgbClr val="D6D5C0"/>
                </a:highlight>
                <a:ea typeface="+mn-lt"/>
                <a:cs typeface="+mn-lt"/>
              </a:rPr>
              <a:t>The project offers a range of cooking classes and activities that are designed to be accessible and welcoming to everyone, regardless of their cultural or economic background. It aims to build confidence and skills in cooking, while also celebrating different food cultures and promoting social connections among participants. The project values fun, trust, and mutual support, recognizing and celebrating the diverse food cultures within the community .Example being  and respecting that the  peoples from India  doesn't eat cow meat and the </a:t>
            </a:r>
            <a:r>
              <a:rPr lang="en-US" err="1">
                <a:solidFill>
                  <a:schemeClr val="bg2"/>
                </a:solidFill>
                <a:highlight>
                  <a:srgbClr val="D6D5C0"/>
                </a:highlight>
                <a:ea typeface="+mn-lt"/>
                <a:cs typeface="+mn-lt"/>
              </a:rPr>
              <a:t>musulmans</a:t>
            </a:r>
            <a:r>
              <a:rPr lang="en-US" dirty="0">
                <a:solidFill>
                  <a:schemeClr val="bg2"/>
                </a:solidFill>
                <a:highlight>
                  <a:srgbClr val="D6D5C0"/>
                </a:highlight>
                <a:ea typeface="+mn-lt"/>
                <a:cs typeface="+mn-lt"/>
              </a:rPr>
              <a:t> need Halal food and meat .</a:t>
            </a:r>
            <a:endParaRPr lang="en-US" dirty="0">
              <a:solidFill>
                <a:schemeClr val="bg2"/>
              </a:solidFill>
              <a:highlight>
                <a:srgbClr val="D6D5C0"/>
              </a:highlight>
            </a:endParaRPr>
          </a:p>
          <a:p>
            <a:r>
              <a:rPr lang="en-US" dirty="0">
                <a:solidFill>
                  <a:schemeClr val="bg2"/>
                </a:solidFill>
                <a:highlight>
                  <a:srgbClr val="D6D5C0"/>
                </a:highlight>
              </a:rPr>
              <a:t>The schools also working together with the Council City are offering free school meals and also are  become  more careful offering diverse food including Halal .</a:t>
            </a:r>
          </a:p>
          <a:p>
            <a:br>
              <a:rPr lang="en-US" dirty="0"/>
            </a:br>
            <a:endParaRPr lang="en-US">
              <a:solidFill>
                <a:schemeClr val="bg1"/>
              </a:solidFill>
            </a:endParaRPr>
          </a:p>
          <a:p>
            <a:endParaRPr lang="en-US" dirty="0"/>
          </a:p>
        </p:txBody>
      </p:sp>
    </p:spTree>
    <p:extLst>
      <p:ext uri="{BB962C8B-B14F-4D97-AF65-F5344CB8AC3E}">
        <p14:creationId xmlns:p14="http://schemas.microsoft.com/office/powerpoint/2010/main" val="18010023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D4E3C6"/>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AEA9EC0-C0E1-F1CB-1087-31E886F7ACCE}"/>
              </a:ext>
            </a:extLst>
          </p:cNvPr>
          <p:cNvSpPr>
            <a:spLocks noGrp="1"/>
          </p:cNvSpPr>
          <p:nvPr>
            <p:ph type="dt" sz="half" idx="10"/>
          </p:nvPr>
        </p:nvSpPr>
        <p:spPr/>
        <p:txBody>
          <a:bodyPr/>
          <a:lstStyle/>
          <a:p>
            <a:fld id="{6F5FC6CE-2FE7-4CF7-BED2-BCD62C45C9B7}" type="datetime1">
              <a:t>8/30/2024</a:t>
            </a:fld>
            <a:endParaRPr lang="en-US"/>
          </a:p>
        </p:txBody>
      </p:sp>
      <p:sp>
        <p:nvSpPr>
          <p:cNvPr id="3" name="Footer Placeholder 2">
            <a:extLst>
              <a:ext uri="{FF2B5EF4-FFF2-40B4-BE49-F238E27FC236}">
                <a16:creationId xmlns:a16="http://schemas.microsoft.com/office/drawing/2014/main" id="{CEDDE877-40CF-600B-2BF6-9BD5830F1E3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5B193D0-4A9A-FC37-E3DC-FA89D85C84F8}"/>
              </a:ext>
            </a:extLst>
          </p:cNvPr>
          <p:cNvSpPr>
            <a:spLocks noGrp="1"/>
          </p:cNvSpPr>
          <p:nvPr>
            <p:ph type="sldNum" sz="quarter" idx="12"/>
          </p:nvPr>
        </p:nvSpPr>
        <p:spPr/>
        <p:txBody>
          <a:bodyPr/>
          <a:lstStyle/>
          <a:p>
            <a:fld id="{A65A5C87-DF58-40C8-B092-1DE63DB4547E}" type="slidenum">
              <a:rPr lang="en-US" dirty="0"/>
              <a:t>14</a:t>
            </a:fld>
            <a:endParaRPr lang="en-US"/>
          </a:p>
        </p:txBody>
      </p:sp>
      <p:sp>
        <p:nvSpPr>
          <p:cNvPr id="5" name="TextBox 4">
            <a:extLst>
              <a:ext uri="{FF2B5EF4-FFF2-40B4-BE49-F238E27FC236}">
                <a16:creationId xmlns:a16="http://schemas.microsoft.com/office/drawing/2014/main" id="{1862AA66-421C-AB7E-6A38-3AB991967ADD}"/>
              </a:ext>
            </a:extLst>
          </p:cNvPr>
          <p:cNvSpPr txBox="1"/>
          <p:nvPr/>
        </p:nvSpPr>
        <p:spPr>
          <a:xfrm>
            <a:off x="204062" y="-5428"/>
            <a:ext cx="3594858"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7 years ago, Knowle West community have co-founded the </a:t>
            </a:r>
            <a:r>
              <a:rPr lang="en-US" sz="2400" dirty="0" err="1"/>
              <a:t>Redcatch</a:t>
            </a:r>
            <a:r>
              <a:rPr lang="en-US" sz="2400" dirty="0"/>
              <a:t>  Community Garden who transformed Knowle West Community into a nature-filled space for growing food , tai chi, art therapy and may others life-enhancing community activities ..</a:t>
            </a:r>
          </a:p>
          <a:p>
            <a:endParaRPr lang="en-US" sz="2800"/>
          </a:p>
          <a:p>
            <a:endParaRPr lang="en-US" sz="2800"/>
          </a:p>
          <a:p>
            <a:endParaRPr lang="en-US" sz="2800"/>
          </a:p>
        </p:txBody>
      </p:sp>
      <p:pic>
        <p:nvPicPr>
          <p:cNvPr id="6" name="Picture 5" descr="A garden with plants and people in the background&#10;&#10;Description automatically generated">
            <a:extLst>
              <a:ext uri="{FF2B5EF4-FFF2-40B4-BE49-F238E27FC236}">
                <a16:creationId xmlns:a16="http://schemas.microsoft.com/office/drawing/2014/main" id="{5865EA98-9E48-6E35-5A9A-3C5883970305}"/>
              </a:ext>
            </a:extLst>
          </p:cNvPr>
          <p:cNvPicPr>
            <a:picLocks noChangeAspect="1"/>
          </p:cNvPicPr>
          <p:nvPr/>
        </p:nvPicPr>
        <p:blipFill>
          <a:blip r:embed="rId2"/>
          <a:stretch>
            <a:fillRect/>
          </a:stretch>
        </p:blipFill>
        <p:spPr>
          <a:xfrm>
            <a:off x="4196374" y="324150"/>
            <a:ext cx="7483397" cy="6006231"/>
          </a:xfrm>
          <a:prstGeom prst="rect">
            <a:avLst/>
          </a:prstGeom>
        </p:spPr>
      </p:pic>
    </p:spTree>
    <p:extLst>
      <p:ext uri="{BB962C8B-B14F-4D97-AF65-F5344CB8AC3E}">
        <p14:creationId xmlns:p14="http://schemas.microsoft.com/office/powerpoint/2010/main" val="29762341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D2E6D6-881D-B466-6BA1-A351D47794B1}"/>
              </a:ext>
            </a:extLst>
          </p:cNvPr>
          <p:cNvSpPr>
            <a:spLocks noGrp="1"/>
          </p:cNvSpPr>
          <p:nvPr>
            <p:ph type="dt" sz="half" idx="10"/>
          </p:nvPr>
        </p:nvSpPr>
        <p:spPr/>
        <p:txBody>
          <a:bodyPr/>
          <a:lstStyle/>
          <a:p>
            <a:fld id="{B235D1E2-7CB3-463D-BDFA-6E0BD84B31CB}" type="datetime1">
              <a:t>8/30/2024</a:t>
            </a:fld>
            <a:endParaRPr lang="en-US"/>
          </a:p>
        </p:txBody>
      </p:sp>
      <p:sp>
        <p:nvSpPr>
          <p:cNvPr id="4" name="Slide Number Placeholder 3">
            <a:extLst>
              <a:ext uri="{FF2B5EF4-FFF2-40B4-BE49-F238E27FC236}">
                <a16:creationId xmlns:a16="http://schemas.microsoft.com/office/drawing/2014/main" id="{B49CEBE9-FAA6-DA94-9A55-D52B959A111E}"/>
              </a:ext>
            </a:extLst>
          </p:cNvPr>
          <p:cNvSpPr>
            <a:spLocks noGrp="1"/>
          </p:cNvSpPr>
          <p:nvPr>
            <p:ph type="sldNum" sz="quarter" idx="12"/>
          </p:nvPr>
        </p:nvSpPr>
        <p:spPr/>
        <p:txBody>
          <a:bodyPr/>
          <a:lstStyle/>
          <a:p>
            <a:fld id="{A65A5C87-DF58-40C8-B092-1DE63DB4547E}" type="slidenum">
              <a:rPr lang="en-US" dirty="0"/>
              <a:t>15</a:t>
            </a:fld>
            <a:endParaRPr lang="en-US"/>
          </a:p>
        </p:txBody>
      </p:sp>
      <p:sp>
        <p:nvSpPr>
          <p:cNvPr id="5" name="TextBox 4">
            <a:extLst>
              <a:ext uri="{FF2B5EF4-FFF2-40B4-BE49-F238E27FC236}">
                <a16:creationId xmlns:a16="http://schemas.microsoft.com/office/drawing/2014/main" id="{DEDF8E6D-E22E-CC91-375C-8ED0E354B0D8}"/>
              </a:ext>
            </a:extLst>
          </p:cNvPr>
          <p:cNvSpPr txBox="1"/>
          <p:nvPr/>
        </p:nvSpPr>
        <p:spPr>
          <a:xfrm>
            <a:off x="-2582" y="-710"/>
            <a:ext cx="374890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ea typeface="+mn-lt"/>
                <a:cs typeface="+mn-lt"/>
              </a:rPr>
              <a:t>4. Practical Discussion</a:t>
            </a:r>
            <a:endParaRPr lang="en-US"/>
          </a:p>
        </p:txBody>
      </p:sp>
      <p:pic>
        <p:nvPicPr>
          <p:cNvPr id="6" name="Picture 5" descr="A close-up of hands planting a vegetable garden&#10;&#10;Description automatically generated">
            <a:extLst>
              <a:ext uri="{FF2B5EF4-FFF2-40B4-BE49-F238E27FC236}">
                <a16:creationId xmlns:a16="http://schemas.microsoft.com/office/drawing/2014/main" id="{06F72E0C-2DD3-AC48-C573-A6994B0CDC0A}"/>
              </a:ext>
            </a:extLst>
          </p:cNvPr>
          <p:cNvPicPr>
            <a:picLocks noChangeAspect="1"/>
          </p:cNvPicPr>
          <p:nvPr/>
        </p:nvPicPr>
        <p:blipFill>
          <a:blip r:embed="rId2"/>
          <a:stretch>
            <a:fillRect/>
          </a:stretch>
        </p:blipFill>
        <p:spPr>
          <a:xfrm>
            <a:off x="4848088" y="105716"/>
            <a:ext cx="7200347" cy="6757004"/>
          </a:xfrm>
          <a:prstGeom prst="rect">
            <a:avLst/>
          </a:prstGeom>
        </p:spPr>
      </p:pic>
      <p:sp>
        <p:nvSpPr>
          <p:cNvPr id="7" name="TextBox 6">
            <a:extLst>
              <a:ext uri="{FF2B5EF4-FFF2-40B4-BE49-F238E27FC236}">
                <a16:creationId xmlns:a16="http://schemas.microsoft.com/office/drawing/2014/main" id="{8CB7A540-B8A4-A0D1-F3FC-8A3C0E774476}"/>
              </a:ext>
            </a:extLst>
          </p:cNvPr>
          <p:cNvSpPr txBox="1"/>
          <p:nvPr/>
        </p:nvSpPr>
        <p:spPr>
          <a:xfrm>
            <a:off x="496956" y="1325217"/>
            <a:ext cx="3992217"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In my opinion we need  to start to teach everything about how to gather healthy food with the children . They will learn from the adults and from the community  what is wrong or what is good . The new generation it will learn how to grown their own fruits and vegetables , how to and where to sale if they gather more that they need it , and they will learn how to share with the other people from the community using the online  application , for food donation . Also they will learn to respect and protect  </a:t>
            </a:r>
            <a:r>
              <a:rPr lang="en-US" dirty="0" err="1"/>
              <a:t>eldery</a:t>
            </a:r>
            <a:r>
              <a:rPr lang="en-US" dirty="0"/>
              <a:t> people  from the </a:t>
            </a:r>
            <a:r>
              <a:rPr lang="en-US" dirty="0" err="1"/>
              <a:t>communit</a:t>
            </a:r>
            <a:r>
              <a:rPr lang="en-US" dirty="0"/>
              <a:t> .</a:t>
            </a:r>
          </a:p>
        </p:txBody>
      </p:sp>
    </p:spTree>
    <p:extLst>
      <p:ext uri="{BB962C8B-B14F-4D97-AF65-F5344CB8AC3E}">
        <p14:creationId xmlns:p14="http://schemas.microsoft.com/office/powerpoint/2010/main" val="33017608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2B9E095-2C61-B01E-3DE1-59B2355C2706}"/>
              </a:ext>
            </a:extLst>
          </p:cNvPr>
          <p:cNvSpPr>
            <a:spLocks noGrp="1"/>
          </p:cNvSpPr>
          <p:nvPr>
            <p:ph type="dt" sz="half" idx="10"/>
          </p:nvPr>
        </p:nvSpPr>
        <p:spPr/>
        <p:txBody>
          <a:bodyPr/>
          <a:lstStyle/>
          <a:p>
            <a:fld id="{E23352A0-5496-4AAD-8C19-6615D78E5958}" type="datetime1">
              <a:t>8/30/2024</a:t>
            </a:fld>
            <a:endParaRPr lang="en-US"/>
          </a:p>
        </p:txBody>
      </p:sp>
      <p:sp>
        <p:nvSpPr>
          <p:cNvPr id="4" name="Slide Number Placeholder 3">
            <a:extLst>
              <a:ext uri="{FF2B5EF4-FFF2-40B4-BE49-F238E27FC236}">
                <a16:creationId xmlns:a16="http://schemas.microsoft.com/office/drawing/2014/main" id="{91B724B9-C41C-82FA-7BB7-74A307AA7F61}"/>
              </a:ext>
            </a:extLst>
          </p:cNvPr>
          <p:cNvSpPr>
            <a:spLocks noGrp="1"/>
          </p:cNvSpPr>
          <p:nvPr>
            <p:ph type="sldNum" sz="quarter" idx="12"/>
          </p:nvPr>
        </p:nvSpPr>
        <p:spPr/>
        <p:txBody>
          <a:bodyPr/>
          <a:lstStyle/>
          <a:p>
            <a:fld id="{A65A5C87-DF58-40C8-B092-1DE63DB4547E}" type="slidenum">
              <a:rPr lang="en-US" dirty="0"/>
              <a:t>16</a:t>
            </a:fld>
            <a:endParaRPr lang="en-US"/>
          </a:p>
        </p:txBody>
      </p:sp>
      <p:pic>
        <p:nvPicPr>
          <p:cNvPr id="11" name="Picture 10" descr="A pile of oranges and tomatoes&#10;&#10;Description automatically generated">
            <a:extLst>
              <a:ext uri="{FF2B5EF4-FFF2-40B4-BE49-F238E27FC236}">
                <a16:creationId xmlns:a16="http://schemas.microsoft.com/office/drawing/2014/main" id="{358EC9DE-1CB8-6DA8-BAD5-D0475EB3CEB6}"/>
              </a:ext>
            </a:extLst>
          </p:cNvPr>
          <p:cNvPicPr>
            <a:picLocks noChangeAspect="1"/>
          </p:cNvPicPr>
          <p:nvPr/>
        </p:nvPicPr>
        <p:blipFill>
          <a:blip r:embed="rId2"/>
          <a:stretch>
            <a:fillRect/>
          </a:stretch>
        </p:blipFill>
        <p:spPr>
          <a:xfrm>
            <a:off x="6089543" y="12408"/>
            <a:ext cx="6096000" cy="6157710"/>
          </a:xfrm>
          <a:prstGeom prst="rect">
            <a:avLst/>
          </a:prstGeom>
        </p:spPr>
      </p:pic>
      <p:sp>
        <p:nvSpPr>
          <p:cNvPr id="5" name="TextBox 4">
            <a:extLst>
              <a:ext uri="{FF2B5EF4-FFF2-40B4-BE49-F238E27FC236}">
                <a16:creationId xmlns:a16="http://schemas.microsoft.com/office/drawing/2014/main" id="{BBFB3F71-AE51-581F-9E19-0D4C9EE13150}"/>
              </a:ext>
            </a:extLst>
          </p:cNvPr>
          <p:cNvSpPr txBox="1"/>
          <p:nvPr/>
        </p:nvSpPr>
        <p:spPr>
          <a:xfrm>
            <a:off x="315463" y="768245"/>
            <a:ext cx="5305847"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The Council city implication is very important for the community . It will help us to feel safe and that we are not alone . In the Knowle Community we can see more the implication of the Council City .</a:t>
            </a:r>
          </a:p>
        </p:txBody>
      </p:sp>
    </p:spTree>
    <p:extLst>
      <p:ext uri="{BB962C8B-B14F-4D97-AF65-F5344CB8AC3E}">
        <p14:creationId xmlns:p14="http://schemas.microsoft.com/office/powerpoint/2010/main" val="37464771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5CCAD2-FCEE-1410-9720-4A217A5A61AA}"/>
              </a:ext>
            </a:extLst>
          </p:cNvPr>
          <p:cNvSpPr>
            <a:spLocks noGrp="1"/>
          </p:cNvSpPr>
          <p:nvPr>
            <p:ph type="dt" sz="half" idx="10"/>
          </p:nvPr>
        </p:nvSpPr>
        <p:spPr/>
        <p:txBody>
          <a:bodyPr/>
          <a:lstStyle/>
          <a:p>
            <a:fld id="{0CE4614D-5B0C-4E48-A751-5D55E973C585}" type="datetime1">
              <a:t>8/30/2024</a:t>
            </a:fld>
            <a:endParaRPr lang="en-US"/>
          </a:p>
        </p:txBody>
      </p:sp>
      <p:sp>
        <p:nvSpPr>
          <p:cNvPr id="4" name="Slide Number Placeholder 3">
            <a:extLst>
              <a:ext uri="{FF2B5EF4-FFF2-40B4-BE49-F238E27FC236}">
                <a16:creationId xmlns:a16="http://schemas.microsoft.com/office/drawing/2014/main" id="{EF9A4033-0BF3-4FC0-3DC2-D533421AE1EA}"/>
              </a:ext>
            </a:extLst>
          </p:cNvPr>
          <p:cNvSpPr>
            <a:spLocks noGrp="1"/>
          </p:cNvSpPr>
          <p:nvPr>
            <p:ph type="sldNum" sz="quarter" idx="12"/>
          </p:nvPr>
        </p:nvSpPr>
        <p:spPr/>
        <p:txBody>
          <a:bodyPr/>
          <a:lstStyle/>
          <a:p>
            <a:fld id="{A65A5C87-DF58-40C8-B092-1DE63DB4547E}" type="slidenum">
              <a:rPr lang="en-US" dirty="0"/>
              <a:t>17</a:t>
            </a:fld>
            <a:endParaRPr lang="en-US"/>
          </a:p>
        </p:txBody>
      </p:sp>
      <p:sp>
        <p:nvSpPr>
          <p:cNvPr id="5" name="TextBox 4">
            <a:extLst>
              <a:ext uri="{FF2B5EF4-FFF2-40B4-BE49-F238E27FC236}">
                <a16:creationId xmlns:a16="http://schemas.microsoft.com/office/drawing/2014/main" id="{52F94EAA-7FC4-4B34-45F1-626D5D9BCF40}"/>
              </a:ext>
            </a:extLst>
          </p:cNvPr>
          <p:cNvSpPr txBox="1"/>
          <p:nvPr/>
        </p:nvSpPr>
        <p:spPr>
          <a:xfrm>
            <a:off x="363711" y="572179"/>
            <a:ext cx="5735983"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They have created open space </a:t>
            </a:r>
            <a:r>
              <a:rPr lang="en-US" dirty="0" err="1"/>
              <a:t>whrere</a:t>
            </a:r>
            <a:r>
              <a:rPr lang="en-US" dirty="0"/>
              <a:t> the residents of the community can have  a coffee on the morning and chat about  the problems that we can have or just have a coffee and spend some time with some else companies , many people can feel alone .</a:t>
            </a:r>
          </a:p>
          <a:p>
            <a:r>
              <a:rPr lang="en-US" dirty="0"/>
              <a:t>The problem that I can see regarding the meetings is that sometimes the people that are desperate for help cannot come to the meetings due that they  doesn't know how to use the internet and the social media to know about the meeting ,wheelchair users can have difficulty to get inside of the building, some doesn't have money for bus ticket.</a:t>
            </a:r>
          </a:p>
          <a:p>
            <a:r>
              <a:rPr lang="en-US" dirty="0"/>
              <a:t> Bristol Council city have helped the Knowle West community paying for the bus tickets or providing transport , making accessible the entrance for the wheelchair on the buildings with special ramps and the monthly newsletters that is sharing with all the community houses .</a:t>
            </a:r>
          </a:p>
          <a:p>
            <a:pPr algn="l"/>
            <a:endParaRPr lang="en-US" dirty="0"/>
          </a:p>
          <a:p>
            <a:r>
              <a:rPr lang="en-US" dirty="0">
                <a:cs typeface="Arial"/>
              </a:rPr>
              <a:t>=</a:t>
            </a:r>
            <a:endParaRPr lang="en-US" dirty="0"/>
          </a:p>
        </p:txBody>
      </p:sp>
    </p:spTree>
    <p:extLst>
      <p:ext uri="{BB962C8B-B14F-4D97-AF65-F5344CB8AC3E}">
        <p14:creationId xmlns:p14="http://schemas.microsoft.com/office/powerpoint/2010/main" val="5294155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2097CEE-03BC-43FC-90B3-C216265C9B07}"/>
              </a:ext>
            </a:extLst>
          </p:cNvPr>
          <p:cNvSpPr>
            <a:spLocks noGrp="1"/>
          </p:cNvSpPr>
          <p:nvPr>
            <p:ph type="dt" sz="half" idx="10"/>
          </p:nvPr>
        </p:nvSpPr>
        <p:spPr/>
        <p:txBody>
          <a:bodyPr/>
          <a:lstStyle/>
          <a:p>
            <a:fld id="{94EF7B8B-2FF8-4E45-A5DC-BAADD362376F}" type="datetime1">
              <a:t>8/30/2024</a:t>
            </a:fld>
            <a:endParaRPr lang="en-US"/>
          </a:p>
        </p:txBody>
      </p:sp>
      <p:sp>
        <p:nvSpPr>
          <p:cNvPr id="3" name="Footer Placeholder 2">
            <a:extLst>
              <a:ext uri="{FF2B5EF4-FFF2-40B4-BE49-F238E27FC236}">
                <a16:creationId xmlns:a16="http://schemas.microsoft.com/office/drawing/2014/main" id="{0DCBA49F-6577-43C7-30FD-0E67628C1DB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3AD80E2-10B4-6E55-0968-B5F5DD910C0A}"/>
              </a:ext>
            </a:extLst>
          </p:cNvPr>
          <p:cNvSpPr>
            <a:spLocks noGrp="1"/>
          </p:cNvSpPr>
          <p:nvPr>
            <p:ph type="sldNum" sz="quarter" idx="12"/>
          </p:nvPr>
        </p:nvSpPr>
        <p:spPr/>
        <p:txBody>
          <a:bodyPr/>
          <a:lstStyle/>
          <a:p>
            <a:fld id="{A65A5C87-DF58-40C8-B092-1DE63DB4547E}" type="slidenum">
              <a:rPr lang="en-US" dirty="0"/>
              <a:t>18</a:t>
            </a:fld>
            <a:endParaRPr lang="en-US"/>
          </a:p>
        </p:txBody>
      </p:sp>
      <p:pic>
        <p:nvPicPr>
          <p:cNvPr id="5" name="Picture 4" descr="A close-up of vegetables&#10;&#10;Description automatically generated">
            <a:extLst>
              <a:ext uri="{FF2B5EF4-FFF2-40B4-BE49-F238E27FC236}">
                <a16:creationId xmlns:a16="http://schemas.microsoft.com/office/drawing/2014/main" id="{2BECF250-7867-59C3-5010-601824F4F166}"/>
              </a:ext>
            </a:extLst>
          </p:cNvPr>
          <p:cNvPicPr>
            <a:picLocks noChangeAspect="1"/>
          </p:cNvPicPr>
          <p:nvPr/>
        </p:nvPicPr>
        <p:blipFill>
          <a:blip r:embed="rId2"/>
          <a:stretch>
            <a:fillRect/>
          </a:stretch>
        </p:blipFill>
        <p:spPr>
          <a:xfrm>
            <a:off x="3666436" y="2761"/>
            <a:ext cx="8404086" cy="6344477"/>
          </a:xfrm>
          <a:prstGeom prst="rect">
            <a:avLst/>
          </a:prstGeom>
        </p:spPr>
      </p:pic>
      <p:sp>
        <p:nvSpPr>
          <p:cNvPr id="6" name="TextBox 5">
            <a:extLst>
              <a:ext uri="{FF2B5EF4-FFF2-40B4-BE49-F238E27FC236}">
                <a16:creationId xmlns:a16="http://schemas.microsoft.com/office/drawing/2014/main" id="{07356C4E-3972-7675-6FAE-49CFCF99CB04}"/>
              </a:ext>
            </a:extLst>
          </p:cNvPr>
          <p:cNvSpPr txBox="1"/>
          <p:nvPr/>
        </p:nvSpPr>
        <p:spPr>
          <a:xfrm>
            <a:off x="599606" y="730770"/>
            <a:ext cx="2585803"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dirty="0">
                <a:latin typeface="Avenir Next LT Pro"/>
              </a:rPr>
              <a:t>Also the Council City on collaboration with Bank food Association gather good from the big supermarkets and local store and after they donate it to the community members that they need it . </a:t>
            </a:r>
            <a:endParaRPr lang="en-US" dirty="0">
              <a:latin typeface="Avenir Next LT Pro"/>
            </a:endParaRPr>
          </a:p>
          <a:p>
            <a:r>
              <a:rPr lang="en-US" dirty="0"/>
              <a:t>On the cooking classes  we can see that all the community members  works together with respect for the other ethnicity , bringing more flavors and </a:t>
            </a:r>
            <a:r>
              <a:rPr lang="en-US" dirty="0" err="1"/>
              <a:t>colours</a:t>
            </a:r>
            <a:r>
              <a:rPr lang="en-US" dirty="0"/>
              <a:t> to our plates  . </a:t>
            </a:r>
          </a:p>
        </p:txBody>
      </p:sp>
    </p:spTree>
    <p:extLst>
      <p:ext uri="{BB962C8B-B14F-4D97-AF65-F5344CB8AC3E}">
        <p14:creationId xmlns:p14="http://schemas.microsoft.com/office/powerpoint/2010/main" val="42674375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956AD31-FA80-1F65-4A69-ADD83552AAAE}"/>
              </a:ext>
            </a:extLst>
          </p:cNvPr>
          <p:cNvSpPr>
            <a:spLocks noGrp="1"/>
          </p:cNvSpPr>
          <p:nvPr>
            <p:ph type="dt" sz="half" idx="10"/>
          </p:nvPr>
        </p:nvSpPr>
        <p:spPr/>
        <p:txBody>
          <a:bodyPr/>
          <a:lstStyle/>
          <a:p>
            <a:fld id="{55D61478-6266-4711-B877-26216D9376C3}" type="datetime1">
              <a:t>8/30/2024</a:t>
            </a:fld>
            <a:endParaRPr lang="en-US"/>
          </a:p>
        </p:txBody>
      </p:sp>
      <p:sp>
        <p:nvSpPr>
          <p:cNvPr id="3" name="Footer Placeholder 2">
            <a:extLst>
              <a:ext uri="{FF2B5EF4-FFF2-40B4-BE49-F238E27FC236}">
                <a16:creationId xmlns:a16="http://schemas.microsoft.com/office/drawing/2014/main" id="{4B47E20F-744F-5890-D2E6-1D2E816D097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7360BEF-5044-635D-BCFC-DEB3DCA6561B}"/>
              </a:ext>
            </a:extLst>
          </p:cNvPr>
          <p:cNvSpPr>
            <a:spLocks noGrp="1"/>
          </p:cNvSpPr>
          <p:nvPr>
            <p:ph type="sldNum" sz="quarter" idx="12"/>
          </p:nvPr>
        </p:nvSpPr>
        <p:spPr/>
        <p:txBody>
          <a:bodyPr/>
          <a:lstStyle/>
          <a:p>
            <a:fld id="{A65A5C87-DF58-40C8-B092-1DE63DB4547E}" type="slidenum">
              <a:rPr lang="en-US" dirty="0"/>
              <a:t>19</a:t>
            </a:fld>
            <a:endParaRPr lang="en-US"/>
          </a:p>
        </p:txBody>
      </p:sp>
      <p:pic>
        <p:nvPicPr>
          <p:cNvPr id="5" name="Picture 4" descr="A group of boxes of food&#10;&#10;Description automatically generated">
            <a:extLst>
              <a:ext uri="{FF2B5EF4-FFF2-40B4-BE49-F238E27FC236}">
                <a16:creationId xmlns:a16="http://schemas.microsoft.com/office/drawing/2014/main" id="{711D5328-D03F-31CA-4D8B-2E130A0F6A2E}"/>
              </a:ext>
            </a:extLst>
          </p:cNvPr>
          <p:cNvPicPr>
            <a:picLocks noChangeAspect="1"/>
          </p:cNvPicPr>
          <p:nvPr/>
        </p:nvPicPr>
        <p:blipFill>
          <a:blip r:embed="rId2"/>
          <a:stretch>
            <a:fillRect/>
          </a:stretch>
        </p:blipFill>
        <p:spPr>
          <a:xfrm>
            <a:off x="5863525" y="6296"/>
            <a:ext cx="6096000" cy="6341712"/>
          </a:xfrm>
          <a:prstGeom prst="rect">
            <a:avLst/>
          </a:prstGeom>
        </p:spPr>
      </p:pic>
      <p:sp>
        <p:nvSpPr>
          <p:cNvPr id="6" name="TextBox 5">
            <a:extLst>
              <a:ext uri="{FF2B5EF4-FFF2-40B4-BE49-F238E27FC236}">
                <a16:creationId xmlns:a16="http://schemas.microsoft.com/office/drawing/2014/main" id="{BAF5E0E6-1243-283C-CB51-E6E6408A6F26}"/>
              </a:ext>
            </a:extLst>
          </p:cNvPr>
          <p:cNvSpPr txBox="1"/>
          <p:nvPr/>
        </p:nvSpPr>
        <p:spPr>
          <a:xfrm>
            <a:off x="0" y="-1"/>
            <a:ext cx="5858654" cy="63709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Arial Nova"/>
              </a:rPr>
              <a:t>The Knowle West Community has developed several initiatives to improve food access and education. The KW Food Network, formed in 2020, focuses on three priority areas: access to food, building food knowledge, and using food for connectivity and joy. They organize community events, like the community roast, and distribute meal kits to engage residents. The </a:t>
            </a:r>
            <a:r>
              <a:rPr lang="en-US" sz="2400" err="1">
                <a:latin typeface="Arial Nova"/>
              </a:rPr>
              <a:t>Redcatch</a:t>
            </a:r>
            <a:r>
              <a:rPr lang="en-US" sz="2400" dirty="0">
                <a:latin typeface="Arial Nova"/>
              </a:rPr>
              <a:t> Community Garden also plays a significant role, providing fresh produce and hosting activities to improve community health. They offer free weekly community lunches and have launched initiatives like micro-grants for educational growing and a community cook-off project.</a:t>
            </a:r>
          </a:p>
        </p:txBody>
      </p:sp>
    </p:spTree>
    <p:extLst>
      <p:ext uri="{BB962C8B-B14F-4D97-AF65-F5344CB8AC3E}">
        <p14:creationId xmlns:p14="http://schemas.microsoft.com/office/powerpoint/2010/main" val="7937804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3AE820C-3386-F239-16B6-68DA3A0BE5E9}"/>
              </a:ext>
            </a:extLst>
          </p:cNvPr>
          <p:cNvSpPr>
            <a:spLocks noGrp="1"/>
          </p:cNvSpPr>
          <p:nvPr>
            <p:ph type="dt" sz="half" idx="10"/>
          </p:nvPr>
        </p:nvSpPr>
        <p:spPr/>
        <p:txBody>
          <a:bodyPr/>
          <a:lstStyle/>
          <a:p>
            <a:fld id="{2E49AC68-5CBF-4C31-93A6-266BAC2874D5}" type="datetime1">
              <a:rPr lang="en-US"/>
              <a:t>8/30/2024</a:t>
            </a:fld>
            <a:endParaRPr lang="en-US"/>
          </a:p>
        </p:txBody>
      </p:sp>
      <p:sp>
        <p:nvSpPr>
          <p:cNvPr id="6" name="Footer Placeholder 5">
            <a:extLst>
              <a:ext uri="{FF2B5EF4-FFF2-40B4-BE49-F238E27FC236}">
                <a16:creationId xmlns:a16="http://schemas.microsoft.com/office/drawing/2014/main" id="{E2049E08-74EB-3058-E105-9E989F2B038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218EF0-798B-91B8-18C8-67CDE5A16AA0}"/>
              </a:ext>
            </a:extLst>
          </p:cNvPr>
          <p:cNvSpPr>
            <a:spLocks noGrp="1"/>
          </p:cNvSpPr>
          <p:nvPr>
            <p:ph type="sldNum" sz="quarter" idx="12"/>
          </p:nvPr>
        </p:nvSpPr>
        <p:spPr/>
        <p:txBody>
          <a:bodyPr/>
          <a:lstStyle/>
          <a:p>
            <a:fld id="{A65A5C87-DF58-40C8-B092-1DE63DB4547E}" type="slidenum">
              <a:rPr lang="en-US" dirty="0"/>
              <a:t>20</a:t>
            </a:fld>
            <a:endParaRPr lang="en-US"/>
          </a:p>
        </p:txBody>
      </p:sp>
      <p:pic>
        <p:nvPicPr>
          <p:cNvPr id="20" name="Content Placeholder 19" descr="A group of different fruits and vegetables&#10;&#10;Description automatically generated">
            <a:extLst>
              <a:ext uri="{FF2B5EF4-FFF2-40B4-BE49-F238E27FC236}">
                <a16:creationId xmlns:a16="http://schemas.microsoft.com/office/drawing/2014/main" id="{E66AC6BC-9110-E8E9-99EA-9908DD8CC806}"/>
              </a:ext>
            </a:extLst>
          </p:cNvPr>
          <p:cNvPicPr>
            <a:picLocks noGrp="1" noChangeAspect="1"/>
          </p:cNvPicPr>
          <p:nvPr>
            <p:ph sz="half" idx="4294967295"/>
          </p:nvPr>
        </p:nvPicPr>
        <p:blipFill>
          <a:blip r:embed="rId2"/>
          <a:stretch>
            <a:fillRect/>
          </a:stretch>
        </p:blipFill>
        <p:spPr>
          <a:xfrm>
            <a:off x="4197350" y="-4763"/>
            <a:ext cx="7994650" cy="6340476"/>
          </a:xfrm>
        </p:spPr>
      </p:pic>
      <p:sp>
        <p:nvSpPr>
          <p:cNvPr id="2" name="TextBox 1">
            <a:extLst>
              <a:ext uri="{FF2B5EF4-FFF2-40B4-BE49-F238E27FC236}">
                <a16:creationId xmlns:a16="http://schemas.microsoft.com/office/drawing/2014/main" id="{9ED444C4-4685-437A-D67D-C5E0058BB324}"/>
              </a:ext>
            </a:extLst>
          </p:cNvPr>
          <p:cNvSpPr txBox="1"/>
          <p:nvPr/>
        </p:nvSpPr>
        <p:spPr>
          <a:xfrm>
            <a:off x="15667" y="7305"/>
            <a:ext cx="459634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sp>
        <p:nvSpPr>
          <p:cNvPr id="9" name="TextBox 8">
            <a:extLst>
              <a:ext uri="{FF2B5EF4-FFF2-40B4-BE49-F238E27FC236}">
                <a16:creationId xmlns:a16="http://schemas.microsoft.com/office/drawing/2014/main" id="{3FE6C6CC-4FD0-06FC-85C0-EE5595F1DCEF}"/>
              </a:ext>
            </a:extLst>
          </p:cNvPr>
          <p:cNvSpPr txBox="1"/>
          <p:nvPr/>
        </p:nvSpPr>
        <p:spPr>
          <a:xfrm>
            <a:off x="307009" y="664143"/>
            <a:ext cx="3684329"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Stakeholders are crucial in the Knowle West community because they facilitate community engagement and empowerment, ensuring that local initiatives are driven by the needs and aspirations of residents. Their involvement helps in planning and managing resources effectively, fostering local ownership of projects, and ensuring that changes are made with the community rather than imposed upon it. This collaborative approach enhances social capital, supports mental health, and ensures that facilities and programs are responsive to evolving community needs</a:t>
            </a:r>
          </a:p>
          <a:p>
            <a:endParaRPr lang="en-US">
              <a:solidFill>
                <a:srgbClr val="222222"/>
              </a:solidFill>
              <a:latin typeface="Google Sans"/>
              <a:cs typeface="Arial"/>
            </a:endParaRPr>
          </a:p>
        </p:txBody>
      </p:sp>
    </p:spTree>
    <p:extLst>
      <p:ext uri="{BB962C8B-B14F-4D97-AF65-F5344CB8AC3E}">
        <p14:creationId xmlns:p14="http://schemas.microsoft.com/office/powerpoint/2010/main" val="8403923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391703C-7BAC-7B30-D3A4-BB08DB0B5BC4}"/>
              </a:ext>
            </a:extLst>
          </p:cNvPr>
          <p:cNvSpPr>
            <a:spLocks noGrp="1"/>
          </p:cNvSpPr>
          <p:nvPr>
            <p:ph type="dt" sz="half" idx="10"/>
          </p:nvPr>
        </p:nvSpPr>
        <p:spPr/>
        <p:txBody>
          <a:bodyPr/>
          <a:lstStyle/>
          <a:p>
            <a:fld id="{FA5852CF-1061-4758-83D9-49BC8723DF95}" type="datetime1">
              <a:t>8/30/2024</a:t>
            </a:fld>
            <a:endParaRPr lang="en-US"/>
          </a:p>
        </p:txBody>
      </p:sp>
      <p:sp>
        <p:nvSpPr>
          <p:cNvPr id="4" name="Slide Number Placeholder 3">
            <a:extLst>
              <a:ext uri="{FF2B5EF4-FFF2-40B4-BE49-F238E27FC236}">
                <a16:creationId xmlns:a16="http://schemas.microsoft.com/office/drawing/2014/main" id="{B76B0E74-C075-00F1-EB66-9AD47E6EBCE1}"/>
              </a:ext>
            </a:extLst>
          </p:cNvPr>
          <p:cNvSpPr>
            <a:spLocks noGrp="1"/>
          </p:cNvSpPr>
          <p:nvPr>
            <p:ph type="sldNum" sz="quarter" idx="12"/>
          </p:nvPr>
        </p:nvSpPr>
        <p:spPr/>
        <p:txBody>
          <a:bodyPr/>
          <a:lstStyle/>
          <a:p>
            <a:fld id="{A65A5C87-DF58-40C8-B092-1DE63DB4547E}" type="slidenum">
              <a:rPr lang="en-US" dirty="0"/>
              <a:t>21</a:t>
            </a:fld>
            <a:endParaRPr lang="en-US"/>
          </a:p>
        </p:txBody>
      </p:sp>
      <p:sp>
        <p:nvSpPr>
          <p:cNvPr id="5" name="TextBox 4">
            <a:extLst>
              <a:ext uri="{FF2B5EF4-FFF2-40B4-BE49-F238E27FC236}">
                <a16:creationId xmlns:a16="http://schemas.microsoft.com/office/drawing/2014/main" id="{A800600E-8C05-2904-D0F0-EC38EA5D9188}"/>
              </a:ext>
            </a:extLst>
          </p:cNvPr>
          <p:cNvSpPr txBox="1"/>
          <p:nvPr/>
        </p:nvSpPr>
        <p:spPr>
          <a:xfrm>
            <a:off x="428624" y="367393"/>
            <a:ext cx="114299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dirty="0"/>
              <a:t>Conclusion </a:t>
            </a:r>
            <a:endParaRPr lang="en-US"/>
          </a:p>
        </p:txBody>
      </p:sp>
      <p:sp>
        <p:nvSpPr>
          <p:cNvPr id="6" name="TextBox 5">
            <a:extLst>
              <a:ext uri="{FF2B5EF4-FFF2-40B4-BE49-F238E27FC236}">
                <a16:creationId xmlns:a16="http://schemas.microsoft.com/office/drawing/2014/main" id="{673BDD16-3A6F-225C-E39D-8995308066C0}"/>
              </a:ext>
            </a:extLst>
          </p:cNvPr>
          <p:cNvSpPr txBox="1"/>
          <p:nvPr/>
        </p:nvSpPr>
        <p:spPr>
          <a:xfrm>
            <a:off x="425673" y="837925"/>
            <a:ext cx="7214887"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On this project it was described the Knowle West Community Outreach where we can see the Knowle West community problems and weaknesses , how the loose of the people jobs have taken to poverty and social isolation.  Also we have described the importance of Participatory Decision Making, Transformation and accountability, Respect for the cultural and Local Project Support on Knowle West Community. </a:t>
            </a:r>
          </a:p>
          <a:p>
            <a:r>
              <a:rPr lang="en-US" dirty="0"/>
              <a:t>We have seen the importance of the stakeholders and partners on the engagement project of healthy food and communication ways that we can use to engage everyone on the community. And how the Knowle West Network is a key player , bringing  together residents , business and organization to build new skills and knowledge for healthy food preparation . The Community Kitchen Projects are  important for inclusion and diversity </a:t>
            </a:r>
          </a:p>
          <a:p>
            <a:endParaRPr lang="en-US" dirty="0"/>
          </a:p>
        </p:txBody>
      </p:sp>
    </p:spTree>
    <p:extLst>
      <p:ext uri="{BB962C8B-B14F-4D97-AF65-F5344CB8AC3E}">
        <p14:creationId xmlns:p14="http://schemas.microsoft.com/office/powerpoint/2010/main" val="3301035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982D582-19E6-2DB8-FF68-CC7844A00243}"/>
              </a:ext>
            </a:extLst>
          </p:cNvPr>
          <p:cNvSpPr>
            <a:spLocks noGrp="1"/>
          </p:cNvSpPr>
          <p:nvPr>
            <p:ph type="dt" sz="half" idx="10"/>
          </p:nvPr>
        </p:nvSpPr>
        <p:spPr/>
        <p:txBody>
          <a:bodyPr/>
          <a:lstStyle/>
          <a:p>
            <a:fld id="{CECD2C7A-0F49-477B-B144-C38C7B99EBFB}" type="datetime1">
              <a:t>8/30/2024</a:t>
            </a:fld>
            <a:endParaRPr lang="en-US"/>
          </a:p>
        </p:txBody>
      </p:sp>
      <p:sp>
        <p:nvSpPr>
          <p:cNvPr id="3" name="Footer Placeholder 2">
            <a:extLst>
              <a:ext uri="{FF2B5EF4-FFF2-40B4-BE49-F238E27FC236}">
                <a16:creationId xmlns:a16="http://schemas.microsoft.com/office/drawing/2014/main" id="{92A68672-D86F-EDBE-C7BB-D8E3B9CFDFF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C9422A9-D96A-81EA-5046-EDE4770ED8D8}"/>
              </a:ext>
            </a:extLst>
          </p:cNvPr>
          <p:cNvSpPr>
            <a:spLocks noGrp="1"/>
          </p:cNvSpPr>
          <p:nvPr>
            <p:ph type="sldNum" sz="quarter" idx="12"/>
          </p:nvPr>
        </p:nvSpPr>
        <p:spPr/>
        <p:txBody>
          <a:bodyPr/>
          <a:lstStyle/>
          <a:p>
            <a:fld id="{A65A5C87-DF58-40C8-B092-1DE63DB4547E}" type="slidenum">
              <a:rPr lang="en-US" dirty="0"/>
              <a:t>22</a:t>
            </a:fld>
            <a:endParaRPr lang="en-US"/>
          </a:p>
        </p:txBody>
      </p:sp>
      <p:sp>
        <p:nvSpPr>
          <p:cNvPr id="5" name="TextBox 4">
            <a:extLst>
              <a:ext uri="{FF2B5EF4-FFF2-40B4-BE49-F238E27FC236}">
                <a16:creationId xmlns:a16="http://schemas.microsoft.com/office/drawing/2014/main" id="{5D87C627-0B3E-6453-57C5-DFF49763C363}"/>
              </a:ext>
            </a:extLst>
          </p:cNvPr>
          <p:cNvSpPr txBox="1"/>
          <p:nvPr/>
        </p:nvSpPr>
        <p:spPr>
          <a:xfrm>
            <a:off x="609600" y="628650"/>
            <a:ext cx="4991100"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It was </a:t>
            </a:r>
            <a:r>
              <a:rPr lang="en-US" dirty="0" err="1"/>
              <a:t>decribed</a:t>
            </a:r>
            <a:r>
              <a:rPr lang="en-US" dirty="0"/>
              <a:t> that the main goals of the Knowle West Food Network are to ensure that all residents have access to good-quality, affordable food and to equip them with the confidence, skills, knowledge, and tools necessary to prepare a healthy diet they enjoy. The network focuses on three priority areas: </a:t>
            </a:r>
          </a:p>
          <a:p>
            <a:r>
              <a:rPr lang="en-US" dirty="0"/>
              <a:t>- Access to food</a:t>
            </a:r>
          </a:p>
          <a:p>
            <a:r>
              <a:rPr lang="en-US" dirty="0"/>
              <a:t>- Building food knowledge/education</a:t>
            </a:r>
          </a:p>
          <a:p>
            <a:r>
              <a:rPr lang="en-US" dirty="0"/>
              <a:t>- Using food as a tool for connectivity and joy</a:t>
            </a:r>
          </a:p>
          <a:p>
            <a:endParaRPr lang="en-US"/>
          </a:p>
          <a:p>
            <a:r>
              <a:rPr lang="en-US" dirty="0"/>
              <a:t>These goals aim to foster community collaboration, support, and learning to address local food challenges effectively</a:t>
            </a:r>
          </a:p>
          <a:p>
            <a:endParaRPr lang="en-US"/>
          </a:p>
        </p:txBody>
      </p:sp>
    </p:spTree>
    <p:extLst>
      <p:ext uri="{BB962C8B-B14F-4D97-AF65-F5344CB8AC3E}">
        <p14:creationId xmlns:p14="http://schemas.microsoft.com/office/powerpoint/2010/main" val="10257808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7940A-8E75-0892-58F3-EC06DD623117}"/>
              </a:ext>
            </a:extLst>
          </p:cNvPr>
          <p:cNvSpPr>
            <a:spLocks noGrp="1"/>
          </p:cNvSpPr>
          <p:nvPr>
            <p:ph type="title"/>
          </p:nvPr>
        </p:nvSpPr>
        <p:spPr/>
        <p:txBody>
          <a:bodyPr/>
          <a:lstStyle/>
          <a:p>
            <a:r>
              <a:rPr lang="en-US"/>
              <a:t>References </a:t>
            </a:r>
          </a:p>
        </p:txBody>
      </p:sp>
      <p:sp>
        <p:nvSpPr>
          <p:cNvPr id="3" name="Content Placeholder 2">
            <a:extLst>
              <a:ext uri="{FF2B5EF4-FFF2-40B4-BE49-F238E27FC236}">
                <a16:creationId xmlns:a16="http://schemas.microsoft.com/office/drawing/2014/main" id="{D3B1EC7F-9D27-5015-8A8B-2451859EB279}"/>
              </a:ext>
            </a:extLst>
          </p:cNvPr>
          <p:cNvSpPr>
            <a:spLocks noGrp="1"/>
          </p:cNvSpPr>
          <p:nvPr>
            <p:ph idx="1"/>
          </p:nvPr>
        </p:nvSpPr>
        <p:spPr>
          <a:xfrm>
            <a:off x="871399" y="1279875"/>
            <a:ext cx="8946541" cy="4195481"/>
          </a:xfrm>
        </p:spPr>
        <p:txBody>
          <a:bodyPr vert="horz" lIns="91440" tIns="45720" rIns="91440" bIns="45720" rtlCol="0" anchor="t">
            <a:noAutofit/>
          </a:bodyPr>
          <a:lstStyle/>
          <a:p>
            <a:pPr marL="0" indent="0">
              <a:buNone/>
            </a:pPr>
            <a:r>
              <a:rPr lang="en-US" sz="1600" b="1" dirty="0">
                <a:solidFill>
                  <a:srgbClr val="222222"/>
                </a:solidFill>
                <a:latin typeface="Arial"/>
                <a:ea typeface="+mn-lt"/>
                <a:cs typeface="Arial"/>
              </a:rPr>
              <a:t> Mathieson, G. (2024). Knowle West Food Network. [online] </a:t>
            </a:r>
            <a:r>
              <a:rPr lang="en-US" sz="1600" b="1" dirty="0">
                <a:latin typeface="Arial"/>
                <a:ea typeface="+mn-lt"/>
                <a:cs typeface="Arial"/>
                <a:hlinkClick r:id="rId2"/>
              </a:rPr>
              <a:t>Knowlewest.co.uk</a:t>
            </a:r>
            <a:r>
              <a:rPr lang="en-US" sz="1600" b="1" dirty="0">
                <a:solidFill>
                  <a:srgbClr val="222222"/>
                </a:solidFill>
                <a:latin typeface="Arial"/>
                <a:ea typeface="+mn-lt"/>
                <a:cs typeface="Arial"/>
              </a:rPr>
              <a:t>. Available at: </a:t>
            </a:r>
            <a:r>
              <a:rPr lang="en-US" sz="1600" b="1" dirty="0">
                <a:latin typeface="Arial"/>
                <a:ea typeface="+mn-lt"/>
                <a:cs typeface="Arial"/>
                <a:hlinkClick r:id="rId3"/>
              </a:rPr>
              <a:t>https://www.knowlewest.co.uk/community-updates/knowle-west-food-network/</a:t>
            </a:r>
            <a:r>
              <a:rPr lang="en-US" sz="1600" b="1" dirty="0">
                <a:solidFill>
                  <a:srgbClr val="222222"/>
                </a:solidFill>
                <a:latin typeface="Arial"/>
                <a:ea typeface="+mn-lt"/>
                <a:cs typeface="Arial"/>
              </a:rPr>
              <a:t> [Accessed  Billington, U. (2024).</a:t>
            </a:r>
            <a:endParaRPr lang="en-US" dirty="0"/>
          </a:p>
          <a:p>
            <a:pPr marL="0" indent="0">
              <a:buNone/>
            </a:pPr>
            <a:r>
              <a:rPr lang="en-US" sz="1600" b="1">
                <a:latin typeface="Arial"/>
                <a:ea typeface="+mn-lt"/>
                <a:cs typeface="+mn-lt"/>
              </a:rPr>
              <a:t>0N.1- </a:t>
            </a:r>
            <a:r>
              <a:rPr lang="en-US" sz="1600" b="1" dirty="0">
                <a:latin typeface="Arial"/>
                <a:ea typeface="+mn-lt"/>
                <a:cs typeface="+mn-lt"/>
                <a:hlinkClick r:id="rId4"/>
              </a:rPr>
              <a:t>https://www.bristol.gov.uk/files/documents/3483-kwrf-investment-principles-handout-2/file#:~:text=Stakeholders%20will%20include%20local%20health,fast%20food%20establishments%20and</a:t>
            </a:r>
            <a:endParaRPr lang="en-US" sz="1600" b="1" dirty="0">
              <a:latin typeface="Arial"/>
              <a:ea typeface="+mn-lt"/>
              <a:cs typeface="+mn-lt"/>
            </a:endParaRPr>
          </a:p>
          <a:p>
            <a:pPr marL="0" indent="0">
              <a:buNone/>
            </a:pPr>
            <a:r>
              <a:rPr lang="en-US" sz="1600" b="1" dirty="0">
                <a:solidFill>
                  <a:srgbClr val="222222"/>
                </a:solidFill>
                <a:latin typeface="Arial"/>
                <a:cs typeface="Arial"/>
              </a:rPr>
              <a:t>Knowle West Regeneration Framework -Investment Principles Knowle West Regeneration Framework Investment Principles Location Map 2. (n.d.). Available at: </a:t>
            </a:r>
            <a:r>
              <a:rPr lang="en-US" sz="1600" b="1" dirty="0">
                <a:solidFill>
                  <a:srgbClr val="1155CC"/>
                </a:solidFill>
                <a:latin typeface="Arial"/>
                <a:cs typeface="Arial"/>
                <a:hlinkClick r:id="rId5"/>
              </a:rPr>
              <a:t>https://www.bristol.gov.uk/files/documents/3483-kwrf-investment-principles-handout-2/file#:~:text=Stakeholders%20will%20include%20local%20health</a:t>
            </a:r>
            <a:r>
              <a:rPr lang="en-US" sz="1600" b="1" dirty="0">
                <a:solidFill>
                  <a:srgbClr val="222222"/>
                </a:solidFill>
                <a:latin typeface="Arial"/>
                <a:cs typeface="Arial"/>
              </a:rPr>
              <a:t> [Accessed 29 Aug. 2024].</a:t>
            </a:r>
          </a:p>
          <a:p>
            <a:pPr marL="0" indent="0">
              <a:buNone/>
            </a:pPr>
            <a:r>
              <a:rPr lang="en-US" sz="1600" b="1" dirty="0">
                <a:solidFill>
                  <a:srgbClr val="222222"/>
                </a:solidFill>
                <a:latin typeface="Arial"/>
                <a:cs typeface="Arial"/>
              </a:rPr>
              <a:t>Open.edu. (2024). Week 5: Introducing stakeholders: View as single page | </a:t>
            </a:r>
            <a:r>
              <a:rPr lang="en-US" sz="1600" b="1" err="1">
                <a:solidFill>
                  <a:srgbClr val="222222"/>
                </a:solidFill>
                <a:latin typeface="Arial"/>
                <a:cs typeface="Arial"/>
              </a:rPr>
              <a:t>OpenLearn</a:t>
            </a:r>
            <a:r>
              <a:rPr lang="en-US" sz="1600" b="1" dirty="0">
                <a:solidFill>
                  <a:srgbClr val="222222"/>
                </a:solidFill>
                <a:latin typeface="Arial"/>
                <a:cs typeface="Arial"/>
              </a:rPr>
              <a:t>. [online] Available at: </a:t>
            </a:r>
            <a:r>
              <a:rPr lang="en-US" sz="1600" b="1" dirty="0">
                <a:solidFill>
                  <a:srgbClr val="1155CC"/>
                </a:solidFill>
                <a:latin typeface="Arial"/>
                <a:cs typeface="Arial"/>
                <a:hlinkClick r:id="rId6"/>
              </a:rPr>
              <a:t>https://www.open.edu/openlearn/mod/oucontent/view.php?id=21023&amp;printable=1&amp;utm_source=perplexity</a:t>
            </a:r>
            <a:r>
              <a:rPr lang="en-US" sz="1600" b="1" dirty="0">
                <a:solidFill>
                  <a:srgbClr val="222222"/>
                </a:solidFill>
                <a:latin typeface="Arial"/>
                <a:cs typeface="Arial"/>
              </a:rPr>
              <a:t> [Accessed 29 Aug. 2024].</a:t>
            </a:r>
          </a:p>
          <a:p>
            <a:pPr marL="0" indent="0">
              <a:buNone/>
            </a:pPr>
            <a:r>
              <a:rPr lang="en-US" sz="1600" b="1" dirty="0">
                <a:solidFill>
                  <a:srgbClr val="222222"/>
                </a:solidFill>
                <a:latin typeface="Arial"/>
                <a:cs typeface="Arial"/>
              </a:rPr>
              <a:t>  THE GARDEN IMPROVING COMMUNITY HEALTH THROUGH FOOD. [online] Bristol247.com. Available at: </a:t>
            </a:r>
            <a:r>
              <a:rPr lang="en-US" sz="1600" b="1" dirty="0">
                <a:solidFill>
                  <a:srgbClr val="1155CC"/>
                </a:solidFill>
                <a:latin typeface="Arial"/>
                <a:cs typeface="Arial"/>
                <a:hlinkClick r:id="rId7"/>
              </a:rPr>
              <a:t>https://www.bristol247.com/climate/news-climate/the-garden-improving-community-health-through-food/</a:t>
            </a:r>
            <a:r>
              <a:rPr lang="en-US" sz="1600" b="1" dirty="0">
                <a:solidFill>
                  <a:srgbClr val="222222"/>
                </a:solidFill>
                <a:latin typeface="Arial"/>
                <a:cs typeface="Arial"/>
              </a:rPr>
              <a:t> [Accessed 30 Aug. 2024].</a:t>
            </a:r>
            <a:endParaRPr lang="en-US" sz="1600" b="1">
              <a:solidFill>
                <a:srgbClr val="000000"/>
              </a:solidFill>
              <a:latin typeface="Arial"/>
              <a:cs typeface="Arial"/>
            </a:endParaRPr>
          </a:p>
          <a:p>
            <a:pPr marL="0" indent="0">
              <a:buNone/>
            </a:pPr>
            <a:endParaRPr lang="en-US" sz="1600" b="1" dirty="0">
              <a:solidFill>
                <a:srgbClr val="222222"/>
              </a:solidFill>
              <a:latin typeface="Arial"/>
              <a:cs typeface="Arial"/>
            </a:endParaRPr>
          </a:p>
        </p:txBody>
      </p:sp>
      <p:sp>
        <p:nvSpPr>
          <p:cNvPr id="5" name="Date Placeholder 4">
            <a:extLst>
              <a:ext uri="{FF2B5EF4-FFF2-40B4-BE49-F238E27FC236}">
                <a16:creationId xmlns:a16="http://schemas.microsoft.com/office/drawing/2014/main" id="{87805137-2A8C-A6CD-7581-7E55A911847C}"/>
              </a:ext>
            </a:extLst>
          </p:cNvPr>
          <p:cNvSpPr>
            <a:spLocks noGrp="1"/>
          </p:cNvSpPr>
          <p:nvPr>
            <p:ph type="dt" sz="half" idx="10"/>
          </p:nvPr>
        </p:nvSpPr>
        <p:spPr/>
        <p:txBody>
          <a:bodyPr/>
          <a:lstStyle/>
          <a:p>
            <a:fld id="{D4D65AF2-06BA-45AA-8657-5B9968EF11B1}" type="datetime1">
              <a:rPr lang="en-US"/>
              <a:t>8/30/2024</a:t>
            </a:fld>
            <a:endParaRPr lang="en-US"/>
          </a:p>
        </p:txBody>
      </p:sp>
      <p:sp>
        <p:nvSpPr>
          <p:cNvPr id="6" name="Footer Placeholder 5">
            <a:extLst>
              <a:ext uri="{FF2B5EF4-FFF2-40B4-BE49-F238E27FC236}">
                <a16:creationId xmlns:a16="http://schemas.microsoft.com/office/drawing/2014/main" id="{F2B3D24A-E68B-18CA-EA27-EC04B765C94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D5E648F-7570-0157-4B87-A96EB45FE423}"/>
              </a:ext>
            </a:extLst>
          </p:cNvPr>
          <p:cNvSpPr>
            <a:spLocks noGrp="1"/>
          </p:cNvSpPr>
          <p:nvPr>
            <p:ph type="sldNum" sz="quarter" idx="12"/>
          </p:nvPr>
        </p:nvSpPr>
        <p:spPr/>
        <p:txBody>
          <a:bodyPr/>
          <a:lstStyle/>
          <a:p>
            <a:fld id="{A65A5C87-DF58-40C8-B092-1DE63DB4547E}" type="slidenum">
              <a:rPr lang="en-US" dirty="0"/>
              <a:t>23</a:t>
            </a:fld>
            <a:endParaRPr lang="en-US"/>
          </a:p>
        </p:txBody>
      </p:sp>
    </p:spTree>
    <p:extLst>
      <p:ext uri="{BB962C8B-B14F-4D97-AF65-F5344CB8AC3E}">
        <p14:creationId xmlns:p14="http://schemas.microsoft.com/office/powerpoint/2010/main" val="57818678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23</Slides>
  <Notes>0</Notes>
  <HiddenSlides>0</HiddenSlide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Element 3. Community Engagement Plan</vt:lpstr>
      <vt:lpstr>PowerPoint Presentation</vt:lpstr>
      <vt:lpstr>PowerPoint Presentation</vt:lpstr>
      <vt:lpstr>Community Kitchen project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751</cp:revision>
  <dcterms:created xsi:type="dcterms:W3CDTF">2024-08-27T20:30:02Z</dcterms:created>
  <dcterms:modified xsi:type="dcterms:W3CDTF">2024-08-31T02:02:22Z</dcterms:modified>
</cp:coreProperties>
</file>