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39"/>
  </p:notesMasterIdLst>
  <p:sldIdLst>
    <p:sldId id="277" r:id="rId3"/>
    <p:sldId id="257" r:id="rId4"/>
    <p:sldId id="258" r:id="rId5"/>
    <p:sldId id="259" r:id="rId6"/>
    <p:sldId id="260" r:id="rId7"/>
    <p:sldId id="261" r:id="rId8"/>
    <p:sldId id="262" r:id="rId9"/>
    <p:sldId id="288" r:id="rId10"/>
    <p:sldId id="287" r:id="rId11"/>
    <p:sldId id="291" r:id="rId12"/>
    <p:sldId id="270" r:id="rId13"/>
    <p:sldId id="271" r:id="rId14"/>
    <p:sldId id="272" r:id="rId15"/>
    <p:sldId id="273" r:id="rId16"/>
    <p:sldId id="274" r:id="rId17"/>
    <p:sldId id="275" r:id="rId18"/>
    <p:sldId id="276" r:id="rId19"/>
    <p:sldId id="278" r:id="rId20"/>
    <p:sldId id="279" r:id="rId21"/>
    <p:sldId id="280" r:id="rId22"/>
    <p:sldId id="281" r:id="rId23"/>
    <p:sldId id="282" r:id="rId24"/>
    <p:sldId id="283" r:id="rId25"/>
    <p:sldId id="284" r:id="rId26"/>
    <p:sldId id="285" r:id="rId27"/>
    <p:sldId id="286" r:id="rId28"/>
    <p:sldId id="267" r:id="rId29"/>
    <p:sldId id="268" r:id="rId30"/>
    <p:sldId id="269" r:id="rId31"/>
    <p:sldId id="292" r:id="rId32"/>
    <p:sldId id="263" r:id="rId33"/>
    <p:sldId id="264" r:id="rId34"/>
    <p:sldId id="265" r:id="rId35"/>
    <p:sldId id="266" r:id="rId36"/>
    <p:sldId id="289" r:id="rId37"/>
    <p:sldId id="290"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1651" autoAdjust="0"/>
    <p:restoredTop sz="94660"/>
  </p:normalViewPr>
  <p:slideViewPr>
    <p:cSldViewPr snapToGrid="0">
      <p:cViewPr>
        <p:scale>
          <a:sx n="60" d="100"/>
          <a:sy n="60" d="100"/>
        </p:scale>
        <p:origin x="1134" y="3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notesMaster" Target="notesMasters/notesMaster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theme" Target="theme/theme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tableStyles" Target="tableStyles.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s>
</file>

<file path=ppt/diagrams/colors1.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A2D2AD8-6E08-480E-AF76-6DB55792B513}" type="doc">
      <dgm:prSet loTypeId="urn:microsoft.com/office/officeart/2005/8/layout/chevron2" loCatId="list" qsTypeId="urn:microsoft.com/office/officeart/2005/8/quickstyle/simple1" qsCatId="simple" csTypeId="urn:microsoft.com/office/officeart/2005/8/colors/accent2_4" csCatId="accent2" phldr="1"/>
      <dgm:spPr/>
      <dgm:t>
        <a:bodyPr/>
        <a:lstStyle/>
        <a:p>
          <a:endParaRPr lang="en-US"/>
        </a:p>
      </dgm:t>
    </dgm:pt>
    <dgm:pt modelId="{2E060CDA-ACD2-49C5-84C5-6F72F353AF0B}">
      <dgm:prSet phldrT="[Text]" custT="1"/>
      <dgm:spPr/>
      <dgm:t>
        <a:bodyPr/>
        <a:lstStyle/>
        <a:p>
          <a:endParaRPr lang="en-US" sz="1400" b="1" dirty="0">
            <a:solidFill>
              <a:schemeClr val="tx1"/>
            </a:solidFill>
            <a:latin typeface="Arial" panose="020B0604020202020204" pitchFamily="34" charset="0"/>
            <a:cs typeface="Arial" panose="020B0604020202020204" pitchFamily="34" charset="0"/>
          </a:endParaRPr>
        </a:p>
        <a:p>
          <a:r>
            <a:rPr lang="en-US" sz="1400" b="1" dirty="0">
              <a:solidFill>
                <a:schemeClr val="tx1"/>
              </a:solidFill>
              <a:latin typeface="Arial" panose="020B0604020202020204" pitchFamily="34" charset="0"/>
              <a:cs typeface="Arial" panose="020B0604020202020204" pitchFamily="34" charset="0"/>
            </a:rPr>
            <a:t>End-Stage Renal Disease (ESRD) Progression</a:t>
          </a:r>
        </a:p>
      </dgm:t>
    </dgm:pt>
    <dgm:pt modelId="{C01E875D-5C09-4649-A9C0-338429ED85DE}" type="parTrans" cxnId="{05F62945-23C4-443F-8901-EDADC7950B61}">
      <dgm:prSet/>
      <dgm:spPr/>
      <dgm:t>
        <a:bodyPr/>
        <a:lstStyle/>
        <a:p>
          <a:endParaRPr lang="en-US"/>
        </a:p>
      </dgm:t>
    </dgm:pt>
    <dgm:pt modelId="{5952371F-6F06-40D4-A25E-8006613D79A9}" type="sibTrans" cxnId="{05F62945-23C4-443F-8901-EDADC7950B61}">
      <dgm:prSet/>
      <dgm:spPr/>
      <dgm:t>
        <a:bodyPr/>
        <a:lstStyle/>
        <a:p>
          <a:endParaRPr lang="en-US"/>
        </a:p>
      </dgm:t>
    </dgm:pt>
    <dgm:pt modelId="{B05B04E3-4552-4193-B81A-40303140D324}">
      <dgm:prSet phldrT="[Text]" custT="1"/>
      <dgm:spPr/>
      <dgm:t>
        <a:bodyPr/>
        <a:lstStyle/>
        <a:p>
          <a:pPr>
            <a:lnSpc>
              <a:spcPct val="150000"/>
            </a:lnSpc>
          </a:pPr>
          <a:r>
            <a:rPr lang="en-US" sz="1800" dirty="0">
              <a:latin typeface="Arial" panose="020B0604020202020204" pitchFamily="34" charset="0"/>
              <a:cs typeface="Arial" panose="020B0604020202020204" pitchFamily="34" charset="0"/>
            </a:rPr>
            <a:t>If therapy is not received, CKD may develop into ESRD, necessitating expensive procedures like dialysis or transplantation.</a:t>
          </a:r>
        </a:p>
      </dgm:t>
    </dgm:pt>
    <dgm:pt modelId="{5750B58E-82A8-4CC1-B348-A4BB1A41B04D}" type="parTrans" cxnId="{DABDD280-A789-41F1-8240-804F3F2534CB}">
      <dgm:prSet/>
      <dgm:spPr/>
      <dgm:t>
        <a:bodyPr/>
        <a:lstStyle/>
        <a:p>
          <a:endParaRPr lang="en-US"/>
        </a:p>
      </dgm:t>
    </dgm:pt>
    <dgm:pt modelId="{B8E8A565-9569-4080-9AC5-F89AA0857756}" type="sibTrans" cxnId="{DABDD280-A789-41F1-8240-804F3F2534CB}">
      <dgm:prSet/>
      <dgm:spPr/>
      <dgm:t>
        <a:bodyPr/>
        <a:lstStyle/>
        <a:p>
          <a:endParaRPr lang="en-US"/>
        </a:p>
      </dgm:t>
    </dgm:pt>
    <dgm:pt modelId="{CBAB8031-0B09-469A-B7A8-CA34BB79C0D2}">
      <dgm:prSet phldrT="[Text]" custT="1"/>
      <dgm:spPr/>
      <dgm:t>
        <a:bodyPr/>
        <a:lstStyle/>
        <a:p>
          <a:r>
            <a:rPr lang="en-US" sz="1800" b="1" dirty="0">
              <a:solidFill>
                <a:schemeClr val="tx1"/>
              </a:solidFill>
              <a:latin typeface="Arial" panose="020B0604020202020204" pitchFamily="34" charset="0"/>
              <a:cs typeface="Arial" panose="020B0604020202020204" pitchFamily="34" charset="0"/>
            </a:rPr>
            <a:t>Increased Mortality</a:t>
          </a:r>
        </a:p>
      </dgm:t>
    </dgm:pt>
    <dgm:pt modelId="{904574E8-3BD4-40DE-9E2D-80403A0E35D2}" type="parTrans" cxnId="{F3731D98-66E9-4039-BD43-FA137B0800FF}">
      <dgm:prSet/>
      <dgm:spPr/>
      <dgm:t>
        <a:bodyPr/>
        <a:lstStyle/>
        <a:p>
          <a:endParaRPr lang="en-US"/>
        </a:p>
      </dgm:t>
    </dgm:pt>
    <dgm:pt modelId="{479B2B40-65F2-417E-BB23-B129087DEC40}" type="sibTrans" cxnId="{F3731D98-66E9-4039-BD43-FA137B0800FF}">
      <dgm:prSet/>
      <dgm:spPr/>
      <dgm:t>
        <a:bodyPr/>
        <a:lstStyle/>
        <a:p>
          <a:endParaRPr lang="en-US"/>
        </a:p>
      </dgm:t>
    </dgm:pt>
    <dgm:pt modelId="{C69E78E9-A6DE-440F-B158-4100F2F93B4C}">
      <dgm:prSet phldrT="[Text]" custT="1"/>
      <dgm:spPr/>
      <dgm:t>
        <a:bodyPr/>
        <a:lstStyle/>
        <a:p>
          <a:pPr>
            <a:lnSpc>
              <a:spcPct val="150000"/>
            </a:lnSpc>
          </a:pPr>
          <a:r>
            <a:rPr lang="en-US" sz="1800" dirty="0">
              <a:latin typeface="Arial" panose="020B0604020202020204" pitchFamily="34" charset="0"/>
              <a:cs typeface="Arial" panose="020B0604020202020204" pitchFamily="34" charset="0"/>
            </a:rPr>
            <a:t>There is a correlation between CKD and increased cardiovascular mortality (Johns Hopkins Medicine).</a:t>
          </a:r>
        </a:p>
      </dgm:t>
    </dgm:pt>
    <dgm:pt modelId="{F5B68297-9FAA-4912-B603-A26F3DFB130A}" type="parTrans" cxnId="{7524ECCD-A461-460C-B71E-1465CEF4C680}">
      <dgm:prSet/>
      <dgm:spPr/>
      <dgm:t>
        <a:bodyPr/>
        <a:lstStyle/>
        <a:p>
          <a:endParaRPr lang="en-US"/>
        </a:p>
      </dgm:t>
    </dgm:pt>
    <dgm:pt modelId="{4D6AE135-EFB7-41C0-909B-CFA0E6E0386F}" type="sibTrans" cxnId="{7524ECCD-A461-460C-B71E-1465CEF4C680}">
      <dgm:prSet/>
      <dgm:spPr/>
      <dgm:t>
        <a:bodyPr/>
        <a:lstStyle/>
        <a:p>
          <a:endParaRPr lang="en-US"/>
        </a:p>
      </dgm:t>
    </dgm:pt>
    <dgm:pt modelId="{A36BC3B4-E95D-4967-805A-EFC0FE1FD0A2}">
      <dgm:prSet phldrT="[Text]" custT="1"/>
      <dgm:spPr/>
      <dgm:t>
        <a:bodyPr/>
        <a:lstStyle/>
        <a:p>
          <a:r>
            <a:rPr lang="en-US" sz="1800" b="1" dirty="0">
              <a:solidFill>
                <a:schemeClr val="tx1"/>
              </a:solidFill>
              <a:latin typeface="Arial" panose="020B0604020202020204" pitchFamily="34" charset="0"/>
              <a:cs typeface="Arial" panose="020B0604020202020204" pitchFamily="34" charset="0"/>
            </a:rPr>
            <a:t>Financial Strain</a:t>
          </a:r>
        </a:p>
      </dgm:t>
    </dgm:pt>
    <dgm:pt modelId="{EA2ECA97-99A8-49B6-87BB-44FCFCED498F}" type="parTrans" cxnId="{82F145B3-AF2B-47B3-93E9-D6173BD979AB}">
      <dgm:prSet/>
      <dgm:spPr/>
      <dgm:t>
        <a:bodyPr/>
        <a:lstStyle/>
        <a:p>
          <a:endParaRPr lang="en-US"/>
        </a:p>
      </dgm:t>
    </dgm:pt>
    <dgm:pt modelId="{D5DB21C0-8DF0-4792-AD21-4BAFC5395BDE}" type="sibTrans" cxnId="{82F145B3-AF2B-47B3-93E9-D6173BD979AB}">
      <dgm:prSet/>
      <dgm:spPr/>
      <dgm:t>
        <a:bodyPr/>
        <a:lstStyle/>
        <a:p>
          <a:endParaRPr lang="en-US"/>
        </a:p>
      </dgm:t>
    </dgm:pt>
    <dgm:pt modelId="{E5B3414B-64E6-4205-AFC9-B0BE941259DE}">
      <dgm:prSet phldrT="[Text]" custT="1"/>
      <dgm:spPr/>
      <dgm:t>
        <a:bodyPr/>
        <a:lstStyle/>
        <a:p>
          <a:pPr>
            <a:lnSpc>
              <a:spcPct val="150000"/>
            </a:lnSpc>
          </a:pPr>
          <a:r>
            <a:rPr lang="en-US" sz="1800" dirty="0">
              <a:latin typeface="Arial" panose="020B0604020202020204" pitchFamily="34" charset="0"/>
              <a:cs typeface="Arial" panose="020B0604020202020204" pitchFamily="34" charset="0"/>
            </a:rPr>
            <a:t>Managing late stages of chronic kidney disease is expensive and has an effect on people as well as healthcare systems (Ingle et al., 2024).</a:t>
          </a:r>
        </a:p>
      </dgm:t>
    </dgm:pt>
    <dgm:pt modelId="{2632AAC5-922D-4972-BE7B-74F5F6A575CD}" type="parTrans" cxnId="{B0B3D70A-7A3D-45F1-9B90-A45D4A371273}">
      <dgm:prSet/>
      <dgm:spPr/>
      <dgm:t>
        <a:bodyPr/>
        <a:lstStyle/>
        <a:p>
          <a:endParaRPr lang="en-US"/>
        </a:p>
      </dgm:t>
    </dgm:pt>
    <dgm:pt modelId="{CE4DB92D-7DFB-498E-B990-689C7D4E66E1}" type="sibTrans" cxnId="{B0B3D70A-7A3D-45F1-9B90-A45D4A371273}">
      <dgm:prSet/>
      <dgm:spPr/>
      <dgm:t>
        <a:bodyPr/>
        <a:lstStyle/>
        <a:p>
          <a:endParaRPr lang="en-US"/>
        </a:p>
      </dgm:t>
    </dgm:pt>
    <dgm:pt modelId="{13FCCC34-0BF6-423F-BC95-B32F1AF56346}" type="pres">
      <dgm:prSet presAssocID="{1A2D2AD8-6E08-480E-AF76-6DB55792B513}" presName="linearFlow" presStyleCnt="0">
        <dgm:presLayoutVars>
          <dgm:dir/>
          <dgm:animLvl val="lvl"/>
          <dgm:resizeHandles val="exact"/>
        </dgm:presLayoutVars>
      </dgm:prSet>
      <dgm:spPr/>
      <dgm:t>
        <a:bodyPr/>
        <a:lstStyle/>
        <a:p>
          <a:endParaRPr lang="en-US"/>
        </a:p>
      </dgm:t>
    </dgm:pt>
    <dgm:pt modelId="{0196F4FD-C6D6-42C0-804C-AE9BC42A405B}" type="pres">
      <dgm:prSet presAssocID="{2E060CDA-ACD2-49C5-84C5-6F72F353AF0B}" presName="composite" presStyleCnt="0"/>
      <dgm:spPr/>
    </dgm:pt>
    <dgm:pt modelId="{0F77CA93-B33B-4700-B6ED-8D981A5D73E4}" type="pres">
      <dgm:prSet presAssocID="{2E060CDA-ACD2-49C5-84C5-6F72F353AF0B}" presName="parentText" presStyleLbl="alignNode1" presStyleIdx="0" presStyleCnt="3">
        <dgm:presLayoutVars>
          <dgm:chMax val="1"/>
          <dgm:bulletEnabled val="1"/>
        </dgm:presLayoutVars>
      </dgm:prSet>
      <dgm:spPr/>
      <dgm:t>
        <a:bodyPr/>
        <a:lstStyle/>
        <a:p>
          <a:endParaRPr lang="en-US"/>
        </a:p>
      </dgm:t>
    </dgm:pt>
    <dgm:pt modelId="{D6556EDC-4970-49D2-87C9-74EC835B2BF7}" type="pres">
      <dgm:prSet presAssocID="{2E060CDA-ACD2-49C5-84C5-6F72F353AF0B}" presName="descendantText" presStyleLbl="alignAcc1" presStyleIdx="0" presStyleCnt="3">
        <dgm:presLayoutVars>
          <dgm:bulletEnabled val="1"/>
        </dgm:presLayoutVars>
      </dgm:prSet>
      <dgm:spPr/>
      <dgm:t>
        <a:bodyPr/>
        <a:lstStyle/>
        <a:p>
          <a:endParaRPr lang="en-US"/>
        </a:p>
      </dgm:t>
    </dgm:pt>
    <dgm:pt modelId="{87AD3270-A749-4907-A1AD-DDC5F59B2B54}" type="pres">
      <dgm:prSet presAssocID="{5952371F-6F06-40D4-A25E-8006613D79A9}" presName="sp" presStyleCnt="0"/>
      <dgm:spPr/>
    </dgm:pt>
    <dgm:pt modelId="{05731ECE-F4EA-40EC-85AF-0057CC9EFA4E}" type="pres">
      <dgm:prSet presAssocID="{CBAB8031-0B09-469A-B7A8-CA34BB79C0D2}" presName="composite" presStyleCnt="0"/>
      <dgm:spPr/>
    </dgm:pt>
    <dgm:pt modelId="{44969AD3-465D-4A38-A790-4B02150D2FEF}" type="pres">
      <dgm:prSet presAssocID="{CBAB8031-0B09-469A-B7A8-CA34BB79C0D2}" presName="parentText" presStyleLbl="alignNode1" presStyleIdx="1" presStyleCnt="3">
        <dgm:presLayoutVars>
          <dgm:chMax val="1"/>
          <dgm:bulletEnabled val="1"/>
        </dgm:presLayoutVars>
      </dgm:prSet>
      <dgm:spPr/>
      <dgm:t>
        <a:bodyPr/>
        <a:lstStyle/>
        <a:p>
          <a:endParaRPr lang="en-US"/>
        </a:p>
      </dgm:t>
    </dgm:pt>
    <dgm:pt modelId="{724B2594-DAC3-43BD-8A36-65091DC3E1AF}" type="pres">
      <dgm:prSet presAssocID="{CBAB8031-0B09-469A-B7A8-CA34BB79C0D2}" presName="descendantText" presStyleLbl="alignAcc1" presStyleIdx="1" presStyleCnt="3">
        <dgm:presLayoutVars>
          <dgm:bulletEnabled val="1"/>
        </dgm:presLayoutVars>
      </dgm:prSet>
      <dgm:spPr/>
      <dgm:t>
        <a:bodyPr/>
        <a:lstStyle/>
        <a:p>
          <a:endParaRPr lang="en-US"/>
        </a:p>
      </dgm:t>
    </dgm:pt>
    <dgm:pt modelId="{74D6BC82-0A14-4D6E-8A85-D3C4F354CF31}" type="pres">
      <dgm:prSet presAssocID="{479B2B40-65F2-417E-BB23-B129087DEC40}" presName="sp" presStyleCnt="0"/>
      <dgm:spPr/>
    </dgm:pt>
    <dgm:pt modelId="{F2852B65-563F-4F5F-A085-2BE28D95D67C}" type="pres">
      <dgm:prSet presAssocID="{A36BC3B4-E95D-4967-805A-EFC0FE1FD0A2}" presName="composite" presStyleCnt="0"/>
      <dgm:spPr/>
    </dgm:pt>
    <dgm:pt modelId="{AEF5D6F7-08FA-4FCE-A61C-9B2FD62AF0DF}" type="pres">
      <dgm:prSet presAssocID="{A36BC3B4-E95D-4967-805A-EFC0FE1FD0A2}" presName="parentText" presStyleLbl="alignNode1" presStyleIdx="2" presStyleCnt="3">
        <dgm:presLayoutVars>
          <dgm:chMax val="1"/>
          <dgm:bulletEnabled val="1"/>
        </dgm:presLayoutVars>
      </dgm:prSet>
      <dgm:spPr/>
      <dgm:t>
        <a:bodyPr/>
        <a:lstStyle/>
        <a:p>
          <a:endParaRPr lang="en-US"/>
        </a:p>
      </dgm:t>
    </dgm:pt>
    <dgm:pt modelId="{45073E70-8686-493F-BDA2-5AD1C6D3482E}" type="pres">
      <dgm:prSet presAssocID="{A36BC3B4-E95D-4967-805A-EFC0FE1FD0A2}" presName="descendantText" presStyleLbl="alignAcc1" presStyleIdx="2" presStyleCnt="3">
        <dgm:presLayoutVars>
          <dgm:bulletEnabled val="1"/>
        </dgm:presLayoutVars>
      </dgm:prSet>
      <dgm:spPr/>
      <dgm:t>
        <a:bodyPr/>
        <a:lstStyle/>
        <a:p>
          <a:endParaRPr lang="en-US"/>
        </a:p>
      </dgm:t>
    </dgm:pt>
  </dgm:ptLst>
  <dgm:cxnLst>
    <dgm:cxn modelId="{B0B3D70A-7A3D-45F1-9B90-A45D4A371273}" srcId="{A36BC3B4-E95D-4967-805A-EFC0FE1FD0A2}" destId="{E5B3414B-64E6-4205-AFC9-B0BE941259DE}" srcOrd="0" destOrd="0" parTransId="{2632AAC5-922D-4972-BE7B-74F5F6A575CD}" sibTransId="{CE4DB92D-7DFB-498E-B990-689C7D4E66E1}"/>
    <dgm:cxn modelId="{82F145B3-AF2B-47B3-93E9-D6173BD979AB}" srcId="{1A2D2AD8-6E08-480E-AF76-6DB55792B513}" destId="{A36BC3B4-E95D-4967-805A-EFC0FE1FD0A2}" srcOrd="2" destOrd="0" parTransId="{EA2ECA97-99A8-49B6-87BB-44FCFCED498F}" sibTransId="{D5DB21C0-8DF0-4792-AD21-4BAFC5395BDE}"/>
    <dgm:cxn modelId="{DABDD280-A789-41F1-8240-804F3F2534CB}" srcId="{2E060CDA-ACD2-49C5-84C5-6F72F353AF0B}" destId="{B05B04E3-4552-4193-B81A-40303140D324}" srcOrd="0" destOrd="0" parTransId="{5750B58E-82A8-4CC1-B348-A4BB1A41B04D}" sibTransId="{B8E8A565-9569-4080-9AC5-F89AA0857756}"/>
    <dgm:cxn modelId="{6FD9AB74-A967-4D14-A6EE-B84BE45D54FD}" type="presOf" srcId="{CBAB8031-0B09-469A-B7A8-CA34BB79C0D2}" destId="{44969AD3-465D-4A38-A790-4B02150D2FEF}" srcOrd="0" destOrd="0" presId="urn:microsoft.com/office/officeart/2005/8/layout/chevron2"/>
    <dgm:cxn modelId="{48884D9F-6716-44CB-A6E4-AB0AE477DF56}" type="presOf" srcId="{C69E78E9-A6DE-440F-B158-4100F2F93B4C}" destId="{724B2594-DAC3-43BD-8A36-65091DC3E1AF}" srcOrd="0" destOrd="0" presId="urn:microsoft.com/office/officeart/2005/8/layout/chevron2"/>
    <dgm:cxn modelId="{7524ECCD-A461-460C-B71E-1465CEF4C680}" srcId="{CBAB8031-0B09-469A-B7A8-CA34BB79C0D2}" destId="{C69E78E9-A6DE-440F-B158-4100F2F93B4C}" srcOrd="0" destOrd="0" parTransId="{F5B68297-9FAA-4912-B603-A26F3DFB130A}" sibTransId="{4D6AE135-EFB7-41C0-909B-CFA0E6E0386F}"/>
    <dgm:cxn modelId="{594BA26D-F507-4C57-8F6F-3278E3A7CD2B}" type="presOf" srcId="{1A2D2AD8-6E08-480E-AF76-6DB55792B513}" destId="{13FCCC34-0BF6-423F-BC95-B32F1AF56346}" srcOrd="0" destOrd="0" presId="urn:microsoft.com/office/officeart/2005/8/layout/chevron2"/>
    <dgm:cxn modelId="{E9A154CA-093E-4B67-A242-66BC15B3A1ED}" type="presOf" srcId="{B05B04E3-4552-4193-B81A-40303140D324}" destId="{D6556EDC-4970-49D2-87C9-74EC835B2BF7}" srcOrd="0" destOrd="0" presId="urn:microsoft.com/office/officeart/2005/8/layout/chevron2"/>
    <dgm:cxn modelId="{1BC41437-9A80-4883-BEBF-3DF6BA5F8018}" type="presOf" srcId="{E5B3414B-64E6-4205-AFC9-B0BE941259DE}" destId="{45073E70-8686-493F-BDA2-5AD1C6D3482E}" srcOrd="0" destOrd="0" presId="urn:microsoft.com/office/officeart/2005/8/layout/chevron2"/>
    <dgm:cxn modelId="{05F62945-23C4-443F-8901-EDADC7950B61}" srcId="{1A2D2AD8-6E08-480E-AF76-6DB55792B513}" destId="{2E060CDA-ACD2-49C5-84C5-6F72F353AF0B}" srcOrd="0" destOrd="0" parTransId="{C01E875D-5C09-4649-A9C0-338429ED85DE}" sibTransId="{5952371F-6F06-40D4-A25E-8006613D79A9}"/>
    <dgm:cxn modelId="{F3731D98-66E9-4039-BD43-FA137B0800FF}" srcId="{1A2D2AD8-6E08-480E-AF76-6DB55792B513}" destId="{CBAB8031-0B09-469A-B7A8-CA34BB79C0D2}" srcOrd="1" destOrd="0" parTransId="{904574E8-3BD4-40DE-9E2D-80403A0E35D2}" sibTransId="{479B2B40-65F2-417E-BB23-B129087DEC40}"/>
    <dgm:cxn modelId="{59A289F5-97C3-421A-9A7E-0B2222CCFB60}" type="presOf" srcId="{2E060CDA-ACD2-49C5-84C5-6F72F353AF0B}" destId="{0F77CA93-B33B-4700-B6ED-8D981A5D73E4}" srcOrd="0" destOrd="0" presId="urn:microsoft.com/office/officeart/2005/8/layout/chevron2"/>
    <dgm:cxn modelId="{F70F258A-0797-4F9B-8DB0-A3761E91BC3C}" type="presOf" srcId="{A36BC3B4-E95D-4967-805A-EFC0FE1FD0A2}" destId="{AEF5D6F7-08FA-4FCE-A61C-9B2FD62AF0DF}" srcOrd="0" destOrd="0" presId="urn:microsoft.com/office/officeart/2005/8/layout/chevron2"/>
    <dgm:cxn modelId="{5509334A-1D44-415B-96C0-84F488EED31F}" type="presParOf" srcId="{13FCCC34-0BF6-423F-BC95-B32F1AF56346}" destId="{0196F4FD-C6D6-42C0-804C-AE9BC42A405B}" srcOrd="0" destOrd="0" presId="urn:microsoft.com/office/officeart/2005/8/layout/chevron2"/>
    <dgm:cxn modelId="{4A99D729-C023-4B47-81A0-7C9A05F3CA57}" type="presParOf" srcId="{0196F4FD-C6D6-42C0-804C-AE9BC42A405B}" destId="{0F77CA93-B33B-4700-B6ED-8D981A5D73E4}" srcOrd="0" destOrd="0" presId="urn:microsoft.com/office/officeart/2005/8/layout/chevron2"/>
    <dgm:cxn modelId="{C6060CCD-AF88-4ED6-8CE5-F35D3DAF36BF}" type="presParOf" srcId="{0196F4FD-C6D6-42C0-804C-AE9BC42A405B}" destId="{D6556EDC-4970-49D2-87C9-74EC835B2BF7}" srcOrd="1" destOrd="0" presId="urn:microsoft.com/office/officeart/2005/8/layout/chevron2"/>
    <dgm:cxn modelId="{E39880BC-11F5-4FDF-9A73-EF37A9D7E4F4}" type="presParOf" srcId="{13FCCC34-0BF6-423F-BC95-B32F1AF56346}" destId="{87AD3270-A749-4907-A1AD-DDC5F59B2B54}" srcOrd="1" destOrd="0" presId="urn:microsoft.com/office/officeart/2005/8/layout/chevron2"/>
    <dgm:cxn modelId="{5452AFD3-8D96-4A5E-9B37-EB0D46357320}" type="presParOf" srcId="{13FCCC34-0BF6-423F-BC95-B32F1AF56346}" destId="{05731ECE-F4EA-40EC-85AF-0057CC9EFA4E}" srcOrd="2" destOrd="0" presId="urn:microsoft.com/office/officeart/2005/8/layout/chevron2"/>
    <dgm:cxn modelId="{714F50D0-473A-47D7-A7F4-D99B632A50FE}" type="presParOf" srcId="{05731ECE-F4EA-40EC-85AF-0057CC9EFA4E}" destId="{44969AD3-465D-4A38-A790-4B02150D2FEF}" srcOrd="0" destOrd="0" presId="urn:microsoft.com/office/officeart/2005/8/layout/chevron2"/>
    <dgm:cxn modelId="{47DC0E56-6A24-4811-8C10-85547D507F2D}" type="presParOf" srcId="{05731ECE-F4EA-40EC-85AF-0057CC9EFA4E}" destId="{724B2594-DAC3-43BD-8A36-65091DC3E1AF}" srcOrd="1" destOrd="0" presId="urn:microsoft.com/office/officeart/2005/8/layout/chevron2"/>
    <dgm:cxn modelId="{8C49CA47-10B9-4507-AA58-CB02524257DD}" type="presParOf" srcId="{13FCCC34-0BF6-423F-BC95-B32F1AF56346}" destId="{74D6BC82-0A14-4D6E-8A85-D3C4F354CF31}" srcOrd="3" destOrd="0" presId="urn:microsoft.com/office/officeart/2005/8/layout/chevron2"/>
    <dgm:cxn modelId="{07DF83A6-4754-41D3-A4DE-23FC04FC8E3C}" type="presParOf" srcId="{13FCCC34-0BF6-423F-BC95-B32F1AF56346}" destId="{F2852B65-563F-4F5F-A085-2BE28D95D67C}" srcOrd="4" destOrd="0" presId="urn:microsoft.com/office/officeart/2005/8/layout/chevron2"/>
    <dgm:cxn modelId="{3F5C3FDB-2284-4FD7-89D7-A71EF38CF2FE}" type="presParOf" srcId="{F2852B65-563F-4F5F-A085-2BE28D95D67C}" destId="{AEF5D6F7-08FA-4FCE-A61C-9B2FD62AF0DF}" srcOrd="0" destOrd="0" presId="urn:microsoft.com/office/officeart/2005/8/layout/chevron2"/>
    <dgm:cxn modelId="{B8025E6E-C844-4755-96FD-FC5BA885249B}" type="presParOf" srcId="{F2852B65-563F-4F5F-A085-2BE28D95D67C}" destId="{45073E70-8686-493F-BDA2-5AD1C6D3482E}" srcOrd="1" destOrd="0" presId="urn:microsoft.com/office/officeart/2005/8/layout/chevr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9FB633E-E143-491A-B442-C60E71C3E5F4}" type="doc">
      <dgm:prSet loTypeId="urn:microsoft.com/office/officeart/2005/8/layout/orgChart1" loCatId="hierarchy" qsTypeId="urn:microsoft.com/office/officeart/2005/8/quickstyle/simple1" qsCatId="simple" csTypeId="urn:microsoft.com/office/officeart/2005/8/colors/colorful5" csCatId="colorful" phldr="1"/>
      <dgm:spPr/>
      <dgm:t>
        <a:bodyPr/>
        <a:lstStyle/>
        <a:p>
          <a:endParaRPr lang="en-US"/>
        </a:p>
      </dgm:t>
    </dgm:pt>
    <dgm:pt modelId="{018A2BF3-3218-4E7A-BD2F-044BEE1E9B09}">
      <dgm:prSet phldrT="[Text]"/>
      <dgm:spPr/>
      <dgm:t>
        <a:bodyPr/>
        <a:lstStyle/>
        <a:p>
          <a:r>
            <a:rPr lang="en-US" dirty="0"/>
            <a:t>Precede-Proceed Model</a:t>
          </a:r>
        </a:p>
      </dgm:t>
    </dgm:pt>
    <dgm:pt modelId="{750E3EF6-8DDC-40B3-A6A9-C24A913320FB}" type="parTrans" cxnId="{538D69CD-51CB-4689-B2D4-017F2723A564}">
      <dgm:prSet/>
      <dgm:spPr/>
      <dgm:t>
        <a:bodyPr/>
        <a:lstStyle/>
        <a:p>
          <a:endParaRPr lang="en-US"/>
        </a:p>
      </dgm:t>
    </dgm:pt>
    <dgm:pt modelId="{24B47F78-67B3-4AC5-9030-D06258FAD9E3}" type="sibTrans" cxnId="{538D69CD-51CB-4689-B2D4-017F2723A564}">
      <dgm:prSet/>
      <dgm:spPr/>
      <dgm:t>
        <a:bodyPr/>
        <a:lstStyle/>
        <a:p>
          <a:endParaRPr lang="en-US"/>
        </a:p>
      </dgm:t>
    </dgm:pt>
    <dgm:pt modelId="{9CA10F8B-48E8-4D67-B2D6-60E7EF2E9E09}">
      <dgm:prSet phldrT="[Text]"/>
      <dgm:spPr/>
      <dgm:t>
        <a:bodyPr/>
        <a:lstStyle/>
        <a:p>
          <a:r>
            <a:rPr lang="en-US" dirty="0"/>
            <a:t>Precede(1</a:t>
          </a:r>
          <a:r>
            <a:rPr lang="en-US" baseline="30000" dirty="0"/>
            <a:t>st</a:t>
          </a:r>
          <a:r>
            <a:rPr lang="en-US" dirty="0"/>
            <a:t> Four Phases)</a:t>
          </a:r>
        </a:p>
      </dgm:t>
    </dgm:pt>
    <dgm:pt modelId="{5CE62C61-1AEA-4F2B-8382-E8C8F2AFE5FA}" type="parTrans" cxnId="{E652EE37-EB81-4E97-A786-FECBEE0F8FA0}">
      <dgm:prSet/>
      <dgm:spPr/>
      <dgm:t>
        <a:bodyPr/>
        <a:lstStyle/>
        <a:p>
          <a:endParaRPr lang="en-US"/>
        </a:p>
      </dgm:t>
    </dgm:pt>
    <dgm:pt modelId="{43C3D1FB-9CD0-44A2-8E4B-FFEECB970F57}" type="sibTrans" cxnId="{E652EE37-EB81-4E97-A786-FECBEE0F8FA0}">
      <dgm:prSet/>
      <dgm:spPr/>
      <dgm:t>
        <a:bodyPr/>
        <a:lstStyle/>
        <a:p>
          <a:endParaRPr lang="en-US"/>
        </a:p>
      </dgm:t>
    </dgm:pt>
    <dgm:pt modelId="{D54809D4-977F-4094-8551-05E5556152B9}">
      <dgm:prSet phldrT="[Text]"/>
      <dgm:spPr/>
      <dgm:t>
        <a:bodyPr/>
        <a:lstStyle/>
        <a:p>
          <a:r>
            <a:rPr lang="en-US" dirty="0"/>
            <a:t>Proceed(2</a:t>
          </a:r>
          <a:r>
            <a:rPr lang="en-US" baseline="30000" dirty="0"/>
            <a:t>nd</a:t>
          </a:r>
          <a:r>
            <a:rPr lang="en-US" dirty="0"/>
            <a:t> Four Phases)</a:t>
          </a:r>
        </a:p>
      </dgm:t>
    </dgm:pt>
    <dgm:pt modelId="{9A730565-081F-4B0B-B6FC-0F620FAD10E9}" type="parTrans" cxnId="{4C02382E-51F4-4D90-89E1-22D0AEEC985B}">
      <dgm:prSet/>
      <dgm:spPr/>
      <dgm:t>
        <a:bodyPr/>
        <a:lstStyle/>
        <a:p>
          <a:endParaRPr lang="en-US"/>
        </a:p>
      </dgm:t>
    </dgm:pt>
    <dgm:pt modelId="{40F1802D-C6EE-4A72-AC39-EA56C4A16DB6}" type="sibTrans" cxnId="{4C02382E-51F4-4D90-89E1-22D0AEEC985B}">
      <dgm:prSet/>
      <dgm:spPr/>
      <dgm:t>
        <a:bodyPr/>
        <a:lstStyle/>
        <a:p>
          <a:endParaRPr lang="en-US"/>
        </a:p>
      </dgm:t>
    </dgm:pt>
    <dgm:pt modelId="{4C49A005-AD52-426F-A3E6-5D91BCFADFF5}" type="pres">
      <dgm:prSet presAssocID="{F9FB633E-E143-491A-B442-C60E71C3E5F4}" presName="hierChild1" presStyleCnt="0">
        <dgm:presLayoutVars>
          <dgm:orgChart val="1"/>
          <dgm:chPref val="1"/>
          <dgm:dir/>
          <dgm:animOne val="branch"/>
          <dgm:animLvl val="lvl"/>
          <dgm:resizeHandles/>
        </dgm:presLayoutVars>
      </dgm:prSet>
      <dgm:spPr/>
      <dgm:t>
        <a:bodyPr/>
        <a:lstStyle/>
        <a:p>
          <a:endParaRPr lang="en-US"/>
        </a:p>
      </dgm:t>
    </dgm:pt>
    <dgm:pt modelId="{FBBB78C2-73B3-47B0-8BFD-F670BDD17EB1}" type="pres">
      <dgm:prSet presAssocID="{018A2BF3-3218-4E7A-BD2F-044BEE1E9B09}" presName="hierRoot1" presStyleCnt="0">
        <dgm:presLayoutVars>
          <dgm:hierBranch val="init"/>
        </dgm:presLayoutVars>
      </dgm:prSet>
      <dgm:spPr/>
    </dgm:pt>
    <dgm:pt modelId="{8933F4D3-3F85-4865-8EE9-A7805A88A91F}" type="pres">
      <dgm:prSet presAssocID="{018A2BF3-3218-4E7A-BD2F-044BEE1E9B09}" presName="rootComposite1" presStyleCnt="0"/>
      <dgm:spPr/>
    </dgm:pt>
    <dgm:pt modelId="{99492B01-9581-43FC-B752-CB38FFEE09B5}" type="pres">
      <dgm:prSet presAssocID="{018A2BF3-3218-4E7A-BD2F-044BEE1E9B09}" presName="rootText1" presStyleLbl="node0" presStyleIdx="0" presStyleCnt="1">
        <dgm:presLayoutVars>
          <dgm:chPref val="3"/>
        </dgm:presLayoutVars>
      </dgm:prSet>
      <dgm:spPr/>
      <dgm:t>
        <a:bodyPr/>
        <a:lstStyle/>
        <a:p>
          <a:endParaRPr lang="en-US"/>
        </a:p>
      </dgm:t>
    </dgm:pt>
    <dgm:pt modelId="{B0742296-DF6A-4938-8956-BB95708FC5D0}" type="pres">
      <dgm:prSet presAssocID="{018A2BF3-3218-4E7A-BD2F-044BEE1E9B09}" presName="rootConnector1" presStyleLbl="node1" presStyleIdx="0" presStyleCnt="0"/>
      <dgm:spPr/>
      <dgm:t>
        <a:bodyPr/>
        <a:lstStyle/>
        <a:p>
          <a:endParaRPr lang="en-US"/>
        </a:p>
      </dgm:t>
    </dgm:pt>
    <dgm:pt modelId="{091C7E24-7184-4A8F-9C93-B82BF4A980EF}" type="pres">
      <dgm:prSet presAssocID="{018A2BF3-3218-4E7A-BD2F-044BEE1E9B09}" presName="hierChild2" presStyleCnt="0"/>
      <dgm:spPr/>
    </dgm:pt>
    <dgm:pt modelId="{8075F639-EE60-479D-8340-BDC13D7AB6E3}" type="pres">
      <dgm:prSet presAssocID="{5CE62C61-1AEA-4F2B-8382-E8C8F2AFE5FA}" presName="Name37" presStyleLbl="parChTrans1D2" presStyleIdx="0" presStyleCnt="2"/>
      <dgm:spPr/>
      <dgm:t>
        <a:bodyPr/>
        <a:lstStyle/>
        <a:p>
          <a:endParaRPr lang="en-US"/>
        </a:p>
      </dgm:t>
    </dgm:pt>
    <dgm:pt modelId="{5A40C7E7-2C1A-4D91-8B70-91137F68A9E1}" type="pres">
      <dgm:prSet presAssocID="{9CA10F8B-48E8-4D67-B2D6-60E7EF2E9E09}" presName="hierRoot2" presStyleCnt="0">
        <dgm:presLayoutVars>
          <dgm:hierBranch val="init"/>
        </dgm:presLayoutVars>
      </dgm:prSet>
      <dgm:spPr/>
    </dgm:pt>
    <dgm:pt modelId="{479F5C58-7976-4983-8C68-5639426D8C79}" type="pres">
      <dgm:prSet presAssocID="{9CA10F8B-48E8-4D67-B2D6-60E7EF2E9E09}" presName="rootComposite" presStyleCnt="0"/>
      <dgm:spPr/>
    </dgm:pt>
    <dgm:pt modelId="{5E994F5D-60F8-4B1D-884D-22C2F6E2DA35}" type="pres">
      <dgm:prSet presAssocID="{9CA10F8B-48E8-4D67-B2D6-60E7EF2E9E09}" presName="rootText" presStyleLbl="node2" presStyleIdx="0" presStyleCnt="2">
        <dgm:presLayoutVars>
          <dgm:chPref val="3"/>
        </dgm:presLayoutVars>
      </dgm:prSet>
      <dgm:spPr/>
      <dgm:t>
        <a:bodyPr/>
        <a:lstStyle/>
        <a:p>
          <a:endParaRPr lang="en-US"/>
        </a:p>
      </dgm:t>
    </dgm:pt>
    <dgm:pt modelId="{CF519185-7838-4A1B-B0A8-2C2C1C1D5C29}" type="pres">
      <dgm:prSet presAssocID="{9CA10F8B-48E8-4D67-B2D6-60E7EF2E9E09}" presName="rootConnector" presStyleLbl="node2" presStyleIdx="0" presStyleCnt="2"/>
      <dgm:spPr/>
      <dgm:t>
        <a:bodyPr/>
        <a:lstStyle/>
        <a:p>
          <a:endParaRPr lang="en-US"/>
        </a:p>
      </dgm:t>
    </dgm:pt>
    <dgm:pt modelId="{294EE157-5EEA-4EE8-B20A-EF18360CE72F}" type="pres">
      <dgm:prSet presAssocID="{9CA10F8B-48E8-4D67-B2D6-60E7EF2E9E09}" presName="hierChild4" presStyleCnt="0"/>
      <dgm:spPr/>
    </dgm:pt>
    <dgm:pt modelId="{191BECA3-8DEF-4BC7-BF34-B2751CEAC57E}" type="pres">
      <dgm:prSet presAssocID="{9CA10F8B-48E8-4D67-B2D6-60E7EF2E9E09}" presName="hierChild5" presStyleCnt="0"/>
      <dgm:spPr/>
    </dgm:pt>
    <dgm:pt modelId="{E3AB574A-AC6E-46E7-842D-369FBBD58518}" type="pres">
      <dgm:prSet presAssocID="{9A730565-081F-4B0B-B6FC-0F620FAD10E9}" presName="Name37" presStyleLbl="parChTrans1D2" presStyleIdx="1" presStyleCnt="2"/>
      <dgm:spPr/>
      <dgm:t>
        <a:bodyPr/>
        <a:lstStyle/>
        <a:p>
          <a:endParaRPr lang="en-US"/>
        </a:p>
      </dgm:t>
    </dgm:pt>
    <dgm:pt modelId="{A03E86E3-0CFA-4EA9-96A1-F6133C1C1B2A}" type="pres">
      <dgm:prSet presAssocID="{D54809D4-977F-4094-8551-05E5556152B9}" presName="hierRoot2" presStyleCnt="0">
        <dgm:presLayoutVars>
          <dgm:hierBranch val="init"/>
        </dgm:presLayoutVars>
      </dgm:prSet>
      <dgm:spPr/>
    </dgm:pt>
    <dgm:pt modelId="{55647883-48B8-491F-BA97-7559001FC4F8}" type="pres">
      <dgm:prSet presAssocID="{D54809D4-977F-4094-8551-05E5556152B9}" presName="rootComposite" presStyleCnt="0"/>
      <dgm:spPr/>
    </dgm:pt>
    <dgm:pt modelId="{8D0A8B42-73CC-4777-AD0D-D1BCE0DD215E}" type="pres">
      <dgm:prSet presAssocID="{D54809D4-977F-4094-8551-05E5556152B9}" presName="rootText" presStyleLbl="node2" presStyleIdx="1" presStyleCnt="2">
        <dgm:presLayoutVars>
          <dgm:chPref val="3"/>
        </dgm:presLayoutVars>
      </dgm:prSet>
      <dgm:spPr/>
      <dgm:t>
        <a:bodyPr/>
        <a:lstStyle/>
        <a:p>
          <a:endParaRPr lang="en-US"/>
        </a:p>
      </dgm:t>
    </dgm:pt>
    <dgm:pt modelId="{A7F2F41B-79D1-432E-BC54-549305CB68E9}" type="pres">
      <dgm:prSet presAssocID="{D54809D4-977F-4094-8551-05E5556152B9}" presName="rootConnector" presStyleLbl="node2" presStyleIdx="1" presStyleCnt="2"/>
      <dgm:spPr/>
      <dgm:t>
        <a:bodyPr/>
        <a:lstStyle/>
        <a:p>
          <a:endParaRPr lang="en-US"/>
        </a:p>
      </dgm:t>
    </dgm:pt>
    <dgm:pt modelId="{C131D5B7-6F3B-4EFE-B294-F06E80886C54}" type="pres">
      <dgm:prSet presAssocID="{D54809D4-977F-4094-8551-05E5556152B9}" presName="hierChild4" presStyleCnt="0"/>
      <dgm:spPr/>
    </dgm:pt>
    <dgm:pt modelId="{A38EE11B-6FBE-4C10-9DCC-367A02DD5A3B}" type="pres">
      <dgm:prSet presAssocID="{D54809D4-977F-4094-8551-05E5556152B9}" presName="hierChild5" presStyleCnt="0"/>
      <dgm:spPr/>
    </dgm:pt>
    <dgm:pt modelId="{983D5BCF-B50E-4763-815A-A331B34118F0}" type="pres">
      <dgm:prSet presAssocID="{018A2BF3-3218-4E7A-BD2F-044BEE1E9B09}" presName="hierChild3" presStyleCnt="0"/>
      <dgm:spPr/>
    </dgm:pt>
  </dgm:ptLst>
  <dgm:cxnLst>
    <dgm:cxn modelId="{95BF0727-1313-4E37-9420-91F65D26F1CB}" type="presOf" srcId="{9CA10F8B-48E8-4D67-B2D6-60E7EF2E9E09}" destId="{CF519185-7838-4A1B-B0A8-2C2C1C1D5C29}" srcOrd="1" destOrd="0" presId="urn:microsoft.com/office/officeart/2005/8/layout/orgChart1"/>
    <dgm:cxn modelId="{EA8F6542-53FB-462E-8037-40AA237303FB}" type="presOf" srcId="{018A2BF3-3218-4E7A-BD2F-044BEE1E9B09}" destId="{B0742296-DF6A-4938-8956-BB95708FC5D0}" srcOrd="1" destOrd="0" presId="urn:microsoft.com/office/officeart/2005/8/layout/orgChart1"/>
    <dgm:cxn modelId="{CBA21F32-2EAC-43FC-A56D-923D652BC104}" type="presOf" srcId="{F9FB633E-E143-491A-B442-C60E71C3E5F4}" destId="{4C49A005-AD52-426F-A3E6-5D91BCFADFF5}" srcOrd="0" destOrd="0" presId="urn:microsoft.com/office/officeart/2005/8/layout/orgChart1"/>
    <dgm:cxn modelId="{4C02382E-51F4-4D90-89E1-22D0AEEC985B}" srcId="{018A2BF3-3218-4E7A-BD2F-044BEE1E9B09}" destId="{D54809D4-977F-4094-8551-05E5556152B9}" srcOrd="1" destOrd="0" parTransId="{9A730565-081F-4B0B-B6FC-0F620FAD10E9}" sibTransId="{40F1802D-C6EE-4A72-AC39-EA56C4A16DB6}"/>
    <dgm:cxn modelId="{17B1EDA8-31C9-4418-B0B1-6A37BF2658DF}" type="presOf" srcId="{9A730565-081F-4B0B-B6FC-0F620FAD10E9}" destId="{E3AB574A-AC6E-46E7-842D-369FBBD58518}" srcOrd="0" destOrd="0" presId="urn:microsoft.com/office/officeart/2005/8/layout/orgChart1"/>
    <dgm:cxn modelId="{83BF2085-221F-4A44-9289-82731073E5E6}" type="presOf" srcId="{9CA10F8B-48E8-4D67-B2D6-60E7EF2E9E09}" destId="{5E994F5D-60F8-4B1D-884D-22C2F6E2DA35}" srcOrd="0" destOrd="0" presId="urn:microsoft.com/office/officeart/2005/8/layout/orgChart1"/>
    <dgm:cxn modelId="{76A1FB98-2224-4E8C-B11D-B7A6F9211776}" type="presOf" srcId="{D54809D4-977F-4094-8551-05E5556152B9}" destId="{8D0A8B42-73CC-4777-AD0D-D1BCE0DD215E}" srcOrd="0" destOrd="0" presId="urn:microsoft.com/office/officeart/2005/8/layout/orgChart1"/>
    <dgm:cxn modelId="{3A6EFE03-082E-4C01-AEEB-42A9385A68F4}" type="presOf" srcId="{D54809D4-977F-4094-8551-05E5556152B9}" destId="{A7F2F41B-79D1-432E-BC54-549305CB68E9}" srcOrd="1" destOrd="0" presId="urn:microsoft.com/office/officeart/2005/8/layout/orgChart1"/>
    <dgm:cxn modelId="{E652EE37-EB81-4E97-A786-FECBEE0F8FA0}" srcId="{018A2BF3-3218-4E7A-BD2F-044BEE1E9B09}" destId="{9CA10F8B-48E8-4D67-B2D6-60E7EF2E9E09}" srcOrd="0" destOrd="0" parTransId="{5CE62C61-1AEA-4F2B-8382-E8C8F2AFE5FA}" sibTransId="{43C3D1FB-9CD0-44A2-8E4B-FFEECB970F57}"/>
    <dgm:cxn modelId="{37AFD69B-83A1-492E-BD45-3043ECF9E81A}" type="presOf" srcId="{018A2BF3-3218-4E7A-BD2F-044BEE1E9B09}" destId="{99492B01-9581-43FC-B752-CB38FFEE09B5}" srcOrd="0" destOrd="0" presId="urn:microsoft.com/office/officeart/2005/8/layout/orgChart1"/>
    <dgm:cxn modelId="{538D69CD-51CB-4689-B2D4-017F2723A564}" srcId="{F9FB633E-E143-491A-B442-C60E71C3E5F4}" destId="{018A2BF3-3218-4E7A-BD2F-044BEE1E9B09}" srcOrd="0" destOrd="0" parTransId="{750E3EF6-8DDC-40B3-A6A9-C24A913320FB}" sibTransId="{24B47F78-67B3-4AC5-9030-D06258FAD9E3}"/>
    <dgm:cxn modelId="{2CBF6125-B8AF-4686-9AE5-4F3CBC2DE5F1}" type="presOf" srcId="{5CE62C61-1AEA-4F2B-8382-E8C8F2AFE5FA}" destId="{8075F639-EE60-479D-8340-BDC13D7AB6E3}" srcOrd="0" destOrd="0" presId="urn:microsoft.com/office/officeart/2005/8/layout/orgChart1"/>
    <dgm:cxn modelId="{229B5523-0832-4253-8662-D03B736BF602}" type="presParOf" srcId="{4C49A005-AD52-426F-A3E6-5D91BCFADFF5}" destId="{FBBB78C2-73B3-47B0-8BFD-F670BDD17EB1}" srcOrd="0" destOrd="0" presId="urn:microsoft.com/office/officeart/2005/8/layout/orgChart1"/>
    <dgm:cxn modelId="{C2F91B33-ECB8-468B-8673-52BF35D0D5B8}" type="presParOf" srcId="{FBBB78C2-73B3-47B0-8BFD-F670BDD17EB1}" destId="{8933F4D3-3F85-4865-8EE9-A7805A88A91F}" srcOrd="0" destOrd="0" presId="urn:microsoft.com/office/officeart/2005/8/layout/orgChart1"/>
    <dgm:cxn modelId="{77112258-1B9E-48C2-9B97-12D426922D7D}" type="presParOf" srcId="{8933F4D3-3F85-4865-8EE9-A7805A88A91F}" destId="{99492B01-9581-43FC-B752-CB38FFEE09B5}" srcOrd="0" destOrd="0" presId="urn:microsoft.com/office/officeart/2005/8/layout/orgChart1"/>
    <dgm:cxn modelId="{199544F7-A35E-4255-8092-226F04EAD92E}" type="presParOf" srcId="{8933F4D3-3F85-4865-8EE9-A7805A88A91F}" destId="{B0742296-DF6A-4938-8956-BB95708FC5D0}" srcOrd="1" destOrd="0" presId="urn:microsoft.com/office/officeart/2005/8/layout/orgChart1"/>
    <dgm:cxn modelId="{CB946894-0B34-4BD0-A232-08BC66A75721}" type="presParOf" srcId="{FBBB78C2-73B3-47B0-8BFD-F670BDD17EB1}" destId="{091C7E24-7184-4A8F-9C93-B82BF4A980EF}" srcOrd="1" destOrd="0" presId="urn:microsoft.com/office/officeart/2005/8/layout/orgChart1"/>
    <dgm:cxn modelId="{9690ABD0-B33E-468D-B27D-5BB407627F60}" type="presParOf" srcId="{091C7E24-7184-4A8F-9C93-B82BF4A980EF}" destId="{8075F639-EE60-479D-8340-BDC13D7AB6E3}" srcOrd="0" destOrd="0" presId="urn:microsoft.com/office/officeart/2005/8/layout/orgChart1"/>
    <dgm:cxn modelId="{92B34B22-9D11-47DD-9C84-BA3E3FD9F402}" type="presParOf" srcId="{091C7E24-7184-4A8F-9C93-B82BF4A980EF}" destId="{5A40C7E7-2C1A-4D91-8B70-91137F68A9E1}" srcOrd="1" destOrd="0" presId="urn:microsoft.com/office/officeart/2005/8/layout/orgChart1"/>
    <dgm:cxn modelId="{1346E563-F6AA-4707-A417-81CBD9A6BC84}" type="presParOf" srcId="{5A40C7E7-2C1A-4D91-8B70-91137F68A9E1}" destId="{479F5C58-7976-4983-8C68-5639426D8C79}" srcOrd="0" destOrd="0" presId="urn:microsoft.com/office/officeart/2005/8/layout/orgChart1"/>
    <dgm:cxn modelId="{2DE72C3C-E810-42E0-A8A1-D9B7F94CFA28}" type="presParOf" srcId="{479F5C58-7976-4983-8C68-5639426D8C79}" destId="{5E994F5D-60F8-4B1D-884D-22C2F6E2DA35}" srcOrd="0" destOrd="0" presId="urn:microsoft.com/office/officeart/2005/8/layout/orgChart1"/>
    <dgm:cxn modelId="{FB97F608-885C-4F0C-A5C6-8AA07AEC2B25}" type="presParOf" srcId="{479F5C58-7976-4983-8C68-5639426D8C79}" destId="{CF519185-7838-4A1B-B0A8-2C2C1C1D5C29}" srcOrd="1" destOrd="0" presId="urn:microsoft.com/office/officeart/2005/8/layout/orgChart1"/>
    <dgm:cxn modelId="{C23668FD-CD36-4B97-AEA1-1A9978BBB994}" type="presParOf" srcId="{5A40C7E7-2C1A-4D91-8B70-91137F68A9E1}" destId="{294EE157-5EEA-4EE8-B20A-EF18360CE72F}" srcOrd="1" destOrd="0" presId="urn:microsoft.com/office/officeart/2005/8/layout/orgChart1"/>
    <dgm:cxn modelId="{9D726867-9537-48F4-A729-5826BAD23198}" type="presParOf" srcId="{5A40C7E7-2C1A-4D91-8B70-91137F68A9E1}" destId="{191BECA3-8DEF-4BC7-BF34-B2751CEAC57E}" srcOrd="2" destOrd="0" presId="urn:microsoft.com/office/officeart/2005/8/layout/orgChart1"/>
    <dgm:cxn modelId="{1E7B2C12-69FC-4FEA-9FE4-DCBB4560AA30}" type="presParOf" srcId="{091C7E24-7184-4A8F-9C93-B82BF4A980EF}" destId="{E3AB574A-AC6E-46E7-842D-369FBBD58518}" srcOrd="2" destOrd="0" presId="urn:microsoft.com/office/officeart/2005/8/layout/orgChart1"/>
    <dgm:cxn modelId="{DD5F2F3E-F8A1-403B-95FC-F0846274646D}" type="presParOf" srcId="{091C7E24-7184-4A8F-9C93-B82BF4A980EF}" destId="{A03E86E3-0CFA-4EA9-96A1-F6133C1C1B2A}" srcOrd="3" destOrd="0" presId="urn:microsoft.com/office/officeart/2005/8/layout/orgChart1"/>
    <dgm:cxn modelId="{A3A516EC-308C-4C48-A948-D7F19CFC0C09}" type="presParOf" srcId="{A03E86E3-0CFA-4EA9-96A1-F6133C1C1B2A}" destId="{55647883-48B8-491F-BA97-7559001FC4F8}" srcOrd="0" destOrd="0" presId="urn:microsoft.com/office/officeart/2005/8/layout/orgChart1"/>
    <dgm:cxn modelId="{B6FAB23F-88C8-4108-8497-5D43292CEC0C}" type="presParOf" srcId="{55647883-48B8-491F-BA97-7559001FC4F8}" destId="{8D0A8B42-73CC-4777-AD0D-D1BCE0DD215E}" srcOrd="0" destOrd="0" presId="urn:microsoft.com/office/officeart/2005/8/layout/orgChart1"/>
    <dgm:cxn modelId="{FBA9C969-F85B-44A3-992C-D6EF57A66828}" type="presParOf" srcId="{55647883-48B8-491F-BA97-7559001FC4F8}" destId="{A7F2F41B-79D1-432E-BC54-549305CB68E9}" srcOrd="1" destOrd="0" presId="urn:microsoft.com/office/officeart/2005/8/layout/orgChart1"/>
    <dgm:cxn modelId="{C185ECCD-07AE-441B-BDF3-53E70A2387E0}" type="presParOf" srcId="{A03E86E3-0CFA-4EA9-96A1-F6133C1C1B2A}" destId="{C131D5B7-6F3B-4EFE-B294-F06E80886C54}" srcOrd="1" destOrd="0" presId="urn:microsoft.com/office/officeart/2005/8/layout/orgChart1"/>
    <dgm:cxn modelId="{244923F0-A0BE-4C88-9CE3-EE83AC8A3BC1}" type="presParOf" srcId="{A03E86E3-0CFA-4EA9-96A1-F6133C1C1B2A}" destId="{A38EE11B-6FBE-4C10-9DCC-367A02DD5A3B}" srcOrd="2" destOrd="0" presId="urn:microsoft.com/office/officeart/2005/8/layout/orgChart1"/>
    <dgm:cxn modelId="{13749607-04B4-497C-AF92-90C76EF64298}" type="presParOf" srcId="{FBBB78C2-73B3-47B0-8BFD-F670BDD17EB1}" destId="{983D5BCF-B50E-4763-815A-A331B34118F0}" srcOrd="2" destOrd="0" presId="urn:microsoft.com/office/officeart/2005/8/layout/orgChar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77CA93-B33B-4700-B6ED-8D981A5D73E4}">
      <dsp:nvSpPr>
        <dsp:cNvPr id="0" name=""/>
        <dsp:cNvSpPr/>
      </dsp:nvSpPr>
      <dsp:spPr>
        <a:xfrm rot="5400000">
          <a:off x="-292365" y="296222"/>
          <a:ext cx="1949105" cy="1364373"/>
        </a:xfrm>
        <a:prstGeom prst="chevron">
          <a:avLst/>
        </a:prstGeom>
        <a:solidFill>
          <a:schemeClr val="accent2">
            <a:shade val="50000"/>
            <a:hueOff val="0"/>
            <a:satOff val="0"/>
            <a:lumOff val="0"/>
            <a:alphaOff val="0"/>
          </a:schemeClr>
        </a:solidFill>
        <a:ln w="12700" cap="flat" cmpd="sng" algn="ctr">
          <a:solidFill>
            <a:schemeClr val="accent2">
              <a:shade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lvl="0" algn="ctr" defTabSz="622300">
            <a:lnSpc>
              <a:spcPct val="90000"/>
            </a:lnSpc>
            <a:spcBef>
              <a:spcPct val="0"/>
            </a:spcBef>
            <a:spcAft>
              <a:spcPct val="35000"/>
            </a:spcAft>
          </a:pPr>
          <a:endParaRPr lang="en-US" sz="1400" b="1" kern="1200" dirty="0">
            <a:solidFill>
              <a:schemeClr val="tx1"/>
            </a:solidFill>
            <a:latin typeface="Arial" panose="020B0604020202020204" pitchFamily="34" charset="0"/>
            <a:cs typeface="Arial" panose="020B0604020202020204" pitchFamily="34" charset="0"/>
          </a:endParaRPr>
        </a:p>
        <a:p>
          <a:pPr lvl="0" algn="ctr" defTabSz="622300">
            <a:lnSpc>
              <a:spcPct val="90000"/>
            </a:lnSpc>
            <a:spcBef>
              <a:spcPct val="0"/>
            </a:spcBef>
            <a:spcAft>
              <a:spcPct val="35000"/>
            </a:spcAft>
          </a:pPr>
          <a:r>
            <a:rPr lang="en-US" sz="1400" b="1" kern="1200" dirty="0">
              <a:solidFill>
                <a:schemeClr val="tx1"/>
              </a:solidFill>
              <a:latin typeface="Arial" panose="020B0604020202020204" pitchFamily="34" charset="0"/>
              <a:cs typeface="Arial" panose="020B0604020202020204" pitchFamily="34" charset="0"/>
            </a:rPr>
            <a:t>End-Stage Renal Disease (ESRD) Progression</a:t>
          </a:r>
        </a:p>
      </dsp:txBody>
      <dsp:txXfrm rot="-5400000">
        <a:off x="2" y="686043"/>
        <a:ext cx="1364373" cy="584732"/>
      </dsp:txXfrm>
    </dsp:sp>
    <dsp:sp modelId="{D6556EDC-4970-49D2-87C9-74EC835B2BF7}">
      <dsp:nvSpPr>
        <dsp:cNvPr id="0" name=""/>
        <dsp:cNvSpPr/>
      </dsp:nvSpPr>
      <dsp:spPr>
        <a:xfrm rot="5400000">
          <a:off x="4112394" y="-2744164"/>
          <a:ext cx="1267584" cy="6763626"/>
        </a:xfrm>
        <a:prstGeom prst="round2SameRect">
          <a:avLst/>
        </a:prstGeom>
        <a:solidFill>
          <a:schemeClr val="lt1">
            <a:alpha val="90000"/>
            <a:hueOff val="0"/>
            <a:satOff val="0"/>
            <a:lumOff val="0"/>
            <a:alphaOff val="0"/>
          </a:schemeClr>
        </a:solidFill>
        <a:ln w="12700" cap="flat" cmpd="sng" algn="ctr">
          <a:solidFill>
            <a:schemeClr val="accent2">
              <a:shade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71450" lvl="1" indent="-171450" algn="l" defTabSz="800100">
            <a:lnSpc>
              <a:spcPct val="150000"/>
            </a:lnSpc>
            <a:spcBef>
              <a:spcPct val="0"/>
            </a:spcBef>
            <a:spcAft>
              <a:spcPct val="15000"/>
            </a:spcAft>
            <a:buChar char="••"/>
          </a:pPr>
          <a:r>
            <a:rPr lang="en-US" sz="1800" kern="1200" dirty="0">
              <a:latin typeface="Arial" panose="020B0604020202020204" pitchFamily="34" charset="0"/>
              <a:cs typeface="Arial" panose="020B0604020202020204" pitchFamily="34" charset="0"/>
            </a:rPr>
            <a:t>If therapy is not received, CKD may develop into ESRD, necessitating expensive procedures like dialysis or transplantation.</a:t>
          </a:r>
        </a:p>
      </dsp:txBody>
      <dsp:txXfrm rot="-5400000">
        <a:off x="1364373" y="65735"/>
        <a:ext cx="6701748" cy="1143828"/>
      </dsp:txXfrm>
    </dsp:sp>
    <dsp:sp modelId="{44969AD3-465D-4A38-A790-4B02150D2FEF}">
      <dsp:nvSpPr>
        <dsp:cNvPr id="0" name=""/>
        <dsp:cNvSpPr/>
      </dsp:nvSpPr>
      <dsp:spPr>
        <a:xfrm rot="5400000">
          <a:off x="-292365" y="2054573"/>
          <a:ext cx="1949105" cy="1364373"/>
        </a:xfrm>
        <a:prstGeom prst="chevron">
          <a:avLst/>
        </a:prstGeom>
        <a:solidFill>
          <a:schemeClr val="accent2">
            <a:shade val="50000"/>
            <a:hueOff val="-394115"/>
            <a:satOff val="5189"/>
            <a:lumOff val="31078"/>
            <a:alphaOff val="0"/>
          </a:schemeClr>
        </a:solidFill>
        <a:ln w="12700" cap="flat" cmpd="sng" algn="ctr">
          <a:solidFill>
            <a:schemeClr val="accent2">
              <a:shade val="50000"/>
              <a:hueOff val="-394115"/>
              <a:satOff val="5189"/>
              <a:lumOff val="3107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lvl="0" algn="ctr" defTabSz="800100">
            <a:lnSpc>
              <a:spcPct val="90000"/>
            </a:lnSpc>
            <a:spcBef>
              <a:spcPct val="0"/>
            </a:spcBef>
            <a:spcAft>
              <a:spcPct val="35000"/>
            </a:spcAft>
          </a:pPr>
          <a:r>
            <a:rPr lang="en-US" sz="1800" b="1" kern="1200" dirty="0">
              <a:solidFill>
                <a:schemeClr val="tx1"/>
              </a:solidFill>
              <a:latin typeface="Arial" panose="020B0604020202020204" pitchFamily="34" charset="0"/>
              <a:cs typeface="Arial" panose="020B0604020202020204" pitchFamily="34" charset="0"/>
            </a:rPr>
            <a:t>Increased Mortality</a:t>
          </a:r>
        </a:p>
      </dsp:txBody>
      <dsp:txXfrm rot="-5400000">
        <a:off x="2" y="2444394"/>
        <a:ext cx="1364373" cy="584732"/>
      </dsp:txXfrm>
    </dsp:sp>
    <dsp:sp modelId="{724B2594-DAC3-43BD-8A36-65091DC3E1AF}">
      <dsp:nvSpPr>
        <dsp:cNvPr id="0" name=""/>
        <dsp:cNvSpPr/>
      </dsp:nvSpPr>
      <dsp:spPr>
        <a:xfrm rot="5400000">
          <a:off x="4112727" y="-986146"/>
          <a:ext cx="1266918" cy="6763626"/>
        </a:xfrm>
        <a:prstGeom prst="round2SameRect">
          <a:avLst/>
        </a:prstGeom>
        <a:solidFill>
          <a:schemeClr val="lt1">
            <a:alpha val="90000"/>
            <a:hueOff val="0"/>
            <a:satOff val="0"/>
            <a:lumOff val="0"/>
            <a:alphaOff val="0"/>
          </a:schemeClr>
        </a:solidFill>
        <a:ln w="12700" cap="flat" cmpd="sng" algn="ctr">
          <a:solidFill>
            <a:schemeClr val="accent2">
              <a:shade val="50000"/>
              <a:hueOff val="-370661"/>
              <a:satOff val="5772"/>
              <a:lumOff val="2874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71450" lvl="1" indent="-171450" algn="l" defTabSz="800100">
            <a:lnSpc>
              <a:spcPct val="150000"/>
            </a:lnSpc>
            <a:spcBef>
              <a:spcPct val="0"/>
            </a:spcBef>
            <a:spcAft>
              <a:spcPct val="15000"/>
            </a:spcAft>
            <a:buChar char="••"/>
          </a:pPr>
          <a:r>
            <a:rPr lang="en-US" sz="1800" kern="1200" dirty="0">
              <a:latin typeface="Arial" panose="020B0604020202020204" pitchFamily="34" charset="0"/>
              <a:cs typeface="Arial" panose="020B0604020202020204" pitchFamily="34" charset="0"/>
            </a:rPr>
            <a:t>There is a correlation between CKD and increased cardiovascular mortality (Johns Hopkins Medicine).</a:t>
          </a:r>
        </a:p>
      </dsp:txBody>
      <dsp:txXfrm rot="-5400000">
        <a:off x="1364373" y="1824054"/>
        <a:ext cx="6701780" cy="1143226"/>
      </dsp:txXfrm>
    </dsp:sp>
    <dsp:sp modelId="{AEF5D6F7-08FA-4FCE-A61C-9B2FD62AF0DF}">
      <dsp:nvSpPr>
        <dsp:cNvPr id="0" name=""/>
        <dsp:cNvSpPr/>
      </dsp:nvSpPr>
      <dsp:spPr>
        <a:xfrm rot="5400000">
          <a:off x="-292365" y="3812924"/>
          <a:ext cx="1949105" cy="1364373"/>
        </a:xfrm>
        <a:prstGeom prst="chevron">
          <a:avLst/>
        </a:prstGeom>
        <a:solidFill>
          <a:schemeClr val="accent2">
            <a:shade val="50000"/>
            <a:hueOff val="-394115"/>
            <a:satOff val="5189"/>
            <a:lumOff val="31078"/>
            <a:alphaOff val="0"/>
          </a:schemeClr>
        </a:solidFill>
        <a:ln w="12700" cap="flat" cmpd="sng" algn="ctr">
          <a:solidFill>
            <a:schemeClr val="accent2">
              <a:shade val="50000"/>
              <a:hueOff val="-394115"/>
              <a:satOff val="5189"/>
              <a:lumOff val="3107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lvl="0" algn="ctr" defTabSz="800100">
            <a:lnSpc>
              <a:spcPct val="90000"/>
            </a:lnSpc>
            <a:spcBef>
              <a:spcPct val="0"/>
            </a:spcBef>
            <a:spcAft>
              <a:spcPct val="35000"/>
            </a:spcAft>
          </a:pPr>
          <a:r>
            <a:rPr lang="en-US" sz="1800" b="1" kern="1200" dirty="0">
              <a:solidFill>
                <a:schemeClr val="tx1"/>
              </a:solidFill>
              <a:latin typeface="Arial" panose="020B0604020202020204" pitchFamily="34" charset="0"/>
              <a:cs typeface="Arial" panose="020B0604020202020204" pitchFamily="34" charset="0"/>
            </a:rPr>
            <a:t>Financial Strain</a:t>
          </a:r>
        </a:p>
      </dsp:txBody>
      <dsp:txXfrm rot="-5400000">
        <a:off x="2" y="4202745"/>
        <a:ext cx="1364373" cy="584732"/>
      </dsp:txXfrm>
    </dsp:sp>
    <dsp:sp modelId="{45073E70-8686-493F-BDA2-5AD1C6D3482E}">
      <dsp:nvSpPr>
        <dsp:cNvPr id="0" name=""/>
        <dsp:cNvSpPr/>
      </dsp:nvSpPr>
      <dsp:spPr>
        <a:xfrm rot="5400000">
          <a:off x="4112727" y="772205"/>
          <a:ext cx="1266918" cy="6763626"/>
        </a:xfrm>
        <a:prstGeom prst="round2SameRect">
          <a:avLst/>
        </a:prstGeom>
        <a:solidFill>
          <a:schemeClr val="lt1">
            <a:alpha val="90000"/>
            <a:hueOff val="0"/>
            <a:satOff val="0"/>
            <a:lumOff val="0"/>
            <a:alphaOff val="0"/>
          </a:schemeClr>
        </a:solidFill>
        <a:ln w="12700" cap="flat" cmpd="sng" algn="ctr">
          <a:solidFill>
            <a:schemeClr val="accent2">
              <a:shade val="50000"/>
              <a:hueOff val="-370661"/>
              <a:satOff val="5772"/>
              <a:lumOff val="2874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71450" lvl="1" indent="-171450" algn="l" defTabSz="800100">
            <a:lnSpc>
              <a:spcPct val="150000"/>
            </a:lnSpc>
            <a:spcBef>
              <a:spcPct val="0"/>
            </a:spcBef>
            <a:spcAft>
              <a:spcPct val="15000"/>
            </a:spcAft>
            <a:buChar char="••"/>
          </a:pPr>
          <a:r>
            <a:rPr lang="en-US" sz="1800" kern="1200" dirty="0">
              <a:latin typeface="Arial" panose="020B0604020202020204" pitchFamily="34" charset="0"/>
              <a:cs typeface="Arial" panose="020B0604020202020204" pitchFamily="34" charset="0"/>
            </a:rPr>
            <a:t>Managing late stages of chronic kidney disease is expensive and has an effect on people as well as healthcare systems (Ingle et al., 2024).</a:t>
          </a:r>
        </a:p>
      </dsp:txBody>
      <dsp:txXfrm rot="-5400000">
        <a:off x="1364373" y="3582405"/>
        <a:ext cx="6701780" cy="114322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AB574A-AC6E-46E7-842D-369FBBD58518}">
      <dsp:nvSpPr>
        <dsp:cNvPr id="0" name=""/>
        <dsp:cNvSpPr/>
      </dsp:nvSpPr>
      <dsp:spPr>
        <a:xfrm>
          <a:off x="1936749" y="1083635"/>
          <a:ext cx="1059880" cy="367892"/>
        </a:xfrm>
        <a:custGeom>
          <a:avLst/>
          <a:gdLst/>
          <a:ahLst/>
          <a:cxnLst/>
          <a:rect l="0" t="0" r="0" b="0"/>
          <a:pathLst>
            <a:path>
              <a:moveTo>
                <a:pt x="0" y="0"/>
              </a:moveTo>
              <a:lnTo>
                <a:pt x="0" y="183946"/>
              </a:lnTo>
              <a:lnTo>
                <a:pt x="1059880" y="183946"/>
              </a:lnTo>
              <a:lnTo>
                <a:pt x="1059880" y="367892"/>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075F639-EE60-479D-8340-BDC13D7AB6E3}">
      <dsp:nvSpPr>
        <dsp:cNvPr id="0" name=""/>
        <dsp:cNvSpPr/>
      </dsp:nvSpPr>
      <dsp:spPr>
        <a:xfrm>
          <a:off x="876868" y="1083635"/>
          <a:ext cx="1059880" cy="367892"/>
        </a:xfrm>
        <a:custGeom>
          <a:avLst/>
          <a:gdLst/>
          <a:ahLst/>
          <a:cxnLst/>
          <a:rect l="0" t="0" r="0" b="0"/>
          <a:pathLst>
            <a:path>
              <a:moveTo>
                <a:pt x="1059880" y="0"/>
              </a:moveTo>
              <a:lnTo>
                <a:pt x="1059880" y="183946"/>
              </a:lnTo>
              <a:lnTo>
                <a:pt x="0" y="183946"/>
              </a:lnTo>
              <a:lnTo>
                <a:pt x="0" y="367892"/>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9492B01-9581-43FC-B752-CB38FFEE09B5}">
      <dsp:nvSpPr>
        <dsp:cNvPr id="0" name=""/>
        <dsp:cNvSpPr/>
      </dsp:nvSpPr>
      <dsp:spPr>
        <a:xfrm>
          <a:off x="1060814" y="207700"/>
          <a:ext cx="1751869" cy="875934"/>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lvl="0" algn="ctr" defTabSz="933450">
            <a:lnSpc>
              <a:spcPct val="90000"/>
            </a:lnSpc>
            <a:spcBef>
              <a:spcPct val="0"/>
            </a:spcBef>
            <a:spcAft>
              <a:spcPct val="35000"/>
            </a:spcAft>
          </a:pPr>
          <a:r>
            <a:rPr lang="en-US" sz="2100" kern="1200" dirty="0"/>
            <a:t>Precede-Proceed Model</a:t>
          </a:r>
        </a:p>
      </dsp:txBody>
      <dsp:txXfrm>
        <a:off x="1060814" y="207700"/>
        <a:ext cx="1751869" cy="875934"/>
      </dsp:txXfrm>
    </dsp:sp>
    <dsp:sp modelId="{5E994F5D-60F8-4B1D-884D-22C2F6E2DA35}">
      <dsp:nvSpPr>
        <dsp:cNvPr id="0" name=""/>
        <dsp:cNvSpPr/>
      </dsp:nvSpPr>
      <dsp:spPr>
        <a:xfrm>
          <a:off x="933" y="1451527"/>
          <a:ext cx="1751869" cy="875934"/>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lvl="0" algn="ctr" defTabSz="933450">
            <a:lnSpc>
              <a:spcPct val="90000"/>
            </a:lnSpc>
            <a:spcBef>
              <a:spcPct val="0"/>
            </a:spcBef>
            <a:spcAft>
              <a:spcPct val="35000"/>
            </a:spcAft>
          </a:pPr>
          <a:r>
            <a:rPr lang="en-US" sz="2100" kern="1200" dirty="0"/>
            <a:t>Precede(1</a:t>
          </a:r>
          <a:r>
            <a:rPr lang="en-US" sz="2100" kern="1200" baseline="30000" dirty="0"/>
            <a:t>st</a:t>
          </a:r>
          <a:r>
            <a:rPr lang="en-US" sz="2100" kern="1200" dirty="0"/>
            <a:t> Four Phases)</a:t>
          </a:r>
        </a:p>
      </dsp:txBody>
      <dsp:txXfrm>
        <a:off x="933" y="1451527"/>
        <a:ext cx="1751869" cy="875934"/>
      </dsp:txXfrm>
    </dsp:sp>
    <dsp:sp modelId="{8D0A8B42-73CC-4777-AD0D-D1BCE0DD215E}">
      <dsp:nvSpPr>
        <dsp:cNvPr id="0" name=""/>
        <dsp:cNvSpPr/>
      </dsp:nvSpPr>
      <dsp:spPr>
        <a:xfrm>
          <a:off x="2120695" y="1451527"/>
          <a:ext cx="1751869" cy="875934"/>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lvl="0" algn="ctr" defTabSz="933450">
            <a:lnSpc>
              <a:spcPct val="90000"/>
            </a:lnSpc>
            <a:spcBef>
              <a:spcPct val="0"/>
            </a:spcBef>
            <a:spcAft>
              <a:spcPct val="35000"/>
            </a:spcAft>
          </a:pPr>
          <a:r>
            <a:rPr lang="en-US" sz="2100" kern="1200" dirty="0"/>
            <a:t>Proceed(2</a:t>
          </a:r>
          <a:r>
            <a:rPr lang="en-US" sz="2100" kern="1200" baseline="30000" dirty="0"/>
            <a:t>nd</a:t>
          </a:r>
          <a:r>
            <a:rPr lang="en-US" sz="2100" kern="1200" dirty="0"/>
            <a:t> Four Phases)</a:t>
          </a:r>
        </a:p>
      </dsp:txBody>
      <dsp:txXfrm>
        <a:off x="2120695" y="1451527"/>
        <a:ext cx="1751869" cy="875934"/>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F46C15E-9087-4FE4-9651-94A662A4CDAE}" type="datetimeFigureOut">
              <a:rPr lang="en-US" smtClean="0"/>
              <a:t>4/22/2025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C0756F4-525E-4C53-AC87-2A90A389602B}" type="slidenum">
              <a:rPr lang="en-US" smtClean="0"/>
              <a:t>‹#›</a:t>
            </a:fld>
            <a:endParaRPr lang="en-US"/>
          </a:p>
        </p:txBody>
      </p:sp>
    </p:spTree>
    <p:extLst>
      <p:ext uri="{BB962C8B-B14F-4D97-AF65-F5344CB8AC3E}">
        <p14:creationId xmlns:p14="http://schemas.microsoft.com/office/powerpoint/2010/main" val="20846434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7B0C3B5-676F-4C69-BBDD-21B53FEABF5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691576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1FFE8BC-D9E6-46CE-A208-B2F7D6C5FDBA}" type="datetimeFigureOut">
              <a:rPr lang="en-US" smtClean="0"/>
              <a:t>4/22/2025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BAAE57D-E70A-4483-93BC-364744296838}" type="slidenum">
              <a:rPr lang="en-US" smtClean="0"/>
              <a:t>‹#›</a:t>
            </a:fld>
            <a:endParaRPr lang="en-US"/>
          </a:p>
        </p:txBody>
      </p:sp>
    </p:spTree>
    <p:extLst>
      <p:ext uri="{BB962C8B-B14F-4D97-AF65-F5344CB8AC3E}">
        <p14:creationId xmlns:p14="http://schemas.microsoft.com/office/powerpoint/2010/main" val="6108902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1FFE8BC-D9E6-46CE-A208-B2F7D6C5FDBA}" type="datetimeFigureOut">
              <a:rPr lang="en-US" smtClean="0"/>
              <a:t>4/22/2025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BAAE57D-E70A-4483-93BC-364744296838}" type="slidenum">
              <a:rPr lang="en-US" smtClean="0"/>
              <a:t>‹#›</a:t>
            </a:fld>
            <a:endParaRPr lang="en-US"/>
          </a:p>
        </p:txBody>
      </p:sp>
    </p:spTree>
    <p:extLst>
      <p:ext uri="{BB962C8B-B14F-4D97-AF65-F5344CB8AC3E}">
        <p14:creationId xmlns:p14="http://schemas.microsoft.com/office/powerpoint/2010/main" val="14750958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1FFE8BC-D9E6-46CE-A208-B2F7D6C5FDBA}" type="datetimeFigureOut">
              <a:rPr lang="en-US" smtClean="0"/>
              <a:t>4/22/2025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BAAE57D-E70A-4483-93BC-364744296838}" type="slidenum">
              <a:rPr lang="en-US" smtClean="0"/>
              <a:t>‹#›</a:t>
            </a:fld>
            <a:endParaRPr lang="en-US"/>
          </a:p>
        </p:txBody>
      </p:sp>
    </p:spTree>
    <p:extLst>
      <p:ext uri="{BB962C8B-B14F-4D97-AF65-F5344CB8AC3E}">
        <p14:creationId xmlns:p14="http://schemas.microsoft.com/office/powerpoint/2010/main" val="29568800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1FFE8BC-D9E6-46CE-A208-B2F7D6C5FDBA}" type="datetimeFigureOut">
              <a:rPr lang="en-US" smtClean="0"/>
              <a:t>4/22/2025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BAAE57D-E70A-4483-93BC-364744296838}" type="slidenum">
              <a:rPr lang="en-US" smtClean="0"/>
              <a:t>‹#›</a:t>
            </a:fld>
            <a:endParaRPr lang="en-US"/>
          </a:p>
        </p:txBody>
      </p:sp>
    </p:spTree>
    <p:extLst>
      <p:ext uri="{BB962C8B-B14F-4D97-AF65-F5344CB8AC3E}">
        <p14:creationId xmlns:p14="http://schemas.microsoft.com/office/powerpoint/2010/main" val="18693738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1FFE8BC-D9E6-46CE-A208-B2F7D6C5FDBA}" type="datetimeFigureOut">
              <a:rPr lang="en-US" smtClean="0"/>
              <a:t>4/22/2025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BAAE57D-E70A-4483-93BC-364744296838}" type="slidenum">
              <a:rPr lang="en-US" smtClean="0"/>
              <a:t>‹#›</a:t>
            </a:fld>
            <a:endParaRPr lang="en-US"/>
          </a:p>
        </p:txBody>
      </p:sp>
    </p:spTree>
    <p:extLst>
      <p:ext uri="{BB962C8B-B14F-4D97-AF65-F5344CB8AC3E}">
        <p14:creationId xmlns:p14="http://schemas.microsoft.com/office/powerpoint/2010/main" val="28375968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1FFE8BC-D9E6-46CE-A208-B2F7D6C5FDBA}" type="datetimeFigureOut">
              <a:rPr lang="en-US" smtClean="0"/>
              <a:t>4/22/2025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BAAE57D-E70A-4483-93BC-364744296838}" type="slidenum">
              <a:rPr lang="en-US" smtClean="0"/>
              <a:t>‹#›</a:t>
            </a:fld>
            <a:endParaRPr lang="en-US"/>
          </a:p>
        </p:txBody>
      </p:sp>
    </p:spTree>
    <p:extLst>
      <p:ext uri="{BB962C8B-B14F-4D97-AF65-F5344CB8AC3E}">
        <p14:creationId xmlns:p14="http://schemas.microsoft.com/office/powerpoint/2010/main" val="33524635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1FFE8BC-D9E6-46CE-A208-B2F7D6C5FDBA}" type="datetimeFigureOut">
              <a:rPr lang="en-US" smtClean="0"/>
              <a:t>4/22/2025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BAAE57D-E70A-4483-93BC-364744296838}" type="slidenum">
              <a:rPr lang="en-US" smtClean="0"/>
              <a:t>‹#›</a:t>
            </a:fld>
            <a:endParaRPr lang="en-US"/>
          </a:p>
        </p:txBody>
      </p:sp>
    </p:spTree>
    <p:extLst>
      <p:ext uri="{BB962C8B-B14F-4D97-AF65-F5344CB8AC3E}">
        <p14:creationId xmlns:p14="http://schemas.microsoft.com/office/powerpoint/2010/main" val="25543424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1FFE8BC-D9E6-46CE-A208-B2F7D6C5FDBA}" type="datetimeFigureOut">
              <a:rPr lang="en-US" smtClean="0"/>
              <a:t>4/22/2025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BAAE57D-E70A-4483-93BC-364744296838}" type="slidenum">
              <a:rPr lang="en-US" smtClean="0"/>
              <a:t>‹#›</a:t>
            </a:fld>
            <a:endParaRPr lang="en-US"/>
          </a:p>
        </p:txBody>
      </p:sp>
    </p:spTree>
    <p:extLst>
      <p:ext uri="{BB962C8B-B14F-4D97-AF65-F5344CB8AC3E}">
        <p14:creationId xmlns:p14="http://schemas.microsoft.com/office/powerpoint/2010/main" val="34051279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1FFE8BC-D9E6-46CE-A208-B2F7D6C5FDBA}" type="datetimeFigureOut">
              <a:rPr lang="en-US" smtClean="0"/>
              <a:t>4/22/2025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BAAE57D-E70A-4483-93BC-364744296838}" type="slidenum">
              <a:rPr lang="en-US" smtClean="0"/>
              <a:t>‹#›</a:t>
            </a:fld>
            <a:endParaRPr lang="en-US"/>
          </a:p>
        </p:txBody>
      </p:sp>
    </p:spTree>
    <p:extLst>
      <p:ext uri="{BB962C8B-B14F-4D97-AF65-F5344CB8AC3E}">
        <p14:creationId xmlns:p14="http://schemas.microsoft.com/office/powerpoint/2010/main" val="37527338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1FFE8BC-D9E6-46CE-A208-B2F7D6C5FDBA}" type="datetimeFigureOut">
              <a:rPr lang="en-US" smtClean="0"/>
              <a:t>4/22/2025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BAAE57D-E70A-4483-93BC-364744296838}" type="slidenum">
              <a:rPr lang="en-US" smtClean="0"/>
              <a:t>‹#›</a:t>
            </a:fld>
            <a:endParaRPr lang="en-US"/>
          </a:p>
        </p:txBody>
      </p:sp>
    </p:spTree>
    <p:extLst>
      <p:ext uri="{BB962C8B-B14F-4D97-AF65-F5344CB8AC3E}">
        <p14:creationId xmlns:p14="http://schemas.microsoft.com/office/powerpoint/2010/main" val="24020697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1FFE8BC-D9E6-46CE-A208-B2F7D6C5FDBA}" type="datetimeFigureOut">
              <a:rPr lang="en-US" smtClean="0"/>
              <a:t>4/22/2025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BAAE57D-E70A-4483-93BC-364744296838}" type="slidenum">
              <a:rPr lang="en-US" smtClean="0"/>
              <a:t>‹#›</a:t>
            </a:fld>
            <a:endParaRPr lang="en-US"/>
          </a:p>
        </p:txBody>
      </p:sp>
    </p:spTree>
    <p:extLst>
      <p:ext uri="{BB962C8B-B14F-4D97-AF65-F5344CB8AC3E}">
        <p14:creationId xmlns:p14="http://schemas.microsoft.com/office/powerpoint/2010/main" val="62232652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A3342FE-E00B-4FAF-8F73-F722060EBA12}"/>
              </a:ext>
            </a:extLst>
          </p:cNvPr>
          <p:cNvSpPr>
            <a:spLocks noGrp="1"/>
          </p:cNvSpPr>
          <p:nvPr>
            <p:ph type="ctrTitle"/>
          </p:nvPr>
        </p:nvSpPr>
        <p:spPr>
          <a:xfrm>
            <a:off x="482601" y="978409"/>
            <a:ext cx="10506991" cy="2531555"/>
          </a:xfrm>
          <a:prstGeom prst="rect">
            <a:avLst/>
          </a:prstGeom>
        </p:spPr>
        <p:txBody>
          <a:bodyPr anchor="b"/>
          <a:lstStyle>
            <a:lvl1pPr algn="l">
              <a:defRPr sz="6600"/>
            </a:lvl1pPr>
          </a:lstStyle>
          <a:p>
            <a:r>
              <a:rPr lang="en-US"/>
              <a:t>Click to edit Master title style</a:t>
            </a:r>
          </a:p>
        </p:txBody>
      </p:sp>
      <p:sp>
        <p:nvSpPr>
          <p:cNvPr id="3" name="Subtitle 2">
            <a:extLst>
              <a:ext uri="{FF2B5EF4-FFF2-40B4-BE49-F238E27FC236}">
                <a16:creationId xmlns:a16="http://schemas.microsoft.com/office/drawing/2014/main" xmlns="" id="{37C1CCE2-4461-473E-B23C-34C8CCF04B3A}"/>
              </a:ext>
            </a:extLst>
          </p:cNvPr>
          <p:cNvSpPr>
            <a:spLocks noGrp="1"/>
          </p:cNvSpPr>
          <p:nvPr>
            <p:ph type="subTitle" idx="1"/>
          </p:nvPr>
        </p:nvSpPr>
        <p:spPr>
          <a:xfrm>
            <a:off x="482601" y="3602038"/>
            <a:ext cx="10506991" cy="2277554"/>
          </a:xfrm>
        </p:spPr>
        <p:txBody>
          <a:bodyPr/>
          <a:lstStyle>
            <a:lvl1pPr marL="0" indent="0" algn="l">
              <a:buNone/>
              <a:defRPr sz="2400"/>
            </a:lvl1pPr>
            <a:lvl2pPr marL="457223" indent="0" algn="ctr">
              <a:buNone/>
              <a:defRPr sz="2000"/>
            </a:lvl2pPr>
            <a:lvl3pPr marL="914446" indent="0" algn="ctr">
              <a:buNone/>
              <a:defRPr sz="1800"/>
            </a:lvl3pPr>
            <a:lvl4pPr marL="1371669" indent="0" algn="ctr">
              <a:buNone/>
              <a:defRPr sz="1600"/>
            </a:lvl4pPr>
            <a:lvl5pPr marL="1828891" indent="0" algn="ctr">
              <a:buNone/>
              <a:defRPr sz="1600"/>
            </a:lvl5pPr>
            <a:lvl6pPr marL="2286114" indent="0" algn="ctr">
              <a:buNone/>
              <a:defRPr sz="1600"/>
            </a:lvl6pPr>
            <a:lvl7pPr marL="2743337" indent="0" algn="ctr">
              <a:buNone/>
              <a:defRPr sz="1600"/>
            </a:lvl7pPr>
            <a:lvl8pPr marL="3200560" indent="0" algn="ctr">
              <a:buNone/>
              <a:defRPr sz="1600"/>
            </a:lvl8pPr>
            <a:lvl9pPr marL="3657783"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xmlns="" id="{0FAA551A-CE2F-4E35-A714-B1F04D4B4E8E}"/>
              </a:ext>
            </a:extLst>
          </p:cNvPr>
          <p:cNvSpPr>
            <a:spLocks noGrp="1"/>
          </p:cNvSpPr>
          <p:nvPr>
            <p:ph type="dt" sz="half" idx="10"/>
          </p:nvPr>
        </p:nvSpPr>
        <p:spPr/>
        <p:txBody>
          <a:bodyPr/>
          <a:lstStyle/>
          <a:p>
            <a:fld id="{81B8F32D-D8B6-4B9E-9CBF-DCAC30B7B93D}" type="datetimeFigureOut">
              <a:rPr lang="en-US" smtClean="0"/>
              <a:pPr/>
              <a:t>4/22/2025</a:t>
            </a:fld>
            <a:endParaRPr lang="en-US"/>
          </a:p>
        </p:txBody>
      </p:sp>
      <p:sp>
        <p:nvSpPr>
          <p:cNvPr id="5" name="Footer Placeholder 4">
            <a:extLst>
              <a:ext uri="{FF2B5EF4-FFF2-40B4-BE49-F238E27FC236}">
                <a16:creationId xmlns:a16="http://schemas.microsoft.com/office/drawing/2014/main" xmlns="" id="{26B5C907-6594-4DFF-A32B-449C3BA968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70376D75-E9DA-4660-AC52-51BA63FCB94D}"/>
              </a:ext>
            </a:extLst>
          </p:cNvPr>
          <p:cNvSpPr>
            <a:spLocks noGrp="1"/>
          </p:cNvSpPr>
          <p:nvPr>
            <p:ph type="sldNum" sz="quarter" idx="12"/>
          </p:nvPr>
        </p:nvSpPr>
        <p:spPr/>
        <p:txBody>
          <a:bodyPr/>
          <a:lstStyle/>
          <a:p>
            <a:fld id="{60553ECD-7F6D-420D-93CA-D8D15EB427AC}" type="slidenum">
              <a:rPr lang="en-US" smtClean="0"/>
              <a:pPr/>
              <a:t>‹#›</a:t>
            </a:fld>
            <a:endParaRPr lang="en-US"/>
          </a:p>
        </p:txBody>
      </p:sp>
      <p:cxnSp>
        <p:nvCxnSpPr>
          <p:cNvPr id="10" name="Straight Connector 9">
            <a:extLst>
              <a:ext uri="{FF2B5EF4-FFF2-40B4-BE49-F238E27FC236}">
                <a16:creationId xmlns:a16="http://schemas.microsoft.com/office/drawing/2014/main" xmlns="" id="{A2EFA84C-D756-4DC7-AA46-68D776F37FA4}"/>
              </a:ext>
              <a:ext uri="{C183D7F6-B498-43B3-948B-1728B52AA6E4}">
                <adec:decorative xmlns:adec="http://schemas.microsoft.com/office/drawing/2017/decorative" xmlns="" val="1"/>
              </a:ext>
            </a:extLst>
          </p:cNvPr>
          <p:cNvCxnSpPr>
            <a:cxnSpLocks/>
          </p:cNvCxnSpPr>
          <p:nvPr/>
        </p:nvCxnSpPr>
        <p:spPr>
          <a:xfrm>
            <a:off x="482601"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8122783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B943735-A77F-440D-9448-6AE7C204D377}"/>
              </a:ext>
            </a:extLst>
          </p:cNvPr>
          <p:cNvSpPr>
            <a:spLocks noGrp="1"/>
          </p:cNvSpPr>
          <p:nvPr>
            <p:ph type="title"/>
          </p:nvPr>
        </p:nvSpPr>
        <p:spPr>
          <a:xfrm>
            <a:off x="482600" y="978408"/>
            <a:ext cx="10634472" cy="2157984"/>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xmlns="" id="{2276C6EE-D55E-454B-B28C-EC73D1DB4A2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4A2A2905-6D2E-4319-9521-61452AB8F996}"/>
              </a:ext>
            </a:extLst>
          </p:cNvPr>
          <p:cNvSpPr>
            <a:spLocks noGrp="1"/>
          </p:cNvSpPr>
          <p:nvPr>
            <p:ph type="dt" sz="half" idx="10"/>
          </p:nvPr>
        </p:nvSpPr>
        <p:spPr/>
        <p:txBody>
          <a:bodyPr/>
          <a:lstStyle/>
          <a:p>
            <a:fld id="{81B8F32D-D8B6-4B9E-9CBF-DCAC30B7B93D}" type="datetimeFigureOut">
              <a:rPr lang="en-US" smtClean="0"/>
              <a:pPr/>
              <a:t>4/22/2025</a:t>
            </a:fld>
            <a:endParaRPr lang="en-US"/>
          </a:p>
        </p:txBody>
      </p:sp>
      <p:sp>
        <p:nvSpPr>
          <p:cNvPr id="5" name="Footer Placeholder 4">
            <a:extLst>
              <a:ext uri="{FF2B5EF4-FFF2-40B4-BE49-F238E27FC236}">
                <a16:creationId xmlns:a16="http://schemas.microsoft.com/office/drawing/2014/main" xmlns="" id="{6DAC7550-84E8-49D3-B419-6F5F327DAD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87AD2C6B-EA5D-4D97-BC84-6C860D536360}"/>
              </a:ext>
            </a:extLst>
          </p:cNvPr>
          <p:cNvSpPr>
            <a:spLocks noGrp="1"/>
          </p:cNvSpPr>
          <p:nvPr>
            <p:ph type="sldNum" sz="quarter" idx="12"/>
          </p:nvPr>
        </p:nvSpPr>
        <p:spPr/>
        <p:txBody>
          <a:bodyPr/>
          <a:lstStyle/>
          <a:p>
            <a:fld id="{60553ECD-7F6D-420D-93CA-D8D15EB427AC}" type="slidenum">
              <a:rPr lang="en-US" smtClean="0"/>
              <a:pPr/>
              <a:t>‹#›</a:t>
            </a:fld>
            <a:endParaRPr lang="en-US"/>
          </a:p>
        </p:txBody>
      </p:sp>
    </p:spTree>
    <p:extLst>
      <p:ext uri="{BB962C8B-B14F-4D97-AF65-F5344CB8AC3E}">
        <p14:creationId xmlns:p14="http://schemas.microsoft.com/office/powerpoint/2010/main" val="370609077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xmlns="" id="{61B299E6-11CC-4181-86C3-528A13F1F556}"/>
              </a:ext>
              <a:ext uri="{C183D7F6-B498-43B3-948B-1728B52AA6E4}">
                <adec:decorative xmlns:adec="http://schemas.microsoft.com/office/drawing/2017/decorative" xmlns="" val="1"/>
              </a:ext>
            </a:extLst>
          </p:cNvPr>
          <p:cNvSpPr/>
          <p:nvPr/>
        </p:nvSpPr>
        <p:spPr>
          <a:xfrm>
            <a:off x="481008" y="3922233"/>
            <a:ext cx="11147071" cy="2434825"/>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a:extLst>
              <a:ext uri="{FF2B5EF4-FFF2-40B4-BE49-F238E27FC236}">
                <a16:creationId xmlns:a16="http://schemas.microsoft.com/office/drawing/2014/main" xmlns="" id="{EE803473-0A64-4F9F-833B-8D64E39019B1}"/>
              </a:ext>
            </a:extLst>
          </p:cNvPr>
          <p:cNvSpPr>
            <a:spLocks noGrp="1"/>
          </p:cNvSpPr>
          <p:nvPr>
            <p:ph type="title"/>
          </p:nvPr>
        </p:nvSpPr>
        <p:spPr>
          <a:xfrm>
            <a:off x="482600" y="978410"/>
            <a:ext cx="10515600" cy="2716769"/>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xmlns="" id="{76873736-B424-40F2-B562-6DC10E5EDE4F}"/>
              </a:ext>
            </a:extLst>
          </p:cNvPr>
          <p:cNvSpPr>
            <a:spLocks noGrp="1"/>
          </p:cNvSpPr>
          <p:nvPr>
            <p:ph type="body" idx="1"/>
          </p:nvPr>
        </p:nvSpPr>
        <p:spPr>
          <a:xfrm>
            <a:off x="482600" y="4171446"/>
            <a:ext cx="10515600" cy="1918205"/>
          </a:xfrm>
        </p:spPr>
        <p:txBody>
          <a:bodyPr>
            <a:normAutofit/>
          </a:bodyPr>
          <a:lstStyle>
            <a:lvl1pPr marL="0" indent="0">
              <a:buNone/>
              <a:defRPr lang="en-US" sz="2400" i="1" kern="1200" dirty="0" smtClean="0">
                <a:solidFill>
                  <a:schemeClr val="tx1"/>
                </a:solidFill>
                <a:latin typeface="+mn-lt"/>
                <a:ea typeface="+mn-ea"/>
                <a:cs typeface="+mn-cs"/>
              </a:defRPr>
            </a:lvl1pPr>
            <a:lvl2pPr marL="457223" indent="0">
              <a:buNone/>
              <a:defRPr sz="2000">
                <a:solidFill>
                  <a:schemeClr val="tx1">
                    <a:tint val="75000"/>
                  </a:schemeClr>
                </a:solidFill>
              </a:defRPr>
            </a:lvl2pPr>
            <a:lvl3pPr marL="914446" indent="0">
              <a:buNone/>
              <a:defRPr sz="1800">
                <a:solidFill>
                  <a:schemeClr val="tx1">
                    <a:tint val="75000"/>
                  </a:schemeClr>
                </a:solidFill>
              </a:defRPr>
            </a:lvl3pPr>
            <a:lvl4pPr marL="1371669" indent="0">
              <a:buNone/>
              <a:defRPr sz="1600">
                <a:solidFill>
                  <a:schemeClr val="tx1">
                    <a:tint val="75000"/>
                  </a:schemeClr>
                </a:solidFill>
              </a:defRPr>
            </a:lvl4pPr>
            <a:lvl5pPr marL="1828891" indent="0">
              <a:buNone/>
              <a:defRPr sz="1600">
                <a:solidFill>
                  <a:schemeClr val="tx1">
                    <a:tint val="75000"/>
                  </a:schemeClr>
                </a:solidFill>
              </a:defRPr>
            </a:lvl5pPr>
            <a:lvl6pPr marL="2286114" indent="0">
              <a:buNone/>
              <a:defRPr sz="1600">
                <a:solidFill>
                  <a:schemeClr val="tx1">
                    <a:tint val="75000"/>
                  </a:schemeClr>
                </a:solidFill>
              </a:defRPr>
            </a:lvl6pPr>
            <a:lvl7pPr marL="2743337" indent="0">
              <a:buNone/>
              <a:defRPr sz="1600">
                <a:solidFill>
                  <a:schemeClr val="tx1">
                    <a:tint val="75000"/>
                  </a:schemeClr>
                </a:solidFill>
              </a:defRPr>
            </a:lvl7pPr>
            <a:lvl8pPr marL="3200560" indent="0">
              <a:buNone/>
              <a:defRPr sz="1600">
                <a:solidFill>
                  <a:schemeClr val="tx1">
                    <a:tint val="75000"/>
                  </a:schemeClr>
                </a:solidFill>
              </a:defRPr>
            </a:lvl8pPr>
            <a:lvl9pPr marL="3657783" indent="0">
              <a:buNone/>
              <a:defRPr sz="1600">
                <a:solidFill>
                  <a:schemeClr val="tx1">
                    <a:tint val="75000"/>
                  </a:schemeClr>
                </a:solidFill>
              </a:defRPr>
            </a:lvl9pPr>
          </a:lstStyle>
          <a:p>
            <a:pPr marL="0" lvl="0" indent="0" algn="l" defTabSz="914446" rtl="0" eaLnBrk="1" latinLnBrk="0" hangingPunct="1">
              <a:lnSpc>
                <a:spcPct val="110000"/>
              </a:lnSpc>
              <a:spcBef>
                <a:spcPts val="1000"/>
              </a:spcBef>
              <a:buFont typeface="Arial" panose="020B0604020202020204" pitchFamily="34" charset="0"/>
              <a:buNone/>
            </a:pPr>
            <a:r>
              <a:rPr lang="en-US"/>
              <a:t>Click to edit Master text styles</a:t>
            </a:r>
          </a:p>
        </p:txBody>
      </p:sp>
      <p:sp>
        <p:nvSpPr>
          <p:cNvPr id="4" name="Date Placeholder 3">
            <a:extLst>
              <a:ext uri="{FF2B5EF4-FFF2-40B4-BE49-F238E27FC236}">
                <a16:creationId xmlns:a16="http://schemas.microsoft.com/office/drawing/2014/main" xmlns="" id="{74348851-37C0-478D-B722-D76C817DC49D}"/>
              </a:ext>
            </a:extLst>
          </p:cNvPr>
          <p:cNvSpPr>
            <a:spLocks noGrp="1"/>
          </p:cNvSpPr>
          <p:nvPr>
            <p:ph type="dt" sz="half" idx="10"/>
          </p:nvPr>
        </p:nvSpPr>
        <p:spPr/>
        <p:txBody>
          <a:bodyPr/>
          <a:lstStyle/>
          <a:p>
            <a:fld id="{81B8F32D-D8B6-4B9E-9CBF-DCAC30B7B93D}" type="datetimeFigureOut">
              <a:rPr lang="en-US" smtClean="0"/>
              <a:pPr/>
              <a:t>4/22/2025</a:t>
            </a:fld>
            <a:endParaRPr lang="en-US"/>
          </a:p>
        </p:txBody>
      </p:sp>
      <p:sp>
        <p:nvSpPr>
          <p:cNvPr id="5" name="Footer Placeholder 4">
            <a:extLst>
              <a:ext uri="{FF2B5EF4-FFF2-40B4-BE49-F238E27FC236}">
                <a16:creationId xmlns:a16="http://schemas.microsoft.com/office/drawing/2014/main" xmlns="" id="{263E063E-66CE-4C18-91FA-D14AE052D7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CFA66D3D-FD62-470C-BC3C-A03771A32F60}"/>
              </a:ext>
            </a:extLst>
          </p:cNvPr>
          <p:cNvSpPr>
            <a:spLocks noGrp="1"/>
          </p:cNvSpPr>
          <p:nvPr>
            <p:ph type="sldNum" sz="quarter" idx="12"/>
          </p:nvPr>
        </p:nvSpPr>
        <p:spPr/>
        <p:txBody>
          <a:bodyPr/>
          <a:lstStyle/>
          <a:p>
            <a:fld id="{60553ECD-7F6D-420D-93CA-D8D15EB427AC}" type="slidenum">
              <a:rPr lang="en-US" smtClean="0"/>
              <a:pPr/>
              <a:t>‹#›</a:t>
            </a:fld>
            <a:endParaRPr lang="en-US"/>
          </a:p>
        </p:txBody>
      </p:sp>
      <p:cxnSp>
        <p:nvCxnSpPr>
          <p:cNvPr id="11" name="Straight Connector 10">
            <a:extLst>
              <a:ext uri="{FF2B5EF4-FFF2-40B4-BE49-F238E27FC236}">
                <a16:creationId xmlns:a16="http://schemas.microsoft.com/office/drawing/2014/main" xmlns="" id="{DDFF0049-0231-4557-A707-569556F0CA83}"/>
              </a:ext>
              <a:ext uri="{C183D7F6-B498-43B3-948B-1728B52AA6E4}">
                <adec:decorative xmlns:adec="http://schemas.microsoft.com/office/drawing/2017/decorative" xmlns="" val="1"/>
              </a:ext>
            </a:extLst>
          </p:cNvPr>
          <p:cNvCxnSpPr>
            <a:cxnSpLocks/>
          </p:cNvCxnSpPr>
          <p:nvPr/>
        </p:nvCxnSpPr>
        <p:spPr>
          <a:xfrm>
            <a:off x="481008" y="3922232"/>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5" name="Straight Connector 14">
            <a:extLst>
              <a:ext uri="{FF2B5EF4-FFF2-40B4-BE49-F238E27FC236}">
                <a16:creationId xmlns:a16="http://schemas.microsoft.com/office/drawing/2014/main" xmlns="" id="{457A0DB1-87C8-4BF4-B2A2-F9CA6ED05AC4}"/>
              </a:ext>
              <a:ext uri="{C183D7F6-B498-43B3-948B-1728B52AA6E4}">
                <adec:decorative xmlns:adec="http://schemas.microsoft.com/office/drawing/2017/decorative" xmlns="" val="1"/>
              </a:ext>
            </a:extLst>
          </p:cNvPr>
          <p:cNvCxnSpPr>
            <a:cxnSpLocks/>
          </p:cNvCxnSpPr>
          <p:nvPr/>
        </p:nvCxnSpPr>
        <p:spPr>
          <a:xfrm>
            <a:off x="482601"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8" name="Straight Connector 7">
            <a:extLst>
              <a:ext uri="{FF2B5EF4-FFF2-40B4-BE49-F238E27FC236}">
                <a16:creationId xmlns:a16="http://schemas.microsoft.com/office/drawing/2014/main" xmlns="" id="{F6C29209-8A8F-48A7-8BA2-AFADA37CBD4F}"/>
              </a:ext>
              <a:ext uri="{C183D7F6-B498-43B3-948B-1728B52AA6E4}">
                <adec:decorative xmlns:adec="http://schemas.microsoft.com/office/drawing/2017/decorative" xmlns="" val="1"/>
              </a:ext>
            </a:extLst>
          </p:cNvPr>
          <p:cNvCxnSpPr>
            <a:cxnSpLocks/>
          </p:cNvCxnSpPr>
          <p:nvPr/>
        </p:nvCxnSpPr>
        <p:spPr>
          <a:xfrm>
            <a:off x="481008"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63998205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xmlns="" id="{6166BE9C-AE7C-4C39-9694-C32D6939B965}"/>
              </a:ext>
              <a:ext uri="{C183D7F6-B498-43B3-948B-1728B52AA6E4}">
                <adec:decorative xmlns:adec="http://schemas.microsoft.com/office/drawing/2017/decorative" xmlns="" val="1"/>
              </a:ext>
            </a:extLst>
          </p:cNvPr>
          <p:cNvSpPr/>
          <p:nvPr/>
        </p:nvSpPr>
        <p:spPr>
          <a:xfrm>
            <a:off x="481008" y="483577"/>
            <a:ext cx="11147071" cy="2434824"/>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a:extLst>
              <a:ext uri="{FF2B5EF4-FFF2-40B4-BE49-F238E27FC236}">
                <a16:creationId xmlns:a16="http://schemas.microsoft.com/office/drawing/2014/main" xmlns="" id="{78ACC42C-303A-4BDF-990A-2B07967BC9A9}"/>
              </a:ext>
            </a:extLst>
          </p:cNvPr>
          <p:cNvSpPr>
            <a:spLocks noGrp="1"/>
          </p:cNvSpPr>
          <p:nvPr>
            <p:ph type="title"/>
          </p:nvPr>
        </p:nvSpPr>
        <p:spPr>
          <a:xfrm>
            <a:off x="482600" y="978409"/>
            <a:ext cx="11147071" cy="17552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xmlns="" id="{D0C55CEF-353E-4E14-83AD-ACADDC08D943}"/>
              </a:ext>
            </a:extLst>
          </p:cNvPr>
          <p:cNvSpPr>
            <a:spLocks noGrp="1"/>
          </p:cNvSpPr>
          <p:nvPr>
            <p:ph sz="half" idx="1"/>
          </p:nvPr>
        </p:nvSpPr>
        <p:spPr>
          <a:xfrm>
            <a:off x="482601" y="3103132"/>
            <a:ext cx="5418551" cy="30738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xmlns="" id="{2E55ECEF-9654-4AC1-BF77-7BC602BBD434}"/>
              </a:ext>
            </a:extLst>
          </p:cNvPr>
          <p:cNvSpPr>
            <a:spLocks noGrp="1"/>
          </p:cNvSpPr>
          <p:nvPr>
            <p:ph sz="half" idx="2"/>
          </p:nvPr>
        </p:nvSpPr>
        <p:spPr>
          <a:xfrm>
            <a:off x="6211121" y="3103132"/>
            <a:ext cx="5418551" cy="30738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xmlns="" id="{64922FC8-BC06-407B-A82B-DA62B33A1CD4}"/>
              </a:ext>
            </a:extLst>
          </p:cNvPr>
          <p:cNvSpPr>
            <a:spLocks noGrp="1"/>
          </p:cNvSpPr>
          <p:nvPr>
            <p:ph type="dt" sz="half" idx="10"/>
          </p:nvPr>
        </p:nvSpPr>
        <p:spPr/>
        <p:txBody>
          <a:bodyPr/>
          <a:lstStyle/>
          <a:p>
            <a:fld id="{81B8F32D-D8B6-4B9E-9CBF-DCAC30B7B93D}" type="datetimeFigureOut">
              <a:rPr lang="en-US" smtClean="0"/>
              <a:pPr/>
              <a:t>4/22/2025</a:t>
            </a:fld>
            <a:endParaRPr lang="en-US"/>
          </a:p>
        </p:txBody>
      </p:sp>
      <p:sp>
        <p:nvSpPr>
          <p:cNvPr id="6" name="Footer Placeholder 5">
            <a:extLst>
              <a:ext uri="{FF2B5EF4-FFF2-40B4-BE49-F238E27FC236}">
                <a16:creationId xmlns:a16="http://schemas.microsoft.com/office/drawing/2014/main" xmlns="" id="{7915B701-4E1F-48AA-8A3C-ED5DD9151ED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006BCA31-8AC7-46F5-BCAB-41D54DF83D78}"/>
              </a:ext>
            </a:extLst>
          </p:cNvPr>
          <p:cNvSpPr>
            <a:spLocks noGrp="1"/>
          </p:cNvSpPr>
          <p:nvPr>
            <p:ph type="sldNum" sz="quarter" idx="12"/>
          </p:nvPr>
        </p:nvSpPr>
        <p:spPr/>
        <p:txBody>
          <a:bodyPr/>
          <a:lstStyle/>
          <a:p>
            <a:fld id="{60553ECD-7F6D-420D-93CA-D8D15EB427AC}" type="slidenum">
              <a:rPr lang="en-US" smtClean="0"/>
              <a:pPr/>
              <a:t>‹#›</a:t>
            </a:fld>
            <a:endParaRPr lang="en-US"/>
          </a:p>
        </p:txBody>
      </p:sp>
      <p:cxnSp>
        <p:nvCxnSpPr>
          <p:cNvPr id="9" name="Straight Connector 8">
            <a:extLst>
              <a:ext uri="{FF2B5EF4-FFF2-40B4-BE49-F238E27FC236}">
                <a16:creationId xmlns:a16="http://schemas.microsoft.com/office/drawing/2014/main" xmlns="" id="{21BA86D8-2A29-4A0E-AEA0-39B41C4187DE}"/>
              </a:ext>
              <a:ext uri="{C183D7F6-B498-43B3-948B-1728B52AA6E4}">
                <adec:decorative xmlns:adec="http://schemas.microsoft.com/office/drawing/2017/decorative" xmlns="" val="1"/>
              </a:ext>
            </a:extLst>
          </p:cNvPr>
          <p:cNvCxnSpPr>
            <a:cxnSpLocks/>
          </p:cNvCxnSpPr>
          <p:nvPr/>
        </p:nvCxnSpPr>
        <p:spPr>
          <a:xfrm>
            <a:off x="482601" y="2918401"/>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8" name="Straight Connector 7">
            <a:extLst>
              <a:ext uri="{FF2B5EF4-FFF2-40B4-BE49-F238E27FC236}">
                <a16:creationId xmlns:a16="http://schemas.microsoft.com/office/drawing/2014/main" xmlns="" id="{F085E13E-918A-4D04-9E84-94148D7C878E}"/>
              </a:ext>
              <a:ext uri="{C183D7F6-B498-43B3-948B-1728B52AA6E4}">
                <adec:decorative xmlns:adec="http://schemas.microsoft.com/office/drawing/2017/decorative" xmlns="" val="1"/>
              </a:ext>
            </a:extLst>
          </p:cNvPr>
          <p:cNvCxnSpPr>
            <a:cxnSpLocks/>
          </p:cNvCxnSpPr>
          <p:nvPr/>
        </p:nvCxnSpPr>
        <p:spPr>
          <a:xfrm>
            <a:off x="482601"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44662853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435E892-D975-4DD6-8583-A14DDBE85F0C}"/>
              </a:ext>
            </a:extLst>
          </p:cNvPr>
          <p:cNvSpPr>
            <a:spLocks noGrp="1"/>
          </p:cNvSpPr>
          <p:nvPr>
            <p:ph type="title"/>
          </p:nvPr>
        </p:nvSpPr>
        <p:spPr>
          <a:xfrm>
            <a:off x="484632" y="978407"/>
            <a:ext cx="11145039" cy="1339584"/>
          </a:xfrm>
          <a:prstGeom prst="rect">
            <a:avLst/>
          </a:prstGeom>
        </p:spPr>
        <p:txBody>
          <a:bodyPr anchor="b"/>
          <a:lstStyle/>
          <a:p>
            <a:r>
              <a:rPr lang="en-US"/>
              <a:t>Click to edit Master title style</a:t>
            </a:r>
          </a:p>
        </p:txBody>
      </p:sp>
      <p:sp>
        <p:nvSpPr>
          <p:cNvPr id="3" name="Text Placeholder 2">
            <a:extLst>
              <a:ext uri="{FF2B5EF4-FFF2-40B4-BE49-F238E27FC236}">
                <a16:creationId xmlns:a16="http://schemas.microsoft.com/office/drawing/2014/main" xmlns="" id="{7F1F7700-CECC-4881-BE5C-A13CD825B73B}"/>
              </a:ext>
            </a:extLst>
          </p:cNvPr>
          <p:cNvSpPr>
            <a:spLocks noGrp="1"/>
          </p:cNvSpPr>
          <p:nvPr>
            <p:ph type="body" idx="1"/>
          </p:nvPr>
        </p:nvSpPr>
        <p:spPr>
          <a:xfrm>
            <a:off x="484632" y="2500921"/>
            <a:ext cx="5346222" cy="823912"/>
          </a:xfrm>
        </p:spPr>
        <p:txBody>
          <a:bodyPr anchor="b">
            <a:normAutofit/>
          </a:bodyPr>
          <a:lstStyle>
            <a:lvl1pPr marL="0" indent="0">
              <a:buNone/>
              <a:defRPr lang="en-US" sz="2400" b="0" i="1" kern="1200" dirty="0" smtClean="0">
                <a:solidFill>
                  <a:schemeClr val="tx1"/>
                </a:solidFill>
                <a:latin typeface="+mn-lt"/>
                <a:ea typeface="+mn-ea"/>
                <a:cs typeface="+mn-cs"/>
              </a:defRPr>
            </a:lvl1pPr>
            <a:lvl2pPr marL="457223" indent="0">
              <a:buNone/>
              <a:defRPr sz="2000" b="1"/>
            </a:lvl2pPr>
            <a:lvl3pPr marL="914446" indent="0">
              <a:buNone/>
              <a:defRPr sz="1800" b="1"/>
            </a:lvl3pPr>
            <a:lvl4pPr marL="1371669" indent="0">
              <a:buNone/>
              <a:defRPr sz="1600" b="1"/>
            </a:lvl4pPr>
            <a:lvl5pPr marL="1828891" indent="0">
              <a:buNone/>
              <a:defRPr sz="1600" b="1"/>
            </a:lvl5pPr>
            <a:lvl6pPr marL="2286114" indent="0">
              <a:buNone/>
              <a:defRPr sz="1600" b="1"/>
            </a:lvl6pPr>
            <a:lvl7pPr marL="2743337" indent="0">
              <a:buNone/>
              <a:defRPr sz="1600" b="1"/>
            </a:lvl7pPr>
            <a:lvl8pPr marL="3200560" indent="0">
              <a:buNone/>
              <a:defRPr sz="1600" b="1"/>
            </a:lvl8pPr>
            <a:lvl9pPr marL="3657783" indent="0">
              <a:buNone/>
              <a:defRPr sz="1600" b="1"/>
            </a:lvl9pPr>
          </a:lstStyle>
          <a:p>
            <a:pPr marL="0" lvl="0" indent="0" algn="l" defTabSz="914446" rtl="0" eaLnBrk="1" latinLnBrk="0" hangingPunct="1">
              <a:lnSpc>
                <a:spcPct val="110000"/>
              </a:lnSpc>
              <a:spcBef>
                <a:spcPts val="1000"/>
              </a:spcBef>
              <a:buFont typeface="Arial" panose="020B0604020202020204" pitchFamily="34" charset="0"/>
              <a:buNone/>
            </a:pPr>
            <a:r>
              <a:rPr lang="en-US"/>
              <a:t>Click to edit Master text styles</a:t>
            </a:r>
          </a:p>
        </p:txBody>
      </p:sp>
      <p:sp>
        <p:nvSpPr>
          <p:cNvPr id="4" name="Content Placeholder 3">
            <a:extLst>
              <a:ext uri="{FF2B5EF4-FFF2-40B4-BE49-F238E27FC236}">
                <a16:creationId xmlns:a16="http://schemas.microsoft.com/office/drawing/2014/main" xmlns="" id="{4CA50766-520A-44C5-943E-569222B74104}"/>
              </a:ext>
            </a:extLst>
          </p:cNvPr>
          <p:cNvSpPr>
            <a:spLocks noGrp="1"/>
          </p:cNvSpPr>
          <p:nvPr>
            <p:ph sz="half" idx="2"/>
          </p:nvPr>
        </p:nvSpPr>
        <p:spPr>
          <a:xfrm>
            <a:off x="484632" y="3429000"/>
            <a:ext cx="5346222" cy="2760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xmlns="" id="{272F7E42-976A-4239-8006-D68538D4B71F}"/>
              </a:ext>
            </a:extLst>
          </p:cNvPr>
          <p:cNvSpPr>
            <a:spLocks noGrp="1"/>
          </p:cNvSpPr>
          <p:nvPr>
            <p:ph type="body" sz="quarter" idx="3"/>
          </p:nvPr>
        </p:nvSpPr>
        <p:spPr>
          <a:xfrm>
            <a:off x="6257121" y="2500921"/>
            <a:ext cx="5372551" cy="823912"/>
          </a:xfrm>
        </p:spPr>
        <p:txBody>
          <a:bodyPr anchor="b"/>
          <a:lstStyle>
            <a:lvl1pPr marL="0" indent="0">
              <a:buNone/>
              <a:defRPr lang="en-US" sz="2400" b="0" i="1" kern="1200" smtClean="0">
                <a:solidFill>
                  <a:schemeClr val="tx1"/>
                </a:solidFill>
                <a:latin typeface="+mn-lt"/>
                <a:ea typeface="+mn-ea"/>
                <a:cs typeface="+mn-cs"/>
              </a:defRPr>
            </a:lvl1pPr>
            <a:lvl2pPr marL="457223" indent="0">
              <a:buNone/>
              <a:defRPr sz="2000" b="1"/>
            </a:lvl2pPr>
            <a:lvl3pPr marL="914446" indent="0">
              <a:buNone/>
              <a:defRPr sz="1800" b="1"/>
            </a:lvl3pPr>
            <a:lvl4pPr marL="1371669" indent="0">
              <a:buNone/>
              <a:defRPr sz="1600" b="1"/>
            </a:lvl4pPr>
            <a:lvl5pPr marL="1828891" indent="0">
              <a:buNone/>
              <a:defRPr sz="1600" b="1"/>
            </a:lvl5pPr>
            <a:lvl6pPr marL="2286114" indent="0">
              <a:buNone/>
              <a:defRPr sz="1600" b="1"/>
            </a:lvl6pPr>
            <a:lvl7pPr marL="2743337" indent="0">
              <a:buNone/>
              <a:defRPr sz="1600" b="1"/>
            </a:lvl7pPr>
            <a:lvl8pPr marL="3200560" indent="0">
              <a:buNone/>
              <a:defRPr sz="1600" b="1"/>
            </a:lvl8pPr>
            <a:lvl9pPr marL="3657783"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xmlns="" id="{3F8CA329-951F-4391-ADC5-7EA320B7782F}"/>
              </a:ext>
            </a:extLst>
          </p:cNvPr>
          <p:cNvSpPr>
            <a:spLocks noGrp="1"/>
          </p:cNvSpPr>
          <p:nvPr>
            <p:ph sz="quarter" idx="4"/>
          </p:nvPr>
        </p:nvSpPr>
        <p:spPr>
          <a:xfrm>
            <a:off x="6257121" y="3429000"/>
            <a:ext cx="5372551" cy="2760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xmlns="" id="{9FBEC22A-DA46-460C-B865-D928C20AE763}"/>
              </a:ext>
            </a:extLst>
          </p:cNvPr>
          <p:cNvSpPr>
            <a:spLocks noGrp="1"/>
          </p:cNvSpPr>
          <p:nvPr>
            <p:ph type="dt" sz="half" idx="10"/>
          </p:nvPr>
        </p:nvSpPr>
        <p:spPr/>
        <p:txBody>
          <a:bodyPr/>
          <a:lstStyle/>
          <a:p>
            <a:fld id="{81B8F32D-D8B6-4B9E-9CBF-DCAC30B7B93D}" type="datetimeFigureOut">
              <a:rPr lang="en-US" smtClean="0"/>
              <a:pPr/>
              <a:t>4/22/2025</a:t>
            </a:fld>
            <a:endParaRPr lang="en-US"/>
          </a:p>
        </p:txBody>
      </p:sp>
      <p:sp>
        <p:nvSpPr>
          <p:cNvPr id="8" name="Footer Placeholder 7">
            <a:extLst>
              <a:ext uri="{FF2B5EF4-FFF2-40B4-BE49-F238E27FC236}">
                <a16:creationId xmlns:a16="http://schemas.microsoft.com/office/drawing/2014/main" xmlns="" id="{4EB2D647-42C5-4AB7-BB71-3A44065716E7}"/>
              </a:ext>
            </a:extLst>
          </p:cNvPr>
          <p:cNvSpPr>
            <a:spLocks noGrp="1"/>
          </p:cNvSpPr>
          <p:nvPr>
            <p:ph type="ftr" sz="quarter" idx="11"/>
          </p:nvPr>
        </p:nvSpPr>
        <p:spPr>
          <a:xfrm>
            <a:off x="484632" y="6419089"/>
            <a:ext cx="4114800" cy="365125"/>
          </a:xfrm>
        </p:spPr>
        <p:txBody>
          <a:bodyPr/>
          <a:lstStyle/>
          <a:p>
            <a:endParaRPr lang="en-US"/>
          </a:p>
        </p:txBody>
      </p:sp>
      <p:sp>
        <p:nvSpPr>
          <p:cNvPr id="9" name="Slide Number Placeholder 8">
            <a:extLst>
              <a:ext uri="{FF2B5EF4-FFF2-40B4-BE49-F238E27FC236}">
                <a16:creationId xmlns:a16="http://schemas.microsoft.com/office/drawing/2014/main" xmlns="" id="{590B2B67-714C-46DA-85E5-598B4244D3B0}"/>
              </a:ext>
            </a:extLst>
          </p:cNvPr>
          <p:cNvSpPr>
            <a:spLocks noGrp="1"/>
          </p:cNvSpPr>
          <p:nvPr>
            <p:ph type="sldNum" sz="quarter" idx="12"/>
          </p:nvPr>
        </p:nvSpPr>
        <p:spPr>
          <a:xfrm>
            <a:off x="10989591" y="-7190"/>
            <a:ext cx="640080" cy="365125"/>
          </a:xfrm>
        </p:spPr>
        <p:txBody>
          <a:bodyPr/>
          <a:lstStyle/>
          <a:p>
            <a:fld id="{60553ECD-7F6D-420D-93CA-D8D15EB427AC}" type="slidenum">
              <a:rPr lang="en-US" smtClean="0"/>
              <a:pPr/>
              <a:t>‹#›</a:t>
            </a:fld>
            <a:endParaRPr lang="en-US"/>
          </a:p>
        </p:txBody>
      </p:sp>
    </p:spTree>
    <p:extLst>
      <p:ext uri="{BB962C8B-B14F-4D97-AF65-F5344CB8AC3E}">
        <p14:creationId xmlns:p14="http://schemas.microsoft.com/office/powerpoint/2010/main" val="145504031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3D4B6724-AB30-4E7C-BE2B-ECD94FF1B463}"/>
              </a:ext>
              <a:ext uri="{C183D7F6-B498-43B3-948B-1728B52AA6E4}">
                <adec:decorative xmlns:adec="http://schemas.microsoft.com/office/drawing/2017/decorative" xmlns="" val="1"/>
              </a:ext>
            </a:extLst>
          </p:cNvPr>
          <p:cNvSpPr/>
          <p:nvPr/>
        </p:nvSpPr>
        <p:spPr>
          <a:xfrm>
            <a:off x="481008" y="3933312"/>
            <a:ext cx="11147071" cy="2434825"/>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a:extLst>
              <a:ext uri="{FF2B5EF4-FFF2-40B4-BE49-F238E27FC236}">
                <a16:creationId xmlns:a16="http://schemas.microsoft.com/office/drawing/2014/main" xmlns="" id="{501D4BAB-2678-4A19-A575-C47CAF1446E5}"/>
              </a:ext>
            </a:extLst>
          </p:cNvPr>
          <p:cNvSpPr>
            <a:spLocks noGrp="1"/>
          </p:cNvSpPr>
          <p:nvPr>
            <p:ph type="title"/>
          </p:nvPr>
        </p:nvSpPr>
        <p:spPr>
          <a:xfrm>
            <a:off x="482600" y="978409"/>
            <a:ext cx="10634472" cy="2591509"/>
          </a:xfrm>
          <a:prstGeom prst="rect">
            <a:avLst/>
          </a:prstGeom>
        </p:spPr>
        <p:txBody>
          <a:bodyPr anchor="b"/>
          <a:lstStyle/>
          <a:p>
            <a:r>
              <a:rPr lang="en-US"/>
              <a:t>Click to edit Master title style</a:t>
            </a:r>
          </a:p>
        </p:txBody>
      </p:sp>
      <p:sp>
        <p:nvSpPr>
          <p:cNvPr id="3" name="Date Placeholder 2">
            <a:extLst>
              <a:ext uri="{FF2B5EF4-FFF2-40B4-BE49-F238E27FC236}">
                <a16:creationId xmlns:a16="http://schemas.microsoft.com/office/drawing/2014/main" xmlns="" id="{4047C89E-0ABD-4FD2-924C-894345ADFED8}"/>
              </a:ext>
            </a:extLst>
          </p:cNvPr>
          <p:cNvSpPr>
            <a:spLocks noGrp="1"/>
          </p:cNvSpPr>
          <p:nvPr>
            <p:ph type="dt" sz="half" idx="10"/>
          </p:nvPr>
        </p:nvSpPr>
        <p:spPr/>
        <p:txBody>
          <a:bodyPr/>
          <a:lstStyle/>
          <a:p>
            <a:fld id="{81B8F32D-D8B6-4B9E-9CBF-DCAC30B7B93D}" type="datetimeFigureOut">
              <a:rPr lang="en-US" smtClean="0"/>
              <a:pPr/>
              <a:t>4/22/2025</a:t>
            </a:fld>
            <a:endParaRPr lang="en-US"/>
          </a:p>
        </p:txBody>
      </p:sp>
      <p:sp>
        <p:nvSpPr>
          <p:cNvPr id="4" name="Footer Placeholder 3">
            <a:extLst>
              <a:ext uri="{FF2B5EF4-FFF2-40B4-BE49-F238E27FC236}">
                <a16:creationId xmlns:a16="http://schemas.microsoft.com/office/drawing/2014/main" xmlns="" id="{553026CE-9CC8-403B-88B1-184D16532A8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xmlns="" id="{63B3D616-3C18-401B-A792-E75149FDFC47}"/>
              </a:ext>
            </a:extLst>
          </p:cNvPr>
          <p:cNvSpPr>
            <a:spLocks noGrp="1"/>
          </p:cNvSpPr>
          <p:nvPr>
            <p:ph type="sldNum" sz="quarter" idx="12"/>
          </p:nvPr>
        </p:nvSpPr>
        <p:spPr/>
        <p:txBody>
          <a:bodyPr/>
          <a:lstStyle/>
          <a:p>
            <a:fld id="{60553ECD-7F6D-420D-93CA-D8D15EB427AC}" type="slidenum">
              <a:rPr lang="en-US" smtClean="0"/>
              <a:pPr/>
              <a:t>‹#›</a:t>
            </a:fld>
            <a:endParaRPr lang="en-US"/>
          </a:p>
        </p:txBody>
      </p:sp>
      <p:cxnSp>
        <p:nvCxnSpPr>
          <p:cNvPr id="7" name="Straight Connector 6">
            <a:extLst>
              <a:ext uri="{FF2B5EF4-FFF2-40B4-BE49-F238E27FC236}">
                <a16:creationId xmlns:a16="http://schemas.microsoft.com/office/drawing/2014/main" xmlns="" id="{04EC6F70-D800-4067-A36A-5BBFC8018E2D}"/>
              </a:ext>
              <a:ext uri="{C183D7F6-B498-43B3-948B-1728B52AA6E4}">
                <adec:decorative xmlns:adec="http://schemas.microsoft.com/office/drawing/2017/decorative" xmlns="" val="1"/>
              </a:ext>
            </a:extLst>
          </p:cNvPr>
          <p:cNvCxnSpPr>
            <a:cxnSpLocks/>
          </p:cNvCxnSpPr>
          <p:nvPr/>
        </p:nvCxnSpPr>
        <p:spPr>
          <a:xfrm>
            <a:off x="482601" y="3933311"/>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1" name="Straight Connector 10">
            <a:extLst>
              <a:ext uri="{FF2B5EF4-FFF2-40B4-BE49-F238E27FC236}">
                <a16:creationId xmlns:a16="http://schemas.microsoft.com/office/drawing/2014/main" xmlns="" id="{42B66CB6-8988-4FBA-8524-726765A5F2AA}"/>
              </a:ext>
              <a:ext uri="{C183D7F6-B498-43B3-948B-1728B52AA6E4}">
                <adec:decorative xmlns:adec="http://schemas.microsoft.com/office/drawing/2017/decorative" xmlns="" val="1"/>
              </a:ext>
            </a:extLst>
          </p:cNvPr>
          <p:cNvCxnSpPr>
            <a:cxnSpLocks/>
          </p:cNvCxnSpPr>
          <p:nvPr/>
        </p:nvCxnSpPr>
        <p:spPr>
          <a:xfrm>
            <a:off x="481008"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96910928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F5C73F84-0C6B-4EF4-9405-C389824999D4}"/>
              </a:ext>
            </a:extLst>
          </p:cNvPr>
          <p:cNvSpPr>
            <a:spLocks noGrp="1"/>
          </p:cNvSpPr>
          <p:nvPr>
            <p:ph type="dt" sz="half" idx="10"/>
          </p:nvPr>
        </p:nvSpPr>
        <p:spPr/>
        <p:txBody>
          <a:bodyPr/>
          <a:lstStyle/>
          <a:p>
            <a:fld id="{81B8F32D-D8B6-4B9E-9CBF-DCAC30B7B93D}" type="datetimeFigureOut">
              <a:rPr lang="en-US" smtClean="0"/>
              <a:pPr/>
              <a:t>4/22/2025</a:t>
            </a:fld>
            <a:endParaRPr lang="en-US"/>
          </a:p>
        </p:txBody>
      </p:sp>
      <p:sp>
        <p:nvSpPr>
          <p:cNvPr id="3" name="Footer Placeholder 2">
            <a:extLst>
              <a:ext uri="{FF2B5EF4-FFF2-40B4-BE49-F238E27FC236}">
                <a16:creationId xmlns:a16="http://schemas.microsoft.com/office/drawing/2014/main" xmlns="" id="{DCCEC807-744E-4C5C-8B15-09AED3E570A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xmlns="" id="{EDFBCB19-9F4B-474C-85C1-4A645A971827}"/>
              </a:ext>
            </a:extLst>
          </p:cNvPr>
          <p:cNvSpPr>
            <a:spLocks noGrp="1"/>
          </p:cNvSpPr>
          <p:nvPr>
            <p:ph type="sldNum" sz="quarter" idx="12"/>
          </p:nvPr>
        </p:nvSpPr>
        <p:spPr/>
        <p:txBody>
          <a:bodyPr/>
          <a:lstStyle/>
          <a:p>
            <a:fld id="{60553ECD-7F6D-420D-93CA-D8D15EB427AC}" type="slidenum">
              <a:rPr lang="en-US" smtClean="0"/>
              <a:pPr/>
              <a:t>‹#›</a:t>
            </a:fld>
            <a:endParaRPr lang="en-US"/>
          </a:p>
        </p:txBody>
      </p:sp>
    </p:spTree>
    <p:extLst>
      <p:ext uri="{BB962C8B-B14F-4D97-AF65-F5344CB8AC3E}">
        <p14:creationId xmlns:p14="http://schemas.microsoft.com/office/powerpoint/2010/main" val="162261343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46A88B0-DD6B-449B-AE32-D3192081E76F}"/>
              </a:ext>
            </a:extLst>
          </p:cNvPr>
          <p:cNvSpPr>
            <a:spLocks noGrp="1"/>
          </p:cNvSpPr>
          <p:nvPr>
            <p:ph type="title"/>
          </p:nvPr>
        </p:nvSpPr>
        <p:spPr>
          <a:xfrm>
            <a:off x="484633" y="978408"/>
            <a:ext cx="4287393" cy="2450592"/>
          </a:xfrm>
          <a:prstGeom prst="rect">
            <a:avLst/>
          </a:prstGeom>
        </p:spPr>
        <p:txBody>
          <a:bodyPr anchor="b"/>
          <a:lstStyle>
            <a:lvl1pPr>
              <a:defRPr lang="en-US" sz="5400" kern="1200" smtClean="0">
                <a:solidFill>
                  <a:schemeClr val="tx1"/>
                </a:solidFill>
                <a:latin typeface="+mj-lt"/>
                <a:ea typeface="+mj-ea"/>
                <a:cs typeface="+mj-cs"/>
              </a:defRPr>
            </a:lvl1pPr>
          </a:lstStyle>
          <a:p>
            <a:r>
              <a:rPr lang="en-US"/>
              <a:t>Click to edit Master title style</a:t>
            </a:r>
          </a:p>
        </p:txBody>
      </p:sp>
      <p:sp>
        <p:nvSpPr>
          <p:cNvPr id="3" name="Content Placeholder 2">
            <a:extLst>
              <a:ext uri="{FF2B5EF4-FFF2-40B4-BE49-F238E27FC236}">
                <a16:creationId xmlns:a16="http://schemas.microsoft.com/office/drawing/2014/main" xmlns="" id="{F4F22ED6-5B69-4B3B-BF96-3A75F2107FA6}"/>
              </a:ext>
            </a:extLst>
          </p:cNvPr>
          <p:cNvSpPr>
            <a:spLocks noGrp="1"/>
          </p:cNvSpPr>
          <p:nvPr>
            <p:ph idx="1"/>
          </p:nvPr>
        </p:nvSpPr>
        <p:spPr>
          <a:xfrm>
            <a:off x="5183187" y="987426"/>
            <a:ext cx="6446484"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xmlns="" id="{07704043-D45F-440A-A15D-2718A913E05A}"/>
              </a:ext>
            </a:extLst>
          </p:cNvPr>
          <p:cNvSpPr>
            <a:spLocks noGrp="1"/>
          </p:cNvSpPr>
          <p:nvPr>
            <p:ph type="body" sz="half" idx="2"/>
          </p:nvPr>
        </p:nvSpPr>
        <p:spPr>
          <a:xfrm>
            <a:off x="484633" y="3645074"/>
            <a:ext cx="4287393" cy="2223914"/>
          </a:xfrm>
        </p:spPr>
        <p:txBody>
          <a:bodyPr/>
          <a:lstStyle>
            <a:lvl1pPr marL="0" indent="0">
              <a:buNone/>
              <a:defRPr lang="en-US" sz="2400" i="1" kern="1200" dirty="0" smtClean="0">
                <a:solidFill>
                  <a:schemeClr val="tx1"/>
                </a:solidFill>
                <a:latin typeface="+mn-lt"/>
                <a:ea typeface="+mn-ea"/>
                <a:cs typeface="+mn-cs"/>
              </a:defRPr>
            </a:lvl1pPr>
            <a:lvl2pPr marL="457223" indent="0">
              <a:buNone/>
              <a:defRPr sz="1400"/>
            </a:lvl2pPr>
            <a:lvl3pPr marL="914446" indent="0">
              <a:buNone/>
              <a:defRPr sz="1200"/>
            </a:lvl3pPr>
            <a:lvl4pPr marL="1371669" indent="0">
              <a:buNone/>
              <a:defRPr sz="1000"/>
            </a:lvl4pPr>
            <a:lvl5pPr marL="1828891" indent="0">
              <a:buNone/>
              <a:defRPr sz="1000"/>
            </a:lvl5pPr>
            <a:lvl6pPr marL="2286114" indent="0">
              <a:buNone/>
              <a:defRPr sz="1000"/>
            </a:lvl6pPr>
            <a:lvl7pPr marL="2743337" indent="0">
              <a:buNone/>
              <a:defRPr sz="1000"/>
            </a:lvl7pPr>
            <a:lvl8pPr marL="3200560" indent="0">
              <a:buNone/>
              <a:defRPr sz="1000"/>
            </a:lvl8pPr>
            <a:lvl9pPr marL="3657783"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2B0072DC-7326-43E7-806C-B690C439E8A8}"/>
              </a:ext>
            </a:extLst>
          </p:cNvPr>
          <p:cNvSpPr>
            <a:spLocks noGrp="1"/>
          </p:cNvSpPr>
          <p:nvPr>
            <p:ph type="dt" sz="half" idx="10"/>
          </p:nvPr>
        </p:nvSpPr>
        <p:spPr/>
        <p:txBody>
          <a:bodyPr/>
          <a:lstStyle/>
          <a:p>
            <a:fld id="{81B8F32D-D8B6-4B9E-9CBF-DCAC30B7B93D}" type="datetimeFigureOut">
              <a:rPr lang="en-US" smtClean="0"/>
              <a:pPr/>
              <a:t>4/22/2025</a:t>
            </a:fld>
            <a:endParaRPr lang="en-US"/>
          </a:p>
        </p:txBody>
      </p:sp>
      <p:sp>
        <p:nvSpPr>
          <p:cNvPr id="6" name="Footer Placeholder 5">
            <a:extLst>
              <a:ext uri="{FF2B5EF4-FFF2-40B4-BE49-F238E27FC236}">
                <a16:creationId xmlns:a16="http://schemas.microsoft.com/office/drawing/2014/main" xmlns="" id="{73F89A0F-B8C6-4AA6-A9C4-4A454F42241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BE57A616-A4F2-4FC5-88DE-B4E6BA542895}"/>
              </a:ext>
            </a:extLst>
          </p:cNvPr>
          <p:cNvSpPr>
            <a:spLocks noGrp="1"/>
          </p:cNvSpPr>
          <p:nvPr>
            <p:ph type="sldNum" sz="quarter" idx="12"/>
          </p:nvPr>
        </p:nvSpPr>
        <p:spPr/>
        <p:txBody>
          <a:bodyPr/>
          <a:lstStyle/>
          <a:p>
            <a:fld id="{60553ECD-7F6D-420D-93CA-D8D15EB427AC}" type="slidenum">
              <a:rPr lang="en-US" smtClean="0"/>
              <a:pPr/>
              <a:t>‹#›</a:t>
            </a:fld>
            <a:endParaRPr lang="en-US"/>
          </a:p>
        </p:txBody>
      </p:sp>
    </p:spTree>
    <p:extLst>
      <p:ext uri="{BB962C8B-B14F-4D97-AF65-F5344CB8AC3E}">
        <p14:creationId xmlns:p14="http://schemas.microsoft.com/office/powerpoint/2010/main" val="40401874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B6B773D-D007-4687-BA9C-9F229829B5EF}"/>
              </a:ext>
            </a:extLst>
          </p:cNvPr>
          <p:cNvSpPr>
            <a:spLocks noGrp="1"/>
          </p:cNvSpPr>
          <p:nvPr>
            <p:ph type="title"/>
          </p:nvPr>
        </p:nvSpPr>
        <p:spPr>
          <a:xfrm>
            <a:off x="484633" y="978408"/>
            <a:ext cx="4287393" cy="2450593"/>
          </a:xfrm>
          <a:prstGeom prst="rect">
            <a:avLst/>
          </a:prstGeom>
        </p:spPr>
        <p:txBody>
          <a:bodyPr anchor="b"/>
          <a:lstStyle>
            <a:lvl1pPr>
              <a:defRPr lang="en-US" sz="5400" kern="1200" smtClean="0">
                <a:solidFill>
                  <a:schemeClr val="tx1"/>
                </a:solidFill>
                <a:latin typeface="+mj-lt"/>
                <a:ea typeface="+mj-ea"/>
                <a:cs typeface="+mj-cs"/>
              </a:defRPr>
            </a:lvl1pPr>
          </a:lstStyle>
          <a:p>
            <a:r>
              <a:rPr lang="en-US"/>
              <a:t>Click to edit Master title style</a:t>
            </a:r>
          </a:p>
        </p:txBody>
      </p:sp>
      <p:sp>
        <p:nvSpPr>
          <p:cNvPr id="3" name="Picture Placeholder 2">
            <a:extLst>
              <a:ext uri="{FF2B5EF4-FFF2-40B4-BE49-F238E27FC236}">
                <a16:creationId xmlns:a16="http://schemas.microsoft.com/office/drawing/2014/main" xmlns="" id="{3A3A75FC-78D2-4EF5-884F-11B7BACF799A}"/>
              </a:ext>
            </a:extLst>
          </p:cNvPr>
          <p:cNvSpPr>
            <a:spLocks noGrp="1"/>
          </p:cNvSpPr>
          <p:nvPr>
            <p:ph type="pic" idx="1"/>
          </p:nvPr>
        </p:nvSpPr>
        <p:spPr>
          <a:xfrm>
            <a:off x="5183188" y="987426"/>
            <a:ext cx="6446483" cy="4873625"/>
          </a:xfrm>
        </p:spPr>
        <p:txBody>
          <a:bodyPr/>
          <a:lstStyle>
            <a:lvl1pPr marL="0" indent="0">
              <a:buNone/>
              <a:defRPr sz="3200"/>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xmlns="" id="{CD7CE0BB-D335-4391-A23F-194C575CAF8F}"/>
              </a:ext>
            </a:extLst>
          </p:cNvPr>
          <p:cNvSpPr>
            <a:spLocks noGrp="1"/>
          </p:cNvSpPr>
          <p:nvPr>
            <p:ph type="body" sz="half" idx="2"/>
          </p:nvPr>
        </p:nvSpPr>
        <p:spPr>
          <a:xfrm>
            <a:off x="484633" y="3645074"/>
            <a:ext cx="4287393" cy="2223914"/>
          </a:xfrm>
        </p:spPr>
        <p:txBody>
          <a:bodyPr/>
          <a:lstStyle>
            <a:lvl1pPr marL="0" indent="0">
              <a:buNone/>
              <a:defRPr lang="en-US" sz="2400" i="1" kern="1200" smtClean="0">
                <a:solidFill>
                  <a:schemeClr val="tx1"/>
                </a:solidFill>
                <a:latin typeface="+mn-lt"/>
                <a:ea typeface="+mn-ea"/>
                <a:cs typeface="+mn-cs"/>
              </a:defRPr>
            </a:lvl1pPr>
            <a:lvl2pPr marL="457223" indent="0">
              <a:buNone/>
              <a:defRPr sz="1400"/>
            </a:lvl2pPr>
            <a:lvl3pPr marL="914446" indent="0">
              <a:buNone/>
              <a:defRPr sz="1200"/>
            </a:lvl3pPr>
            <a:lvl4pPr marL="1371669" indent="0">
              <a:buNone/>
              <a:defRPr sz="1000"/>
            </a:lvl4pPr>
            <a:lvl5pPr marL="1828891" indent="0">
              <a:buNone/>
              <a:defRPr sz="1000"/>
            </a:lvl5pPr>
            <a:lvl6pPr marL="2286114" indent="0">
              <a:buNone/>
              <a:defRPr sz="1000"/>
            </a:lvl6pPr>
            <a:lvl7pPr marL="2743337" indent="0">
              <a:buNone/>
              <a:defRPr sz="1000"/>
            </a:lvl7pPr>
            <a:lvl8pPr marL="3200560" indent="0">
              <a:buNone/>
              <a:defRPr sz="1000"/>
            </a:lvl8pPr>
            <a:lvl9pPr marL="3657783"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1C7701E1-B97B-4DA5-B9AD-07B7C12476AE}"/>
              </a:ext>
            </a:extLst>
          </p:cNvPr>
          <p:cNvSpPr>
            <a:spLocks noGrp="1"/>
          </p:cNvSpPr>
          <p:nvPr>
            <p:ph type="dt" sz="half" idx="10"/>
          </p:nvPr>
        </p:nvSpPr>
        <p:spPr/>
        <p:txBody>
          <a:bodyPr/>
          <a:lstStyle/>
          <a:p>
            <a:fld id="{81B8F32D-D8B6-4B9E-9CBF-DCAC30B7B93D}" type="datetimeFigureOut">
              <a:rPr lang="en-US" smtClean="0"/>
              <a:pPr/>
              <a:t>4/22/2025</a:t>
            </a:fld>
            <a:endParaRPr lang="en-US"/>
          </a:p>
        </p:txBody>
      </p:sp>
      <p:sp>
        <p:nvSpPr>
          <p:cNvPr id="6" name="Footer Placeholder 5">
            <a:extLst>
              <a:ext uri="{FF2B5EF4-FFF2-40B4-BE49-F238E27FC236}">
                <a16:creationId xmlns:a16="http://schemas.microsoft.com/office/drawing/2014/main" xmlns="" id="{076D9CF8-F42F-4618-9F26-8BFE56487AA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C9CA2023-1ECA-4A96-BDC7-F7FA4368BE1B}"/>
              </a:ext>
            </a:extLst>
          </p:cNvPr>
          <p:cNvSpPr>
            <a:spLocks noGrp="1"/>
          </p:cNvSpPr>
          <p:nvPr>
            <p:ph type="sldNum" sz="quarter" idx="12"/>
          </p:nvPr>
        </p:nvSpPr>
        <p:spPr/>
        <p:txBody>
          <a:bodyPr/>
          <a:lstStyle/>
          <a:p>
            <a:fld id="{60553ECD-7F6D-420D-93CA-D8D15EB427AC}" type="slidenum">
              <a:rPr lang="en-US" smtClean="0"/>
              <a:pPr/>
              <a:t>‹#›</a:t>
            </a:fld>
            <a:endParaRPr lang="en-US"/>
          </a:p>
        </p:txBody>
      </p:sp>
    </p:spTree>
    <p:extLst>
      <p:ext uri="{BB962C8B-B14F-4D97-AF65-F5344CB8AC3E}">
        <p14:creationId xmlns:p14="http://schemas.microsoft.com/office/powerpoint/2010/main" val="160464109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xmlns="" id="{D1999A10-4355-4A13-B008-196B21ABEEAF}"/>
              </a:ext>
              <a:ext uri="{C183D7F6-B498-43B3-948B-1728B52AA6E4}">
                <adec:decorative xmlns:adec="http://schemas.microsoft.com/office/drawing/2017/decorative" xmlns="" val="1"/>
              </a:ext>
            </a:extLst>
          </p:cNvPr>
          <p:cNvSpPr/>
          <p:nvPr/>
        </p:nvSpPr>
        <p:spPr>
          <a:xfrm>
            <a:off x="482601" y="483577"/>
            <a:ext cx="11147071" cy="2434825"/>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a:extLst>
              <a:ext uri="{FF2B5EF4-FFF2-40B4-BE49-F238E27FC236}">
                <a16:creationId xmlns:a16="http://schemas.microsoft.com/office/drawing/2014/main" xmlns="" id="{BF36D448-AFEA-4483-B0E4-002840525CDD}"/>
              </a:ext>
            </a:extLst>
          </p:cNvPr>
          <p:cNvSpPr>
            <a:spLocks noGrp="1"/>
          </p:cNvSpPr>
          <p:nvPr>
            <p:ph type="title"/>
          </p:nvPr>
        </p:nvSpPr>
        <p:spPr>
          <a:xfrm>
            <a:off x="482601" y="978409"/>
            <a:ext cx="10506991" cy="17552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xmlns="" id="{CF216234-4516-4303-8F60-A8127D89A5E5}"/>
              </a:ext>
            </a:extLst>
          </p:cNvPr>
          <p:cNvSpPr>
            <a:spLocks noGrp="1"/>
          </p:cNvSpPr>
          <p:nvPr>
            <p:ph type="body" orient="vert" idx="1"/>
          </p:nvPr>
        </p:nvSpPr>
        <p:spPr>
          <a:xfrm>
            <a:off x="484193" y="3103132"/>
            <a:ext cx="10506991" cy="309294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C46B5D50-A474-462B-A807-DF186B1C2F48}"/>
              </a:ext>
            </a:extLst>
          </p:cNvPr>
          <p:cNvSpPr>
            <a:spLocks noGrp="1"/>
          </p:cNvSpPr>
          <p:nvPr>
            <p:ph type="dt" sz="half" idx="10"/>
          </p:nvPr>
        </p:nvSpPr>
        <p:spPr/>
        <p:txBody>
          <a:bodyPr/>
          <a:lstStyle/>
          <a:p>
            <a:fld id="{81B8F32D-D8B6-4B9E-9CBF-DCAC30B7B93D}" type="datetimeFigureOut">
              <a:rPr lang="en-US" smtClean="0"/>
              <a:pPr/>
              <a:t>4/22/2025</a:t>
            </a:fld>
            <a:endParaRPr lang="en-US"/>
          </a:p>
        </p:txBody>
      </p:sp>
      <p:sp>
        <p:nvSpPr>
          <p:cNvPr id="5" name="Footer Placeholder 4">
            <a:extLst>
              <a:ext uri="{FF2B5EF4-FFF2-40B4-BE49-F238E27FC236}">
                <a16:creationId xmlns:a16="http://schemas.microsoft.com/office/drawing/2014/main" xmlns="" id="{F8BF1DAF-2E2D-46ED-AA3E-3D2FE403999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7E2FC771-EB13-4EB5-A0A2-3968C6ABBD4E}"/>
              </a:ext>
            </a:extLst>
          </p:cNvPr>
          <p:cNvSpPr>
            <a:spLocks noGrp="1"/>
          </p:cNvSpPr>
          <p:nvPr>
            <p:ph type="sldNum" sz="quarter" idx="12"/>
          </p:nvPr>
        </p:nvSpPr>
        <p:spPr/>
        <p:txBody>
          <a:bodyPr/>
          <a:lstStyle/>
          <a:p>
            <a:fld id="{60553ECD-7F6D-420D-93CA-D8D15EB427AC}" type="slidenum">
              <a:rPr lang="en-US" smtClean="0"/>
              <a:pPr/>
              <a:t>‹#›</a:t>
            </a:fld>
            <a:endParaRPr lang="en-US"/>
          </a:p>
        </p:txBody>
      </p:sp>
      <p:cxnSp>
        <p:nvCxnSpPr>
          <p:cNvPr id="8" name="Straight Connector 7">
            <a:extLst>
              <a:ext uri="{FF2B5EF4-FFF2-40B4-BE49-F238E27FC236}">
                <a16:creationId xmlns:a16="http://schemas.microsoft.com/office/drawing/2014/main" xmlns="" id="{B3B596B8-8230-4695-8D76-F06AFA8156C3}"/>
              </a:ext>
              <a:ext uri="{C183D7F6-B498-43B3-948B-1728B52AA6E4}">
                <adec:decorative xmlns:adec="http://schemas.microsoft.com/office/drawing/2017/decorative" xmlns="" val="1"/>
              </a:ext>
            </a:extLst>
          </p:cNvPr>
          <p:cNvCxnSpPr>
            <a:cxnSpLocks/>
          </p:cNvCxnSpPr>
          <p:nvPr/>
        </p:nvCxnSpPr>
        <p:spPr>
          <a:xfrm>
            <a:off x="482601" y="2918401"/>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4" name="Straight Connector 13">
            <a:extLst>
              <a:ext uri="{FF2B5EF4-FFF2-40B4-BE49-F238E27FC236}">
                <a16:creationId xmlns:a16="http://schemas.microsoft.com/office/drawing/2014/main" xmlns="" id="{C53EBF93-5FD9-4F4E-8485-7B937145CD08}"/>
              </a:ext>
              <a:ext uri="{C183D7F6-B498-43B3-948B-1728B52AA6E4}">
                <adec:decorative xmlns:adec="http://schemas.microsoft.com/office/drawing/2017/decorative" xmlns="" val="1"/>
              </a:ext>
            </a:extLst>
          </p:cNvPr>
          <p:cNvCxnSpPr>
            <a:cxnSpLocks/>
          </p:cNvCxnSpPr>
          <p:nvPr/>
        </p:nvCxnSpPr>
        <p:spPr>
          <a:xfrm>
            <a:off x="482601"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42380881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xmlns="" id="{466B4D06-C7C6-4949-8EB2-F03ED999A2BB}"/>
              </a:ext>
            </a:extLst>
          </p:cNvPr>
          <p:cNvSpPr>
            <a:spLocks noGrp="1"/>
          </p:cNvSpPr>
          <p:nvPr>
            <p:ph type="title" orient="vert"/>
          </p:nvPr>
        </p:nvSpPr>
        <p:spPr>
          <a:xfrm>
            <a:off x="8041711" y="978409"/>
            <a:ext cx="2947881" cy="5124777"/>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xmlns="" id="{FC921B9D-8C11-4176-AF22-89F972E21284}"/>
              </a:ext>
            </a:extLst>
          </p:cNvPr>
          <p:cNvSpPr>
            <a:spLocks noGrp="1"/>
          </p:cNvSpPr>
          <p:nvPr>
            <p:ph type="body" orient="vert" idx="1"/>
          </p:nvPr>
        </p:nvSpPr>
        <p:spPr>
          <a:xfrm>
            <a:off x="484633" y="978409"/>
            <a:ext cx="7256453" cy="512477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3AFA9E1C-8E18-4A35-9BD8-427B1D14BB8E}"/>
              </a:ext>
            </a:extLst>
          </p:cNvPr>
          <p:cNvSpPr>
            <a:spLocks noGrp="1"/>
          </p:cNvSpPr>
          <p:nvPr>
            <p:ph type="dt" sz="half" idx="10"/>
          </p:nvPr>
        </p:nvSpPr>
        <p:spPr/>
        <p:txBody>
          <a:bodyPr/>
          <a:lstStyle/>
          <a:p>
            <a:fld id="{81B8F32D-D8B6-4B9E-9CBF-DCAC30B7B93D}" type="datetimeFigureOut">
              <a:rPr lang="en-US" smtClean="0"/>
              <a:pPr/>
              <a:t>4/22/2025</a:t>
            </a:fld>
            <a:endParaRPr lang="en-US"/>
          </a:p>
        </p:txBody>
      </p:sp>
      <p:sp>
        <p:nvSpPr>
          <p:cNvPr id="5" name="Footer Placeholder 4">
            <a:extLst>
              <a:ext uri="{FF2B5EF4-FFF2-40B4-BE49-F238E27FC236}">
                <a16:creationId xmlns:a16="http://schemas.microsoft.com/office/drawing/2014/main" xmlns="" id="{2E116CDB-7BB6-4DD2-A626-6DA8E569F2D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76D0403B-439E-449F-83B1-799EEC239A20}"/>
              </a:ext>
            </a:extLst>
          </p:cNvPr>
          <p:cNvSpPr>
            <a:spLocks noGrp="1"/>
          </p:cNvSpPr>
          <p:nvPr>
            <p:ph type="sldNum" sz="quarter" idx="12"/>
          </p:nvPr>
        </p:nvSpPr>
        <p:spPr/>
        <p:txBody>
          <a:bodyPr/>
          <a:lstStyle/>
          <a:p>
            <a:fld id="{60553ECD-7F6D-420D-93CA-D8D15EB427AC}" type="slidenum">
              <a:rPr lang="en-US" smtClean="0"/>
              <a:pPr/>
              <a:t>‹#›</a:t>
            </a:fld>
            <a:endParaRPr lang="en-US"/>
          </a:p>
        </p:txBody>
      </p:sp>
    </p:spTree>
    <p:extLst>
      <p:ext uri="{BB962C8B-B14F-4D97-AF65-F5344CB8AC3E}">
        <p14:creationId xmlns:p14="http://schemas.microsoft.com/office/powerpoint/2010/main" val="34079632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30000"/>
            <a:lum/>
          </a:blip>
          <a:srcRect/>
          <a:stretch>
            <a:fillRect t="-25000" b="-25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1FFE8BC-D9E6-46CE-A208-B2F7D6C5FDBA}" type="datetimeFigureOut">
              <a:rPr lang="en-US" smtClean="0"/>
              <a:t>4/22/2025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BAAE57D-E70A-4483-93BC-364744296838}" type="slidenum">
              <a:rPr lang="en-US" smtClean="0"/>
              <a:t>‹#›</a:t>
            </a:fld>
            <a:endParaRPr lang="en-US"/>
          </a:p>
        </p:txBody>
      </p:sp>
    </p:spTree>
    <p:extLst>
      <p:ext uri="{BB962C8B-B14F-4D97-AF65-F5344CB8AC3E}">
        <p14:creationId xmlns:p14="http://schemas.microsoft.com/office/powerpoint/2010/main" val="338059614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30000"/>
            <a:lum/>
          </a:blip>
          <a:srcRect/>
          <a:stretch>
            <a:fillRect t="-25000" b="-25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1C87A535-3CAC-46BC-B2B2-3AE83EC3A561}"/>
              </a:ext>
            </a:extLst>
          </p:cNvPr>
          <p:cNvSpPr>
            <a:spLocks noGrp="1"/>
          </p:cNvSpPr>
          <p:nvPr>
            <p:ph type="title"/>
          </p:nvPr>
        </p:nvSpPr>
        <p:spPr>
          <a:xfrm>
            <a:off x="482601" y="978409"/>
            <a:ext cx="10506991" cy="2153099"/>
          </a:xfrm>
          <a:prstGeom prst="rect">
            <a:avLst/>
          </a:prstGeom>
        </p:spPr>
        <p:txBody>
          <a:bodyPr vert="horz" lIns="91440" tIns="45720" rIns="91440" bIns="45720" rtlCol="0" anchor="ctr">
            <a:noAutofit/>
          </a:bodyPr>
          <a:lstStyle/>
          <a:p>
            <a:r>
              <a:rPr lang="en-US"/>
              <a:t>Click to edit Master title style</a:t>
            </a:r>
          </a:p>
        </p:txBody>
      </p:sp>
      <p:sp>
        <p:nvSpPr>
          <p:cNvPr id="3" name="Text Placeholder 2">
            <a:extLst>
              <a:ext uri="{FF2B5EF4-FFF2-40B4-BE49-F238E27FC236}">
                <a16:creationId xmlns:a16="http://schemas.microsoft.com/office/drawing/2014/main" xmlns="" id="{1D8EBDBD-59EC-46ED-BE79-6D37B531D692}"/>
              </a:ext>
            </a:extLst>
          </p:cNvPr>
          <p:cNvSpPr>
            <a:spLocks noGrp="1"/>
          </p:cNvSpPr>
          <p:nvPr>
            <p:ph type="body" idx="1"/>
          </p:nvPr>
        </p:nvSpPr>
        <p:spPr>
          <a:xfrm>
            <a:off x="482601" y="3306871"/>
            <a:ext cx="10506991" cy="257272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C5921F5C-FD3D-42C7-90F4-5ECE6FFCFE7F}"/>
              </a:ext>
            </a:extLst>
          </p:cNvPr>
          <p:cNvSpPr>
            <a:spLocks noGrp="1"/>
          </p:cNvSpPr>
          <p:nvPr>
            <p:ph type="dt" sz="half" idx="2"/>
          </p:nvPr>
        </p:nvSpPr>
        <p:spPr>
          <a:xfrm>
            <a:off x="484632" y="100585"/>
            <a:ext cx="2743200" cy="365125"/>
          </a:xfrm>
          <a:prstGeom prst="rect">
            <a:avLst/>
          </a:prstGeom>
        </p:spPr>
        <p:txBody>
          <a:bodyPr vert="horz" lIns="91440" tIns="45720" rIns="91440" bIns="45720" rtlCol="0" anchor="ctr"/>
          <a:lstStyle>
            <a:lvl1pPr algn="l">
              <a:defRPr sz="900">
                <a:solidFill>
                  <a:schemeClr val="tx1"/>
                </a:solidFill>
              </a:defRPr>
            </a:lvl1pPr>
          </a:lstStyle>
          <a:p>
            <a:fld id="{81B8F32D-D8B6-4B9E-9CBF-DCAC30B7B93D}" type="datetimeFigureOut">
              <a:rPr lang="en-US" smtClean="0"/>
              <a:pPr/>
              <a:t>4/22/2025</a:t>
            </a:fld>
            <a:endParaRPr lang="en-US"/>
          </a:p>
        </p:txBody>
      </p:sp>
      <p:sp>
        <p:nvSpPr>
          <p:cNvPr id="5" name="Footer Placeholder 4">
            <a:extLst>
              <a:ext uri="{FF2B5EF4-FFF2-40B4-BE49-F238E27FC236}">
                <a16:creationId xmlns:a16="http://schemas.microsoft.com/office/drawing/2014/main" xmlns="" id="{0FE63D50-6D0B-4963-97B9-A32AE63235B8}"/>
              </a:ext>
            </a:extLst>
          </p:cNvPr>
          <p:cNvSpPr>
            <a:spLocks noGrp="1"/>
          </p:cNvSpPr>
          <p:nvPr>
            <p:ph type="ftr" sz="quarter" idx="3"/>
          </p:nvPr>
        </p:nvSpPr>
        <p:spPr>
          <a:xfrm>
            <a:off x="484632" y="6419089"/>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xmlns="" id="{826B5E08-CAC3-4C87-B143-5F8956AE905D}"/>
              </a:ext>
            </a:extLst>
          </p:cNvPr>
          <p:cNvSpPr>
            <a:spLocks noGrp="1"/>
          </p:cNvSpPr>
          <p:nvPr>
            <p:ph type="sldNum" sz="quarter" idx="4"/>
          </p:nvPr>
        </p:nvSpPr>
        <p:spPr>
          <a:xfrm>
            <a:off x="10989591" y="100585"/>
            <a:ext cx="640080" cy="365125"/>
          </a:xfrm>
          <a:prstGeom prst="rect">
            <a:avLst/>
          </a:prstGeom>
        </p:spPr>
        <p:txBody>
          <a:bodyPr vert="horz" lIns="91440" tIns="45720" rIns="91440" bIns="45720" rtlCol="0" anchor="ctr"/>
          <a:lstStyle>
            <a:lvl1pPr algn="r">
              <a:defRPr sz="900">
                <a:solidFill>
                  <a:schemeClr val="tx1"/>
                </a:solidFill>
              </a:defRPr>
            </a:lvl1pPr>
          </a:lstStyle>
          <a:p>
            <a:fld id="{60553ECD-7F6D-420D-93CA-D8D15EB427AC}" type="slidenum">
              <a:rPr lang="en-US" smtClean="0"/>
              <a:pPr/>
              <a:t>‹#›</a:t>
            </a:fld>
            <a:endParaRPr lang="en-US"/>
          </a:p>
        </p:txBody>
      </p:sp>
      <p:cxnSp>
        <p:nvCxnSpPr>
          <p:cNvPr id="8" name="Straight Connector 7">
            <a:extLst>
              <a:ext uri="{FF2B5EF4-FFF2-40B4-BE49-F238E27FC236}">
                <a16:creationId xmlns:a16="http://schemas.microsoft.com/office/drawing/2014/main" xmlns="" id="{108D74AC-B125-4E11-BA53-E9E383966DF8}"/>
              </a:ext>
              <a:ext uri="{C183D7F6-B498-43B3-948B-1728B52AA6E4}">
                <adec:decorative xmlns:adec="http://schemas.microsoft.com/office/drawing/2017/decorative" xmlns="" val="1"/>
              </a:ext>
            </a:extLst>
          </p:cNvPr>
          <p:cNvCxnSpPr>
            <a:cxnSpLocks/>
          </p:cNvCxnSpPr>
          <p:nvPr/>
        </p:nvCxnSpPr>
        <p:spPr>
          <a:xfrm>
            <a:off x="482601"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10" name="Straight Connector 9">
            <a:extLst>
              <a:ext uri="{FF2B5EF4-FFF2-40B4-BE49-F238E27FC236}">
                <a16:creationId xmlns:a16="http://schemas.microsoft.com/office/drawing/2014/main" xmlns="" id="{9DC76EBE-FB9D-4054-B5D8-19E3EAFE40B2}"/>
              </a:ext>
              <a:ext uri="{C183D7F6-B498-43B3-948B-1728B52AA6E4}">
                <adec:decorative xmlns:adec="http://schemas.microsoft.com/office/drawing/2017/decorative" xmlns="" val="1"/>
              </a:ext>
            </a:extLst>
          </p:cNvPr>
          <p:cNvCxnSpPr>
            <a:cxnSpLocks/>
          </p:cNvCxnSpPr>
          <p:nvPr/>
        </p:nvCxnSpPr>
        <p:spPr>
          <a:xfrm>
            <a:off x="482601"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14330933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46" rtl="0" eaLnBrk="1" latinLnBrk="0" hangingPunct="1">
        <a:lnSpc>
          <a:spcPct val="100000"/>
        </a:lnSpc>
        <a:spcBef>
          <a:spcPct val="0"/>
        </a:spcBef>
        <a:buNone/>
        <a:defRPr sz="6600" kern="1200">
          <a:solidFill>
            <a:schemeClr val="tx1"/>
          </a:solidFill>
          <a:latin typeface="+mj-lt"/>
          <a:ea typeface="+mj-ea"/>
          <a:cs typeface="+mj-cs"/>
        </a:defRPr>
      </a:lvl1pPr>
    </p:titleStyle>
    <p:bodyStyle>
      <a:lvl1pPr marL="0" indent="0" algn="l" defTabSz="914446" rtl="0" eaLnBrk="1" latinLnBrk="0" hangingPunct="1">
        <a:lnSpc>
          <a:spcPct val="100000"/>
        </a:lnSpc>
        <a:spcBef>
          <a:spcPts val="1000"/>
        </a:spcBef>
        <a:buFont typeface="Arial" panose="020B0604020202020204" pitchFamily="34" charset="0"/>
        <a:buNone/>
        <a:defRPr sz="2400" kern="1200">
          <a:solidFill>
            <a:schemeClr val="tx1"/>
          </a:solidFill>
          <a:latin typeface="+mn-lt"/>
          <a:ea typeface="+mn-ea"/>
          <a:cs typeface="+mn-cs"/>
        </a:defRPr>
      </a:lvl1pPr>
      <a:lvl2pPr marL="685834" indent="-228611" algn="l" defTabSz="914446"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2pPr>
      <a:lvl3pPr marL="914446" indent="0" algn="l" defTabSz="914446" rtl="0" eaLnBrk="1" latinLnBrk="0" hangingPunct="1">
        <a:lnSpc>
          <a:spcPct val="100000"/>
        </a:lnSpc>
        <a:spcBef>
          <a:spcPts val="500"/>
        </a:spcBef>
        <a:buFont typeface="Arial" panose="020B0604020202020204" pitchFamily="34" charset="0"/>
        <a:buNone/>
        <a:defRPr sz="2000" kern="1200">
          <a:solidFill>
            <a:schemeClr val="tx1"/>
          </a:solidFill>
          <a:latin typeface="+mn-lt"/>
          <a:ea typeface="+mn-ea"/>
          <a:cs typeface="+mn-cs"/>
        </a:defRPr>
      </a:lvl3pPr>
      <a:lvl4pPr marL="1600280" indent="-228611" algn="l" defTabSz="914446"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1828891" indent="0" algn="l" defTabSz="914446" rtl="0" eaLnBrk="1" latinLnBrk="0" hangingPunct="1">
        <a:lnSpc>
          <a:spcPct val="100000"/>
        </a:lnSpc>
        <a:spcBef>
          <a:spcPts val="500"/>
        </a:spcBef>
        <a:buFont typeface="Arial" panose="020B0604020202020204" pitchFamily="34" charset="0"/>
        <a:buNone/>
        <a:defRPr sz="1800" kern="1200">
          <a:solidFill>
            <a:schemeClr val="tx1"/>
          </a:solidFill>
          <a:latin typeface="+mn-lt"/>
          <a:ea typeface="+mn-ea"/>
          <a:cs typeface="+mn-cs"/>
        </a:defRPr>
      </a:lvl5pPr>
      <a:lvl6pPr marL="2514726" indent="-228611" algn="l" defTabSz="91444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949" indent="-228611" algn="l" defTabSz="91444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171" indent="-228611" algn="l" defTabSz="91444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394" indent="-228611" algn="l" defTabSz="91444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46" rtl="0" eaLnBrk="1" latinLnBrk="0" hangingPunct="1">
        <a:defRPr sz="1800" kern="1200">
          <a:solidFill>
            <a:schemeClr val="tx1"/>
          </a:solidFill>
          <a:latin typeface="+mn-lt"/>
          <a:ea typeface="+mn-ea"/>
          <a:cs typeface="+mn-cs"/>
        </a:defRPr>
      </a:lvl1pPr>
      <a:lvl2pPr marL="457223" algn="l" defTabSz="914446" rtl="0" eaLnBrk="1" latinLnBrk="0" hangingPunct="1">
        <a:defRPr sz="1800" kern="1200">
          <a:solidFill>
            <a:schemeClr val="tx1"/>
          </a:solidFill>
          <a:latin typeface="+mn-lt"/>
          <a:ea typeface="+mn-ea"/>
          <a:cs typeface="+mn-cs"/>
        </a:defRPr>
      </a:lvl2pPr>
      <a:lvl3pPr marL="914446" algn="l" defTabSz="914446" rtl="0" eaLnBrk="1" latinLnBrk="0" hangingPunct="1">
        <a:defRPr sz="1800" kern="1200">
          <a:solidFill>
            <a:schemeClr val="tx1"/>
          </a:solidFill>
          <a:latin typeface="+mn-lt"/>
          <a:ea typeface="+mn-ea"/>
          <a:cs typeface="+mn-cs"/>
        </a:defRPr>
      </a:lvl3pPr>
      <a:lvl4pPr marL="1371669" algn="l" defTabSz="914446" rtl="0" eaLnBrk="1" latinLnBrk="0" hangingPunct="1">
        <a:defRPr sz="1800" kern="1200">
          <a:solidFill>
            <a:schemeClr val="tx1"/>
          </a:solidFill>
          <a:latin typeface="+mn-lt"/>
          <a:ea typeface="+mn-ea"/>
          <a:cs typeface="+mn-cs"/>
        </a:defRPr>
      </a:lvl4pPr>
      <a:lvl5pPr marL="1828891" algn="l" defTabSz="914446" rtl="0" eaLnBrk="1" latinLnBrk="0" hangingPunct="1">
        <a:defRPr sz="1800" kern="1200">
          <a:solidFill>
            <a:schemeClr val="tx1"/>
          </a:solidFill>
          <a:latin typeface="+mn-lt"/>
          <a:ea typeface="+mn-ea"/>
          <a:cs typeface="+mn-cs"/>
        </a:defRPr>
      </a:lvl5pPr>
      <a:lvl6pPr marL="2286114" algn="l" defTabSz="914446" rtl="0" eaLnBrk="1" latinLnBrk="0" hangingPunct="1">
        <a:defRPr sz="1800" kern="1200">
          <a:solidFill>
            <a:schemeClr val="tx1"/>
          </a:solidFill>
          <a:latin typeface="+mn-lt"/>
          <a:ea typeface="+mn-ea"/>
          <a:cs typeface="+mn-cs"/>
        </a:defRPr>
      </a:lvl6pPr>
      <a:lvl7pPr marL="2743337" algn="l" defTabSz="914446" rtl="0" eaLnBrk="1" latinLnBrk="0" hangingPunct="1">
        <a:defRPr sz="1800" kern="1200">
          <a:solidFill>
            <a:schemeClr val="tx1"/>
          </a:solidFill>
          <a:latin typeface="+mn-lt"/>
          <a:ea typeface="+mn-ea"/>
          <a:cs typeface="+mn-cs"/>
        </a:defRPr>
      </a:lvl7pPr>
      <a:lvl8pPr marL="3200560" algn="l" defTabSz="914446" rtl="0" eaLnBrk="1" latinLnBrk="0" hangingPunct="1">
        <a:defRPr sz="1800" kern="1200">
          <a:solidFill>
            <a:schemeClr val="tx1"/>
          </a:solidFill>
          <a:latin typeface="+mn-lt"/>
          <a:ea typeface="+mn-ea"/>
          <a:cs typeface="+mn-cs"/>
        </a:defRPr>
      </a:lvl8pPr>
      <a:lvl9pPr marL="3657783" algn="l" defTabSz="914446"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5.xml"/><Relationship Id="rId6" Type="http://schemas.microsoft.com/office/2007/relationships/hdphoto" Target="../media/hdphoto1.wdp"/><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8.png"/><Relationship Id="rId1" Type="http://schemas.openxmlformats.org/officeDocument/2006/relationships/slideLayout" Target="../slideLayouts/slideLayout2.xml"/><Relationship Id="rId4" Type="http://schemas.openxmlformats.org/officeDocument/2006/relationships/image" Target="../media/image19.jp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30974" y="912555"/>
            <a:ext cx="6837415" cy="1936887"/>
          </a:xfrm>
        </p:spPr>
        <p:txBody>
          <a:bodyPr anchor="b">
            <a:normAutofit/>
          </a:bodyPr>
          <a:lstStyle/>
          <a:p>
            <a:pPr algn="ctr">
              <a:lnSpc>
                <a:spcPct val="90000"/>
              </a:lnSpc>
            </a:pPr>
            <a:r>
              <a:rPr lang="en-US" sz="2800" b="1" dirty="0">
                <a:solidFill>
                  <a:srgbClr val="002060"/>
                </a:solidFill>
                <a:latin typeface="Times New Roman" panose="02020603050405020304" pitchFamily="18" charset="0"/>
                <a:ea typeface="+mj-lt"/>
                <a:cs typeface="Times New Roman" panose="02020603050405020304" pitchFamily="18" charset="0"/>
              </a:rPr>
              <a:t> </a:t>
            </a:r>
            <a:r>
              <a:rPr lang="en-US" sz="2800" b="1" dirty="0">
                <a:solidFill>
                  <a:srgbClr val="002060"/>
                </a:solidFill>
                <a:latin typeface="Arial" panose="020B0604020202020204" pitchFamily="34" charset="0"/>
                <a:ea typeface="+mj-lt"/>
                <a:cs typeface="Arial" panose="020B0604020202020204" pitchFamily="34" charset="0"/>
              </a:rPr>
              <a:t>Chronic Kidney Disease among Elderly (65+) in urban Area</a:t>
            </a:r>
            <a:r>
              <a:rPr lang="en-US" sz="2800" b="1" dirty="0">
                <a:solidFill>
                  <a:srgbClr val="002060"/>
                </a:solidFill>
                <a:latin typeface="Times New Roman" panose="02020603050405020304" pitchFamily="18" charset="0"/>
                <a:ea typeface="+mj-lt"/>
                <a:cs typeface="Times New Roman" panose="02020603050405020304" pitchFamily="18" charset="0"/>
              </a:rPr>
              <a:t/>
            </a:r>
            <a:br>
              <a:rPr lang="en-US" sz="2800" b="1" dirty="0">
                <a:solidFill>
                  <a:srgbClr val="002060"/>
                </a:solidFill>
                <a:latin typeface="Times New Roman" panose="02020603050405020304" pitchFamily="18" charset="0"/>
                <a:ea typeface="+mj-lt"/>
                <a:cs typeface="Times New Roman" panose="02020603050405020304" pitchFamily="18" charset="0"/>
              </a:rPr>
            </a:br>
            <a:r>
              <a:rPr lang="en-US" sz="2800" b="1" dirty="0">
                <a:solidFill>
                  <a:srgbClr val="002060"/>
                </a:solidFill>
                <a:latin typeface="Times New Roman" panose="02020603050405020304" pitchFamily="18" charset="0"/>
                <a:ea typeface="+mj-lt"/>
                <a:cs typeface="Times New Roman" panose="02020603050405020304" pitchFamily="18" charset="0"/>
              </a:rPr>
              <a:t> </a:t>
            </a:r>
            <a:br>
              <a:rPr lang="en-US" sz="2800" b="1" dirty="0">
                <a:solidFill>
                  <a:srgbClr val="002060"/>
                </a:solidFill>
                <a:latin typeface="Times New Roman" panose="02020603050405020304" pitchFamily="18" charset="0"/>
                <a:ea typeface="+mj-lt"/>
                <a:cs typeface="Times New Roman" panose="02020603050405020304" pitchFamily="18" charset="0"/>
              </a:rPr>
            </a:br>
            <a:endParaRPr lang="en-US" sz="2800" dirty="0">
              <a:solidFill>
                <a:srgbClr val="002060"/>
              </a:solidFill>
              <a:latin typeface="Times New Roman" panose="02020603050405020304" pitchFamily="18" charset="0"/>
              <a:ea typeface="+mj-lt"/>
              <a:cs typeface="Times New Roman" panose="02020603050405020304" pitchFamily="18" charset="0"/>
            </a:endParaRPr>
          </a:p>
        </p:txBody>
      </p:sp>
      <p:sp>
        <p:nvSpPr>
          <p:cNvPr id="8" name="TextBox 7"/>
          <p:cNvSpPr txBox="1"/>
          <p:nvPr/>
        </p:nvSpPr>
        <p:spPr>
          <a:xfrm>
            <a:off x="419099" y="3586800"/>
            <a:ext cx="5089071" cy="2616101"/>
          </a:xfrm>
          <a:prstGeom prst="rect">
            <a:avLst/>
          </a:prstGeom>
          <a:noFill/>
        </p:spPr>
        <p:txBody>
          <a:bodyPr wrap="square" rtlCol="0" anchor="ctr">
            <a:spAutoFit/>
          </a:bodyPr>
          <a:lstStyle/>
          <a:p>
            <a:pPr algn="ctr" defTabSz="914446">
              <a:spcBef>
                <a:spcPct val="0"/>
              </a:spcBef>
            </a:pPr>
            <a:r>
              <a:rPr lang="en-US" sz="1600" b="1" dirty="0">
                <a:solidFill>
                  <a:srgbClr val="4472C4">
                    <a:lumMod val="50000"/>
                  </a:srgbClr>
                </a:solidFill>
                <a:latin typeface="Arial" panose="020B0604020202020204" pitchFamily="34" charset="0"/>
                <a:ea typeface="+mn-lt"/>
                <a:cs typeface="Arial" panose="020B0604020202020204" pitchFamily="34" charset="0"/>
              </a:rPr>
              <a:t>Presented by</a:t>
            </a:r>
          </a:p>
          <a:p>
            <a:pPr algn="ctr" defTabSz="914446">
              <a:spcBef>
                <a:spcPct val="0"/>
              </a:spcBef>
            </a:pPr>
            <a:endParaRPr lang="en-US" sz="1600" b="1" dirty="0">
              <a:solidFill>
                <a:srgbClr val="4472C4">
                  <a:lumMod val="50000"/>
                </a:srgbClr>
              </a:solidFill>
              <a:latin typeface="Arial" panose="020B0604020202020204" pitchFamily="34" charset="0"/>
              <a:ea typeface="+mn-lt"/>
              <a:cs typeface="Arial" panose="020B0604020202020204" pitchFamily="34" charset="0"/>
            </a:endParaRPr>
          </a:p>
          <a:p>
            <a:pPr algn="just" defTabSz="914446">
              <a:spcBef>
                <a:spcPct val="0"/>
              </a:spcBef>
            </a:pPr>
            <a:r>
              <a:rPr lang="en-US" sz="1600" dirty="0" err="1">
                <a:solidFill>
                  <a:srgbClr val="182230"/>
                </a:solidFill>
                <a:latin typeface="Arial" panose="020B0604020202020204" pitchFamily="34" charset="0"/>
                <a:ea typeface="+mn-lt"/>
                <a:cs typeface="Arial" panose="020B0604020202020204" pitchFamily="34" charset="0"/>
              </a:rPr>
              <a:t>Ruksana</a:t>
            </a:r>
            <a:r>
              <a:rPr lang="en-US" sz="1600" dirty="0">
                <a:solidFill>
                  <a:srgbClr val="182230"/>
                </a:solidFill>
                <a:latin typeface="Arial" panose="020B0604020202020204" pitchFamily="34" charset="0"/>
                <a:ea typeface="+mn-lt"/>
                <a:cs typeface="Arial" panose="020B0604020202020204" pitchFamily="34" charset="0"/>
              </a:rPr>
              <a:t> Akter-       Student ID: 2412069- </a:t>
            </a:r>
            <a:r>
              <a:rPr lang="en-US" sz="1600" dirty="0" smtClean="0">
                <a:solidFill>
                  <a:srgbClr val="182230"/>
                </a:solidFill>
                <a:latin typeface="Arial" panose="020B0604020202020204" pitchFamily="34" charset="0"/>
                <a:ea typeface="+mn-lt"/>
                <a:cs typeface="Arial" panose="020B0604020202020204" pitchFamily="34" charset="0"/>
              </a:rPr>
              <a:t>Slide(3-6)</a:t>
            </a:r>
          </a:p>
          <a:p>
            <a:pPr algn="just" defTabSz="914446">
              <a:spcBef>
                <a:spcPct val="0"/>
              </a:spcBef>
            </a:pPr>
            <a:r>
              <a:rPr lang="en-US" sz="1600" dirty="0" err="1">
                <a:solidFill>
                  <a:srgbClr val="182230"/>
                </a:solidFill>
                <a:latin typeface="Arial" panose="020B0604020202020204" pitchFamily="34" charset="0"/>
                <a:ea typeface="+mn-lt"/>
                <a:cs typeface="Arial" panose="020B0604020202020204" pitchFamily="34" charset="0"/>
              </a:rPr>
              <a:t>Rudrajeet</a:t>
            </a:r>
            <a:r>
              <a:rPr lang="en-US" sz="1600" dirty="0">
                <a:solidFill>
                  <a:srgbClr val="182230"/>
                </a:solidFill>
                <a:latin typeface="Arial" panose="020B0604020202020204" pitchFamily="34" charset="0"/>
                <a:ea typeface="+mn-lt"/>
                <a:cs typeface="Arial" panose="020B0604020202020204" pitchFamily="34" charset="0"/>
              </a:rPr>
              <a:t> </a:t>
            </a:r>
            <a:r>
              <a:rPr lang="en-US" sz="1600" dirty="0" smtClean="0">
                <a:solidFill>
                  <a:srgbClr val="182230"/>
                </a:solidFill>
                <a:latin typeface="Arial" panose="020B0604020202020204" pitchFamily="34" charset="0"/>
                <a:ea typeface="+mn-lt"/>
                <a:cs typeface="Arial" panose="020B0604020202020204" pitchFamily="34" charset="0"/>
              </a:rPr>
              <a:t>Patel –    Student ID: 2407831- slide(7-10)</a:t>
            </a:r>
            <a:endParaRPr lang="en-US" sz="1600" dirty="0">
              <a:solidFill>
                <a:srgbClr val="182230"/>
              </a:solidFill>
              <a:latin typeface="Arial" panose="020B0604020202020204" pitchFamily="34" charset="0"/>
              <a:ea typeface="+mn-lt"/>
              <a:cs typeface="Arial" panose="020B0604020202020204" pitchFamily="34" charset="0"/>
            </a:endParaRPr>
          </a:p>
          <a:p>
            <a:pPr algn="just" defTabSz="914446">
              <a:spcBef>
                <a:spcPct val="0"/>
              </a:spcBef>
            </a:pPr>
            <a:r>
              <a:rPr lang="en-US" sz="1600" dirty="0">
                <a:solidFill>
                  <a:srgbClr val="182230"/>
                </a:solidFill>
                <a:latin typeface="Arial" panose="020B0604020202020204" pitchFamily="34" charset="0"/>
                <a:ea typeface="+mn-lt"/>
                <a:cs typeface="Arial" panose="020B0604020202020204" pitchFamily="34" charset="0"/>
              </a:rPr>
              <a:t>Farzana Akter Nipa-Student </a:t>
            </a:r>
            <a:r>
              <a:rPr lang="en-US" sz="1600">
                <a:solidFill>
                  <a:srgbClr val="182230"/>
                </a:solidFill>
                <a:latin typeface="Arial" panose="020B0604020202020204" pitchFamily="34" charset="0"/>
                <a:ea typeface="+mn-lt"/>
                <a:cs typeface="Arial" panose="020B0604020202020204" pitchFamily="34" charset="0"/>
              </a:rPr>
              <a:t>ID:2415592- </a:t>
            </a:r>
            <a:r>
              <a:rPr lang="en-US" sz="1600" smtClean="0">
                <a:solidFill>
                  <a:srgbClr val="182230"/>
                </a:solidFill>
                <a:latin typeface="Arial" panose="020B0604020202020204" pitchFamily="34" charset="0"/>
                <a:ea typeface="+mn-lt"/>
                <a:cs typeface="Arial" panose="020B0604020202020204" pitchFamily="34" charset="0"/>
              </a:rPr>
              <a:t>Slide(11-17)</a:t>
            </a:r>
            <a:endParaRPr lang="en-US" sz="1600" dirty="0">
              <a:solidFill>
                <a:srgbClr val="182230"/>
              </a:solidFill>
              <a:latin typeface="Arial" panose="020B0604020202020204" pitchFamily="34" charset="0"/>
              <a:ea typeface="+mn-lt"/>
              <a:cs typeface="Arial" panose="020B0604020202020204" pitchFamily="34" charset="0"/>
            </a:endParaRPr>
          </a:p>
          <a:p>
            <a:pPr algn="just" defTabSz="914446">
              <a:spcBef>
                <a:spcPct val="0"/>
              </a:spcBef>
            </a:pPr>
            <a:r>
              <a:rPr lang="en-US" sz="1600" dirty="0" err="1">
                <a:solidFill>
                  <a:srgbClr val="182230"/>
                </a:solidFill>
                <a:latin typeface="Arial" panose="020B0604020202020204" pitchFamily="34" charset="0"/>
                <a:ea typeface="+mn-lt"/>
                <a:cs typeface="Arial" panose="020B0604020202020204" pitchFamily="34" charset="0"/>
              </a:rPr>
              <a:t>Fahid</a:t>
            </a:r>
            <a:r>
              <a:rPr lang="en-US" sz="1600" dirty="0">
                <a:solidFill>
                  <a:srgbClr val="182230"/>
                </a:solidFill>
                <a:latin typeface="Arial" panose="020B0604020202020204" pitchFamily="34" charset="0"/>
                <a:ea typeface="+mn-lt"/>
                <a:cs typeface="Arial" panose="020B0604020202020204" pitchFamily="34" charset="0"/>
              </a:rPr>
              <a:t> Naeem-         Student ID:2335403- Slide-</a:t>
            </a:r>
            <a:r>
              <a:rPr lang="en-US" sz="1600" dirty="0" smtClean="0">
                <a:solidFill>
                  <a:srgbClr val="182230"/>
                </a:solidFill>
                <a:latin typeface="Arial" panose="020B0604020202020204" pitchFamily="34" charset="0"/>
                <a:ea typeface="+mn-lt"/>
                <a:cs typeface="Arial" panose="020B0604020202020204" pitchFamily="34" charset="0"/>
              </a:rPr>
              <a:t>(</a:t>
            </a:r>
            <a:r>
              <a:rPr lang="en-US" sz="1600" dirty="0" smtClean="0">
                <a:solidFill>
                  <a:srgbClr val="182230"/>
                </a:solidFill>
                <a:latin typeface="Arial" panose="020B0604020202020204" pitchFamily="34" charset="0"/>
                <a:ea typeface="+mn-lt"/>
                <a:cs typeface="Arial" panose="020B0604020202020204" pitchFamily="34" charset="0"/>
              </a:rPr>
              <a:t>27</a:t>
            </a:r>
            <a:r>
              <a:rPr lang="en-US" sz="1600" dirty="0" smtClean="0">
                <a:solidFill>
                  <a:srgbClr val="182230"/>
                </a:solidFill>
                <a:latin typeface="Arial" panose="020B0604020202020204" pitchFamily="34" charset="0"/>
                <a:ea typeface="+mn-lt"/>
                <a:cs typeface="Arial" panose="020B0604020202020204" pitchFamily="34" charset="0"/>
              </a:rPr>
              <a:t>-30)</a:t>
            </a:r>
            <a:endParaRPr lang="en-US" sz="1600" dirty="0">
              <a:solidFill>
                <a:srgbClr val="182230"/>
              </a:solidFill>
              <a:latin typeface="Arial" panose="020B0604020202020204" pitchFamily="34" charset="0"/>
              <a:ea typeface="+mn-lt"/>
              <a:cs typeface="Arial" panose="020B0604020202020204" pitchFamily="34" charset="0"/>
            </a:endParaRPr>
          </a:p>
          <a:p>
            <a:pPr algn="just" defTabSz="914446">
              <a:spcBef>
                <a:spcPct val="0"/>
              </a:spcBef>
            </a:pPr>
            <a:endParaRPr lang="en-US" sz="1600" dirty="0">
              <a:solidFill>
                <a:srgbClr val="182230"/>
              </a:solidFill>
              <a:latin typeface="Arial" panose="020B0604020202020204" pitchFamily="34" charset="0"/>
              <a:ea typeface="+mn-lt"/>
              <a:cs typeface="Arial" panose="020B0604020202020204" pitchFamily="34" charset="0"/>
            </a:endParaRPr>
          </a:p>
          <a:p>
            <a:pPr algn="just" defTabSz="914446">
              <a:spcBef>
                <a:spcPct val="0"/>
              </a:spcBef>
            </a:pPr>
            <a:endParaRPr lang="en-US" sz="1600" dirty="0">
              <a:solidFill>
                <a:srgbClr val="182230"/>
              </a:solidFill>
              <a:latin typeface="Arial" panose="020B0604020202020204" pitchFamily="34" charset="0"/>
              <a:ea typeface="+mn-lt"/>
              <a:cs typeface="Arial" panose="020B0604020202020204" pitchFamily="34" charset="0"/>
            </a:endParaRPr>
          </a:p>
          <a:p>
            <a:pPr algn="ctr" defTabSz="914446">
              <a:spcBef>
                <a:spcPct val="0"/>
              </a:spcBef>
            </a:pPr>
            <a:endParaRPr lang="en-US" dirty="0">
              <a:solidFill>
                <a:srgbClr val="182230"/>
              </a:solidFill>
              <a:latin typeface="Times New Roman" panose="02020603050405020304" pitchFamily="18" charset="0"/>
              <a:ea typeface="+mn-lt"/>
              <a:cs typeface="Times New Roman" panose="02020603050405020304" pitchFamily="18" charset="0"/>
            </a:endParaRPr>
          </a:p>
          <a:p>
            <a:pPr algn="ctr" defTabSz="914446">
              <a:spcBef>
                <a:spcPct val="0"/>
              </a:spcBef>
            </a:pPr>
            <a:r>
              <a:rPr lang="en-US" dirty="0">
                <a:solidFill>
                  <a:srgbClr val="182230"/>
                </a:solidFill>
                <a:latin typeface="Times New Roman" panose="02020603050405020304" pitchFamily="18" charset="0"/>
                <a:ea typeface="+mn-lt"/>
                <a:cs typeface="Times New Roman" panose="02020603050405020304" pitchFamily="18" charset="0"/>
              </a:rPr>
              <a:t>    </a:t>
            </a:r>
            <a:endParaRPr lang="en-US" sz="1700" dirty="0">
              <a:solidFill>
                <a:prstClr val="black"/>
              </a:solidFill>
              <a:latin typeface="Calibri" panose="020F0502020204030204"/>
              <a:ea typeface="+mn-lt"/>
              <a:cs typeface="Calibri" panose="020F0502020204030204"/>
            </a:endParaRPr>
          </a:p>
        </p:txBody>
      </p:sp>
      <p:sp>
        <p:nvSpPr>
          <p:cNvPr id="9" name="TextBox 8"/>
          <p:cNvSpPr txBox="1"/>
          <p:nvPr/>
        </p:nvSpPr>
        <p:spPr>
          <a:xfrm>
            <a:off x="1729642" y="5583807"/>
            <a:ext cx="8986157" cy="723275"/>
          </a:xfrm>
          <a:prstGeom prst="rect">
            <a:avLst/>
          </a:prstGeom>
          <a:noFill/>
        </p:spPr>
        <p:txBody>
          <a:bodyPr wrap="square" rtlCol="0" anchor="b">
            <a:spAutoFit/>
          </a:bodyPr>
          <a:lstStyle/>
          <a:p>
            <a:pPr algn="ctr" defTabSz="914446">
              <a:spcBef>
                <a:spcPts val="600"/>
              </a:spcBef>
            </a:pPr>
            <a:r>
              <a:rPr lang="en-US" sz="2000" b="1" dirty="0">
                <a:solidFill>
                  <a:srgbClr val="7030A0"/>
                </a:solidFill>
                <a:latin typeface="Arial" panose="020B0604020202020204" pitchFamily="34" charset="0"/>
                <a:cs typeface="Arial" panose="020B0604020202020204" pitchFamily="34" charset="0"/>
              </a:rPr>
              <a:t> </a:t>
            </a:r>
            <a:r>
              <a:rPr lang="en-US" sz="1600" b="1" dirty="0">
                <a:solidFill>
                  <a:srgbClr val="7030A0"/>
                </a:solidFill>
                <a:latin typeface="Arial" panose="020B0604020202020204" pitchFamily="34" charset="0"/>
                <a:cs typeface="Arial" panose="020B0604020202020204" pitchFamily="34" charset="0"/>
              </a:rPr>
              <a:t>Public Health &amp; Social Care in Practice</a:t>
            </a:r>
          </a:p>
          <a:p>
            <a:pPr algn="ctr" defTabSz="914446">
              <a:spcBef>
                <a:spcPts val="600"/>
              </a:spcBef>
            </a:pPr>
            <a:r>
              <a:rPr lang="en-US" sz="1600" b="1" dirty="0">
                <a:solidFill>
                  <a:srgbClr val="7030A0"/>
                </a:solidFill>
                <a:latin typeface="Arial" panose="020B0604020202020204" pitchFamily="34" charset="0"/>
                <a:cs typeface="Arial" panose="020B0604020202020204" pitchFamily="34" charset="0"/>
              </a:rPr>
              <a:t>UWTSD London Campus</a:t>
            </a:r>
            <a:endParaRPr lang="en-US" sz="1100" b="1" dirty="0">
              <a:solidFill>
                <a:srgbClr val="7030A0"/>
              </a:solidFill>
              <a:latin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xmlns="" id="{9F6C8115-E443-4677-82C7-05454B5BF8A3}"/>
              </a:ext>
            </a:extLst>
          </p:cNvPr>
          <p:cNvSpPr txBox="1"/>
          <p:nvPr/>
        </p:nvSpPr>
        <p:spPr>
          <a:xfrm>
            <a:off x="7101115" y="4150990"/>
            <a:ext cx="5537200" cy="1107996"/>
          </a:xfrm>
          <a:prstGeom prst="rect">
            <a:avLst/>
          </a:prstGeom>
          <a:noFill/>
        </p:spPr>
        <p:txBody>
          <a:bodyPr wrap="square" rtlCol="0" anchor="ctr">
            <a:spAutoFit/>
          </a:bodyPr>
          <a:lstStyle/>
          <a:p>
            <a:pPr algn="ctr" defTabSz="914446">
              <a:spcBef>
                <a:spcPct val="0"/>
              </a:spcBef>
            </a:pPr>
            <a:r>
              <a:rPr lang="en-US" sz="1600" b="1" dirty="0">
                <a:solidFill>
                  <a:srgbClr val="4472C4">
                    <a:lumMod val="50000"/>
                  </a:srgbClr>
                </a:solidFill>
                <a:latin typeface="Arial" panose="020B0604020202020204" pitchFamily="34" charset="0"/>
                <a:ea typeface="+mn-lt"/>
                <a:cs typeface="Arial" panose="020B0604020202020204" pitchFamily="34" charset="0"/>
              </a:rPr>
              <a:t>Presented to</a:t>
            </a:r>
          </a:p>
          <a:p>
            <a:pPr algn="ctr" defTabSz="914446">
              <a:spcBef>
                <a:spcPct val="0"/>
              </a:spcBef>
            </a:pPr>
            <a:r>
              <a:rPr lang="en-US" sz="1600" dirty="0" err="1">
                <a:solidFill>
                  <a:srgbClr val="182230"/>
                </a:solidFill>
                <a:latin typeface="Arial" panose="020B0604020202020204" pitchFamily="34" charset="0"/>
                <a:ea typeface="+mn-lt"/>
                <a:cs typeface="Arial" panose="020B0604020202020204" pitchFamily="34" charset="0"/>
              </a:rPr>
              <a:t>Dr.Ping</a:t>
            </a:r>
            <a:r>
              <a:rPr lang="en-US" sz="1600" dirty="0">
                <a:solidFill>
                  <a:srgbClr val="182230"/>
                </a:solidFill>
                <a:latin typeface="Arial" panose="020B0604020202020204" pitchFamily="34" charset="0"/>
                <a:ea typeface="+mn-lt"/>
                <a:cs typeface="Arial" panose="020B0604020202020204" pitchFamily="34" charset="0"/>
              </a:rPr>
              <a:t> Wu</a:t>
            </a:r>
          </a:p>
          <a:p>
            <a:pPr algn="ctr" defTabSz="914446">
              <a:spcBef>
                <a:spcPct val="0"/>
              </a:spcBef>
            </a:pPr>
            <a:endParaRPr lang="en-US" sz="1600" dirty="0">
              <a:solidFill>
                <a:srgbClr val="182230"/>
              </a:solidFill>
              <a:latin typeface="Arial" panose="020B0604020202020204" pitchFamily="34" charset="0"/>
              <a:ea typeface="+mn-lt"/>
              <a:cs typeface="Arial" panose="020B0604020202020204" pitchFamily="34" charset="0"/>
            </a:endParaRPr>
          </a:p>
          <a:p>
            <a:pPr algn="ctr" defTabSz="914446">
              <a:spcBef>
                <a:spcPct val="0"/>
              </a:spcBef>
            </a:pPr>
            <a:r>
              <a:rPr lang="en-US" b="1" dirty="0">
                <a:solidFill>
                  <a:srgbClr val="182230"/>
                </a:solidFill>
                <a:latin typeface="Times New Roman" panose="02020603050405020304" pitchFamily="18" charset="0"/>
                <a:ea typeface="+mn-lt"/>
                <a:cs typeface="Times New Roman" panose="02020603050405020304" pitchFamily="18" charset="0"/>
              </a:rPr>
              <a:t>    </a:t>
            </a:r>
            <a:endParaRPr lang="en-US" sz="1700" b="1" dirty="0">
              <a:solidFill>
                <a:prstClr val="black"/>
              </a:solidFill>
              <a:latin typeface="Calibri" panose="020F0502020204030204"/>
              <a:ea typeface="+mn-lt"/>
              <a:cs typeface="Calibri" panose="020F0502020204030204"/>
            </a:endParaRPr>
          </a:p>
        </p:txBody>
      </p:sp>
      <p:sp>
        <p:nvSpPr>
          <p:cNvPr id="3" name="Rectangle 2">
            <a:extLst>
              <a:ext uri="{FF2B5EF4-FFF2-40B4-BE49-F238E27FC236}">
                <a16:creationId xmlns:a16="http://schemas.microsoft.com/office/drawing/2014/main" xmlns="" id="{0A704F8F-8C3B-4B47-A9A0-BF66859610D0}"/>
              </a:ext>
            </a:extLst>
          </p:cNvPr>
          <p:cNvSpPr/>
          <p:nvPr/>
        </p:nvSpPr>
        <p:spPr>
          <a:xfrm>
            <a:off x="2184400" y="2993379"/>
            <a:ext cx="8406642" cy="687432"/>
          </a:xfrm>
          <a:prstGeom prst="rect">
            <a:avLst/>
          </a:prstGeom>
        </p:spPr>
        <p:txBody>
          <a:bodyPr wrap="square">
            <a:spAutoFit/>
          </a:bodyPr>
          <a:lstStyle/>
          <a:p>
            <a:pPr algn="ctr" defTabSz="914446">
              <a:spcBef>
                <a:spcPct val="0"/>
              </a:spcBef>
            </a:pPr>
            <a:r>
              <a:rPr lang="en-US" sz="1867" b="1" dirty="0">
                <a:solidFill>
                  <a:srgbClr val="182230"/>
                </a:solidFill>
                <a:latin typeface="Arial" panose="020B0604020202020204" pitchFamily="34" charset="0"/>
                <a:ea typeface="+mn-lt"/>
                <a:cs typeface="Arial" panose="020B0604020202020204" pitchFamily="34" charset="0"/>
              </a:rPr>
              <a:t>Module </a:t>
            </a:r>
            <a:r>
              <a:rPr lang="en-US" sz="1867" b="1" dirty="0" err="1">
                <a:solidFill>
                  <a:srgbClr val="182230"/>
                </a:solidFill>
                <a:latin typeface="Arial" panose="020B0604020202020204" pitchFamily="34" charset="0"/>
                <a:ea typeface="+mn-lt"/>
                <a:cs typeface="Arial" panose="020B0604020202020204" pitchFamily="34" charset="0"/>
              </a:rPr>
              <a:t>Name:</a:t>
            </a:r>
            <a:r>
              <a:rPr lang="en-US" sz="2000" dirty="0" err="1">
                <a:latin typeface="Arial" panose="020B0604020202020204" pitchFamily="34" charset="0"/>
                <a:cs typeface="Arial" panose="020B0604020202020204" pitchFamily="34" charset="0"/>
              </a:rPr>
              <a:t>Population</a:t>
            </a:r>
            <a:r>
              <a:rPr lang="en-US" sz="2000" dirty="0">
                <a:latin typeface="Arial" panose="020B0604020202020204" pitchFamily="34" charset="0"/>
                <a:cs typeface="Arial" panose="020B0604020202020204" pitchFamily="34" charset="0"/>
              </a:rPr>
              <a:t> Health and Digital Health Promotion </a:t>
            </a:r>
            <a:endParaRPr lang="en-US" sz="1867" b="1" dirty="0">
              <a:solidFill>
                <a:srgbClr val="182230"/>
              </a:solidFill>
              <a:latin typeface="Arial" panose="020B0604020202020204" pitchFamily="34" charset="0"/>
              <a:ea typeface="+mn-lt"/>
              <a:cs typeface="Arial" panose="020B0604020202020204" pitchFamily="34" charset="0"/>
            </a:endParaRPr>
          </a:p>
          <a:p>
            <a:pPr algn="ctr" defTabSz="914446">
              <a:spcBef>
                <a:spcPct val="0"/>
              </a:spcBef>
            </a:pPr>
            <a:r>
              <a:rPr lang="en-US" sz="1867" b="1" dirty="0">
                <a:solidFill>
                  <a:srgbClr val="182230"/>
                </a:solidFill>
                <a:latin typeface="Arial" panose="020B0604020202020204" pitchFamily="34" charset="0"/>
                <a:ea typeface="+mn-lt"/>
                <a:cs typeface="Arial" panose="020B0604020202020204" pitchFamily="34" charset="0"/>
              </a:rPr>
              <a:t>Module Code:</a:t>
            </a:r>
            <a:r>
              <a:rPr lang="en-US" sz="1867" dirty="0">
                <a:solidFill>
                  <a:srgbClr val="182230"/>
                </a:solidFill>
                <a:latin typeface="Arial" panose="020B0604020202020204" pitchFamily="34" charset="0"/>
                <a:ea typeface="+mn-lt"/>
                <a:cs typeface="Arial" panose="020B0604020202020204" pitchFamily="34" charset="0"/>
              </a:rPr>
              <a:t>LCHS7007</a:t>
            </a:r>
          </a:p>
        </p:txBody>
      </p:sp>
      <p:sp>
        <p:nvSpPr>
          <p:cNvPr id="18" name="Freeform 7">
            <a:extLst>
              <a:ext uri="{FF2B5EF4-FFF2-40B4-BE49-F238E27FC236}">
                <a16:creationId xmlns:a16="http://schemas.microsoft.com/office/drawing/2014/main" xmlns="" id="{2A0CE0C6-9BAE-4581-B698-DDF31DFEA4EB}"/>
              </a:ext>
            </a:extLst>
          </p:cNvPr>
          <p:cNvSpPr/>
          <p:nvPr/>
        </p:nvSpPr>
        <p:spPr>
          <a:xfrm>
            <a:off x="477786" y="482600"/>
            <a:ext cx="1828799" cy="1066800"/>
          </a:xfrm>
          <a:custGeom>
            <a:avLst/>
            <a:gdLst/>
            <a:ahLst/>
            <a:cxnLst/>
            <a:rect l="l" t="t" r="r" b="b"/>
            <a:pathLst>
              <a:path w="11027285" h="4327747">
                <a:moveTo>
                  <a:pt x="0" y="0"/>
                </a:moveTo>
                <a:lnTo>
                  <a:pt x="11027285" y="0"/>
                </a:lnTo>
                <a:lnTo>
                  <a:pt x="11027285" y="4327747"/>
                </a:lnTo>
                <a:lnTo>
                  <a:pt x="0" y="4327747"/>
                </a:lnTo>
                <a:lnTo>
                  <a:pt x="0" y="0"/>
                </a:lnTo>
                <a:close/>
              </a:path>
            </a:pathLst>
          </a:custGeom>
          <a:blipFill>
            <a:blip r:embed="rId3">
              <a:alphaModFix amt="23000"/>
            </a:blip>
            <a:stretch>
              <a:fillRect/>
            </a:stretch>
          </a:blipFill>
        </p:spPr>
        <p:txBody>
          <a:bodyPr/>
          <a:lstStyle/>
          <a:p>
            <a:pPr defTabSz="609630"/>
            <a:endParaRPr lang="en-US" sz="1200" dirty="0">
              <a:solidFill>
                <a:prstClr val="black"/>
              </a:solidFill>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xmlns="" id="{4A6AF195-E919-4A8A-BD38-D3AFDDEC1C6F}"/>
              </a:ext>
            </a:extLst>
          </p:cNvPr>
          <p:cNvPicPr>
            <a:picLocks noChangeAspect="1"/>
          </p:cNvPicPr>
          <p:nvPr/>
        </p:nvPicPr>
        <p:blipFill>
          <a:blip r:embed="rId4"/>
          <a:stretch>
            <a:fillRect/>
          </a:stretch>
        </p:blipFill>
        <p:spPr>
          <a:xfrm>
            <a:off x="8433049" y="651032"/>
            <a:ext cx="3106812" cy="2055979"/>
          </a:xfrm>
          <a:prstGeom prst="rect">
            <a:avLst/>
          </a:prstGeom>
        </p:spPr>
      </p:pic>
      <p:pic>
        <p:nvPicPr>
          <p:cNvPr id="5" name="Picture 4">
            <a:extLst>
              <a:ext uri="{FF2B5EF4-FFF2-40B4-BE49-F238E27FC236}">
                <a16:creationId xmlns:a16="http://schemas.microsoft.com/office/drawing/2014/main" xmlns="" id="{8B72C586-0357-453B-970F-AEAD66207295}"/>
              </a:ext>
            </a:extLst>
          </p:cNvPr>
          <p:cNvPicPr>
            <a:picLocks noChangeAspect="1"/>
          </p:cNvPicPr>
          <p:nvPr/>
        </p:nvPicPr>
        <p:blipFill>
          <a:blip r:embed="rId5">
            <a:extLst>
              <a:ext uri="{BEBA8EAE-BF5A-486C-A8C5-ECC9F3942E4B}">
                <a14:imgProps xmlns:a14="http://schemas.microsoft.com/office/drawing/2010/main">
                  <a14:imgLayer r:embed="rId6">
                    <a14:imgEffect>
                      <a14:sharpenSoften amount="25000"/>
                    </a14:imgEffect>
                  </a14:imgLayer>
                </a14:imgProps>
              </a:ext>
            </a:extLst>
          </a:blip>
          <a:stretch>
            <a:fillRect/>
          </a:stretch>
        </p:blipFill>
        <p:spPr>
          <a:xfrm>
            <a:off x="796042" y="1810923"/>
            <a:ext cx="1134932" cy="1079634"/>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71692" y="566598"/>
            <a:ext cx="6223792" cy="4469134"/>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86233" y="522514"/>
            <a:ext cx="3534075" cy="2846613"/>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sp>
        <p:nvSpPr>
          <p:cNvPr id="10" name="Oval 9"/>
          <p:cNvSpPr/>
          <p:nvPr/>
        </p:nvSpPr>
        <p:spPr>
          <a:xfrm>
            <a:off x="6490684" y="3488874"/>
            <a:ext cx="4531102" cy="2226126"/>
          </a:xfrm>
          <a:prstGeom prst="ellipse">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tx1"/>
                </a:solidFill>
                <a:latin typeface="Arial" panose="020B0604020202020204" pitchFamily="34" charset="0"/>
                <a:cs typeface="Arial" panose="020B0604020202020204" pitchFamily="34" charset="0"/>
              </a:rPr>
              <a:t>Chronic Kidney Disease among Elderly (65+) in urban Area</a:t>
            </a:r>
          </a:p>
        </p:txBody>
      </p:sp>
    </p:spTree>
    <p:extLst>
      <p:ext uri="{BB962C8B-B14F-4D97-AF65-F5344CB8AC3E}">
        <p14:creationId xmlns:p14="http://schemas.microsoft.com/office/powerpoint/2010/main" val="16387119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val Callout 1"/>
          <p:cNvSpPr/>
          <p:nvPr/>
        </p:nvSpPr>
        <p:spPr>
          <a:xfrm>
            <a:off x="3657600" y="0"/>
            <a:ext cx="4855335" cy="824248"/>
          </a:xfrm>
          <a:prstGeom prst="wedgeEllipseCallout">
            <a:avLst/>
          </a:prstGeom>
          <a:solidFill>
            <a:schemeClr val="accent6">
              <a:lumMod val="20000"/>
              <a:lumOff val="80000"/>
            </a:schemeClr>
          </a:solidFill>
          <a:ln w="28575">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i="1" dirty="0">
                <a:solidFill>
                  <a:schemeClr val="tx1"/>
                </a:solidFill>
                <a:latin typeface="Arial" panose="020B0604020202020204" pitchFamily="34" charset="0"/>
                <a:cs typeface="Arial" panose="020B0604020202020204" pitchFamily="34" charset="0"/>
              </a:rPr>
              <a:t>Activity Description</a:t>
            </a:r>
          </a:p>
        </p:txBody>
      </p:sp>
      <p:sp>
        <p:nvSpPr>
          <p:cNvPr id="5" name="Rounded Rectangle 4"/>
          <p:cNvSpPr/>
          <p:nvPr/>
        </p:nvSpPr>
        <p:spPr>
          <a:xfrm>
            <a:off x="128787" y="1146219"/>
            <a:ext cx="2421229" cy="4314423"/>
          </a:xfrm>
          <a:prstGeom prst="roundRect">
            <a:avLst/>
          </a:prstGeom>
          <a:solidFill>
            <a:schemeClr val="bg1">
              <a:lumMod val="95000"/>
            </a:schemeClr>
          </a:solidFill>
          <a:ln>
            <a:solidFill>
              <a:srgbClr val="C00000"/>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latin typeface="Arial" panose="020B0604020202020204" pitchFamily="34" charset="0"/>
                <a:cs typeface="Arial" panose="020B0604020202020204" pitchFamily="34" charset="0"/>
              </a:rPr>
              <a:t>Aim </a:t>
            </a:r>
          </a:p>
          <a:p>
            <a:pPr algn="ctr"/>
            <a:r>
              <a:rPr lang="en-US" dirty="0">
                <a:solidFill>
                  <a:schemeClr val="tx1"/>
                </a:solidFill>
                <a:latin typeface="Arial" panose="020B0604020202020204" pitchFamily="34" charset="0"/>
                <a:cs typeface="Arial" panose="020B0604020202020204" pitchFamily="34" charset="0"/>
              </a:rPr>
              <a:t>To improve early CKD complication identification, treatment, and prevention in urban-dwelling adults 65 and older</a:t>
            </a:r>
            <a:r>
              <a:rPr lang="en-US" dirty="0"/>
              <a:t>.</a:t>
            </a:r>
          </a:p>
        </p:txBody>
      </p:sp>
      <p:sp>
        <p:nvSpPr>
          <p:cNvPr id="7" name="Rounded Rectangle 6"/>
          <p:cNvSpPr/>
          <p:nvPr/>
        </p:nvSpPr>
        <p:spPr>
          <a:xfrm>
            <a:off x="281187" y="1298619"/>
            <a:ext cx="2421229" cy="4314423"/>
          </a:xfrm>
          <a:prstGeom prst="roundRect">
            <a:avLst/>
          </a:prstGeom>
          <a:solidFill>
            <a:schemeClr val="bg1">
              <a:lumMod val="95000"/>
            </a:schemeClr>
          </a:solidFill>
          <a:ln>
            <a:solidFill>
              <a:srgbClr val="C00000"/>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latin typeface="Arial" panose="020B0604020202020204" pitchFamily="34" charset="0"/>
                <a:cs typeface="Arial" panose="020B0604020202020204" pitchFamily="34" charset="0"/>
              </a:rPr>
              <a:t>Aim </a:t>
            </a:r>
          </a:p>
          <a:p>
            <a:pPr algn="ctr"/>
            <a:r>
              <a:rPr lang="en-US" dirty="0">
                <a:solidFill>
                  <a:schemeClr val="tx1"/>
                </a:solidFill>
                <a:latin typeface="Arial" panose="020B0604020202020204" pitchFamily="34" charset="0"/>
                <a:cs typeface="Arial" panose="020B0604020202020204" pitchFamily="34" charset="0"/>
              </a:rPr>
              <a:t>To improve early CKD complication identification, treatment, and prevention in urban-dwelling adults 65 and older</a:t>
            </a:r>
            <a:r>
              <a:rPr lang="en-US" dirty="0"/>
              <a:t>.</a:t>
            </a:r>
          </a:p>
        </p:txBody>
      </p:sp>
      <p:sp>
        <p:nvSpPr>
          <p:cNvPr id="9" name="Rounded Rectangle 8"/>
          <p:cNvSpPr/>
          <p:nvPr/>
        </p:nvSpPr>
        <p:spPr>
          <a:xfrm>
            <a:off x="8886424" y="1275007"/>
            <a:ext cx="3116686" cy="4056845"/>
          </a:xfrm>
          <a:prstGeom prst="roundRect">
            <a:avLst/>
          </a:prstGeom>
          <a:solidFill>
            <a:schemeClr val="bg1">
              <a:lumMod val="95000"/>
            </a:schemeClr>
          </a:solidFill>
          <a:ln>
            <a:solidFill>
              <a:srgbClr val="C00000"/>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latin typeface="Arial" panose="020B0604020202020204" pitchFamily="34" charset="0"/>
                <a:cs typeface="Arial" panose="020B0604020202020204" pitchFamily="34" charset="0"/>
              </a:rPr>
              <a:t>Content</a:t>
            </a:r>
          </a:p>
          <a:p>
            <a:pPr marL="285750" indent="-285750" algn="ctr">
              <a:buFont typeface="Wingdings" panose="05000000000000000000" pitchFamily="2" charset="2"/>
              <a:buChar char="ü"/>
            </a:pPr>
            <a:r>
              <a:rPr lang="en-US" dirty="0">
                <a:solidFill>
                  <a:schemeClr val="tx1"/>
                </a:solidFill>
                <a:latin typeface="Arial" panose="020B0604020202020204" pitchFamily="34" charset="0"/>
                <a:cs typeface="Arial" panose="020B0604020202020204" pitchFamily="34" charset="0"/>
              </a:rPr>
              <a:t>Rising awareness among the elder people about risk, symptoms and preventive strategies. </a:t>
            </a:r>
          </a:p>
          <a:p>
            <a:pPr marL="285750" indent="-285750" algn="ctr">
              <a:buFont typeface="Wingdings" panose="05000000000000000000" pitchFamily="2" charset="2"/>
              <a:buChar char="ü"/>
            </a:pPr>
            <a:r>
              <a:rPr lang="en-US" dirty="0">
                <a:solidFill>
                  <a:schemeClr val="tx1"/>
                </a:solidFill>
                <a:latin typeface="Arial" panose="020B0604020202020204" pitchFamily="34" charset="0"/>
                <a:cs typeface="Arial" panose="020B0604020202020204" pitchFamily="34" charset="0"/>
              </a:rPr>
              <a:t>Conduct session about “The Renal Care App” and educate them how to use it. </a:t>
            </a:r>
          </a:p>
        </p:txBody>
      </p:sp>
      <p:pic>
        <p:nvPicPr>
          <p:cNvPr id="10" name="Picture 9"/>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845156" y="1836847"/>
            <a:ext cx="2949263" cy="2933163"/>
          </a:xfrm>
          <a:prstGeom prst="rect">
            <a:avLst/>
          </a:prstGeom>
          <a:ln>
            <a:noFill/>
          </a:ln>
          <a:effectLst>
            <a:softEdge rad="112500"/>
          </a:effectLst>
        </p:spPr>
      </p:pic>
      <p:pic>
        <p:nvPicPr>
          <p:cNvPr id="11" name="Picture 1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85267" y="1708057"/>
            <a:ext cx="2808668" cy="3061953"/>
          </a:xfrm>
          <a:prstGeom prst="rect">
            <a:avLst/>
          </a:prstGeom>
          <a:ln>
            <a:noFill/>
          </a:ln>
          <a:effectLst>
            <a:softEdge rad="112500"/>
          </a:effectLst>
        </p:spPr>
      </p:pic>
      <p:sp>
        <p:nvSpPr>
          <p:cNvPr id="12" name="Rectangle 11"/>
          <p:cNvSpPr/>
          <p:nvPr/>
        </p:nvSpPr>
        <p:spPr>
          <a:xfrm>
            <a:off x="6085267" y="4876259"/>
            <a:ext cx="2801157" cy="8886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solidFill>
                  <a:schemeClr val="tx1"/>
                </a:solidFill>
                <a:latin typeface="Arial" panose="020B0604020202020204" pitchFamily="34" charset="0"/>
                <a:cs typeface="Arial" panose="020B0604020202020204" pitchFamily="34" charset="0"/>
              </a:rPr>
              <a:t>(</a:t>
            </a:r>
            <a:r>
              <a:rPr lang="en-US" sz="1200" dirty="0" err="1">
                <a:solidFill>
                  <a:schemeClr val="tx1"/>
                </a:solidFill>
                <a:latin typeface="Arial" panose="020B0604020202020204" pitchFamily="34" charset="0"/>
                <a:cs typeface="Arial" panose="020B0604020202020204" pitchFamily="34" charset="0"/>
              </a:rPr>
              <a:t>Nephrocare</a:t>
            </a:r>
            <a:r>
              <a:rPr lang="en-US" sz="1200" dirty="0">
                <a:solidFill>
                  <a:schemeClr val="tx1"/>
                </a:solidFill>
                <a:latin typeface="Arial" panose="020B0604020202020204" pitchFamily="34" charset="0"/>
                <a:cs typeface="Arial" panose="020B0604020202020204" pitchFamily="34" charset="0"/>
              </a:rPr>
              <a:t> - </a:t>
            </a:r>
            <a:r>
              <a:rPr lang="en-US" sz="1200" dirty="0" err="1">
                <a:solidFill>
                  <a:schemeClr val="tx1"/>
                </a:solidFill>
                <a:latin typeface="Arial" panose="020B0604020202020204" pitchFamily="34" charset="0"/>
                <a:cs typeface="Arial" panose="020B0604020202020204" pitchFamily="34" charset="0"/>
              </a:rPr>
              <a:t>MyCompanion</a:t>
            </a:r>
            <a:r>
              <a:rPr lang="en-US" sz="1200" dirty="0">
                <a:solidFill>
                  <a:schemeClr val="tx1"/>
                </a:solidFill>
                <a:latin typeface="Arial" panose="020B0604020202020204" pitchFamily="34" charset="0"/>
                <a:cs typeface="Arial" panose="020B0604020202020204" pitchFamily="34" charset="0"/>
              </a:rPr>
              <a:t> App, 2025)</a:t>
            </a:r>
          </a:p>
        </p:txBody>
      </p:sp>
      <p:sp>
        <p:nvSpPr>
          <p:cNvPr id="13" name="Rectangle 12"/>
          <p:cNvSpPr/>
          <p:nvPr/>
        </p:nvSpPr>
        <p:spPr>
          <a:xfrm>
            <a:off x="3657600" y="4876259"/>
            <a:ext cx="1841679" cy="45559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solidFill>
                  <a:schemeClr val="tx1"/>
                </a:solidFill>
                <a:latin typeface="Arial" panose="020B0604020202020204" pitchFamily="34" charset="0"/>
                <a:cs typeface="Arial" panose="020B0604020202020204" pitchFamily="34" charset="0"/>
              </a:rPr>
              <a:t>(Brody, 2021)</a:t>
            </a:r>
          </a:p>
        </p:txBody>
      </p:sp>
    </p:spTree>
    <p:extLst>
      <p:ext uri="{BB962C8B-B14F-4D97-AF65-F5344CB8AC3E}">
        <p14:creationId xmlns:p14="http://schemas.microsoft.com/office/powerpoint/2010/main" val="17622615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1558344" y="0"/>
            <a:ext cx="8783391" cy="1210614"/>
          </a:xfrm>
          <a:prstGeom prst="roundRect">
            <a:avLst/>
          </a:prstGeom>
          <a:solidFill>
            <a:schemeClr val="accent6">
              <a:lumMod val="20000"/>
              <a:lumOff val="80000"/>
            </a:schemeClr>
          </a:solidFill>
          <a:ln>
            <a:solidFill>
              <a:srgbClr val="002060"/>
            </a:solidFill>
          </a:ln>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000" b="1" dirty="0">
                <a:solidFill>
                  <a:schemeClr val="tx1"/>
                </a:solidFill>
                <a:latin typeface="Arial" panose="020B0604020202020204" pitchFamily="34" charset="0"/>
                <a:cs typeface="Arial" panose="020B0604020202020204" pitchFamily="34" charset="0"/>
              </a:rPr>
              <a:t>Digital Technology for CKD</a:t>
            </a: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611" y="1253946"/>
            <a:ext cx="5181600" cy="1123950"/>
          </a:xfrm>
          <a:prstGeom prst="rect">
            <a:avLst/>
          </a:prstGeom>
        </p:spPr>
      </p:pic>
      <p:sp>
        <p:nvSpPr>
          <p:cNvPr id="4" name="Rectangle 3"/>
          <p:cNvSpPr/>
          <p:nvPr/>
        </p:nvSpPr>
        <p:spPr>
          <a:xfrm>
            <a:off x="23611" y="2421228"/>
            <a:ext cx="7265832" cy="4436772"/>
          </a:xfrm>
          <a:prstGeom prst="rect">
            <a:avLst/>
          </a:prstGeom>
          <a:solidFill>
            <a:schemeClr val="accent1">
              <a:lumMod val="20000"/>
              <a:lumOff val="80000"/>
            </a:schemeClr>
          </a:solidFill>
          <a:ln w="19050">
            <a:solidFill>
              <a:srgbClr val="00B0F0"/>
            </a:solid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just">
              <a:buFont typeface="Wingdings" panose="05000000000000000000" pitchFamily="2" charset="2"/>
              <a:buChar char="Ø"/>
            </a:pPr>
            <a:r>
              <a:rPr lang="en-US" dirty="0">
                <a:solidFill>
                  <a:schemeClr val="tx1"/>
                </a:solidFill>
                <a:latin typeface="Arial" panose="020B0604020202020204" pitchFamily="34" charset="0"/>
                <a:cs typeface="Arial" panose="020B0604020202020204" pitchFamily="34" charset="0"/>
              </a:rPr>
              <a:t>For CKD patients, digital intervention like “MY Renal Care App” use to record blood pressure, weight and symptoms. It offers to do personalized care plan for the patients including analyzing patient data and create treatment plan which helps to reduce the risk of complications. </a:t>
            </a:r>
          </a:p>
          <a:p>
            <a:pPr marL="285750" indent="-285750" algn="just">
              <a:buFont typeface="Wingdings" panose="05000000000000000000" pitchFamily="2" charset="2"/>
              <a:buChar char="Ø"/>
            </a:pPr>
            <a:endParaRPr lang="en-US" dirty="0">
              <a:solidFill>
                <a:schemeClr val="tx1"/>
              </a:solidFill>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Ø"/>
            </a:pPr>
            <a:r>
              <a:rPr lang="en-US" dirty="0">
                <a:solidFill>
                  <a:schemeClr val="tx1"/>
                </a:solidFill>
                <a:latin typeface="Arial" panose="020B0604020202020204" pitchFamily="34" charset="0"/>
                <a:cs typeface="Arial" panose="020B0604020202020204" pitchFamily="34" charset="0"/>
              </a:rPr>
              <a:t>Also, telemedicine services are frequently integrated with </a:t>
            </a:r>
            <a:r>
              <a:rPr lang="en-US" dirty="0" err="1">
                <a:solidFill>
                  <a:schemeClr val="tx1"/>
                </a:solidFill>
                <a:latin typeface="Arial" panose="020B0604020202020204" pitchFamily="34" charset="0"/>
                <a:cs typeface="Arial" panose="020B0604020202020204" pitchFamily="34" charset="0"/>
              </a:rPr>
              <a:t>MyRenalCare</a:t>
            </a:r>
            <a:r>
              <a:rPr lang="en-US" dirty="0">
                <a:solidFill>
                  <a:schemeClr val="tx1"/>
                </a:solidFill>
                <a:latin typeface="Arial" panose="020B0604020202020204" pitchFamily="34" charset="0"/>
                <a:cs typeface="Arial" panose="020B0604020202020204" pitchFamily="34" charset="0"/>
              </a:rPr>
              <a:t>, allowing for prompt consultations without in-person visits. On the one hand, it helps to educate the patient about kidney health and build informed decisions. </a:t>
            </a:r>
          </a:p>
          <a:p>
            <a:pPr marL="285750" indent="-285750" algn="just">
              <a:buFont typeface="Wingdings" panose="05000000000000000000" pitchFamily="2" charset="2"/>
              <a:buChar char="Ø"/>
            </a:pPr>
            <a:endParaRPr lang="en-US" dirty="0">
              <a:solidFill>
                <a:schemeClr val="tx1"/>
              </a:solidFill>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Ø"/>
            </a:pPr>
            <a:r>
              <a:rPr lang="en-US" dirty="0">
                <a:solidFill>
                  <a:schemeClr val="tx1"/>
                </a:solidFill>
                <a:latin typeface="Arial" panose="020B0604020202020204" pitchFamily="34" charset="0"/>
                <a:cs typeface="Arial" panose="020B0604020202020204" pitchFamily="34" charset="0"/>
              </a:rPr>
              <a:t>On the other hand, it provides lifestyles recommendations for example tips on diet, exercise, and stress management. </a:t>
            </a:r>
          </a:p>
          <a:p>
            <a:pPr algn="just"/>
            <a:endParaRPr lang="en-US" dirty="0">
              <a:solidFill>
                <a:schemeClr val="tx1"/>
              </a:solidFill>
              <a:latin typeface="Arial" panose="020B0604020202020204" pitchFamily="34" charset="0"/>
              <a:cs typeface="Arial" panose="020B0604020202020204" pitchFamily="34" charset="0"/>
            </a:endParaRPr>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73401" y="2421228"/>
            <a:ext cx="4529707" cy="302275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0" name="Rectangle 9"/>
          <p:cNvSpPr/>
          <p:nvPr/>
        </p:nvSpPr>
        <p:spPr>
          <a:xfrm>
            <a:off x="7473401" y="6426558"/>
            <a:ext cx="4718599" cy="43144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latin typeface="Arial" panose="020B0604020202020204" pitchFamily="34" charset="0"/>
                <a:cs typeface="Arial" panose="020B0604020202020204" pitchFamily="34" charset="0"/>
              </a:rPr>
              <a:t> (</a:t>
            </a:r>
            <a:r>
              <a:rPr lang="en-US" sz="1200" dirty="0" err="1">
                <a:solidFill>
                  <a:schemeClr val="tx1"/>
                </a:solidFill>
                <a:latin typeface="Arial" panose="020B0604020202020204" pitchFamily="34" charset="0"/>
                <a:cs typeface="Arial" panose="020B0604020202020204" pitchFamily="34" charset="0"/>
              </a:rPr>
              <a:t>MyRenalCare</a:t>
            </a:r>
            <a:r>
              <a:rPr lang="en-US" sz="1200" dirty="0">
                <a:solidFill>
                  <a:schemeClr val="tx1"/>
                </a:solidFill>
                <a:latin typeface="Arial" panose="020B0604020202020204" pitchFamily="34" charset="0"/>
                <a:cs typeface="Arial" panose="020B0604020202020204" pitchFamily="34" charset="0"/>
              </a:rPr>
              <a:t> app helps kidney patients take control of their health, 2023).</a:t>
            </a:r>
            <a:endParaRPr lang="en-US" sz="1200" dirty="0"/>
          </a:p>
        </p:txBody>
      </p:sp>
    </p:spTree>
    <p:extLst>
      <p:ext uri="{BB962C8B-B14F-4D97-AF65-F5344CB8AC3E}">
        <p14:creationId xmlns:p14="http://schemas.microsoft.com/office/powerpoint/2010/main" val="17887707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773723" y="1"/>
            <a:ext cx="9481625" cy="928467"/>
          </a:xfrm>
          <a:prstGeom prst="roundRect">
            <a:avLst/>
          </a:prstGeom>
          <a:ln>
            <a:solidFill>
              <a:srgbClr val="C00000"/>
            </a:solidFill>
          </a:ln>
          <a:scene3d>
            <a:camera prst="orthographicFront"/>
            <a:lightRig rig="threePt" dir="t"/>
          </a:scene3d>
          <a:sp3d>
            <a:bevelT/>
          </a:sp3d>
        </p:spPr>
        <p:style>
          <a:lnRef idx="1">
            <a:schemeClr val="accent3"/>
          </a:lnRef>
          <a:fillRef idx="2">
            <a:schemeClr val="accent3"/>
          </a:fillRef>
          <a:effectRef idx="1">
            <a:schemeClr val="accent3"/>
          </a:effectRef>
          <a:fontRef idx="minor">
            <a:schemeClr val="dk1"/>
          </a:fontRef>
        </p:style>
        <p:txBody>
          <a:bodyPr rtlCol="0" anchor="ctr"/>
          <a:lstStyle/>
          <a:p>
            <a:pPr algn="ctr"/>
            <a:r>
              <a:rPr lang="en-US" sz="2800" b="1" dirty="0">
                <a:latin typeface="Arial" panose="020B0604020202020204" pitchFamily="34" charset="0"/>
                <a:cs typeface="Arial" panose="020B0604020202020204" pitchFamily="34" charset="0"/>
              </a:rPr>
              <a:t>Chronic Kidney Disease (CKD) Among Elderly</a:t>
            </a:r>
          </a:p>
        </p:txBody>
      </p:sp>
      <p:sp>
        <p:nvSpPr>
          <p:cNvPr id="3" name="Rectangle 2"/>
          <p:cNvSpPr/>
          <p:nvPr/>
        </p:nvSpPr>
        <p:spPr>
          <a:xfrm>
            <a:off x="1" y="2524259"/>
            <a:ext cx="12192000" cy="3554569"/>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US" b="1" dirty="0">
                <a:solidFill>
                  <a:schemeClr val="tx1"/>
                </a:solidFill>
                <a:latin typeface="Arial" panose="020B0604020202020204" pitchFamily="34" charset="0"/>
                <a:cs typeface="Arial" panose="020B0604020202020204" pitchFamily="34" charset="0"/>
              </a:rPr>
              <a:t>Introduction of Chronic Kidney Disease (CKD)</a:t>
            </a:r>
          </a:p>
          <a:p>
            <a:pPr algn="just">
              <a:lnSpc>
                <a:spcPct val="150000"/>
              </a:lnSpc>
            </a:pPr>
            <a:r>
              <a:rPr lang="en-US" dirty="0">
                <a:solidFill>
                  <a:schemeClr val="tx1"/>
                </a:solidFill>
                <a:latin typeface="Arial" panose="020B0604020202020204" pitchFamily="34" charset="0"/>
                <a:cs typeface="Arial" panose="020B0604020202020204" pitchFamily="34" charset="0"/>
              </a:rPr>
              <a:t>Chronic Kidney Disease refers to as a chronic long term condition where the kidney’s fail to work as effectively as they should, which frequently results in a gradual loss of kidney function. CKD can be caused by diabetes, high blood pressure, and other chronic conditions. Ultimately, in extreme cases, chronic kidney disease (CKD) can result in renal failure, necessitating dialysis or a kidney transplant (NHS, 2023). However, Chronic kidney disease (CKD) is a serious public health issue, especially for older adults (65 and older) living in urban areas (</a:t>
            </a:r>
            <a:r>
              <a:rPr lang="en-US" dirty="0" err="1">
                <a:solidFill>
                  <a:schemeClr val="tx1"/>
                </a:solidFill>
                <a:latin typeface="Arial" panose="020B0604020202020204" pitchFamily="34" charset="0"/>
                <a:cs typeface="Arial" panose="020B0604020202020204" pitchFamily="34" charset="0"/>
              </a:rPr>
              <a:t>Mallappallil</a:t>
            </a:r>
            <a:r>
              <a:rPr lang="en-US" dirty="0">
                <a:solidFill>
                  <a:schemeClr val="tx1"/>
                </a:solidFill>
                <a:latin typeface="Arial" panose="020B0604020202020204" pitchFamily="34" charset="0"/>
                <a:cs typeface="Arial" panose="020B0604020202020204" pitchFamily="34" charset="0"/>
              </a:rPr>
              <a:t> et al, 2014).</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58720" y="1083014"/>
            <a:ext cx="8094373" cy="1862544"/>
          </a:xfrm>
          <a:prstGeom prst="rect">
            <a:avLst/>
          </a:prstGeom>
        </p:spPr>
      </p:pic>
    </p:spTree>
    <p:extLst>
      <p:ext uri="{BB962C8B-B14F-4D97-AF65-F5344CB8AC3E}">
        <p14:creationId xmlns:p14="http://schemas.microsoft.com/office/powerpoint/2010/main" val="30245169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28789" y="0"/>
            <a:ext cx="3374266" cy="6858000"/>
          </a:xfrm>
          <a:prstGeom prst="rect">
            <a:avLst/>
          </a:prstGeom>
          <a:solidFill>
            <a:schemeClr val="accent2">
              <a:lumMod val="20000"/>
              <a:lumOff val="80000"/>
            </a:schemeClr>
          </a:solidFill>
          <a:ln w="28575">
            <a:solidFill>
              <a:srgbClr val="C00000"/>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b="1" dirty="0">
                <a:solidFill>
                  <a:schemeClr val="tx1"/>
                </a:solidFill>
                <a:latin typeface="Arial" panose="020B0604020202020204" pitchFamily="34" charset="0"/>
                <a:cs typeface="Arial" panose="020B0604020202020204" pitchFamily="34" charset="0"/>
              </a:rPr>
              <a:t>Prevalence of CKD among Elderly </a:t>
            </a:r>
          </a:p>
        </p:txBody>
      </p:sp>
      <p:sp>
        <p:nvSpPr>
          <p:cNvPr id="3" name="Rectangle 2"/>
          <p:cNvSpPr/>
          <p:nvPr/>
        </p:nvSpPr>
        <p:spPr>
          <a:xfrm>
            <a:off x="3606084" y="0"/>
            <a:ext cx="5087155" cy="649095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dirty="0">
                <a:solidFill>
                  <a:schemeClr val="tx1"/>
                </a:solidFill>
                <a:latin typeface="Arial" panose="020B0604020202020204" pitchFamily="34" charset="0"/>
                <a:cs typeface="Arial" panose="020B0604020202020204" pitchFamily="34" charset="0"/>
              </a:rPr>
              <a:t>The prevalence of CKD rises increasing with age. Almost 50% of persons 75 years of age and older in England have CKD (stages 1–5), with more than one-third having severe stages (3–5) (Public Health England, 2014). In worldwide, approximately 10-15% of elder people affected with CKD and a recent study showed that estimate that one in four women and one in five men suffer from CKD. In urban areas, chronic kidney disease has higher rates because of eating choices, sedentary activity, and a greater incidence of comorbid conditions including diabetes and hypertension (Wu et al., 2024). Urban environments offer more convenient access to medical services, which makes them perfect for focused treatments.  Nevertheless, socioeconomic variables and differences in healthcare access could accelerate the course of CKD (Wu et al., 2024b).</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796268" y="128787"/>
            <a:ext cx="3165627" cy="2246419"/>
          </a:xfrm>
          <a:prstGeom prst="rect">
            <a:avLst/>
          </a:prstGeom>
        </p:spPr>
      </p:pic>
      <p:sp>
        <p:nvSpPr>
          <p:cNvPr id="5" name="Rectangle 4"/>
          <p:cNvSpPr/>
          <p:nvPr/>
        </p:nvSpPr>
        <p:spPr>
          <a:xfrm>
            <a:off x="9324304" y="2375206"/>
            <a:ext cx="2318197" cy="579549"/>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dirty="0">
                <a:solidFill>
                  <a:schemeClr val="tx1"/>
                </a:solidFill>
                <a:latin typeface="Arial" panose="020B0604020202020204" pitchFamily="34" charset="0"/>
                <a:cs typeface="Arial" panose="020B0604020202020204" pitchFamily="34" charset="0"/>
              </a:rPr>
              <a:t>(</a:t>
            </a:r>
            <a:r>
              <a:rPr lang="en-US" dirty="0" err="1">
                <a:solidFill>
                  <a:schemeClr val="tx1"/>
                </a:solidFill>
                <a:latin typeface="Arial" panose="020B0604020202020204" pitchFamily="34" charset="0"/>
                <a:cs typeface="Arial" panose="020B0604020202020204" pitchFamily="34" charset="0"/>
              </a:rPr>
              <a:t>Hirst</a:t>
            </a:r>
            <a:r>
              <a:rPr lang="en-US" dirty="0">
                <a:solidFill>
                  <a:schemeClr val="tx1"/>
                </a:solidFill>
                <a:latin typeface="Arial" panose="020B0604020202020204" pitchFamily="34" charset="0"/>
                <a:cs typeface="Arial" panose="020B0604020202020204" pitchFamily="34" charset="0"/>
              </a:rPr>
              <a:t> et al, 2020) </a:t>
            </a: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693239" y="2954755"/>
            <a:ext cx="3203234" cy="2756079"/>
          </a:xfrm>
          <a:prstGeom prst="rect">
            <a:avLst/>
          </a:prstGeom>
        </p:spPr>
      </p:pic>
      <p:sp>
        <p:nvSpPr>
          <p:cNvPr id="7" name="Rectangle 6"/>
          <p:cNvSpPr/>
          <p:nvPr/>
        </p:nvSpPr>
        <p:spPr>
          <a:xfrm>
            <a:off x="9231574" y="5651932"/>
            <a:ext cx="2730321" cy="67159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latin typeface="Arial" panose="020B0604020202020204" pitchFamily="34" charset="0"/>
                <a:cs typeface="Arial" panose="020B0604020202020204" pitchFamily="34" charset="0"/>
              </a:rPr>
              <a:t> (Liu et al, 2023)</a:t>
            </a:r>
          </a:p>
        </p:txBody>
      </p:sp>
    </p:spTree>
    <p:extLst>
      <p:ext uri="{BB962C8B-B14F-4D97-AF65-F5344CB8AC3E}">
        <p14:creationId xmlns:p14="http://schemas.microsoft.com/office/powerpoint/2010/main" val="27129383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1137508554"/>
              </p:ext>
            </p:extLst>
          </p:nvPr>
        </p:nvGraphicFramePr>
        <p:xfrm>
          <a:off x="1815921" y="1384479"/>
          <a:ext cx="8128000" cy="547352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Rounded Rectangle 5"/>
          <p:cNvSpPr/>
          <p:nvPr/>
        </p:nvSpPr>
        <p:spPr>
          <a:xfrm>
            <a:off x="1815921" y="0"/>
            <a:ext cx="8075052" cy="772732"/>
          </a:xfrm>
          <a:prstGeom prst="roundRect">
            <a:avLst/>
          </a:prstGeom>
          <a:noFill/>
          <a:ln w="381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tx1"/>
                </a:solidFill>
                <a:latin typeface="Arial" panose="020B0604020202020204" pitchFamily="34" charset="0"/>
                <a:cs typeface="Arial" panose="020B0604020202020204" pitchFamily="34" charset="0"/>
              </a:rPr>
              <a:t>Possible Consequences of Not Addressing CKD </a:t>
            </a:r>
          </a:p>
        </p:txBody>
      </p:sp>
    </p:spTree>
    <p:extLst>
      <p:ext uri="{BB962C8B-B14F-4D97-AF65-F5344CB8AC3E}">
        <p14:creationId xmlns:p14="http://schemas.microsoft.com/office/powerpoint/2010/main" val="38770567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601579"/>
            <a:ext cx="3104147" cy="6256421"/>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b="1" dirty="0" smtClean="0">
                <a:solidFill>
                  <a:schemeClr val="tx1"/>
                </a:solidFill>
                <a:latin typeface="Arial" panose="020B0604020202020204" pitchFamily="34" charset="0"/>
                <a:cs typeface="Arial" panose="020B0604020202020204" pitchFamily="34" charset="0"/>
              </a:rPr>
              <a:t>Application of My Renal App to manage CKD</a:t>
            </a:r>
            <a:endParaRPr lang="en-US" sz="3600" b="1" dirty="0">
              <a:solidFill>
                <a:schemeClr val="tx1"/>
              </a:solidFill>
              <a:latin typeface="Arial" panose="020B0604020202020204" pitchFamily="34" charset="0"/>
              <a:cs typeface="Arial" panose="020B0604020202020204" pitchFamily="34" charset="0"/>
            </a:endParaRPr>
          </a:p>
        </p:txBody>
      </p:sp>
      <p:cxnSp>
        <p:nvCxnSpPr>
          <p:cNvPr id="5" name="Straight Connector 4"/>
          <p:cNvCxnSpPr/>
          <p:nvPr/>
        </p:nvCxnSpPr>
        <p:spPr>
          <a:xfrm flipH="1">
            <a:off x="3537284" y="842211"/>
            <a:ext cx="120316" cy="5221705"/>
          </a:xfrm>
          <a:prstGeom prst="line">
            <a:avLst/>
          </a:prstGeom>
          <a:ln w="76200"/>
        </p:spPr>
        <p:style>
          <a:lnRef idx="3">
            <a:schemeClr val="dk1"/>
          </a:lnRef>
          <a:fillRef idx="0">
            <a:schemeClr val="dk1"/>
          </a:fillRef>
          <a:effectRef idx="2">
            <a:schemeClr val="dk1"/>
          </a:effectRef>
          <a:fontRef idx="minor">
            <a:schemeClr val="tx1"/>
          </a:fontRef>
        </p:style>
      </p:cxnSp>
      <p:sp>
        <p:nvSpPr>
          <p:cNvPr id="6" name="Rectangle 5"/>
          <p:cNvSpPr/>
          <p:nvPr/>
        </p:nvSpPr>
        <p:spPr>
          <a:xfrm>
            <a:off x="3874169" y="264694"/>
            <a:ext cx="4932948" cy="659330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dirty="0">
                <a:solidFill>
                  <a:schemeClr val="tx1"/>
                </a:solidFill>
                <a:latin typeface="Arial" panose="020B0604020202020204" pitchFamily="34" charset="0"/>
                <a:cs typeface="Arial" panose="020B0604020202020204" pitchFamily="34" charset="0"/>
              </a:rPr>
              <a:t>My Renal Care App improves patient involvement and control of their treatment by facilitating virtual check-ups, symptom reporting, medication inquiries, and access to test data</a:t>
            </a:r>
            <a:r>
              <a:rPr lang="en-US" dirty="0" smtClean="0">
                <a:solidFill>
                  <a:schemeClr val="tx1"/>
                </a:solidFill>
                <a:latin typeface="Arial" panose="020B0604020202020204" pitchFamily="34" charset="0"/>
                <a:cs typeface="Arial" panose="020B0604020202020204" pitchFamily="34" charset="0"/>
              </a:rPr>
              <a:t>. First and foremost thing for the patients is that, it is flexible and access in everywhere. Through this app patients can easily monitored their kidney health including blood pressure and so on. Also, it works like a virtual consultation which doing virtual check-up and symptoms reporting.  Furthermore, it can encourage patients to do best things for instance- exercise and balance diet for their kidney as well as body. It not only helps the patients but also the healthcare practitioner by getting patients data and it helps them make a care plan (</a:t>
            </a:r>
            <a:r>
              <a:rPr lang="en-US" dirty="0" err="1" smtClean="0">
                <a:solidFill>
                  <a:schemeClr val="tx1"/>
                </a:solidFill>
                <a:latin typeface="Arial" panose="020B0604020202020204" pitchFamily="34" charset="0"/>
                <a:cs typeface="Arial" panose="020B0604020202020204" pitchFamily="34" charset="0"/>
              </a:rPr>
              <a:t>MyRenalCare</a:t>
            </a:r>
            <a:r>
              <a:rPr lang="en-US" dirty="0" smtClean="0">
                <a:solidFill>
                  <a:schemeClr val="tx1"/>
                </a:solidFill>
                <a:latin typeface="Arial" panose="020B0604020202020204" pitchFamily="34" charset="0"/>
                <a:cs typeface="Arial" panose="020B0604020202020204" pitchFamily="34" charset="0"/>
              </a:rPr>
              <a:t> </a:t>
            </a:r>
            <a:r>
              <a:rPr lang="en-US" dirty="0">
                <a:solidFill>
                  <a:schemeClr val="tx1"/>
                </a:solidFill>
                <a:latin typeface="Arial" panose="020B0604020202020204" pitchFamily="34" charset="0"/>
                <a:cs typeface="Arial" panose="020B0604020202020204" pitchFamily="34" charset="0"/>
              </a:rPr>
              <a:t>app helps kidney patients take control of their health, 2023b</a:t>
            </a:r>
            <a:r>
              <a:rPr lang="en-US" dirty="0" smtClean="0">
                <a:solidFill>
                  <a:schemeClr val="tx1"/>
                </a:solidFill>
                <a:latin typeface="Arial" panose="020B0604020202020204" pitchFamily="34" charset="0"/>
                <a:cs typeface="Arial" panose="020B0604020202020204" pitchFamily="34" charset="0"/>
              </a:rPr>
              <a:t>).</a:t>
            </a:r>
            <a:endParaRPr lang="en-US" dirty="0">
              <a:solidFill>
                <a:schemeClr val="tx1"/>
              </a:solidFill>
              <a:latin typeface="Arial" panose="020B0604020202020204" pitchFamily="34" charset="0"/>
              <a:cs typeface="Arial" panose="020B0604020202020204" pitchFamily="34" charset="0"/>
            </a:endParaRPr>
          </a:p>
          <a:p>
            <a:pPr algn="just"/>
            <a:endParaRPr lang="en-US" dirty="0">
              <a:solidFill>
                <a:schemeClr val="tx1"/>
              </a:solidFill>
              <a:latin typeface="Arial" panose="020B0604020202020204" pitchFamily="34" charset="0"/>
              <a:cs typeface="Arial" panose="020B0604020202020204" pitchFamily="34" charset="0"/>
            </a:endParaRPr>
          </a:p>
        </p:txBody>
      </p:sp>
      <p:pic>
        <p:nvPicPr>
          <p:cNvPr id="2051" name="Picture 3" descr="https://images.squarespace-cdn.com/content/v1/5804ce2e15d5db9c862f30e4/1486227564313-S19WA69ZNJGV3GHS68IQ/09_app_homepage_framed.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807117" y="0"/>
            <a:ext cx="3344778" cy="5823284"/>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p:cNvSpPr/>
          <p:nvPr/>
        </p:nvSpPr>
        <p:spPr>
          <a:xfrm>
            <a:off x="9400674" y="6063916"/>
            <a:ext cx="2390274" cy="465221"/>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solidFill>
                  <a:schemeClr val="tx1"/>
                </a:solidFill>
                <a:latin typeface="Arial" panose="020B0604020202020204" pitchFamily="34" charset="0"/>
                <a:cs typeface="Arial" panose="020B0604020202020204" pitchFamily="34" charset="0"/>
              </a:rPr>
              <a:t>MyRenalCare,2025</a:t>
            </a:r>
            <a:endParaRPr lang="en-US"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748173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0" y="0"/>
            <a:ext cx="12192000" cy="809897"/>
          </a:xfrm>
          <a:prstGeom prst="roundRect">
            <a:avLst/>
          </a:prstGeom>
          <a:noFill/>
          <a:ln w="28575">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solidFill>
                  <a:schemeClr val="tx1"/>
                </a:solidFill>
                <a:latin typeface="Arial" panose="020B0604020202020204" pitchFamily="34" charset="0"/>
                <a:cs typeface="Arial" panose="020B0604020202020204" pitchFamily="34" charset="0"/>
              </a:rPr>
              <a:t>Benefits and Challenges </a:t>
            </a:r>
          </a:p>
        </p:txBody>
      </p:sp>
      <p:sp>
        <p:nvSpPr>
          <p:cNvPr id="3" name="Rectangle 2"/>
          <p:cNvSpPr/>
          <p:nvPr/>
        </p:nvSpPr>
        <p:spPr>
          <a:xfrm>
            <a:off x="0" y="784138"/>
            <a:ext cx="9453093" cy="569540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US" b="1" dirty="0">
              <a:solidFill>
                <a:schemeClr val="tx1"/>
              </a:solidFill>
              <a:latin typeface="Arial" panose="020B0604020202020204" pitchFamily="34" charset="0"/>
              <a:cs typeface="Arial" panose="020B0604020202020204" pitchFamily="34" charset="0"/>
            </a:endParaRPr>
          </a:p>
          <a:p>
            <a:pPr algn="just"/>
            <a:endParaRPr lang="en-US" b="1" dirty="0" smtClean="0">
              <a:solidFill>
                <a:schemeClr val="tx1"/>
              </a:solidFill>
              <a:latin typeface="Arial" panose="020B0604020202020204" pitchFamily="34" charset="0"/>
              <a:cs typeface="Arial" panose="020B0604020202020204" pitchFamily="34" charset="0"/>
            </a:endParaRPr>
          </a:p>
          <a:p>
            <a:pPr algn="just"/>
            <a:endParaRPr lang="en-US" b="1" dirty="0">
              <a:solidFill>
                <a:schemeClr val="tx1"/>
              </a:solidFill>
              <a:latin typeface="Arial" panose="020B0604020202020204" pitchFamily="34" charset="0"/>
              <a:cs typeface="Arial" panose="020B0604020202020204" pitchFamily="34" charset="0"/>
            </a:endParaRPr>
          </a:p>
          <a:p>
            <a:pPr algn="just"/>
            <a:endParaRPr lang="en-US" b="1" dirty="0" smtClean="0">
              <a:solidFill>
                <a:schemeClr val="tx1"/>
              </a:solidFill>
              <a:latin typeface="Arial" panose="020B0604020202020204" pitchFamily="34" charset="0"/>
              <a:cs typeface="Arial" panose="020B0604020202020204" pitchFamily="34" charset="0"/>
            </a:endParaRPr>
          </a:p>
          <a:p>
            <a:pPr algn="just"/>
            <a:endParaRPr lang="en-US" b="1" dirty="0">
              <a:solidFill>
                <a:schemeClr val="tx1"/>
              </a:solidFill>
              <a:latin typeface="Arial" panose="020B0604020202020204" pitchFamily="34" charset="0"/>
              <a:cs typeface="Arial" panose="020B0604020202020204" pitchFamily="34" charset="0"/>
            </a:endParaRPr>
          </a:p>
          <a:p>
            <a:pPr algn="just"/>
            <a:endParaRPr lang="en-US" b="1" dirty="0" smtClean="0">
              <a:solidFill>
                <a:schemeClr val="tx1"/>
              </a:solidFill>
              <a:latin typeface="Arial" panose="020B0604020202020204" pitchFamily="34" charset="0"/>
              <a:cs typeface="Arial" panose="020B0604020202020204" pitchFamily="34" charset="0"/>
            </a:endParaRPr>
          </a:p>
          <a:p>
            <a:pPr algn="just"/>
            <a:endParaRPr lang="en-US" b="1" dirty="0">
              <a:solidFill>
                <a:schemeClr val="tx1"/>
              </a:solidFill>
              <a:latin typeface="Arial" panose="020B0604020202020204" pitchFamily="34" charset="0"/>
              <a:cs typeface="Arial" panose="020B0604020202020204" pitchFamily="34" charset="0"/>
            </a:endParaRPr>
          </a:p>
          <a:p>
            <a:pPr algn="just"/>
            <a:endParaRPr lang="en-US" b="1" dirty="0" smtClean="0">
              <a:solidFill>
                <a:schemeClr val="tx1"/>
              </a:solidFill>
              <a:latin typeface="Arial" panose="020B0604020202020204" pitchFamily="34" charset="0"/>
              <a:cs typeface="Arial" panose="020B0604020202020204" pitchFamily="34" charset="0"/>
            </a:endParaRPr>
          </a:p>
          <a:p>
            <a:pPr algn="just"/>
            <a:endParaRPr lang="en-US" b="1" dirty="0">
              <a:solidFill>
                <a:schemeClr val="tx1"/>
              </a:solidFill>
              <a:latin typeface="Arial" panose="020B0604020202020204" pitchFamily="34" charset="0"/>
              <a:cs typeface="Arial" panose="020B0604020202020204" pitchFamily="34" charset="0"/>
            </a:endParaRPr>
          </a:p>
          <a:p>
            <a:pPr algn="just"/>
            <a:endParaRPr lang="en-US" b="1" dirty="0" smtClean="0">
              <a:solidFill>
                <a:schemeClr val="tx1"/>
              </a:solidFill>
              <a:latin typeface="Arial" panose="020B0604020202020204" pitchFamily="34" charset="0"/>
              <a:cs typeface="Arial" panose="020B0604020202020204" pitchFamily="34" charset="0"/>
            </a:endParaRPr>
          </a:p>
          <a:p>
            <a:pPr algn="just"/>
            <a:endParaRPr lang="en-US" b="1" dirty="0">
              <a:solidFill>
                <a:schemeClr val="tx1"/>
              </a:solidFill>
              <a:latin typeface="Arial" panose="020B0604020202020204" pitchFamily="34" charset="0"/>
              <a:cs typeface="Arial" panose="020B0604020202020204" pitchFamily="34" charset="0"/>
            </a:endParaRPr>
          </a:p>
          <a:p>
            <a:pPr algn="just"/>
            <a:endParaRPr lang="en-US" b="1" dirty="0" smtClean="0">
              <a:solidFill>
                <a:schemeClr val="tx1"/>
              </a:solidFill>
              <a:latin typeface="Arial" panose="020B0604020202020204" pitchFamily="34" charset="0"/>
              <a:cs typeface="Arial" panose="020B0604020202020204" pitchFamily="34" charset="0"/>
            </a:endParaRPr>
          </a:p>
          <a:p>
            <a:pPr algn="just">
              <a:lnSpc>
                <a:spcPct val="150000"/>
              </a:lnSpc>
            </a:pPr>
            <a:r>
              <a:rPr lang="en-US" b="1" dirty="0" smtClean="0">
                <a:solidFill>
                  <a:schemeClr val="tx1"/>
                </a:solidFill>
                <a:latin typeface="Arial" panose="020B0604020202020204" pitchFamily="34" charset="0"/>
                <a:cs typeface="Arial" panose="020B0604020202020204" pitchFamily="34" charset="0"/>
              </a:rPr>
              <a:t>Benefits </a:t>
            </a:r>
          </a:p>
          <a:p>
            <a:pPr algn="just">
              <a:lnSpc>
                <a:spcPct val="150000"/>
              </a:lnSpc>
            </a:pPr>
            <a:r>
              <a:rPr lang="en-US" b="1" dirty="0" smtClean="0">
                <a:solidFill>
                  <a:schemeClr val="tx1"/>
                </a:solidFill>
                <a:latin typeface="Arial" panose="020B0604020202020204" pitchFamily="34" charset="0"/>
                <a:cs typeface="Arial" panose="020B0604020202020204" pitchFamily="34" charset="0"/>
              </a:rPr>
              <a:t>Early </a:t>
            </a:r>
            <a:r>
              <a:rPr lang="en-US" b="1" dirty="0">
                <a:solidFill>
                  <a:schemeClr val="tx1"/>
                </a:solidFill>
                <a:latin typeface="Arial" panose="020B0604020202020204" pitchFamily="34" charset="0"/>
                <a:cs typeface="Arial" panose="020B0604020202020204" pitchFamily="34" charset="0"/>
              </a:rPr>
              <a:t>Detection and Monitoring: </a:t>
            </a:r>
            <a:r>
              <a:rPr lang="en-US" dirty="0">
                <a:solidFill>
                  <a:schemeClr val="tx1"/>
                </a:solidFill>
                <a:latin typeface="Arial" panose="020B0604020202020204" pitchFamily="34" charset="0"/>
                <a:cs typeface="Arial" panose="020B0604020202020204" pitchFamily="34" charset="0"/>
              </a:rPr>
              <a:t>By offering routine examinations and monitoring kidney function, Renal App can assist in detecting chronic kidney disease (CKD) early on and it is easier to treat.</a:t>
            </a:r>
          </a:p>
          <a:p>
            <a:pPr algn="just">
              <a:lnSpc>
                <a:spcPct val="150000"/>
              </a:lnSpc>
            </a:pPr>
            <a:r>
              <a:rPr lang="en-US" b="1" dirty="0">
                <a:solidFill>
                  <a:schemeClr val="tx1"/>
                </a:solidFill>
                <a:latin typeface="Arial" panose="020B0604020202020204" pitchFamily="34" charset="0"/>
                <a:cs typeface="Arial" panose="020B0604020202020204" pitchFamily="34" charset="0"/>
              </a:rPr>
              <a:t>Individual Care Plan: </a:t>
            </a:r>
            <a:r>
              <a:rPr lang="en-US" dirty="0">
                <a:solidFill>
                  <a:schemeClr val="tx1"/>
                </a:solidFill>
                <a:latin typeface="Arial" panose="020B0604020202020204" pitchFamily="34" charset="0"/>
                <a:cs typeface="Arial" panose="020B0604020202020204" pitchFamily="34" charset="0"/>
              </a:rPr>
              <a:t>It offers patients to do their plan which is person centered and give them recommendations for their kidney health. </a:t>
            </a:r>
          </a:p>
          <a:p>
            <a:pPr algn="just">
              <a:lnSpc>
                <a:spcPct val="150000"/>
              </a:lnSpc>
            </a:pPr>
            <a:r>
              <a:rPr lang="en-US" b="1" dirty="0">
                <a:solidFill>
                  <a:schemeClr val="tx1"/>
                </a:solidFill>
                <a:latin typeface="Arial" panose="020B0604020202020204" pitchFamily="34" charset="0"/>
                <a:cs typeface="Arial" panose="020B0604020202020204" pitchFamily="34" charset="0"/>
              </a:rPr>
              <a:t>Reminders for medications and Appointment: </a:t>
            </a:r>
            <a:r>
              <a:rPr lang="en-US" dirty="0">
                <a:solidFill>
                  <a:schemeClr val="tx1"/>
                </a:solidFill>
                <a:latin typeface="Arial" panose="020B0604020202020204" pitchFamily="34" charset="0"/>
                <a:cs typeface="Arial" panose="020B0604020202020204" pitchFamily="34" charset="0"/>
              </a:rPr>
              <a:t>Users can get better results and experience fewer issues if they follow to their therapy and doctor's appointments.</a:t>
            </a:r>
          </a:p>
          <a:p>
            <a:pPr algn="just">
              <a:lnSpc>
                <a:spcPct val="150000"/>
              </a:lnSpc>
            </a:pPr>
            <a:r>
              <a:rPr lang="en-US" b="1" dirty="0">
                <a:solidFill>
                  <a:schemeClr val="tx1"/>
                </a:solidFill>
                <a:latin typeface="Arial" panose="020B0604020202020204" pitchFamily="34" charset="0"/>
                <a:cs typeface="Arial" panose="020B0604020202020204" pitchFamily="34" charset="0"/>
              </a:rPr>
              <a:t>Diet and Lifestyle Advice: </a:t>
            </a:r>
            <a:r>
              <a:rPr lang="en-US" dirty="0">
                <a:solidFill>
                  <a:schemeClr val="tx1"/>
                </a:solidFill>
                <a:latin typeface="Arial" panose="020B0604020202020204" pitchFamily="34" charset="0"/>
                <a:cs typeface="Arial" panose="020B0604020202020204" pitchFamily="34" charset="0"/>
              </a:rPr>
              <a:t>The app may provide advice on exercise, hydration, and diet—all of which are important for controlling chronic kidney disease (CKD) and maintaining kidney health in general.</a:t>
            </a:r>
          </a:p>
          <a:p>
            <a:pPr algn="just">
              <a:lnSpc>
                <a:spcPct val="150000"/>
              </a:lnSpc>
            </a:pPr>
            <a:r>
              <a:rPr lang="en-US" b="1" dirty="0" smtClean="0">
                <a:solidFill>
                  <a:schemeClr val="tx1"/>
                </a:solidFill>
                <a:latin typeface="Arial" panose="020B0604020202020204" pitchFamily="34" charset="0"/>
                <a:cs typeface="Arial" panose="020B0604020202020204" pitchFamily="34" charset="0"/>
              </a:rPr>
              <a:t>Data Exchange with Doctors: </a:t>
            </a:r>
            <a:r>
              <a:rPr lang="en-US" dirty="0">
                <a:solidFill>
                  <a:schemeClr val="tx1"/>
                </a:solidFill>
                <a:latin typeface="Arial" panose="020B0604020202020204" pitchFamily="34" charset="0"/>
                <a:cs typeface="Arial" panose="020B0604020202020204" pitchFamily="34" charset="0"/>
              </a:rPr>
              <a:t>Improving care coordination and developing more efficient treatment plans can result from streamlining communication with medical </a:t>
            </a:r>
            <a:r>
              <a:rPr lang="en-US" dirty="0" smtClean="0">
                <a:solidFill>
                  <a:schemeClr val="tx1"/>
                </a:solidFill>
                <a:latin typeface="Arial" panose="020B0604020202020204" pitchFamily="34" charset="0"/>
                <a:cs typeface="Arial" panose="020B0604020202020204" pitchFamily="34" charset="0"/>
              </a:rPr>
              <a:t>specialists</a:t>
            </a:r>
            <a:r>
              <a:rPr lang="en-US" dirty="0">
                <a:solidFill>
                  <a:schemeClr val="tx1"/>
                </a:solidFill>
                <a:latin typeface="Arial" panose="020B0604020202020204" pitchFamily="34" charset="0"/>
                <a:cs typeface="Arial" panose="020B0604020202020204" pitchFamily="34" charset="0"/>
              </a:rPr>
              <a:t> </a:t>
            </a:r>
            <a:r>
              <a:rPr lang="en-US" dirty="0" smtClean="0">
                <a:solidFill>
                  <a:schemeClr val="tx1"/>
                </a:solidFill>
                <a:latin typeface="Arial" panose="020B0604020202020204" pitchFamily="34" charset="0"/>
                <a:cs typeface="Arial" panose="020B0604020202020204" pitchFamily="34" charset="0"/>
              </a:rPr>
              <a:t>(</a:t>
            </a:r>
            <a:r>
              <a:rPr lang="en-US" dirty="0" err="1" smtClean="0">
                <a:solidFill>
                  <a:schemeClr val="tx1"/>
                </a:solidFill>
                <a:latin typeface="Arial" panose="020B0604020202020204" pitchFamily="34" charset="0"/>
                <a:cs typeface="Arial" panose="020B0604020202020204" pitchFamily="34" charset="0"/>
              </a:rPr>
              <a:t>Villar</a:t>
            </a:r>
            <a:r>
              <a:rPr lang="en-US" dirty="0">
                <a:solidFill>
                  <a:schemeClr val="tx1"/>
                </a:solidFill>
                <a:latin typeface="Arial" panose="020B0604020202020204" pitchFamily="34" charset="0"/>
                <a:cs typeface="Arial" panose="020B0604020202020204" pitchFamily="34" charset="0"/>
              </a:rPr>
              <a:t>, 2024</a:t>
            </a:r>
            <a:r>
              <a:rPr lang="en-US" dirty="0" smtClean="0">
                <a:solidFill>
                  <a:schemeClr val="tx1"/>
                </a:solidFill>
                <a:latin typeface="Arial" panose="020B0604020202020204" pitchFamily="34" charset="0"/>
                <a:cs typeface="Arial" panose="020B0604020202020204" pitchFamily="34" charset="0"/>
              </a:rPr>
              <a:t>).</a:t>
            </a:r>
            <a:endParaRPr lang="en-US" dirty="0">
              <a:solidFill>
                <a:schemeClr val="tx1"/>
              </a:solidFill>
              <a:latin typeface="Arial" panose="020B0604020202020204" pitchFamily="34" charset="0"/>
              <a:cs typeface="Arial" panose="020B0604020202020204" pitchFamily="34" charset="0"/>
            </a:endParaRPr>
          </a:p>
          <a:p>
            <a:pPr algn="just"/>
            <a:endParaRPr lang="en-US" dirty="0">
              <a:solidFill>
                <a:schemeClr val="tx1"/>
              </a:solidFill>
              <a:latin typeface="Arial" panose="020B0604020202020204" pitchFamily="34" charset="0"/>
              <a:cs typeface="Arial" panose="020B0604020202020204" pitchFamily="34" charset="0"/>
            </a:endParaRPr>
          </a:p>
          <a:p>
            <a:pPr algn="just"/>
            <a:endParaRPr lang="en-US" dirty="0" smtClean="0">
              <a:solidFill>
                <a:schemeClr val="tx1"/>
              </a:solidFill>
              <a:latin typeface="Arial" panose="020B0604020202020204" pitchFamily="34" charset="0"/>
              <a:cs typeface="Arial" panose="020B0604020202020204" pitchFamily="34" charset="0"/>
            </a:endParaRPr>
          </a:p>
          <a:p>
            <a:pPr algn="just"/>
            <a:endParaRPr lang="en-US" dirty="0">
              <a:solidFill>
                <a:schemeClr val="tx1"/>
              </a:solidFill>
              <a:latin typeface="Arial" panose="020B0604020202020204" pitchFamily="34" charset="0"/>
              <a:cs typeface="Arial" panose="020B0604020202020204" pitchFamily="34" charset="0"/>
            </a:endParaRPr>
          </a:p>
          <a:p>
            <a:pPr algn="just"/>
            <a:endParaRPr lang="en-US" dirty="0" smtClean="0">
              <a:solidFill>
                <a:schemeClr val="tx1"/>
              </a:solidFill>
              <a:latin typeface="Arial" panose="020B0604020202020204" pitchFamily="34" charset="0"/>
              <a:cs typeface="Arial" panose="020B0604020202020204" pitchFamily="34" charset="0"/>
            </a:endParaRPr>
          </a:p>
          <a:p>
            <a:pPr algn="just"/>
            <a:endParaRPr lang="en-US" dirty="0">
              <a:solidFill>
                <a:schemeClr val="tx1"/>
              </a:solidFill>
              <a:latin typeface="Arial" panose="020B0604020202020204" pitchFamily="34" charset="0"/>
              <a:cs typeface="Arial" panose="020B0604020202020204" pitchFamily="34" charset="0"/>
            </a:endParaRPr>
          </a:p>
          <a:p>
            <a:pPr algn="just"/>
            <a:endParaRPr lang="en-US" dirty="0" smtClean="0">
              <a:solidFill>
                <a:schemeClr val="tx1"/>
              </a:solidFill>
              <a:latin typeface="Arial" panose="020B0604020202020204" pitchFamily="34" charset="0"/>
              <a:cs typeface="Arial" panose="020B0604020202020204" pitchFamily="34" charset="0"/>
            </a:endParaRPr>
          </a:p>
          <a:p>
            <a:pPr algn="just"/>
            <a:endParaRPr lang="en-US" dirty="0">
              <a:solidFill>
                <a:schemeClr val="tx1"/>
              </a:solidFill>
              <a:latin typeface="Arial" panose="020B0604020202020204" pitchFamily="34" charset="0"/>
              <a:cs typeface="Arial" panose="020B0604020202020204" pitchFamily="34" charset="0"/>
            </a:endParaRPr>
          </a:p>
          <a:p>
            <a:pPr algn="just"/>
            <a:endParaRPr lang="en-US" dirty="0" smtClean="0">
              <a:solidFill>
                <a:schemeClr val="tx1"/>
              </a:solidFill>
              <a:latin typeface="Arial" panose="020B0604020202020204" pitchFamily="34" charset="0"/>
              <a:cs typeface="Arial" panose="020B0604020202020204" pitchFamily="34" charset="0"/>
            </a:endParaRPr>
          </a:p>
          <a:p>
            <a:pPr algn="just"/>
            <a:endParaRPr lang="en-US" dirty="0">
              <a:solidFill>
                <a:schemeClr val="tx1"/>
              </a:solidFill>
              <a:latin typeface="Arial" panose="020B0604020202020204" pitchFamily="34" charset="0"/>
              <a:cs typeface="Arial" panose="020B0604020202020204" pitchFamily="34" charset="0"/>
            </a:endParaRPr>
          </a:p>
          <a:p>
            <a:pPr algn="just"/>
            <a:endParaRPr lang="en-US" dirty="0" smtClean="0">
              <a:solidFill>
                <a:schemeClr val="tx1"/>
              </a:solidFill>
              <a:latin typeface="Arial" panose="020B0604020202020204" pitchFamily="34" charset="0"/>
              <a:cs typeface="Arial" panose="020B0604020202020204" pitchFamily="34" charset="0"/>
            </a:endParaRPr>
          </a:p>
          <a:p>
            <a:pPr algn="just"/>
            <a:endParaRPr lang="en-US" dirty="0">
              <a:solidFill>
                <a:schemeClr val="tx1"/>
              </a:solidFill>
              <a:latin typeface="Arial" panose="020B0604020202020204" pitchFamily="34" charset="0"/>
              <a:cs typeface="Arial" panose="020B0604020202020204" pitchFamily="34" charset="0"/>
            </a:endParaRPr>
          </a:p>
        </p:txBody>
      </p:sp>
      <p:pic>
        <p:nvPicPr>
          <p:cNvPr id="4" name="Picture 3"/>
          <p:cNvPicPr/>
          <p:nvPr/>
        </p:nvPicPr>
        <p:blipFill rotWithShape="1">
          <a:blip r:embed="rId2">
            <a:extLst>
              <a:ext uri="{28A0092B-C50C-407E-A947-70E740481C1C}">
                <a14:useLocalDpi xmlns:a14="http://schemas.microsoft.com/office/drawing/2010/main" val="0"/>
              </a:ext>
            </a:extLst>
          </a:blip>
          <a:srcRect t="23264"/>
          <a:stretch/>
        </p:blipFill>
        <p:spPr bwMode="auto">
          <a:xfrm>
            <a:off x="9581881" y="1162594"/>
            <a:ext cx="2365420" cy="2469248"/>
          </a:xfrm>
          <a:prstGeom prst="rect">
            <a:avLst/>
          </a:prstGeom>
          <a:ln>
            <a:noFill/>
          </a:ln>
          <a:extLst>
            <a:ext uri="{53640926-AAD7-44D8-BBD7-CCE9431645EC}">
              <a14:shadowObscured xmlns:a14="http://schemas.microsoft.com/office/drawing/2010/main"/>
            </a:ext>
          </a:extLst>
        </p:spPr>
      </p:pic>
      <p:pic>
        <p:nvPicPr>
          <p:cNvPr id="1026" name="Picture 2" descr="https://kcuk.cdn.ngo/media/images/Person_using_the_MyRenalCare_appl.2e16d0ba.fill-1200x630.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59531" y="3984539"/>
            <a:ext cx="2610119" cy="2646947"/>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https://kcuk.cdn.ngo/media/images/Person_using_the_MyRenalCare_appl.2e16d0ba.fill-1200x630.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53093" y="3984539"/>
            <a:ext cx="2610119" cy="26469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812839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44379" y="689810"/>
            <a:ext cx="2743200" cy="535806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b="1" dirty="0" smtClean="0">
                <a:solidFill>
                  <a:schemeClr val="tx1"/>
                </a:solidFill>
                <a:latin typeface="Arial" panose="020B0604020202020204" pitchFamily="34" charset="0"/>
                <a:cs typeface="Arial" panose="020B0604020202020204" pitchFamily="34" charset="0"/>
              </a:rPr>
              <a:t>Challenges</a:t>
            </a:r>
            <a:r>
              <a:rPr lang="en-US" dirty="0" smtClean="0">
                <a:solidFill>
                  <a:schemeClr val="tx1"/>
                </a:solidFill>
              </a:rPr>
              <a:t> </a:t>
            </a:r>
            <a:endParaRPr lang="en-US" dirty="0">
              <a:solidFill>
                <a:schemeClr val="tx1"/>
              </a:solidFill>
            </a:endParaRPr>
          </a:p>
        </p:txBody>
      </p:sp>
      <p:cxnSp>
        <p:nvCxnSpPr>
          <p:cNvPr id="4" name="Straight Connector 3"/>
          <p:cNvCxnSpPr/>
          <p:nvPr/>
        </p:nvCxnSpPr>
        <p:spPr>
          <a:xfrm>
            <a:off x="3160295" y="2149642"/>
            <a:ext cx="64168" cy="2438399"/>
          </a:xfrm>
          <a:prstGeom prst="line">
            <a:avLst/>
          </a:prstGeom>
          <a:ln w="57150"/>
        </p:spPr>
        <p:style>
          <a:lnRef idx="1">
            <a:schemeClr val="dk1"/>
          </a:lnRef>
          <a:fillRef idx="0">
            <a:schemeClr val="dk1"/>
          </a:fillRef>
          <a:effectRef idx="0">
            <a:schemeClr val="dk1"/>
          </a:effectRef>
          <a:fontRef idx="minor">
            <a:schemeClr val="tx1"/>
          </a:fontRef>
        </p:style>
      </p:cxnSp>
      <p:sp>
        <p:nvSpPr>
          <p:cNvPr id="7" name="Rectangle 6"/>
          <p:cNvSpPr/>
          <p:nvPr/>
        </p:nvSpPr>
        <p:spPr>
          <a:xfrm>
            <a:off x="3497179" y="0"/>
            <a:ext cx="6817895"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0" name="Rectangle 9"/>
          <p:cNvSpPr/>
          <p:nvPr/>
        </p:nvSpPr>
        <p:spPr>
          <a:xfrm>
            <a:off x="3497179" y="552427"/>
            <a:ext cx="8470232" cy="6324808"/>
          </a:xfrm>
          <a:prstGeom prst="rect">
            <a:avLst/>
          </a:prstGeom>
        </p:spPr>
        <p:txBody>
          <a:bodyPr wrap="square">
            <a:spAutoFit/>
          </a:bodyPr>
          <a:lstStyle/>
          <a:p>
            <a:pPr algn="just">
              <a:lnSpc>
                <a:spcPct val="150000"/>
              </a:lnSpc>
            </a:pPr>
            <a:r>
              <a:rPr lang="en-US" b="1" dirty="0" smtClean="0">
                <a:latin typeface="Arial" panose="020B0604020202020204" pitchFamily="34" charset="0"/>
                <a:cs typeface="Arial" panose="020B0604020202020204" pitchFamily="34" charset="0"/>
              </a:rPr>
              <a:t> </a:t>
            </a:r>
            <a:endParaRPr lang="en-US" b="1" dirty="0">
              <a:latin typeface="Arial" panose="020B0604020202020204" pitchFamily="34" charset="0"/>
              <a:cs typeface="Arial" panose="020B0604020202020204" pitchFamily="34" charset="0"/>
            </a:endParaRPr>
          </a:p>
          <a:p>
            <a:pPr algn="just">
              <a:lnSpc>
                <a:spcPct val="150000"/>
              </a:lnSpc>
            </a:pPr>
            <a:r>
              <a:rPr lang="en-US" b="1" dirty="0">
                <a:latin typeface="Arial" panose="020B0604020202020204" pitchFamily="34" charset="0"/>
                <a:cs typeface="Arial" panose="020B0604020202020204" pitchFamily="34" charset="0"/>
              </a:rPr>
              <a:t>Technological Barriers: </a:t>
            </a:r>
            <a:r>
              <a:rPr lang="en-US" dirty="0">
                <a:latin typeface="Arial" panose="020B0604020202020204" pitchFamily="34" charset="0"/>
                <a:cs typeface="Arial" panose="020B0604020202020204" pitchFamily="34" charset="0"/>
              </a:rPr>
              <a:t>Older adults who are inexperienced with technology or who have physical limitations like poor eyesight or motor skills may find it difficult to adjust to digital platforms.</a:t>
            </a:r>
          </a:p>
          <a:p>
            <a:pPr algn="just">
              <a:lnSpc>
                <a:spcPct val="150000"/>
              </a:lnSpc>
            </a:pPr>
            <a:r>
              <a:rPr lang="en-US" b="1" dirty="0">
                <a:latin typeface="Arial" panose="020B0604020202020204" pitchFamily="34" charset="0"/>
                <a:cs typeface="Arial" panose="020B0604020202020204" pitchFamily="34" charset="0"/>
              </a:rPr>
              <a:t>Privacy Issues with Data</a:t>
            </a:r>
            <a:r>
              <a:rPr lang="en-US" dirty="0">
                <a:latin typeface="Arial" panose="020B0604020202020204" pitchFamily="34" charset="0"/>
                <a:cs typeface="Arial" panose="020B0604020202020204" pitchFamily="34" charset="0"/>
              </a:rPr>
              <a:t>: Managing private medical information necessitates strong security protocols to avoid breaches, which may be expensive and complicated.</a:t>
            </a:r>
          </a:p>
          <a:p>
            <a:pPr algn="just">
              <a:lnSpc>
                <a:spcPct val="150000"/>
              </a:lnSpc>
            </a:pPr>
            <a:r>
              <a:rPr lang="en-US" b="1" dirty="0">
                <a:latin typeface="Arial" panose="020B0604020202020204" pitchFamily="34" charset="0"/>
                <a:cs typeface="Arial" panose="020B0604020202020204" pitchFamily="34" charset="0"/>
              </a:rPr>
              <a:t>Accessibility Issues</a:t>
            </a:r>
            <a:r>
              <a:rPr lang="en-US" dirty="0">
                <a:latin typeface="Arial" panose="020B0604020202020204" pitchFamily="34" charset="0"/>
                <a:cs typeface="Arial" panose="020B0604020202020204" pitchFamily="34" charset="0"/>
              </a:rPr>
              <a:t>: Not all senior citizens have access to smartphones, tablets, or dependable internet, which restricts app's potential user base.</a:t>
            </a:r>
          </a:p>
          <a:p>
            <a:pPr algn="just">
              <a:lnSpc>
                <a:spcPct val="150000"/>
              </a:lnSpc>
            </a:pPr>
            <a:r>
              <a:rPr lang="en-US" b="1" dirty="0">
                <a:latin typeface="Arial" panose="020B0604020202020204" pitchFamily="34" charset="0"/>
                <a:cs typeface="Arial" panose="020B0604020202020204" pitchFamily="34" charset="0"/>
              </a:rPr>
              <a:t>Limitations on Customization</a:t>
            </a:r>
            <a:r>
              <a:rPr lang="en-US" dirty="0">
                <a:latin typeface="Arial" panose="020B0604020202020204" pitchFamily="34" charset="0"/>
                <a:cs typeface="Arial" panose="020B0604020202020204" pitchFamily="34" charset="0"/>
              </a:rPr>
              <a:t>: Although the app makes an attempt to provide advise that is specific to each user, it might not be able to meet everyone's demands, particularly those who have several medical issues </a:t>
            </a:r>
            <a:endParaRPr lang="en-US" dirty="0" smtClean="0">
              <a:latin typeface="Arial" panose="020B0604020202020204" pitchFamily="34" charset="0"/>
              <a:cs typeface="Arial" panose="020B0604020202020204" pitchFamily="34" charset="0"/>
            </a:endParaRPr>
          </a:p>
          <a:p>
            <a:pPr algn="just">
              <a:lnSpc>
                <a:spcPct val="150000"/>
              </a:lnSpc>
            </a:pPr>
            <a:endParaRPr lang="en-US" dirty="0">
              <a:latin typeface="Arial" panose="020B0604020202020204" pitchFamily="34" charset="0"/>
              <a:cs typeface="Arial" panose="020B0604020202020204" pitchFamily="34" charset="0"/>
            </a:endParaRPr>
          </a:p>
          <a:p>
            <a:pPr algn="just">
              <a:lnSpc>
                <a:spcPct val="150000"/>
              </a:lnSpc>
            </a:pPr>
            <a:r>
              <a:rPr lang="en-US" dirty="0" smtClean="0">
                <a:latin typeface="Arial" panose="020B0604020202020204" pitchFamily="34" charset="0"/>
                <a:cs typeface="Arial" panose="020B0604020202020204" pitchFamily="34" charset="0"/>
              </a:rPr>
              <a:t>                                                                                               </a:t>
            </a:r>
            <a:r>
              <a:rPr lang="da-DK" dirty="0">
                <a:latin typeface="Arial" panose="020B0604020202020204" pitchFamily="34" charset="0"/>
                <a:cs typeface="Arial" panose="020B0604020202020204" pitchFamily="34" charset="0"/>
              </a:rPr>
              <a:t>(K. Singh et al, 2022)</a:t>
            </a:r>
          </a:p>
          <a:p>
            <a:pPr algn="just">
              <a:lnSpc>
                <a:spcPct val="150000"/>
              </a:lnSpc>
            </a:pP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605600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xmlns="" id="{80FB2F8E-2881-47D4-8327-19BA754CC378}"/>
              </a:ext>
            </a:extLst>
          </p:cNvPr>
          <p:cNvSpPr/>
          <p:nvPr/>
        </p:nvSpPr>
        <p:spPr>
          <a:xfrm>
            <a:off x="0" y="0"/>
            <a:ext cx="12192000" cy="930729"/>
          </a:xfrm>
          <a:prstGeom prst="round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b="1" dirty="0">
                <a:solidFill>
                  <a:schemeClr val="tx1"/>
                </a:solidFill>
                <a:latin typeface="Arial" panose="020B0604020202020204" pitchFamily="34" charset="0"/>
                <a:cs typeface="Arial" panose="020B0604020202020204" pitchFamily="34" charset="0"/>
              </a:rPr>
              <a:t>Application of a Planning Model</a:t>
            </a:r>
          </a:p>
        </p:txBody>
      </p:sp>
      <p:sp>
        <p:nvSpPr>
          <p:cNvPr id="3" name="Rectangle: Diagonal Corners Rounded 2">
            <a:extLst>
              <a:ext uri="{FF2B5EF4-FFF2-40B4-BE49-F238E27FC236}">
                <a16:creationId xmlns:a16="http://schemas.microsoft.com/office/drawing/2014/main" xmlns="" id="{19D8E198-17A8-4AF1-AACA-BD279AEC18AE}"/>
              </a:ext>
            </a:extLst>
          </p:cNvPr>
          <p:cNvSpPr/>
          <p:nvPr/>
        </p:nvSpPr>
        <p:spPr>
          <a:xfrm>
            <a:off x="278492" y="1230085"/>
            <a:ext cx="7647214" cy="5030407"/>
          </a:xfrm>
          <a:prstGeom prst="round2DiagRect">
            <a:avLst/>
          </a:prstGeom>
          <a:solidFill>
            <a:schemeClr val="tx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latin typeface="Arial" panose="020B0604020202020204" pitchFamily="34" charset="0"/>
                <a:cs typeface="Arial" panose="020B0604020202020204" pitchFamily="34" charset="0"/>
              </a:rPr>
              <a:t>Chosen Planning Model: PRECEDE-PROCEED Model</a:t>
            </a:r>
          </a:p>
          <a:p>
            <a:pPr algn="just"/>
            <a:endParaRPr lang="en-US" sz="1600" b="1" dirty="0">
              <a:solidFill>
                <a:schemeClr val="tx1"/>
              </a:solidFill>
              <a:latin typeface="Arial" panose="020B0604020202020204" pitchFamily="34" charset="0"/>
              <a:cs typeface="Arial" panose="020B0604020202020204" pitchFamily="34" charset="0"/>
            </a:endParaRPr>
          </a:p>
          <a:p>
            <a:pPr algn="just"/>
            <a:r>
              <a:rPr lang="en-US" sz="1600" dirty="0">
                <a:solidFill>
                  <a:schemeClr val="tx1"/>
                </a:solidFill>
                <a:latin typeface="Arial" panose="020B0604020202020204" pitchFamily="34" charset="0"/>
                <a:cs typeface="Arial" panose="020B0604020202020204" pitchFamily="34" charset="0"/>
              </a:rPr>
              <a:t>The PRECEDE-PROCEED model (Green &amp; </a:t>
            </a:r>
            <a:r>
              <a:rPr lang="en-US" sz="1600" dirty="0" err="1">
                <a:solidFill>
                  <a:schemeClr val="tx1"/>
                </a:solidFill>
                <a:latin typeface="Arial" panose="020B0604020202020204" pitchFamily="34" charset="0"/>
                <a:cs typeface="Arial" panose="020B0604020202020204" pitchFamily="34" charset="0"/>
              </a:rPr>
              <a:t>Kreuter</a:t>
            </a:r>
            <a:r>
              <a:rPr lang="en-US" sz="1600" dirty="0">
                <a:solidFill>
                  <a:schemeClr val="tx1"/>
                </a:solidFill>
                <a:latin typeface="Arial" panose="020B0604020202020204" pitchFamily="34" charset="0"/>
                <a:cs typeface="Arial" panose="020B0604020202020204" pitchFamily="34" charset="0"/>
              </a:rPr>
              <a:t>, 2005) is a widely used planning framework in public health that guides the development, implementation, and evaluation of health promotion programs. It contains of 2 main phases:</a:t>
            </a:r>
          </a:p>
          <a:p>
            <a:pPr algn="just"/>
            <a:endParaRPr lang="en-US" sz="1600" dirty="0">
              <a:solidFill>
                <a:schemeClr val="tx1"/>
              </a:solidFill>
              <a:latin typeface="Arial" panose="020B0604020202020204" pitchFamily="34" charset="0"/>
              <a:cs typeface="Arial" panose="020B0604020202020204" pitchFamily="34" charset="0"/>
            </a:endParaRPr>
          </a:p>
          <a:p>
            <a:pPr algn="just"/>
            <a:r>
              <a:rPr lang="en-US" sz="1600" dirty="0">
                <a:solidFill>
                  <a:schemeClr val="tx1"/>
                </a:solidFill>
                <a:latin typeface="Arial" panose="020B0604020202020204" pitchFamily="34" charset="0"/>
                <a:cs typeface="Arial" panose="020B0604020202020204" pitchFamily="34" charset="0"/>
              </a:rPr>
              <a:t>1.PRECEDE– It focuses on needs, behaviors, and environmental factors influencing health.</a:t>
            </a:r>
          </a:p>
          <a:p>
            <a:pPr algn="just"/>
            <a:endParaRPr lang="en-US" sz="1600" dirty="0">
              <a:solidFill>
                <a:schemeClr val="tx1"/>
              </a:solidFill>
              <a:latin typeface="Arial" panose="020B0604020202020204" pitchFamily="34" charset="0"/>
              <a:cs typeface="Arial" panose="020B0604020202020204" pitchFamily="34" charset="0"/>
            </a:endParaRPr>
          </a:p>
          <a:p>
            <a:pPr algn="just"/>
            <a:r>
              <a:rPr lang="en-US" sz="1600" dirty="0">
                <a:solidFill>
                  <a:schemeClr val="tx1"/>
                </a:solidFill>
                <a:latin typeface="Arial" panose="020B0604020202020204" pitchFamily="34" charset="0"/>
                <a:cs typeface="Arial" panose="020B0604020202020204" pitchFamily="34" charset="0"/>
              </a:rPr>
              <a:t>2.PROCEED– It guides implementation and evaluation.</a:t>
            </a:r>
          </a:p>
          <a:p>
            <a:pPr algn="just"/>
            <a:endParaRPr lang="en-US" sz="1600" dirty="0">
              <a:solidFill>
                <a:schemeClr val="tx1"/>
              </a:solidFill>
              <a:latin typeface="Arial" panose="020B0604020202020204" pitchFamily="34" charset="0"/>
              <a:cs typeface="Arial" panose="020B0604020202020204" pitchFamily="34" charset="0"/>
            </a:endParaRPr>
          </a:p>
          <a:p>
            <a:pPr algn="just"/>
            <a:r>
              <a:rPr lang="en-US" sz="1600" dirty="0">
                <a:solidFill>
                  <a:schemeClr val="tx1"/>
                </a:solidFill>
                <a:latin typeface="Arial" panose="020B0604020202020204" pitchFamily="34" charset="0"/>
                <a:cs typeface="Arial" panose="020B0604020202020204" pitchFamily="34" charset="0"/>
              </a:rPr>
              <a:t>This model is suitable for addressing CKD in elderly urban populations because it allows for a comprehensive assessment of risk factors (e.g., hypertension, diabetes, poor diet) and enables the design of targeted digital interventions</a:t>
            </a:r>
            <a:r>
              <a:rPr lang="en-US" sz="1600" dirty="0">
                <a:solidFill>
                  <a:schemeClr val="tx1"/>
                </a:solidFill>
              </a:rPr>
              <a:t>.</a:t>
            </a:r>
          </a:p>
        </p:txBody>
      </p:sp>
      <p:graphicFrame>
        <p:nvGraphicFramePr>
          <p:cNvPr id="4" name="Diagram 3">
            <a:extLst>
              <a:ext uri="{FF2B5EF4-FFF2-40B4-BE49-F238E27FC236}">
                <a16:creationId xmlns:a16="http://schemas.microsoft.com/office/drawing/2014/main" xmlns="" id="{59B8B57E-3876-45D3-92F0-0CB3BEA8E6F2}"/>
              </a:ext>
            </a:extLst>
          </p:cNvPr>
          <p:cNvGraphicFramePr/>
          <p:nvPr>
            <p:extLst>
              <p:ext uri="{D42A27DB-BD31-4B8C-83A1-F6EECF244321}">
                <p14:modId xmlns:p14="http://schemas.microsoft.com/office/powerpoint/2010/main" val="3390356364"/>
              </p:ext>
            </p:extLst>
          </p:nvPr>
        </p:nvGraphicFramePr>
        <p:xfrm>
          <a:off x="8128001" y="2161418"/>
          <a:ext cx="3873499" cy="25351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254354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xmlns="" id="{AE5811AA-90AC-40D1-AB45-2D74198D852A}"/>
              </a:ext>
            </a:extLst>
          </p:cNvPr>
          <p:cNvPicPr>
            <a:picLocks noChangeAspect="1"/>
          </p:cNvPicPr>
          <p:nvPr/>
        </p:nvPicPr>
        <p:blipFill>
          <a:blip r:embed="rId2"/>
          <a:stretch>
            <a:fillRect/>
          </a:stretch>
        </p:blipFill>
        <p:spPr>
          <a:xfrm>
            <a:off x="1956707" y="604158"/>
            <a:ext cx="8278585" cy="5441366"/>
          </a:xfrm>
          <a:prstGeom prst="rect">
            <a:avLst/>
          </a:prstGeom>
        </p:spPr>
      </p:pic>
    </p:spTree>
    <p:extLst>
      <p:ext uri="{BB962C8B-B14F-4D97-AF65-F5344CB8AC3E}">
        <p14:creationId xmlns:p14="http://schemas.microsoft.com/office/powerpoint/2010/main" val="25424364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xmlns="" id="{2195F3A0-8694-4224-B131-5F5BE22DDF25}"/>
              </a:ext>
            </a:extLst>
          </p:cNvPr>
          <p:cNvSpPr/>
          <p:nvPr/>
        </p:nvSpPr>
        <p:spPr>
          <a:xfrm>
            <a:off x="0" y="0"/>
            <a:ext cx="12192000" cy="930729"/>
          </a:xfrm>
          <a:prstGeom prst="round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solidFill>
                  <a:schemeClr val="tx1"/>
                </a:solidFill>
                <a:latin typeface="Arial" panose="020B0604020202020204" pitchFamily="34" charset="0"/>
                <a:cs typeface="Arial" panose="020B0604020202020204" pitchFamily="34" charset="0"/>
              </a:rPr>
              <a:t>PRECEDE-PROCEED Model for Digital Health Promotion</a:t>
            </a:r>
          </a:p>
        </p:txBody>
      </p:sp>
      <p:sp>
        <p:nvSpPr>
          <p:cNvPr id="3" name="Rectangle: Diagonal Corners Rounded 2">
            <a:extLst>
              <a:ext uri="{FF2B5EF4-FFF2-40B4-BE49-F238E27FC236}">
                <a16:creationId xmlns:a16="http://schemas.microsoft.com/office/drawing/2014/main" xmlns="" id="{77158BEC-BCEC-4C1D-B515-263442030476}"/>
              </a:ext>
            </a:extLst>
          </p:cNvPr>
          <p:cNvSpPr/>
          <p:nvPr/>
        </p:nvSpPr>
        <p:spPr>
          <a:xfrm>
            <a:off x="217714" y="1202871"/>
            <a:ext cx="5464629" cy="2574472"/>
          </a:xfrm>
          <a:prstGeom prst="round2Diag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dirty="0">
                <a:solidFill>
                  <a:schemeClr val="tx1"/>
                </a:solidFill>
                <a:latin typeface="Arial" panose="020B0604020202020204" pitchFamily="34" charset="0"/>
                <a:cs typeface="Arial" panose="020B0604020202020204" pitchFamily="34" charset="0"/>
              </a:rPr>
              <a:t>1.</a:t>
            </a:r>
            <a:r>
              <a:rPr lang="en-US" b="1" dirty="0">
                <a:solidFill>
                  <a:schemeClr val="tx1"/>
                </a:solidFill>
                <a:latin typeface="Arial" panose="020B0604020202020204" pitchFamily="34" charset="0"/>
                <a:cs typeface="Arial" panose="020B0604020202020204" pitchFamily="34" charset="0"/>
              </a:rPr>
              <a:t>Social &amp; Epidemiological Assessment (PRECEDE Phase 1)</a:t>
            </a:r>
          </a:p>
          <a:p>
            <a:pPr algn="just"/>
            <a:r>
              <a:rPr lang="en-US" b="1" dirty="0">
                <a:solidFill>
                  <a:srgbClr val="7030A0"/>
                </a:solidFill>
                <a:latin typeface="Arial" panose="020B0604020202020204" pitchFamily="34" charset="0"/>
                <a:cs typeface="Arial" panose="020B0604020202020204" pitchFamily="34" charset="0"/>
              </a:rPr>
              <a:t>Problem Identification: </a:t>
            </a:r>
            <a:r>
              <a:rPr lang="en-US" dirty="0">
                <a:solidFill>
                  <a:schemeClr val="tx1"/>
                </a:solidFill>
                <a:latin typeface="Arial" panose="020B0604020202020204" pitchFamily="34" charset="0"/>
                <a:cs typeface="Arial" panose="020B0604020202020204" pitchFamily="34" charset="0"/>
              </a:rPr>
              <a:t>CKD prevalence is high among urban elderly due to comorbidities like diabetes and hypertension (Webster et al., 2017).</a:t>
            </a:r>
          </a:p>
          <a:p>
            <a:pPr algn="just"/>
            <a:endParaRPr lang="en-US" dirty="0">
              <a:solidFill>
                <a:schemeClr val="tx1"/>
              </a:solidFill>
              <a:latin typeface="Arial" panose="020B0604020202020204" pitchFamily="34" charset="0"/>
              <a:cs typeface="Arial" panose="020B0604020202020204" pitchFamily="34" charset="0"/>
            </a:endParaRPr>
          </a:p>
          <a:p>
            <a:pPr algn="just"/>
            <a:r>
              <a:rPr lang="en-US" b="1" dirty="0">
                <a:solidFill>
                  <a:srgbClr val="7030A0"/>
                </a:solidFill>
                <a:latin typeface="Arial" panose="020B0604020202020204" pitchFamily="34" charset="0"/>
                <a:cs typeface="Arial" panose="020B0604020202020204" pitchFamily="34" charset="0"/>
              </a:rPr>
              <a:t>Data Collection: </a:t>
            </a:r>
            <a:r>
              <a:rPr lang="en-US" dirty="0">
                <a:solidFill>
                  <a:schemeClr val="tx1"/>
                </a:solidFill>
                <a:latin typeface="Arial" panose="020B0604020202020204" pitchFamily="34" charset="0"/>
                <a:cs typeface="Arial" panose="020B0604020202020204" pitchFamily="34" charset="0"/>
              </a:rPr>
              <a:t>Use digital surveys and electronic health records (EHRs) to assess CKD risk factors in urban elderly populations.</a:t>
            </a:r>
          </a:p>
        </p:txBody>
      </p:sp>
      <p:sp>
        <p:nvSpPr>
          <p:cNvPr id="4" name="Rectangle: Diagonal Corners Rounded 3">
            <a:extLst>
              <a:ext uri="{FF2B5EF4-FFF2-40B4-BE49-F238E27FC236}">
                <a16:creationId xmlns:a16="http://schemas.microsoft.com/office/drawing/2014/main" xmlns="" id="{88F8187A-D3E4-43A3-8ED9-1F4B681AF633}"/>
              </a:ext>
            </a:extLst>
          </p:cNvPr>
          <p:cNvSpPr/>
          <p:nvPr/>
        </p:nvSpPr>
        <p:spPr>
          <a:xfrm>
            <a:off x="5720443" y="3521529"/>
            <a:ext cx="6014357" cy="2950028"/>
          </a:xfrm>
          <a:prstGeom prst="round2Diag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b="1" dirty="0">
                <a:solidFill>
                  <a:schemeClr val="tx1"/>
                </a:solidFill>
                <a:latin typeface="Arial" panose="020B0604020202020204" pitchFamily="34" charset="0"/>
                <a:cs typeface="Arial" panose="020B0604020202020204" pitchFamily="34" charset="0"/>
              </a:rPr>
              <a:t>2. Behavioral &amp; Environmental Assessment (PRECEDE Phase 2-3)</a:t>
            </a:r>
          </a:p>
          <a:p>
            <a:pPr algn="just"/>
            <a:r>
              <a:rPr lang="en-US" b="1" dirty="0">
                <a:solidFill>
                  <a:srgbClr val="7030A0"/>
                </a:solidFill>
                <a:latin typeface="Arial" panose="020B0604020202020204" pitchFamily="34" charset="0"/>
                <a:cs typeface="Arial" panose="020B0604020202020204" pitchFamily="34" charset="0"/>
              </a:rPr>
              <a:t>Behavioral Factors: </a:t>
            </a:r>
            <a:r>
              <a:rPr lang="en-US" dirty="0">
                <a:solidFill>
                  <a:schemeClr val="tx1"/>
                </a:solidFill>
                <a:latin typeface="Arial" panose="020B0604020202020204" pitchFamily="34" charset="0"/>
                <a:cs typeface="Arial" panose="020B0604020202020204" pitchFamily="34" charset="0"/>
              </a:rPr>
              <a:t>Low physical activity, high salt intake, and poor medication adherence contribute to CKD progression (Levey et al., 2020).</a:t>
            </a:r>
          </a:p>
          <a:p>
            <a:pPr algn="just"/>
            <a:endParaRPr lang="en-US" dirty="0">
              <a:solidFill>
                <a:schemeClr val="tx1"/>
              </a:solidFill>
              <a:latin typeface="Arial" panose="020B0604020202020204" pitchFamily="34" charset="0"/>
              <a:cs typeface="Arial" panose="020B0604020202020204" pitchFamily="34" charset="0"/>
            </a:endParaRPr>
          </a:p>
          <a:p>
            <a:pPr algn="just"/>
            <a:r>
              <a:rPr lang="en-US" b="1" dirty="0">
                <a:solidFill>
                  <a:srgbClr val="7030A0"/>
                </a:solidFill>
                <a:latin typeface="Arial" panose="020B0604020202020204" pitchFamily="34" charset="0"/>
                <a:cs typeface="Arial" panose="020B0604020202020204" pitchFamily="34" charset="0"/>
              </a:rPr>
              <a:t>Environmental Factors: </a:t>
            </a:r>
            <a:r>
              <a:rPr lang="en-US" dirty="0">
                <a:solidFill>
                  <a:schemeClr val="tx1"/>
                </a:solidFill>
                <a:latin typeface="Arial" panose="020B0604020202020204" pitchFamily="34" charset="0"/>
                <a:cs typeface="Arial" panose="020B0604020202020204" pitchFamily="34" charset="0"/>
              </a:rPr>
              <a:t>Urban areas may have limited access to kidney health education and preventive care.</a:t>
            </a:r>
          </a:p>
        </p:txBody>
      </p:sp>
    </p:spTree>
    <p:extLst>
      <p:ext uri="{BB962C8B-B14F-4D97-AF65-F5344CB8AC3E}">
        <p14:creationId xmlns:p14="http://schemas.microsoft.com/office/powerpoint/2010/main" val="17589655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xmlns="" id="{69C233BF-42E5-4107-8476-A83D98D3B790}"/>
              </a:ext>
            </a:extLst>
          </p:cNvPr>
          <p:cNvSpPr/>
          <p:nvPr/>
        </p:nvSpPr>
        <p:spPr>
          <a:xfrm>
            <a:off x="0" y="0"/>
            <a:ext cx="12192000" cy="930729"/>
          </a:xfrm>
          <a:prstGeom prst="round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800" b="1" dirty="0">
                <a:solidFill>
                  <a:schemeClr val="tx1"/>
                </a:solidFill>
                <a:latin typeface="Arial" panose="020B0604020202020204" pitchFamily="34" charset="0"/>
                <a:cs typeface="Arial" panose="020B0604020202020204" pitchFamily="34" charset="0"/>
              </a:rPr>
              <a:t>Contd.……..</a:t>
            </a:r>
          </a:p>
        </p:txBody>
      </p:sp>
      <p:sp>
        <p:nvSpPr>
          <p:cNvPr id="4" name="Rectangle: Diagonal Corners Rounded 3">
            <a:extLst>
              <a:ext uri="{FF2B5EF4-FFF2-40B4-BE49-F238E27FC236}">
                <a16:creationId xmlns:a16="http://schemas.microsoft.com/office/drawing/2014/main" xmlns="" id="{FCC7618C-D122-49C6-9725-37A7F9920AFA}"/>
              </a:ext>
            </a:extLst>
          </p:cNvPr>
          <p:cNvSpPr/>
          <p:nvPr/>
        </p:nvSpPr>
        <p:spPr>
          <a:xfrm>
            <a:off x="266700" y="1115786"/>
            <a:ext cx="5671457" cy="3254828"/>
          </a:xfrm>
          <a:prstGeom prst="round2DiagRect">
            <a:avLst/>
          </a:prstGeom>
          <a:solidFill>
            <a:schemeClr val="accent6">
              <a:lumMod val="40000"/>
              <a:lumOff val="60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1600" b="1" dirty="0">
                <a:solidFill>
                  <a:schemeClr val="tx1"/>
                </a:solidFill>
                <a:latin typeface="Arial" panose="020B0604020202020204" pitchFamily="34" charset="0"/>
                <a:cs typeface="Arial" panose="020B0604020202020204" pitchFamily="34" charset="0"/>
              </a:rPr>
              <a:t>3. Digital Intervention Design (PRECEDE Phase 4)</a:t>
            </a:r>
          </a:p>
          <a:p>
            <a:pPr algn="just"/>
            <a:endParaRPr lang="en-US" sz="1600" b="1" dirty="0">
              <a:solidFill>
                <a:srgbClr val="7030A0"/>
              </a:solidFill>
              <a:latin typeface="Arial" panose="020B0604020202020204" pitchFamily="34" charset="0"/>
              <a:cs typeface="Arial" panose="020B0604020202020204" pitchFamily="34" charset="0"/>
            </a:endParaRPr>
          </a:p>
          <a:p>
            <a:pPr algn="just"/>
            <a:r>
              <a:rPr lang="en-US" sz="1600" b="1" dirty="0">
                <a:solidFill>
                  <a:srgbClr val="7030A0"/>
                </a:solidFill>
                <a:latin typeface="Arial" panose="020B0604020202020204" pitchFamily="34" charset="0"/>
                <a:cs typeface="Arial" panose="020B0604020202020204" pitchFamily="34" charset="0"/>
              </a:rPr>
              <a:t>Predisposing Strategies: </a:t>
            </a:r>
            <a:r>
              <a:rPr lang="en-US" sz="1600" dirty="0">
                <a:solidFill>
                  <a:schemeClr val="tx1"/>
                </a:solidFill>
                <a:latin typeface="Arial" panose="020B0604020202020204" pitchFamily="34" charset="0"/>
                <a:cs typeface="Arial" panose="020B0604020202020204" pitchFamily="34" charset="0"/>
              </a:rPr>
              <a:t>Use mobile health (mHealth) apps to educate elderly patients on CKD risks (e.g., "</a:t>
            </a:r>
            <a:r>
              <a:rPr lang="en-US" sz="1600" dirty="0" err="1">
                <a:solidFill>
                  <a:schemeClr val="tx1"/>
                </a:solidFill>
                <a:latin typeface="Arial" panose="020B0604020202020204" pitchFamily="34" charset="0"/>
                <a:cs typeface="Arial" panose="020B0604020202020204" pitchFamily="34" charset="0"/>
              </a:rPr>
              <a:t>MyKidneyHealth</a:t>
            </a:r>
            <a:r>
              <a:rPr lang="en-US" sz="1600" dirty="0">
                <a:solidFill>
                  <a:schemeClr val="tx1"/>
                </a:solidFill>
                <a:latin typeface="Arial" panose="020B0604020202020204" pitchFamily="34" charset="0"/>
                <a:cs typeface="Arial" panose="020B0604020202020204" pitchFamily="34" charset="0"/>
              </a:rPr>
              <a:t>" app for dietary tracking).</a:t>
            </a:r>
          </a:p>
          <a:p>
            <a:pPr algn="just"/>
            <a:endParaRPr lang="en-US" sz="1600" dirty="0">
              <a:solidFill>
                <a:schemeClr val="tx1"/>
              </a:solidFill>
              <a:latin typeface="Arial" panose="020B0604020202020204" pitchFamily="34" charset="0"/>
              <a:cs typeface="Arial" panose="020B0604020202020204" pitchFamily="34" charset="0"/>
            </a:endParaRPr>
          </a:p>
          <a:p>
            <a:pPr algn="just"/>
            <a:r>
              <a:rPr lang="en-US" sz="1600" b="1" dirty="0">
                <a:solidFill>
                  <a:srgbClr val="7030A0"/>
                </a:solidFill>
                <a:latin typeface="Arial" panose="020B0604020202020204" pitchFamily="34" charset="0"/>
                <a:cs typeface="Arial" panose="020B0604020202020204" pitchFamily="34" charset="0"/>
              </a:rPr>
              <a:t>Enabling Strategies: </a:t>
            </a:r>
            <a:r>
              <a:rPr lang="en-US" sz="1600" dirty="0">
                <a:solidFill>
                  <a:schemeClr val="tx1"/>
                </a:solidFill>
                <a:latin typeface="Arial" panose="020B0604020202020204" pitchFamily="34" charset="0"/>
                <a:cs typeface="Arial" panose="020B0604020202020204" pitchFamily="34" charset="0"/>
              </a:rPr>
              <a:t>Implement telemedicine consultations for remote monitoring of blood pressure and glucose levels (Bello et al., 2019).</a:t>
            </a:r>
          </a:p>
          <a:p>
            <a:pPr algn="just"/>
            <a:endParaRPr lang="en-US" sz="1600" dirty="0">
              <a:solidFill>
                <a:schemeClr val="tx1"/>
              </a:solidFill>
              <a:latin typeface="Arial" panose="020B0604020202020204" pitchFamily="34" charset="0"/>
              <a:cs typeface="Arial" panose="020B0604020202020204" pitchFamily="34" charset="0"/>
            </a:endParaRPr>
          </a:p>
          <a:p>
            <a:pPr algn="just"/>
            <a:r>
              <a:rPr lang="en-US" sz="1600" b="1" dirty="0">
                <a:solidFill>
                  <a:srgbClr val="7030A0"/>
                </a:solidFill>
                <a:latin typeface="Arial" panose="020B0604020202020204" pitchFamily="34" charset="0"/>
                <a:cs typeface="Arial" panose="020B0604020202020204" pitchFamily="34" charset="0"/>
              </a:rPr>
              <a:t>Reinforcing Strategies: </a:t>
            </a:r>
            <a:r>
              <a:rPr lang="en-US" sz="1600" dirty="0">
                <a:solidFill>
                  <a:schemeClr val="tx1"/>
                </a:solidFill>
                <a:latin typeface="Arial" panose="020B0604020202020204" pitchFamily="34" charset="0"/>
                <a:cs typeface="Arial" panose="020B0604020202020204" pitchFamily="34" charset="0"/>
              </a:rPr>
              <a:t>Use SMS reminders for medication adherence and follow-up tests.</a:t>
            </a:r>
          </a:p>
        </p:txBody>
      </p:sp>
      <p:sp>
        <p:nvSpPr>
          <p:cNvPr id="5" name="Rectangle: Diagonal Corners Rounded 4">
            <a:extLst>
              <a:ext uri="{FF2B5EF4-FFF2-40B4-BE49-F238E27FC236}">
                <a16:creationId xmlns:a16="http://schemas.microsoft.com/office/drawing/2014/main" xmlns="" id="{BCBDA6AA-C216-4B58-BBF8-298967C9A6DD}"/>
              </a:ext>
            </a:extLst>
          </p:cNvPr>
          <p:cNvSpPr/>
          <p:nvPr/>
        </p:nvSpPr>
        <p:spPr>
          <a:xfrm>
            <a:off x="6302829" y="3064329"/>
            <a:ext cx="5763985" cy="3320143"/>
          </a:xfrm>
          <a:prstGeom prst="round2DiagRect">
            <a:avLst/>
          </a:prstGeom>
          <a:solidFill>
            <a:schemeClr val="tx2">
              <a:lumMod val="20000"/>
              <a:lumOff val="80000"/>
            </a:schemeClr>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1600" b="1" dirty="0">
                <a:solidFill>
                  <a:schemeClr val="tx1"/>
                </a:solidFill>
                <a:latin typeface="Arial" panose="020B0604020202020204" pitchFamily="34" charset="0"/>
                <a:cs typeface="Arial" panose="020B0604020202020204" pitchFamily="34" charset="0"/>
              </a:rPr>
              <a:t>4. Implementation &amp; Evaluation (PROCEED Phase 5-8)</a:t>
            </a:r>
          </a:p>
          <a:p>
            <a:pPr algn="just"/>
            <a:endParaRPr lang="en-US" sz="1600" b="1" dirty="0">
              <a:solidFill>
                <a:schemeClr val="tx1"/>
              </a:solidFill>
              <a:latin typeface="Arial" panose="020B0604020202020204" pitchFamily="34" charset="0"/>
              <a:cs typeface="Arial" panose="020B0604020202020204" pitchFamily="34" charset="0"/>
            </a:endParaRPr>
          </a:p>
          <a:p>
            <a:pPr algn="just"/>
            <a:r>
              <a:rPr lang="en-US" sz="1600" b="1" dirty="0">
                <a:solidFill>
                  <a:srgbClr val="7030A0"/>
                </a:solidFill>
                <a:latin typeface="Arial" panose="020B0604020202020204" pitchFamily="34" charset="0"/>
                <a:cs typeface="Arial" panose="020B0604020202020204" pitchFamily="34" charset="0"/>
              </a:rPr>
              <a:t>Policy Level</a:t>
            </a:r>
            <a:r>
              <a:rPr lang="en-US" sz="1600" dirty="0">
                <a:solidFill>
                  <a:schemeClr val="tx1"/>
                </a:solidFill>
                <a:latin typeface="Arial" panose="020B0604020202020204" pitchFamily="34" charset="0"/>
                <a:cs typeface="Arial" panose="020B0604020202020204" pitchFamily="34" charset="0"/>
              </a:rPr>
              <a:t>: Advocate for digital CKD screening programs in urban geriatric clinics.</a:t>
            </a:r>
          </a:p>
          <a:p>
            <a:pPr algn="just"/>
            <a:endParaRPr lang="en-US" sz="1600" dirty="0">
              <a:solidFill>
                <a:schemeClr val="tx1"/>
              </a:solidFill>
              <a:latin typeface="Arial" panose="020B0604020202020204" pitchFamily="34" charset="0"/>
              <a:cs typeface="Arial" panose="020B0604020202020204" pitchFamily="34" charset="0"/>
            </a:endParaRPr>
          </a:p>
          <a:p>
            <a:pPr algn="just"/>
            <a:r>
              <a:rPr lang="en-US" sz="1600" b="1" dirty="0">
                <a:solidFill>
                  <a:srgbClr val="7030A0"/>
                </a:solidFill>
                <a:latin typeface="Arial" panose="020B0604020202020204" pitchFamily="34" charset="0"/>
                <a:cs typeface="Arial" panose="020B0604020202020204" pitchFamily="34" charset="0"/>
              </a:rPr>
              <a:t>Process Evaluation</a:t>
            </a:r>
            <a:r>
              <a:rPr lang="en-US" sz="1600" dirty="0">
                <a:solidFill>
                  <a:schemeClr val="tx1"/>
                </a:solidFill>
                <a:latin typeface="Arial" panose="020B0604020202020204" pitchFamily="34" charset="0"/>
                <a:cs typeface="Arial" panose="020B0604020202020204" pitchFamily="34" charset="0"/>
              </a:rPr>
              <a:t>: Monitor app engagement rates and telemedicine usage.</a:t>
            </a:r>
          </a:p>
          <a:p>
            <a:pPr algn="just"/>
            <a:endParaRPr lang="en-US" sz="1600" dirty="0">
              <a:solidFill>
                <a:schemeClr val="tx1"/>
              </a:solidFill>
              <a:latin typeface="Arial" panose="020B0604020202020204" pitchFamily="34" charset="0"/>
              <a:cs typeface="Arial" panose="020B0604020202020204" pitchFamily="34" charset="0"/>
            </a:endParaRPr>
          </a:p>
          <a:p>
            <a:pPr algn="just"/>
            <a:r>
              <a:rPr lang="en-US" sz="1600" b="1" dirty="0">
                <a:solidFill>
                  <a:srgbClr val="7030A0"/>
                </a:solidFill>
                <a:latin typeface="Arial" panose="020B0604020202020204" pitchFamily="34" charset="0"/>
                <a:cs typeface="Arial" panose="020B0604020202020204" pitchFamily="34" charset="0"/>
              </a:rPr>
              <a:t>Outcome Evaluation: </a:t>
            </a:r>
            <a:r>
              <a:rPr lang="en-US" sz="1600" dirty="0">
                <a:solidFill>
                  <a:schemeClr val="tx1"/>
                </a:solidFill>
                <a:latin typeface="Arial" panose="020B0604020202020204" pitchFamily="34" charset="0"/>
                <a:cs typeface="Arial" panose="020B0604020202020204" pitchFamily="34" charset="0"/>
              </a:rPr>
              <a:t>Measure changes in CKD awareness, blood pressure control, and hospitalizations.</a:t>
            </a:r>
          </a:p>
        </p:txBody>
      </p:sp>
    </p:spTree>
    <p:extLst>
      <p:ext uri="{BB962C8B-B14F-4D97-AF65-F5344CB8AC3E}">
        <p14:creationId xmlns:p14="http://schemas.microsoft.com/office/powerpoint/2010/main" val="38014400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xmlns="" id="{57ABA010-B030-4D8A-BF9E-17B1552C3AD3}"/>
              </a:ext>
            </a:extLst>
          </p:cNvPr>
          <p:cNvSpPr/>
          <p:nvPr/>
        </p:nvSpPr>
        <p:spPr>
          <a:xfrm>
            <a:off x="0" y="0"/>
            <a:ext cx="12192000" cy="930729"/>
          </a:xfrm>
          <a:prstGeom prst="round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800" b="1" dirty="0">
                <a:solidFill>
                  <a:schemeClr val="tx1"/>
                </a:solidFill>
                <a:latin typeface="Arial" panose="020B0604020202020204" pitchFamily="34" charset="0"/>
                <a:cs typeface="Arial" panose="020B0604020202020204" pitchFamily="34" charset="0"/>
              </a:rPr>
              <a:t>Ewles and Simnett (2003)</a:t>
            </a:r>
          </a:p>
        </p:txBody>
      </p:sp>
      <p:sp>
        <p:nvSpPr>
          <p:cNvPr id="3" name="Rectangle 2">
            <a:extLst>
              <a:ext uri="{FF2B5EF4-FFF2-40B4-BE49-F238E27FC236}">
                <a16:creationId xmlns:a16="http://schemas.microsoft.com/office/drawing/2014/main" xmlns="" id="{04D9E17B-337F-4CA1-B8B6-8451ADC99D46}"/>
              </a:ext>
            </a:extLst>
          </p:cNvPr>
          <p:cNvSpPr/>
          <p:nvPr/>
        </p:nvSpPr>
        <p:spPr>
          <a:xfrm>
            <a:off x="340179" y="1352550"/>
            <a:ext cx="11511642" cy="4283528"/>
          </a:xfrm>
          <a:prstGeom prst="rect">
            <a:avLst/>
          </a:prstGeom>
          <a:solidFill>
            <a:schemeClr val="bg2"/>
          </a:solidFill>
          <a:ln>
            <a:noFill/>
          </a:ln>
        </p:spPr>
        <p:style>
          <a:lnRef idx="0">
            <a:scrgbClr r="0" g="0" b="0"/>
          </a:lnRef>
          <a:fillRef idx="0">
            <a:scrgbClr r="0" g="0" b="0"/>
          </a:fillRef>
          <a:effectRef idx="0">
            <a:scrgbClr r="0" g="0" b="0"/>
          </a:effectRef>
          <a:fontRef idx="minor">
            <a:schemeClr val="dk1"/>
          </a:fontRef>
        </p:style>
        <p:txBody>
          <a:bodyPr rtlCol="0" anchor="ctr"/>
          <a:lstStyle/>
          <a:p>
            <a:pPr algn="just"/>
            <a:r>
              <a:rPr lang="en-US" sz="1600" dirty="0">
                <a:latin typeface="Arial" panose="020B0604020202020204" pitchFamily="34" charset="0"/>
                <a:cs typeface="Arial" panose="020B0604020202020204" pitchFamily="34" charset="0"/>
              </a:rPr>
              <a:t>The Ewles and Simnett model provides a practical framework for planning, implementing &amp; evaluating health promotion interventions. The seven stages are:</a:t>
            </a:r>
          </a:p>
          <a:p>
            <a:pPr algn="just"/>
            <a:endParaRPr lang="en-US" sz="1600" dirty="0">
              <a:latin typeface="Arial" panose="020B0604020202020204" pitchFamily="34" charset="0"/>
              <a:cs typeface="Arial" panose="020B0604020202020204" pitchFamily="34" charset="0"/>
            </a:endParaRPr>
          </a:p>
          <a:p>
            <a:pPr algn="just"/>
            <a:r>
              <a:rPr lang="en-US" sz="1600" dirty="0">
                <a:latin typeface="Arial" panose="020B0604020202020204" pitchFamily="34" charset="0"/>
                <a:cs typeface="Arial" panose="020B0604020202020204" pitchFamily="34" charset="0"/>
              </a:rPr>
              <a:t>1.Identifying needs and priorities</a:t>
            </a:r>
          </a:p>
          <a:p>
            <a:pPr algn="just"/>
            <a:r>
              <a:rPr lang="en-US" sz="1600" dirty="0">
                <a:latin typeface="Arial" panose="020B0604020202020204" pitchFamily="34" charset="0"/>
                <a:cs typeface="Arial" panose="020B0604020202020204" pitchFamily="34" charset="0"/>
              </a:rPr>
              <a:t>2.Setting aims and objectives </a:t>
            </a:r>
          </a:p>
          <a:p>
            <a:pPr algn="just"/>
            <a:r>
              <a:rPr lang="en-US" sz="1600" dirty="0">
                <a:latin typeface="Arial" panose="020B0604020202020204" pitchFamily="34" charset="0"/>
                <a:cs typeface="Arial" panose="020B0604020202020204" pitchFamily="34" charset="0"/>
              </a:rPr>
              <a:t>3.Deciding on the best strategies</a:t>
            </a:r>
          </a:p>
          <a:p>
            <a:pPr algn="just"/>
            <a:r>
              <a:rPr lang="en-US" sz="1600" dirty="0">
                <a:latin typeface="Arial" panose="020B0604020202020204" pitchFamily="34" charset="0"/>
                <a:cs typeface="Arial" panose="020B0604020202020204" pitchFamily="34" charset="0"/>
              </a:rPr>
              <a:t>4.Identifying resources</a:t>
            </a:r>
          </a:p>
          <a:p>
            <a:pPr algn="just"/>
            <a:r>
              <a:rPr lang="en-US" sz="1600" dirty="0">
                <a:latin typeface="Arial" panose="020B0604020202020204" pitchFamily="34" charset="0"/>
                <a:cs typeface="Arial" panose="020B0604020202020204" pitchFamily="34" charset="0"/>
              </a:rPr>
              <a:t>5.Planning evaluation methods</a:t>
            </a:r>
          </a:p>
          <a:p>
            <a:pPr algn="just"/>
            <a:r>
              <a:rPr lang="en-US" sz="1600" dirty="0">
                <a:latin typeface="Arial" panose="020B0604020202020204" pitchFamily="34" charset="0"/>
                <a:cs typeface="Arial" panose="020B0604020202020204" pitchFamily="34" charset="0"/>
              </a:rPr>
              <a:t>6.Setting an action plan</a:t>
            </a:r>
          </a:p>
          <a:p>
            <a:pPr algn="just"/>
            <a:r>
              <a:rPr lang="en-US" sz="1600" dirty="0">
                <a:latin typeface="Arial" panose="020B0604020202020204" pitchFamily="34" charset="0"/>
                <a:cs typeface="Arial" panose="020B0604020202020204" pitchFamily="34" charset="0"/>
              </a:rPr>
              <a:t>7.Implementing and evaluating the intervention</a:t>
            </a:r>
          </a:p>
          <a:p>
            <a:pPr algn="just"/>
            <a:endParaRPr lang="en-US" sz="1600" dirty="0">
              <a:latin typeface="Arial" panose="020B0604020202020204" pitchFamily="34" charset="0"/>
              <a:cs typeface="Arial" panose="020B0604020202020204" pitchFamily="34" charset="0"/>
            </a:endParaRPr>
          </a:p>
          <a:p>
            <a:pPr algn="just"/>
            <a:r>
              <a:rPr lang="en-US" sz="1600" dirty="0">
                <a:latin typeface="Arial" panose="020B0604020202020204" pitchFamily="34" charset="0"/>
                <a:cs typeface="Arial" panose="020B0604020202020204" pitchFamily="34" charset="0"/>
              </a:rPr>
              <a:t>This model is particularly suitable for digital health interventions because it emphasizes structured planning, stakeholder involvement, and continuous evaluation—key components for successful technology-based health promotion (Ewles &amp; Simnett, 2003).</a:t>
            </a:r>
          </a:p>
        </p:txBody>
      </p:sp>
    </p:spTree>
    <p:extLst>
      <p:ext uri="{BB962C8B-B14F-4D97-AF65-F5344CB8AC3E}">
        <p14:creationId xmlns:p14="http://schemas.microsoft.com/office/powerpoint/2010/main" val="24572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xmlns="" id="{AAF78175-7FDD-4129-81E8-BE379BB07349}"/>
              </a:ext>
            </a:extLst>
          </p:cNvPr>
          <p:cNvSpPr/>
          <p:nvPr/>
        </p:nvSpPr>
        <p:spPr>
          <a:xfrm>
            <a:off x="0" y="0"/>
            <a:ext cx="12192000" cy="930729"/>
          </a:xfrm>
          <a:prstGeom prst="round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tx1"/>
                </a:solidFill>
                <a:latin typeface="Arial" panose="020B0604020202020204" pitchFamily="34" charset="0"/>
                <a:cs typeface="Arial" panose="020B0604020202020204" pitchFamily="34" charset="0"/>
              </a:rPr>
              <a:t>Applying the Model to a Digital CKD Intervention for Elderly Urban Populations</a:t>
            </a:r>
          </a:p>
        </p:txBody>
      </p:sp>
      <p:sp>
        <p:nvSpPr>
          <p:cNvPr id="3" name="Rectangle: Rounded Corners 2">
            <a:extLst>
              <a:ext uri="{FF2B5EF4-FFF2-40B4-BE49-F238E27FC236}">
                <a16:creationId xmlns:a16="http://schemas.microsoft.com/office/drawing/2014/main" xmlns="" id="{5E3ADDD9-0219-4339-9C34-A57FDCA028FD}"/>
              </a:ext>
            </a:extLst>
          </p:cNvPr>
          <p:cNvSpPr/>
          <p:nvPr/>
        </p:nvSpPr>
        <p:spPr>
          <a:xfrm>
            <a:off x="157842" y="1148443"/>
            <a:ext cx="5410200" cy="2656114"/>
          </a:xfrm>
          <a:prstGeom prst="roundRect">
            <a:avLst/>
          </a:prstGeom>
          <a:solidFill>
            <a:schemeClr val="accent4">
              <a:lumMod val="40000"/>
              <a:lumOff val="60000"/>
            </a:schemeClr>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rgbClr val="404040"/>
                </a:solidFill>
                <a:latin typeface="Arial" panose="020B0604020202020204" pitchFamily="34" charset="0"/>
                <a:cs typeface="Arial" panose="020B0604020202020204" pitchFamily="34" charset="0"/>
              </a:rPr>
              <a:t>Stage 1: Identifying Needs and Priorities</a:t>
            </a:r>
            <a:endParaRPr lang="en-US" dirty="0">
              <a:solidFill>
                <a:srgbClr val="404040"/>
              </a:solidFill>
              <a:latin typeface="Arial" panose="020B0604020202020204" pitchFamily="34" charset="0"/>
              <a:cs typeface="Arial" panose="020B0604020202020204" pitchFamily="34" charset="0"/>
            </a:endParaRPr>
          </a:p>
          <a:p>
            <a:pPr algn="just">
              <a:buFont typeface="Arial" panose="020B0604020202020204" pitchFamily="34" charset="0"/>
              <a:buChar char="•"/>
            </a:pPr>
            <a:r>
              <a:rPr lang="en-US" sz="1600" b="1" dirty="0">
                <a:solidFill>
                  <a:srgbClr val="404040"/>
                </a:solidFill>
                <a:latin typeface="Arial" panose="020B0604020202020204" pitchFamily="34" charset="0"/>
                <a:cs typeface="Arial" panose="020B0604020202020204" pitchFamily="34" charset="0"/>
              </a:rPr>
              <a:t>Problem:</a:t>
            </a:r>
            <a:r>
              <a:rPr lang="en-US" sz="1600" dirty="0">
                <a:solidFill>
                  <a:srgbClr val="404040"/>
                </a:solidFill>
                <a:latin typeface="Arial" panose="020B0604020202020204" pitchFamily="34" charset="0"/>
                <a:cs typeface="Arial" panose="020B0604020202020204" pitchFamily="34" charset="0"/>
              </a:rPr>
              <a:t> CKD is prevalent among urban elderly due to hypertension, diabetes, and poor dietary habits (Webster et al., 2017).</a:t>
            </a:r>
          </a:p>
          <a:p>
            <a:pPr algn="just">
              <a:buFont typeface="Arial" panose="020B0604020202020204" pitchFamily="34" charset="0"/>
              <a:buChar char="•"/>
            </a:pPr>
            <a:r>
              <a:rPr lang="en-US" sz="1600" b="1" dirty="0">
                <a:solidFill>
                  <a:srgbClr val="404040"/>
                </a:solidFill>
                <a:latin typeface="Arial" panose="020B0604020202020204" pitchFamily="34" charset="0"/>
                <a:cs typeface="Arial" panose="020B0604020202020204" pitchFamily="34" charset="0"/>
              </a:rPr>
              <a:t>Digital Solution:</a:t>
            </a:r>
            <a:r>
              <a:rPr lang="en-US" sz="1600" dirty="0">
                <a:solidFill>
                  <a:srgbClr val="404040"/>
                </a:solidFill>
                <a:latin typeface="Arial" panose="020B0604020202020204" pitchFamily="34" charset="0"/>
                <a:cs typeface="Arial" panose="020B0604020202020204" pitchFamily="34" charset="0"/>
              </a:rPr>
              <a:t> Use electronic health records (EHRs) and community health surveys to identify high-risk groups.</a:t>
            </a:r>
          </a:p>
        </p:txBody>
      </p:sp>
      <p:sp>
        <p:nvSpPr>
          <p:cNvPr id="4" name="Rectangle: Rounded Corners 3">
            <a:extLst>
              <a:ext uri="{FF2B5EF4-FFF2-40B4-BE49-F238E27FC236}">
                <a16:creationId xmlns:a16="http://schemas.microsoft.com/office/drawing/2014/main" xmlns="" id="{AB342927-9071-43B4-99BD-57AA218DC519}"/>
              </a:ext>
            </a:extLst>
          </p:cNvPr>
          <p:cNvSpPr/>
          <p:nvPr/>
        </p:nvSpPr>
        <p:spPr>
          <a:xfrm>
            <a:off x="6362698" y="1091293"/>
            <a:ext cx="5410200" cy="2781300"/>
          </a:xfrm>
          <a:prstGeom prst="roundRect">
            <a:avLst/>
          </a:prstGeom>
          <a:solidFill>
            <a:schemeClr val="accent4">
              <a:lumMod val="20000"/>
              <a:lumOff val="80000"/>
            </a:schemeClr>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rgbClr val="404040"/>
                </a:solidFill>
                <a:latin typeface="Arial" panose="020B0604020202020204" pitchFamily="34" charset="0"/>
                <a:cs typeface="Arial" panose="020B0604020202020204" pitchFamily="34" charset="0"/>
              </a:rPr>
              <a:t>Stage 2: Setting Aims and Objectives</a:t>
            </a:r>
            <a:endParaRPr lang="en-US" dirty="0">
              <a:solidFill>
                <a:srgbClr val="404040"/>
              </a:solidFill>
              <a:latin typeface="Arial" panose="020B0604020202020204" pitchFamily="34" charset="0"/>
              <a:cs typeface="Arial" panose="020B0604020202020204" pitchFamily="34" charset="0"/>
            </a:endParaRPr>
          </a:p>
          <a:p>
            <a:pPr>
              <a:buFont typeface="Arial" panose="020B0604020202020204" pitchFamily="34" charset="0"/>
              <a:buChar char="•"/>
            </a:pPr>
            <a:r>
              <a:rPr lang="en-US" sz="1600" b="1" dirty="0">
                <a:solidFill>
                  <a:srgbClr val="404040"/>
                </a:solidFill>
                <a:latin typeface="Arial" panose="020B0604020202020204" pitchFamily="34" charset="0"/>
                <a:cs typeface="Arial" panose="020B0604020202020204" pitchFamily="34" charset="0"/>
              </a:rPr>
              <a:t>Aim:</a:t>
            </a:r>
            <a:r>
              <a:rPr lang="en-US" sz="1600" dirty="0">
                <a:solidFill>
                  <a:srgbClr val="404040"/>
                </a:solidFill>
                <a:latin typeface="Arial" panose="020B0604020202020204" pitchFamily="34" charset="0"/>
                <a:cs typeface="Arial" panose="020B0604020202020204" pitchFamily="34" charset="0"/>
              </a:rPr>
              <a:t> Reduce CKD progression in elderly urban adults through digital health education and remote monitoring.</a:t>
            </a:r>
          </a:p>
          <a:p>
            <a:pPr>
              <a:buFont typeface="Arial" panose="020B0604020202020204" pitchFamily="34" charset="0"/>
              <a:buChar char="•"/>
            </a:pPr>
            <a:r>
              <a:rPr lang="en-US" sz="1600" b="1" dirty="0">
                <a:solidFill>
                  <a:srgbClr val="404040"/>
                </a:solidFill>
                <a:latin typeface="Arial" panose="020B0604020202020204" pitchFamily="34" charset="0"/>
                <a:cs typeface="Arial" panose="020B0604020202020204" pitchFamily="34" charset="0"/>
              </a:rPr>
              <a:t>Objectives:</a:t>
            </a:r>
            <a:endParaRPr lang="en-US" sz="1600" dirty="0">
              <a:solidFill>
                <a:srgbClr val="404040"/>
              </a:solidFill>
              <a:latin typeface="Arial" panose="020B0604020202020204" pitchFamily="34" charset="0"/>
              <a:cs typeface="Arial" panose="020B0604020202020204" pitchFamily="34" charset="0"/>
            </a:endParaRPr>
          </a:p>
          <a:p>
            <a:pPr marL="742950" lvl="1" indent="-285750">
              <a:buFont typeface="Arial" panose="020B0604020202020204" pitchFamily="34" charset="0"/>
              <a:buChar char="•"/>
            </a:pPr>
            <a:r>
              <a:rPr lang="en-US" sz="1600" dirty="0">
                <a:solidFill>
                  <a:srgbClr val="404040"/>
                </a:solidFill>
                <a:latin typeface="Arial" panose="020B0604020202020204" pitchFamily="34" charset="0"/>
                <a:cs typeface="Arial" panose="020B0604020202020204" pitchFamily="34" charset="0"/>
              </a:rPr>
              <a:t>Increase CKD awareness by </a:t>
            </a:r>
            <a:r>
              <a:rPr lang="en-US" sz="1600" b="1" dirty="0">
                <a:solidFill>
                  <a:srgbClr val="404040"/>
                </a:solidFill>
                <a:latin typeface="Arial" panose="020B0604020202020204" pitchFamily="34" charset="0"/>
                <a:cs typeface="Arial" panose="020B0604020202020204" pitchFamily="34" charset="0"/>
              </a:rPr>
              <a:t>30%</a:t>
            </a:r>
            <a:r>
              <a:rPr lang="en-US" sz="1600" dirty="0">
                <a:solidFill>
                  <a:srgbClr val="404040"/>
                </a:solidFill>
                <a:latin typeface="Arial" panose="020B0604020202020204" pitchFamily="34" charset="0"/>
                <a:cs typeface="Arial" panose="020B0604020202020204" pitchFamily="34" charset="0"/>
              </a:rPr>
              <a:t> via a mobile app in 6 months.</a:t>
            </a:r>
          </a:p>
          <a:p>
            <a:pPr marL="742950" lvl="1" indent="-285750">
              <a:buFont typeface="Arial" panose="020B0604020202020204" pitchFamily="34" charset="0"/>
              <a:buChar char="•"/>
            </a:pPr>
            <a:r>
              <a:rPr lang="en-US" sz="1600" dirty="0">
                <a:solidFill>
                  <a:srgbClr val="404040"/>
                </a:solidFill>
                <a:latin typeface="Arial" panose="020B0604020202020204" pitchFamily="34" charset="0"/>
                <a:cs typeface="Arial" panose="020B0604020202020204" pitchFamily="34" charset="0"/>
              </a:rPr>
              <a:t>Improve medication adherence by </a:t>
            </a:r>
            <a:r>
              <a:rPr lang="en-US" sz="1600" b="1" dirty="0">
                <a:solidFill>
                  <a:srgbClr val="404040"/>
                </a:solidFill>
                <a:latin typeface="Arial" panose="020B0604020202020204" pitchFamily="34" charset="0"/>
                <a:cs typeface="Arial" panose="020B0604020202020204" pitchFamily="34" charset="0"/>
              </a:rPr>
              <a:t>20%</a:t>
            </a:r>
            <a:r>
              <a:rPr lang="en-US" sz="1600" dirty="0">
                <a:solidFill>
                  <a:srgbClr val="404040"/>
                </a:solidFill>
                <a:latin typeface="Arial" panose="020B0604020202020204" pitchFamily="34" charset="0"/>
                <a:cs typeface="Arial" panose="020B0604020202020204" pitchFamily="34" charset="0"/>
              </a:rPr>
              <a:t> using SMS reminders.</a:t>
            </a:r>
          </a:p>
        </p:txBody>
      </p:sp>
      <p:sp>
        <p:nvSpPr>
          <p:cNvPr id="5" name="Rectangle: Rounded Corners 4">
            <a:extLst>
              <a:ext uri="{FF2B5EF4-FFF2-40B4-BE49-F238E27FC236}">
                <a16:creationId xmlns:a16="http://schemas.microsoft.com/office/drawing/2014/main" xmlns="" id="{E74A3919-C43B-4FDC-AEF5-00F3577BB54A}"/>
              </a:ext>
            </a:extLst>
          </p:cNvPr>
          <p:cNvSpPr/>
          <p:nvPr/>
        </p:nvSpPr>
        <p:spPr>
          <a:xfrm>
            <a:off x="206827" y="3929743"/>
            <a:ext cx="5410200" cy="2748642"/>
          </a:xfrm>
          <a:prstGeom prst="roundRect">
            <a:avLst/>
          </a:prstGeom>
          <a:solidFill>
            <a:schemeClr val="accent2">
              <a:lumMod val="40000"/>
              <a:lumOff val="60000"/>
            </a:schemeClr>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rgbClr val="404040"/>
                </a:solidFill>
                <a:latin typeface="Arial" panose="020B0604020202020204" pitchFamily="34" charset="0"/>
                <a:cs typeface="Arial" panose="020B0604020202020204" pitchFamily="34" charset="0"/>
              </a:rPr>
              <a:t>Stage 3: Deciding on the Best Strategies</a:t>
            </a:r>
            <a:endParaRPr lang="en-US" dirty="0">
              <a:solidFill>
                <a:srgbClr val="404040"/>
              </a:solidFill>
              <a:latin typeface="Arial" panose="020B0604020202020204" pitchFamily="34" charset="0"/>
              <a:cs typeface="Arial" panose="020B0604020202020204" pitchFamily="34" charset="0"/>
            </a:endParaRPr>
          </a:p>
          <a:p>
            <a:pPr>
              <a:buFont typeface="Arial" panose="020B0604020202020204" pitchFamily="34" charset="0"/>
              <a:buChar char="•"/>
            </a:pPr>
            <a:r>
              <a:rPr lang="en-US" sz="1600" b="1" dirty="0">
                <a:solidFill>
                  <a:srgbClr val="404040"/>
                </a:solidFill>
                <a:latin typeface="Arial" panose="020B0604020202020204" pitchFamily="34" charset="0"/>
                <a:cs typeface="Arial" panose="020B0604020202020204" pitchFamily="34" charset="0"/>
              </a:rPr>
              <a:t>Digital Strategies Selected:</a:t>
            </a:r>
            <a:endParaRPr lang="en-US" sz="1600" dirty="0">
              <a:solidFill>
                <a:srgbClr val="404040"/>
              </a:solidFill>
              <a:latin typeface="Arial" panose="020B0604020202020204" pitchFamily="34" charset="0"/>
              <a:cs typeface="Arial" panose="020B0604020202020204" pitchFamily="34" charset="0"/>
            </a:endParaRPr>
          </a:p>
          <a:p>
            <a:pPr marL="742950" lvl="1" indent="-285750">
              <a:buFont typeface="Arial" panose="020B0604020202020204" pitchFamily="34" charset="0"/>
              <a:buChar char="•"/>
            </a:pPr>
            <a:r>
              <a:rPr lang="en-US" sz="1600" b="1" dirty="0">
                <a:solidFill>
                  <a:srgbClr val="404040"/>
                </a:solidFill>
                <a:latin typeface="Arial" panose="020B0604020202020204" pitchFamily="34" charset="0"/>
                <a:cs typeface="Arial" panose="020B0604020202020204" pitchFamily="34" charset="0"/>
              </a:rPr>
              <a:t>Mobile App (“Renal Care")</a:t>
            </a:r>
            <a:r>
              <a:rPr lang="en-US" sz="1600" dirty="0">
                <a:solidFill>
                  <a:srgbClr val="404040"/>
                </a:solidFill>
                <a:latin typeface="Arial" panose="020B0604020202020204" pitchFamily="34" charset="0"/>
                <a:cs typeface="Arial" panose="020B0604020202020204" pitchFamily="34" charset="0"/>
              </a:rPr>
              <a:t> – Provides CKD education, diet tracking, and appointment reminders.</a:t>
            </a:r>
          </a:p>
          <a:p>
            <a:pPr marL="742950" lvl="1" indent="-285750">
              <a:buFont typeface="Arial" panose="020B0604020202020204" pitchFamily="34" charset="0"/>
              <a:buChar char="•"/>
            </a:pPr>
            <a:r>
              <a:rPr lang="en-US" sz="1600" b="1" dirty="0">
                <a:solidFill>
                  <a:srgbClr val="404040"/>
                </a:solidFill>
                <a:latin typeface="Arial" panose="020B0604020202020204" pitchFamily="34" charset="0"/>
                <a:cs typeface="Arial" panose="020B0604020202020204" pitchFamily="34" charset="0"/>
              </a:rPr>
              <a:t>Telemedicine Consultations</a:t>
            </a:r>
            <a:r>
              <a:rPr lang="en-US" sz="1600" dirty="0">
                <a:solidFill>
                  <a:srgbClr val="404040"/>
                </a:solidFill>
                <a:latin typeface="Arial" panose="020B0604020202020204" pitchFamily="34" charset="0"/>
                <a:cs typeface="Arial" panose="020B0604020202020204" pitchFamily="34" charset="0"/>
              </a:rPr>
              <a:t> – Enables remote monitoring by nephrologists.</a:t>
            </a:r>
          </a:p>
          <a:p>
            <a:pPr marL="742950" lvl="1" indent="-285750">
              <a:buFont typeface="Arial" panose="020B0604020202020204" pitchFamily="34" charset="0"/>
              <a:buChar char="•"/>
            </a:pPr>
            <a:r>
              <a:rPr lang="en-US" sz="1600" b="1" dirty="0">
                <a:solidFill>
                  <a:srgbClr val="404040"/>
                </a:solidFill>
                <a:latin typeface="Arial" panose="020B0604020202020204" pitchFamily="34" charset="0"/>
                <a:cs typeface="Arial" panose="020B0604020202020204" pitchFamily="34" charset="0"/>
              </a:rPr>
              <a:t>Wearable Devices (e.g., smart BP monitors)</a:t>
            </a:r>
            <a:r>
              <a:rPr lang="en-US" sz="1600" dirty="0">
                <a:solidFill>
                  <a:srgbClr val="404040"/>
                </a:solidFill>
                <a:latin typeface="Arial" panose="020B0604020202020204" pitchFamily="34" charset="0"/>
                <a:cs typeface="Arial" panose="020B0604020202020204" pitchFamily="34" charset="0"/>
              </a:rPr>
              <a:t> – Sync data with healthcare providers.</a:t>
            </a:r>
          </a:p>
        </p:txBody>
      </p:sp>
      <p:sp>
        <p:nvSpPr>
          <p:cNvPr id="6" name="Rectangle: Rounded Corners 5">
            <a:extLst>
              <a:ext uri="{FF2B5EF4-FFF2-40B4-BE49-F238E27FC236}">
                <a16:creationId xmlns:a16="http://schemas.microsoft.com/office/drawing/2014/main" xmlns="" id="{D30DFD36-C50B-4C5D-8525-4EB4C6297496}"/>
              </a:ext>
            </a:extLst>
          </p:cNvPr>
          <p:cNvSpPr/>
          <p:nvPr/>
        </p:nvSpPr>
        <p:spPr>
          <a:xfrm>
            <a:off x="6362698" y="4034518"/>
            <a:ext cx="5410200" cy="2539092"/>
          </a:xfrm>
          <a:prstGeom prst="roundRect">
            <a:avLst/>
          </a:prstGeom>
          <a:solidFill>
            <a:schemeClr val="bg1">
              <a:lumMod val="95000"/>
            </a:schemeClr>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rgbClr val="404040"/>
                </a:solidFill>
                <a:latin typeface="Arial" panose="020B0604020202020204" pitchFamily="34" charset="0"/>
                <a:cs typeface="Arial" panose="020B0604020202020204" pitchFamily="34" charset="0"/>
              </a:rPr>
              <a:t>Stage 4: Identifying Resources</a:t>
            </a:r>
            <a:endParaRPr lang="en-US" dirty="0">
              <a:solidFill>
                <a:srgbClr val="404040"/>
              </a:solidFill>
              <a:latin typeface="Arial" panose="020B0604020202020204" pitchFamily="34" charset="0"/>
              <a:cs typeface="Arial" panose="020B0604020202020204" pitchFamily="34" charset="0"/>
            </a:endParaRPr>
          </a:p>
          <a:p>
            <a:pPr algn="just">
              <a:buFont typeface="Arial" panose="020B0604020202020204" pitchFamily="34" charset="0"/>
              <a:buChar char="•"/>
            </a:pPr>
            <a:r>
              <a:rPr lang="en-US" sz="1600" b="1" dirty="0">
                <a:solidFill>
                  <a:srgbClr val="404040"/>
                </a:solidFill>
                <a:latin typeface="Arial" panose="020B0604020202020204" pitchFamily="34" charset="0"/>
                <a:cs typeface="Arial" panose="020B0604020202020204" pitchFamily="34" charset="0"/>
              </a:rPr>
              <a:t>Human Resources:</a:t>
            </a:r>
            <a:r>
              <a:rPr lang="en-US" sz="1600" dirty="0">
                <a:solidFill>
                  <a:srgbClr val="404040"/>
                </a:solidFill>
                <a:latin typeface="Arial" panose="020B0604020202020204" pitchFamily="34" charset="0"/>
                <a:cs typeface="Arial" panose="020B0604020202020204" pitchFamily="34" charset="0"/>
              </a:rPr>
              <a:t> Geriatricians, app developers, community health workers.</a:t>
            </a:r>
          </a:p>
          <a:p>
            <a:pPr algn="just">
              <a:buFont typeface="Arial" panose="020B0604020202020204" pitchFamily="34" charset="0"/>
              <a:buChar char="•"/>
            </a:pPr>
            <a:r>
              <a:rPr lang="en-US" sz="1600" b="1" dirty="0">
                <a:solidFill>
                  <a:srgbClr val="404040"/>
                </a:solidFill>
                <a:latin typeface="Arial" panose="020B0604020202020204" pitchFamily="34" charset="0"/>
                <a:cs typeface="Arial" panose="020B0604020202020204" pitchFamily="34" charset="0"/>
              </a:rPr>
              <a:t>Technological Resources:</a:t>
            </a:r>
            <a:r>
              <a:rPr lang="en-US" sz="1600" dirty="0">
                <a:solidFill>
                  <a:srgbClr val="404040"/>
                </a:solidFill>
                <a:latin typeface="Arial" panose="020B0604020202020204" pitchFamily="34" charset="0"/>
                <a:cs typeface="Arial" panose="020B0604020202020204" pitchFamily="34" charset="0"/>
              </a:rPr>
              <a:t> Mobile app development, telehealth platforms, cloud-based health tracking.</a:t>
            </a:r>
          </a:p>
          <a:p>
            <a:pPr algn="just">
              <a:buFont typeface="Arial" panose="020B0604020202020204" pitchFamily="34" charset="0"/>
              <a:buChar char="•"/>
            </a:pPr>
            <a:r>
              <a:rPr lang="en-US" sz="1600" b="1" dirty="0">
                <a:solidFill>
                  <a:srgbClr val="404040"/>
                </a:solidFill>
                <a:latin typeface="Arial" panose="020B0604020202020204" pitchFamily="34" charset="0"/>
                <a:cs typeface="Arial" panose="020B0604020202020204" pitchFamily="34" charset="0"/>
              </a:rPr>
              <a:t>Financial Resources:</a:t>
            </a:r>
            <a:r>
              <a:rPr lang="en-US" sz="1600" dirty="0">
                <a:solidFill>
                  <a:srgbClr val="404040"/>
                </a:solidFill>
                <a:latin typeface="Arial" panose="020B0604020202020204" pitchFamily="34" charset="0"/>
                <a:cs typeface="Arial" panose="020B0604020202020204" pitchFamily="34" charset="0"/>
              </a:rPr>
              <a:t> Government health grants, NGO funding, private sector partnerships</a:t>
            </a:r>
            <a:r>
              <a:rPr lang="en-US" sz="1600" dirty="0">
                <a:solidFill>
                  <a:srgbClr val="404040"/>
                </a:solidFill>
                <a:latin typeface="DeepSeek-CJK-patch"/>
              </a:rPr>
              <a:t>.</a:t>
            </a:r>
          </a:p>
        </p:txBody>
      </p:sp>
    </p:spTree>
    <p:extLst>
      <p:ext uri="{BB962C8B-B14F-4D97-AF65-F5344CB8AC3E}">
        <p14:creationId xmlns:p14="http://schemas.microsoft.com/office/powerpoint/2010/main" val="34401124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xmlns="" id="{B3BA37C5-2781-4678-B9C7-C6C2BBD3A2DD}"/>
              </a:ext>
            </a:extLst>
          </p:cNvPr>
          <p:cNvSpPr/>
          <p:nvPr/>
        </p:nvSpPr>
        <p:spPr>
          <a:xfrm>
            <a:off x="0" y="0"/>
            <a:ext cx="12192000" cy="930729"/>
          </a:xfrm>
          <a:prstGeom prst="round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800" b="1" dirty="0">
                <a:solidFill>
                  <a:schemeClr val="tx1"/>
                </a:solidFill>
                <a:latin typeface="Arial" panose="020B0604020202020204" pitchFamily="34" charset="0"/>
                <a:cs typeface="Arial" panose="020B0604020202020204" pitchFamily="34" charset="0"/>
              </a:rPr>
              <a:t>Contd.……..</a:t>
            </a:r>
          </a:p>
        </p:txBody>
      </p:sp>
      <p:sp>
        <p:nvSpPr>
          <p:cNvPr id="3" name="Rectangle: Rounded Corners 2">
            <a:extLst>
              <a:ext uri="{FF2B5EF4-FFF2-40B4-BE49-F238E27FC236}">
                <a16:creationId xmlns:a16="http://schemas.microsoft.com/office/drawing/2014/main" xmlns="" id="{53A25D5D-D90F-4457-9BD0-A9B02C924B5A}"/>
              </a:ext>
            </a:extLst>
          </p:cNvPr>
          <p:cNvSpPr/>
          <p:nvPr/>
        </p:nvSpPr>
        <p:spPr>
          <a:xfrm>
            <a:off x="157842" y="1148443"/>
            <a:ext cx="5410200" cy="2656114"/>
          </a:xfrm>
          <a:prstGeom prst="roundRect">
            <a:avLst/>
          </a:prstGeom>
          <a:solidFill>
            <a:schemeClr val="accent5">
              <a:lumMod val="40000"/>
              <a:lumOff val="60000"/>
            </a:schemeClr>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rgbClr val="404040"/>
                </a:solidFill>
                <a:latin typeface="Arial" panose="020B0604020202020204" pitchFamily="34" charset="0"/>
                <a:cs typeface="Arial" panose="020B0604020202020204" pitchFamily="34" charset="0"/>
              </a:rPr>
              <a:t>Stage 5: Planning Evaluation Methods</a:t>
            </a:r>
            <a:endParaRPr lang="en-US" dirty="0">
              <a:solidFill>
                <a:srgbClr val="404040"/>
              </a:solidFill>
              <a:latin typeface="Arial" panose="020B0604020202020204" pitchFamily="34" charset="0"/>
              <a:cs typeface="Arial" panose="020B0604020202020204" pitchFamily="34" charset="0"/>
            </a:endParaRPr>
          </a:p>
          <a:p>
            <a:pPr>
              <a:buFont typeface="Arial" panose="020B0604020202020204" pitchFamily="34" charset="0"/>
              <a:buChar char="•"/>
            </a:pPr>
            <a:r>
              <a:rPr lang="en-US" b="1" dirty="0">
                <a:solidFill>
                  <a:srgbClr val="404040"/>
                </a:solidFill>
                <a:latin typeface="Arial" panose="020B0604020202020204" pitchFamily="34" charset="0"/>
                <a:cs typeface="Arial" panose="020B0604020202020204" pitchFamily="34" charset="0"/>
              </a:rPr>
              <a:t>Process Evaluation:</a:t>
            </a:r>
            <a:endParaRPr lang="en-US" dirty="0">
              <a:solidFill>
                <a:srgbClr val="404040"/>
              </a:solidFill>
              <a:latin typeface="Arial" panose="020B0604020202020204" pitchFamily="34" charset="0"/>
              <a:cs typeface="Arial" panose="020B0604020202020204" pitchFamily="34" charset="0"/>
            </a:endParaRPr>
          </a:p>
          <a:p>
            <a:pPr marL="742950" lvl="1" indent="-285750">
              <a:buFont typeface="Arial" panose="020B0604020202020204" pitchFamily="34" charset="0"/>
              <a:buChar char="•"/>
            </a:pPr>
            <a:r>
              <a:rPr lang="en-US" sz="1600" dirty="0">
                <a:solidFill>
                  <a:srgbClr val="404040"/>
                </a:solidFill>
                <a:latin typeface="Arial" panose="020B0604020202020204" pitchFamily="34" charset="0"/>
                <a:cs typeface="Arial" panose="020B0604020202020204" pitchFamily="34" charset="0"/>
              </a:rPr>
              <a:t>Track app downloads, telemedicine usage rates.</a:t>
            </a:r>
          </a:p>
          <a:p>
            <a:pPr>
              <a:buFont typeface="Arial" panose="020B0604020202020204" pitchFamily="34" charset="0"/>
              <a:buChar char="•"/>
            </a:pPr>
            <a:r>
              <a:rPr lang="en-US" sz="1600" b="1" dirty="0">
                <a:solidFill>
                  <a:srgbClr val="404040"/>
                </a:solidFill>
                <a:latin typeface="Arial" panose="020B0604020202020204" pitchFamily="34" charset="0"/>
                <a:cs typeface="Arial" panose="020B0604020202020204" pitchFamily="34" charset="0"/>
              </a:rPr>
              <a:t>Outcome Evaluation:</a:t>
            </a:r>
            <a:endParaRPr lang="en-US" sz="1600" dirty="0">
              <a:solidFill>
                <a:srgbClr val="404040"/>
              </a:solidFill>
              <a:latin typeface="Arial" panose="020B0604020202020204" pitchFamily="34" charset="0"/>
              <a:cs typeface="Arial" panose="020B0604020202020204" pitchFamily="34" charset="0"/>
            </a:endParaRPr>
          </a:p>
          <a:p>
            <a:pPr marL="742950" lvl="1" indent="-285750">
              <a:buFont typeface="Arial" panose="020B0604020202020204" pitchFamily="34" charset="0"/>
              <a:buChar char="•"/>
            </a:pPr>
            <a:r>
              <a:rPr lang="en-US" sz="1600" dirty="0">
                <a:solidFill>
                  <a:srgbClr val="404040"/>
                </a:solidFill>
                <a:latin typeface="Arial" panose="020B0604020202020204" pitchFamily="34" charset="0"/>
                <a:cs typeface="Arial" panose="020B0604020202020204" pitchFamily="34" charset="0"/>
              </a:rPr>
              <a:t>Compare pre- and post-intervention blood pressure control and CKD awareness scores.</a:t>
            </a:r>
          </a:p>
        </p:txBody>
      </p:sp>
      <p:sp>
        <p:nvSpPr>
          <p:cNvPr id="4" name="Rectangle: Rounded Corners 3">
            <a:extLst>
              <a:ext uri="{FF2B5EF4-FFF2-40B4-BE49-F238E27FC236}">
                <a16:creationId xmlns:a16="http://schemas.microsoft.com/office/drawing/2014/main" xmlns="" id="{5CF3953F-62D1-47F6-8868-48376E7EB906}"/>
              </a:ext>
            </a:extLst>
          </p:cNvPr>
          <p:cNvSpPr/>
          <p:nvPr/>
        </p:nvSpPr>
        <p:spPr>
          <a:xfrm>
            <a:off x="3320142" y="4163785"/>
            <a:ext cx="5932716" cy="2530926"/>
          </a:xfrm>
          <a:prstGeom prst="roundRect">
            <a:avLst/>
          </a:prstGeom>
          <a:solidFill>
            <a:schemeClr val="accent1">
              <a:lumMod val="20000"/>
              <a:lumOff val="80000"/>
            </a:schemeClr>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rgbClr val="404040"/>
                </a:solidFill>
                <a:latin typeface="Arial" panose="020B0604020202020204" pitchFamily="34" charset="0"/>
                <a:cs typeface="Arial" panose="020B0604020202020204" pitchFamily="34" charset="0"/>
              </a:rPr>
              <a:t>Stage 7: Implementing and Evaluating the Intervention</a:t>
            </a:r>
            <a:endParaRPr lang="en-US" dirty="0">
              <a:solidFill>
                <a:srgbClr val="404040"/>
              </a:solidFill>
              <a:latin typeface="Arial" panose="020B0604020202020204" pitchFamily="34" charset="0"/>
              <a:cs typeface="Arial" panose="020B0604020202020204" pitchFamily="34" charset="0"/>
            </a:endParaRPr>
          </a:p>
          <a:p>
            <a:pPr algn="just">
              <a:buFont typeface="Arial" panose="020B0604020202020204" pitchFamily="34" charset="0"/>
              <a:buChar char="•"/>
            </a:pPr>
            <a:r>
              <a:rPr lang="en-US" sz="1600" b="1" dirty="0">
                <a:solidFill>
                  <a:srgbClr val="404040"/>
                </a:solidFill>
                <a:latin typeface="Arial" panose="020B0604020202020204" pitchFamily="34" charset="0"/>
                <a:cs typeface="Arial" panose="020B0604020202020204" pitchFamily="34" charset="0"/>
              </a:rPr>
              <a:t>Implementation:</a:t>
            </a:r>
            <a:r>
              <a:rPr lang="en-US" sz="1600" dirty="0">
                <a:solidFill>
                  <a:srgbClr val="404040"/>
                </a:solidFill>
                <a:latin typeface="Arial" panose="020B0604020202020204" pitchFamily="34" charset="0"/>
                <a:cs typeface="Arial" panose="020B0604020202020204" pitchFamily="34" charset="0"/>
              </a:rPr>
              <a:t> Roll out the app in urban health centers with tech support.</a:t>
            </a:r>
          </a:p>
          <a:p>
            <a:pPr algn="just">
              <a:buFont typeface="Arial" panose="020B0604020202020204" pitchFamily="34" charset="0"/>
              <a:buChar char="•"/>
            </a:pPr>
            <a:r>
              <a:rPr lang="en-US" sz="1600" b="1" dirty="0">
                <a:solidFill>
                  <a:srgbClr val="404040"/>
                </a:solidFill>
                <a:latin typeface="Arial" panose="020B0604020202020204" pitchFamily="34" charset="0"/>
                <a:cs typeface="Arial" panose="020B0604020202020204" pitchFamily="34" charset="0"/>
              </a:rPr>
              <a:t>Evaluation:</a:t>
            </a:r>
            <a:endParaRPr lang="en-US" sz="1600" dirty="0">
              <a:solidFill>
                <a:srgbClr val="404040"/>
              </a:solidFill>
              <a:latin typeface="Arial" panose="020B0604020202020204" pitchFamily="34" charset="0"/>
              <a:cs typeface="Arial" panose="020B0604020202020204" pitchFamily="34" charset="0"/>
            </a:endParaRPr>
          </a:p>
          <a:p>
            <a:pPr marL="742950" lvl="1" indent="-285750" algn="just">
              <a:buFont typeface="Arial" panose="020B0604020202020204" pitchFamily="34" charset="0"/>
              <a:buChar char="•"/>
            </a:pPr>
            <a:r>
              <a:rPr lang="en-US" sz="1600" b="1" dirty="0">
                <a:solidFill>
                  <a:srgbClr val="404040"/>
                </a:solidFill>
                <a:latin typeface="Arial" panose="020B0604020202020204" pitchFamily="34" charset="0"/>
                <a:cs typeface="Arial" panose="020B0604020202020204" pitchFamily="34" charset="0"/>
              </a:rPr>
              <a:t>Quantitative:</a:t>
            </a:r>
            <a:r>
              <a:rPr lang="en-US" sz="1600" dirty="0">
                <a:solidFill>
                  <a:srgbClr val="404040"/>
                </a:solidFill>
                <a:latin typeface="Arial" panose="020B0604020202020204" pitchFamily="34" charset="0"/>
                <a:cs typeface="Arial" panose="020B0604020202020204" pitchFamily="34" charset="0"/>
              </a:rPr>
              <a:t> Compare hospitalization rates before and after.</a:t>
            </a:r>
          </a:p>
          <a:p>
            <a:pPr marL="742950" lvl="1" indent="-285750" algn="just">
              <a:buFont typeface="Arial" panose="020B0604020202020204" pitchFamily="34" charset="0"/>
              <a:buChar char="•"/>
            </a:pPr>
            <a:r>
              <a:rPr lang="en-US" sz="1600" b="1" dirty="0">
                <a:solidFill>
                  <a:srgbClr val="404040"/>
                </a:solidFill>
                <a:latin typeface="Arial" panose="020B0604020202020204" pitchFamily="34" charset="0"/>
                <a:cs typeface="Arial" panose="020B0604020202020204" pitchFamily="34" charset="0"/>
              </a:rPr>
              <a:t>Qualitative:</a:t>
            </a:r>
            <a:r>
              <a:rPr lang="en-US" sz="1600" dirty="0">
                <a:solidFill>
                  <a:srgbClr val="404040"/>
                </a:solidFill>
                <a:latin typeface="Arial" panose="020B0604020202020204" pitchFamily="34" charset="0"/>
                <a:cs typeface="Arial" panose="020B0604020202020204" pitchFamily="34" charset="0"/>
              </a:rPr>
              <a:t> Conduct patient interviews on usability.</a:t>
            </a:r>
          </a:p>
        </p:txBody>
      </p:sp>
      <p:sp>
        <p:nvSpPr>
          <p:cNvPr id="7" name="Rectangle: Rounded Corners 6">
            <a:extLst>
              <a:ext uri="{FF2B5EF4-FFF2-40B4-BE49-F238E27FC236}">
                <a16:creationId xmlns:a16="http://schemas.microsoft.com/office/drawing/2014/main" xmlns="" id="{A361A35D-4724-4EC4-BB07-146A95278EB2}"/>
              </a:ext>
            </a:extLst>
          </p:cNvPr>
          <p:cNvSpPr/>
          <p:nvPr/>
        </p:nvSpPr>
        <p:spPr>
          <a:xfrm>
            <a:off x="5992585" y="1148443"/>
            <a:ext cx="5992586" cy="2530926"/>
          </a:xfrm>
          <a:prstGeom prst="roundRect">
            <a:avLst/>
          </a:prstGeom>
          <a:solidFill>
            <a:schemeClr val="tx2">
              <a:lumMod val="20000"/>
              <a:lumOff val="80000"/>
            </a:schemeClr>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b="1" dirty="0">
              <a:solidFill>
                <a:srgbClr val="404040"/>
              </a:solidFill>
              <a:latin typeface="DeepSeek-CJK-patch"/>
            </a:endParaRPr>
          </a:p>
          <a:p>
            <a:endParaRPr lang="en-US" b="1" dirty="0">
              <a:solidFill>
                <a:srgbClr val="404040"/>
              </a:solidFill>
              <a:latin typeface="DeepSeek-CJK-patch"/>
            </a:endParaRPr>
          </a:p>
          <a:p>
            <a:endParaRPr lang="en-US" b="1" dirty="0">
              <a:solidFill>
                <a:srgbClr val="404040"/>
              </a:solidFill>
              <a:latin typeface="DeepSeek-CJK-patch"/>
            </a:endParaRPr>
          </a:p>
          <a:p>
            <a:endParaRPr lang="en-US" b="1" dirty="0">
              <a:solidFill>
                <a:srgbClr val="404040"/>
              </a:solidFill>
              <a:latin typeface="DeepSeek-CJK-patch"/>
            </a:endParaRPr>
          </a:p>
          <a:p>
            <a:pPr algn="ctr"/>
            <a:r>
              <a:rPr lang="en-US" b="1" dirty="0">
                <a:solidFill>
                  <a:srgbClr val="404040"/>
                </a:solidFill>
                <a:latin typeface="Arial" panose="020B0604020202020204" pitchFamily="34" charset="0"/>
                <a:cs typeface="Arial" panose="020B0604020202020204" pitchFamily="34" charset="0"/>
              </a:rPr>
              <a:t>Stage 6: Setting an Action Plan</a:t>
            </a:r>
          </a:p>
          <a:p>
            <a:pPr algn="ctr"/>
            <a:endParaRPr lang="en-US" b="1" dirty="0">
              <a:solidFill>
                <a:srgbClr val="404040"/>
              </a:solidFill>
              <a:latin typeface="Arial" panose="020B0604020202020204" pitchFamily="34" charset="0"/>
              <a:cs typeface="Arial" panose="020B0604020202020204" pitchFamily="34" charset="0"/>
            </a:endParaRPr>
          </a:p>
          <a:p>
            <a:r>
              <a:rPr lang="en-US" sz="1600" dirty="0">
                <a:solidFill>
                  <a:srgbClr val="404040"/>
                </a:solidFill>
                <a:latin typeface="Arial" panose="020B0604020202020204" pitchFamily="34" charset="0"/>
                <a:cs typeface="Arial" panose="020B0604020202020204" pitchFamily="34" charset="0"/>
              </a:rPr>
              <a:t>Develop kidney care App—Responsible Party—Timeline</a:t>
            </a:r>
          </a:p>
          <a:p>
            <a:r>
              <a:rPr lang="en-US" sz="1400" dirty="0">
                <a:solidFill>
                  <a:srgbClr val="404040"/>
                </a:solidFill>
                <a:latin typeface="Arial" panose="020B0604020202020204" pitchFamily="34" charset="0"/>
                <a:cs typeface="Arial" panose="020B0604020202020204" pitchFamily="34" charset="0"/>
              </a:rPr>
              <a:t>Develop my ‘</a:t>
            </a:r>
            <a:r>
              <a:rPr lang="en-US" sz="1400" b="1" dirty="0">
                <a:solidFill>
                  <a:srgbClr val="404040"/>
                </a:solidFill>
                <a:latin typeface="Arial" panose="020B0604020202020204" pitchFamily="34" charset="0"/>
                <a:cs typeface="Arial" panose="020B0604020202020204" pitchFamily="34" charset="0"/>
              </a:rPr>
              <a:t>’Real Care App</a:t>
            </a:r>
            <a:r>
              <a:rPr lang="en-US" sz="1400" dirty="0">
                <a:solidFill>
                  <a:srgbClr val="404040"/>
                </a:solidFill>
                <a:latin typeface="Arial" panose="020B0604020202020204" pitchFamily="34" charset="0"/>
                <a:cs typeface="Arial" panose="020B0604020202020204" pitchFamily="34" charset="0"/>
              </a:rPr>
              <a:t>’’---Health Tech Company----3 Months</a:t>
            </a:r>
          </a:p>
          <a:p>
            <a:endParaRPr lang="en-US" sz="1400" dirty="0">
              <a:solidFill>
                <a:srgbClr val="404040"/>
              </a:solidFill>
              <a:latin typeface="Arial" panose="020B0604020202020204" pitchFamily="34" charset="0"/>
              <a:cs typeface="Arial" panose="020B0604020202020204" pitchFamily="34" charset="0"/>
            </a:endParaRPr>
          </a:p>
          <a:p>
            <a:r>
              <a:rPr lang="en-US" sz="1400" dirty="0">
                <a:solidFill>
                  <a:srgbClr val="404040"/>
                </a:solidFill>
                <a:latin typeface="Arial" panose="020B0604020202020204" pitchFamily="34" charset="0"/>
                <a:cs typeface="Arial" panose="020B0604020202020204" pitchFamily="34" charset="0"/>
              </a:rPr>
              <a:t>Train Healthcare Staff           ----Local Clinics                ----2 Months</a:t>
            </a:r>
          </a:p>
          <a:p>
            <a:endParaRPr lang="en-US" sz="1400" dirty="0">
              <a:solidFill>
                <a:srgbClr val="404040"/>
              </a:solidFill>
              <a:latin typeface="Arial" panose="020B0604020202020204" pitchFamily="34" charset="0"/>
              <a:cs typeface="Arial" panose="020B0604020202020204" pitchFamily="34" charset="0"/>
            </a:endParaRPr>
          </a:p>
          <a:p>
            <a:r>
              <a:rPr lang="en-US" sz="1400" dirty="0">
                <a:solidFill>
                  <a:srgbClr val="404040"/>
                </a:solidFill>
                <a:latin typeface="Arial" panose="020B0604020202020204" pitchFamily="34" charset="0"/>
                <a:cs typeface="Arial" panose="020B0604020202020204" pitchFamily="34" charset="0"/>
              </a:rPr>
              <a:t>Pilot Testing                          -----50 elderly Patients    -----1 Month</a:t>
            </a:r>
          </a:p>
          <a:p>
            <a:endParaRPr lang="en-US" b="1" dirty="0">
              <a:solidFill>
                <a:srgbClr val="404040"/>
              </a:solidFill>
              <a:latin typeface="Arial" panose="020B0604020202020204" pitchFamily="34" charset="0"/>
              <a:cs typeface="Arial" panose="020B0604020202020204" pitchFamily="34" charset="0"/>
            </a:endParaRPr>
          </a:p>
          <a:p>
            <a:endParaRPr lang="en-US" b="1" dirty="0">
              <a:solidFill>
                <a:srgbClr val="404040"/>
              </a:solidFill>
              <a:latin typeface="Arial" panose="020B0604020202020204" pitchFamily="34" charset="0"/>
              <a:cs typeface="Arial" panose="020B0604020202020204" pitchFamily="34" charset="0"/>
            </a:endParaRPr>
          </a:p>
          <a:p>
            <a:endParaRPr lang="en-US" b="1" dirty="0">
              <a:solidFill>
                <a:srgbClr val="404040"/>
              </a:solidFill>
              <a:latin typeface="DeepSeek-CJK-patch"/>
            </a:endParaRPr>
          </a:p>
          <a:p>
            <a:endParaRPr lang="en-US" b="1" dirty="0">
              <a:solidFill>
                <a:srgbClr val="404040"/>
              </a:solidFill>
              <a:latin typeface="DeepSeek-CJK-patch"/>
            </a:endParaRPr>
          </a:p>
          <a:p>
            <a:endParaRPr lang="en-US" dirty="0">
              <a:solidFill>
                <a:srgbClr val="404040"/>
              </a:solidFill>
              <a:latin typeface="DeepSeek-CJK-patch"/>
            </a:endParaRPr>
          </a:p>
        </p:txBody>
      </p:sp>
    </p:spTree>
    <p:extLst>
      <p:ext uri="{BB962C8B-B14F-4D97-AF65-F5344CB8AC3E}">
        <p14:creationId xmlns:p14="http://schemas.microsoft.com/office/powerpoint/2010/main" val="22249881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49A6C83-47A6-CC54-F258-1C3AC582B9E0}"/>
              </a:ext>
            </a:extLst>
          </p:cNvPr>
          <p:cNvSpPr>
            <a:spLocks noGrp="1"/>
          </p:cNvSpPr>
          <p:nvPr>
            <p:ph type="title"/>
          </p:nvPr>
        </p:nvSpPr>
        <p:spPr/>
        <p:txBody>
          <a:bodyPr/>
          <a:lstStyle/>
          <a:p>
            <a:r>
              <a:rPr lang="en-IN" b="1" u="sng" dirty="0">
                <a:latin typeface="Arial" panose="020B0604020202020204" pitchFamily="34" charset="0"/>
                <a:cs typeface="Arial" panose="020B0604020202020204" pitchFamily="34" charset="0"/>
              </a:rPr>
              <a:t>BARRIERS:</a:t>
            </a:r>
          </a:p>
        </p:txBody>
      </p:sp>
      <p:sp>
        <p:nvSpPr>
          <p:cNvPr id="3" name="Content Placeholder 2">
            <a:extLst>
              <a:ext uri="{FF2B5EF4-FFF2-40B4-BE49-F238E27FC236}">
                <a16:creationId xmlns:a16="http://schemas.microsoft.com/office/drawing/2014/main" xmlns="" id="{52CF356E-E0C5-37D9-8AD5-9831357B0704}"/>
              </a:ext>
            </a:extLst>
          </p:cNvPr>
          <p:cNvSpPr>
            <a:spLocks noGrp="1"/>
          </p:cNvSpPr>
          <p:nvPr>
            <p:ph idx="1"/>
          </p:nvPr>
        </p:nvSpPr>
        <p:spPr>
          <a:xfrm>
            <a:off x="838200" y="1881609"/>
            <a:ext cx="11114314" cy="4873755"/>
          </a:xfrm>
        </p:spPr>
        <p:txBody>
          <a:bodyPr>
            <a:normAutofit/>
          </a:bodyPr>
          <a:lstStyle/>
          <a:p>
            <a:pPr marL="0" indent="0">
              <a:buNone/>
            </a:pPr>
            <a:r>
              <a:rPr lang="en-IN" sz="1600" b="1" kern="0" dirty="0">
                <a:latin typeface="Arial" panose="020B0604020202020204" pitchFamily="34" charset="0"/>
                <a:ea typeface="Times New Roman" panose="02020603050405020304" pitchFamily="18" charset="0"/>
                <a:cs typeface="Arial" panose="020B0604020202020204" pitchFamily="34" charset="0"/>
              </a:rPr>
              <a:t>1. </a:t>
            </a:r>
            <a:r>
              <a:rPr lang="en-IN" sz="1600" b="1" kern="0" dirty="0">
                <a:effectLst/>
                <a:latin typeface="Arial" panose="020B0604020202020204" pitchFamily="34" charset="0"/>
                <a:ea typeface="Times New Roman" panose="02020603050405020304" pitchFamily="18" charset="0"/>
                <a:cs typeface="Arial" panose="020B0604020202020204" pitchFamily="34" charset="0"/>
              </a:rPr>
              <a:t>Identification of potential stakeholders for Implementation of digital health promotion Intervention:</a:t>
            </a:r>
          </a:p>
          <a:p>
            <a:pPr marL="0" indent="0">
              <a:buNone/>
            </a:pPr>
            <a:r>
              <a:rPr lang="en-IN"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 Digital Health Promotion Intervention (DHPI), demonstrated a health promotion strategy delivered through digital technologies like mobile apps, websites, telehealth platforms, online educational tools and social media. The purpose of this intervention is to encourage individuals in adopting healthy behaviours by utilizing technology to provide information, guidance, and support. According to Koh et al. (2021), DHP is significant in healthcare through providing  personalized care to individuals, expanding access to health promoting services and information. Moreover, it helps to reduce scaling up costs, customizing health advice and real-time ‘nudging’ toward healthier options. On the other hand Mumtaz et al. (2023), explained that DHPs can unintentionally worsen the existing inequalities in the population as a health outcome among various population groups though various factors. Further, these factors including cultural differences, digital literacy, limited infrastructure or age related health complexity might be inaccessible to low-income individuals, thus worsening disparities in access to care. Therefore, despite various limitations, advantages outweigh disadvantages through imposing direct impact on public health via early intervention, decline health strain and improve disease  management.</a:t>
            </a:r>
            <a:endParaRPr lang="en-IN" sz="1600" b="1" kern="0" dirty="0">
              <a:effectLst/>
              <a:latin typeface="Arial" panose="020B0604020202020204" pitchFamily="34" charset="0"/>
              <a:ea typeface="Times New Roman" panose="02020603050405020304" pitchFamily="18" charset="0"/>
              <a:cs typeface="Arial" panose="020B0604020202020204" pitchFamily="34" charset="0"/>
            </a:endParaRPr>
          </a:p>
        </p:txBody>
      </p:sp>
      <p:pic>
        <p:nvPicPr>
          <p:cNvPr id="5" name="Picture 4">
            <a:extLst>
              <a:ext uri="{FF2B5EF4-FFF2-40B4-BE49-F238E27FC236}">
                <a16:creationId xmlns:a16="http://schemas.microsoft.com/office/drawing/2014/main" xmlns="" id="{AB8BE643-680C-FD46-605F-24A689569B40}"/>
              </a:ext>
            </a:extLst>
          </p:cNvPr>
          <p:cNvPicPr preferRelativeResize="0">
            <a:picLocks/>
          </p:cNvPicPr>
          <p:nvPr/>
        </p:nvPicPr>
        <p:blipFill>
          <a:blip r:embed="rId2" cstate="print">
            <a:alphaModFix/>
            <a:extLst>
              <a:ext uri="{BEBA8EAE-BF5A-486C-A8C5-ECC9F3942E4B}">
                <a14:imgProps xmlns:a14="http://schemas.microsoft.com/office/drawing/2010/main">
                  <a14:imgLayer r:embed="rId3">
                    <a14:imgEffect>
                      <a14:colorTemperature colorTemp="6400"/>
                    </a14:imgEffect>
                    <a14:imgEffect>
                      <a14:saturation sat="400000"/>
                    </a14:imgEffect>
                  </a14:imgLayer>
                </a14:imgProps>
              </a:ext>
              <a:ext uri="{28A0092B-C50C-407E-A947-70E740481C1C}">
                <a14:useLocalDpi xmlns:a14="http://schemas.microsoft.com/office/drawing/2010/main" val="0"/>
              </a:ext>
            </a:extLst>
          </a:blip>
          <a:stretch>
            <a:fillRect/>
          </a:stretch>
        </p:blipFill>
        <p:spPr>
          <a:xfrm>
            <a:off x="10117494" y="0"/>
            <a:ext cx="1835020" cy="1945076"/>
          </a:xfrm>
          <a:prstGeom prst="rect">
            <a:avLst/>
          </a:prstGeom>
          <a:noFill/>
          <a:ln>
            <a:solidFill>
              <a:schemeClr val="accent1"/>
            </a:solidFill>
          </a:ln>
        </p:spPr>
      </p:pic>
      <p:pic>
        <p:nvPicPr>
          <p:cNvPr id="7" name="Picture 6">
            <a:extLst>
              <a:ext uri="{FF2B5EF4-FFF2-40B4-BE49-F238E27FC236}">
                <a16:creationId xmlns:a16="http://schemas.microsoft.com/office/drawing/2014/main" xmlns="" id="{FFA1E3B7-2F69-885A-4FE5-C2C10D0AC61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39486" y="4980215"/>
            <a:ext cx="2149323" cy="1775149"/>
          </a:xfrm>
          <a:prstGeom prst="rect">
            <a:avLst/>
          </a:prstGeom>
          <a:noFill/>
        </p:spPr>
      </p:pic>
    </p:spTree>
    <p:extLst>
      <p:ext uri="{BB962C8B-B14F-4D97-AF65-F5344CB8AC3E}">
        <p14:creationId xmlns:p14="http://schemas.microsoft.com/office/powerpoint/2010/main" val="7871505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A8711ED8-CA71-0A0E-6165-BD4F4CA68A1C}"/>
              </a:ext>
            </a:extLst>
          </p:cNvPr>
          <p:cNvSpPr>
            <a:spLocks noGrp="1"/>
          </p:cNvSpPr>
          <p:nvPr>
            <p:ph idx="1"/>
          </p:nvPr>
        </p:nvSpPr>
        <p:spPr>
          <a:xfrm>
            <a:off x="838200" y="673768"/>
            <a:ext cx="11021008" cy="5503195"/>
          </a:xfrm>
        </p:spPr>
        <p:txBody>
          <a:bodyPr>
            <a:normAutofit/>
          </a:bodyPr>
          <a:lstStyle/>
          <a:p>
            <a:pPr marL="0" indent="0">
              <a:buNone/>
            </a:pPr>
            <a:r>
              <a:rPr lang="en-IN"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In urban areas, application of DHPI plays a significant role due to various crucial factors like healthcare strain relief, high technological infrastructure facilities and scalable interventions. As per the view of Maita et al. (2024), digital tools help to diminish the burden on urban healthcare systems through promoting various preventive care, early intervention of health disease. In addition to this urban areas have better internet access opportunities which make it easy to reach a larger population via digital health campaigns. Currently, in urban areas several chronic diseases like Chronic Kidney Disease (CKD) among older adults (65+) create various public health concerns, influenced by factors like socioeconomic, environmental and physiological. In the healthcare system, identification of potential stakeholders is crucial for ensuring effective planning, successful implementation, maintaining accessibility and sustainability of healthcare intervention. In healthcare, identification of potential stakeholders is crucial for the successful adoption and sustainability of such interventions. Implementation of </a:t>
            </a:r>
            <a:r>
              <a:rPr lang="en-IN" sz="1600" b="1"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One track health application, </a:t>
            </a:r>
            <a:r>
              <a:rPr lang="en-IN"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is designed to empower all who are dealing with CKD to stay on a healthy track while living on a dialysis.</a:t>
            </a:r>
            <a:endParaRPr lang="en-IN" sz="1600" dirty="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endParaRPr lang="en-IN"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793076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18000"/>
            <a:lum/>
          </a:blip>
          <a:srcRect/>
          <a:stretch>
            <a:fillRect l="13000" t="-13000" r="10000" b="-24000"/>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AF26A4EC-014F-1FDF-6634-3B1CC932D6DB}"/>
              </a:ext>
            </a:extLst>
          </p:cNvPr>
          <p:cNvSpPr>
            <a:spLocks noGrp="1"/>
          </p:cNvSpPr>
          <p:nvPr>
            <p:ph idx="1"/>
          </p:nvPr>
        </p:nvSpPr>
        <p:spPr>
          <a:xfrm>
            <a:off x="660918" y="236703"/>
            <a:ext cx="10515600" cy="5455068"/>
          </a:xfrm>
        </p:spPr>
        <p:txBody>
          <a:bodyPr>
            <a:noAutofit/>
          </a:bodyPr>
          <a:lstStyle/>
          <a:p>
            <a:pPr algn="just">
              <a:lnSpc>
                <a:spcPct val="150000"/>
              </a:lnSpc>
              <a:buNone/>
            </a:pPr>
            <a:r>
              <a:rPr lang="en-IN" sz="16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Patient caregivers</a:t>
            </a:r>
            <a:endParaRPr lang="en-IN" sz="16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buNone/>
            </a:pPr>
            <a:r>
              <a:rPr lang="en-IN"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Patients and hospital caregivers play the crucial role for ensuring successful intervention, easily accessible and user-friendly for CKD patients, especially for older adults (Kushner et al., 2024). DHPI provides support and training to patients and families for effective use of digital resources and tools to generate faster health solutions. Therefore, caregivers as a key stakeholder is to be justified.</a:t>
            </a:r>
            <a:endParaRPr lang="en-IN" sz="16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buNone/>
            </a:pPr>
            <a:r>
              <a:rPr lang="en-IN" sz="16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Healthcare Providers</a:t>
            </a:r>
            <a:endParaRPr lang="en-IN" sz="16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buNone/>
            </a:pPr>
            <a:r>
              <a:rPr lang="en-IN" sz="1600" b="1" i="1"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Primary Care Physicians and Nephrologist</a:t>
            </a:r>
            <a:endParaRPr lang="en-IN" sz="16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pPr>
            <a:r>
              <a:rPr lang="en-IN" sz="16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Primary care physicians are the frontline who deal with patient CKD and identify their risk level through monitoring estimated glomerular filtration rate (eGFR) (Kushner et al., 2024). DHP implication needs to be trained on the use and integration of digital health tools into their daily practices. In contrast, Wang and Ku (2020), stated that in the USA, National Institute of Diabetes and Digestive and Kidney Diseases (NIDDK) has already published validated </a:t>
            </a:r>
            <a:r>
              <a:rPr lang="en-IN" sz="1600" b="1" i="1"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electronic phenotypes</a:t>
            </a:r>
            <a:r>
              <a:rPr lang="en-IN" sz="16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to identify CKD in older adults. This ensures reliability and accuracy of results used by nephrologists who are another primary stakeholder, while dealing with CKD patients. </a:t>
            </a:r>
            <a:r>
              <a:rPr lang="en-IN"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Hence, </a:t>
            </a:r>
            <a:r>
              <a:rPr lang="en-IN" sz="16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physicians and nephrologists</a:t>
            </a:r>
            <a:r>
              <a:rPr lang="en-IN"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as key stakeholders are to be justified.</a:t>
            </a:r>
            <a:endParaRPr lang="en-IN" sz="1600" dirty="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endParaRPr lang="en-IN"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0187454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30000"/>
            <a:lum/>
          </a:blip>
          <a:srcRect/>
          <a:stretch>
            <a:fillRect t="-9000" b="-9000"/>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4A7EA263-AD4C-AD30-7E39-E060BD9BE789}"/>
              </a:ext>
            </a:extLst>
          </p:cNvPr>
          <p:cNvSpPr>
            <a:spLocks noGrp="1"/>
          </p:cNvSpPr>
          <p:nvPr>
            <p:ph idx="1"/>
          </p:nvPr>
        </p:nvSpPr>
        <p:spPr>
          <a:xfrm>
            <a:off x="399661" y="89215"/>
            <a:ext cx="11599506" cy="5294647"/>
          </a:xfrm>
        </p:spPr>
        <p:txBody>
          <a:bodyPr>
            <a:noAutofit/>
          </a:bodyPr>
          <a:lstStyle/>
          <a:p>
            <a:pPr algn="just">
              <a:lnSpc>
                <a:spcPct val="150000"/>
              </a:lnSpc>
              <a:buNone/>
            </a:pPr>
            <a:r>
              <a:rPr lang="en-IN" sz="16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Technology Developers</a:t>
            </a:r>
            <a:endParaRPr lang="en-IN" sz="16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buNone/>
            </a:pPr>
            <a:r>
              <a:rPr lang="en-IN"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Technology developers directly implement digital health promotion solutions that are user-friendly, reliable, and secure for patients Nipa, Alam and Haque (2021), stated that designers create accessible platforms to create more accurate results of CKD patients. This provides technological proficiency, and ensures usability. On the other hand, Carboni et al. (2023), designers and developers are crucial stakeholders to maintain the data security and privacy of chronic patients to build trust. Digital apps thus help providers to manage CKD and deliver expert guidance for monitoring and managing the disease while dealing with elderly patients. Hence, technology developers as a key stakeholder is to be justified.</a:t>
            </a:r>
            <a:endParaRPr lang="en-IN" sz="16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buNone/>
            </a:pPr>
            <a:r>
              <a:rPr lang="en-IN" sz="16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Governmental and Funding Organization</a:t>
            </a:r>
            <a:endParaRPr lang="en-IN" sz="16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pPr>
            <a:r>
              <a:rPr lang="en-IN"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Government and funding agencies can be considered a good resource of funding and support for digital health interventions. According to </a:t>
            </a:r>
            <a:r>
              <a:rPr lang="en-IN" sz="16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Ashaye</a:t>
            </a:r>
            <a:r>
              <a:rPr lang="en-IN"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and Irani (2019), government funding plays a critical role for successful implementation of digital health. However, Clawson and </a:t>
            </a:r>
            <a:r>
              <a:rPr lang="en-IN" sz="16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Kottorp</a:t>
            </a:r>
            <a:r>
              <a:rPr lang="en-IN"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(2024), stated that Boston Consulting Group and the World Economic Forum together launched the Digital Healthcare Transformation Initiative via public-private collaboration. Moreover, it emphasized funding agencies advocate for policies that promote the use of digital health solutions while dealing with chronic patients like CKD. Furthermore, this funding resource helps to decline the economic burden on tech developers and healthcare providers ensuring interventions are accessible to low-income elderly in urban areas. Hence, government and funding agencies as key stakeholders are to be justified.</a:t>
            </a:r>
            <a:endParaRPr lang="en-IN" sz="1600" dirty="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endParaRPr lang="en-IN"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273627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xmlns="" id="{2D713293-342D-252D-37B8-512E0B1E3764}"/>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IN"/>
          </a:p>
        </p:txBody>
      </p:sp>
      <p:pic>
        <p:nvPicPr>
          <p:cNvPr id="1025" name="Picture 2">
            <a:extLst>
              <a:ext uri="{FF2B5EF4-FFF2-40B4-BE49-F238E27FC236}">
                <a16:creationId xmlns:a16="http://schemas.microsoft.com/office/drawing/2014/main" xmlns="" id="{A7625B1F-4729-637D-11A4-4F48797CE1F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87217" y="-496280"/>
            <a:ext cx="6951306" cy="6951306"/>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3">
            <a:extLst>
              <a:ext uri="{FF2B5EF4-FFF2-40B4-BE49-F238E27FC236}">
                <a16:creationId xmlns:a16="http://schemas.microsoft.com/office/drawing/2014/main" xmlns="" id="{2EFAA44E-E025-C258-BD10-0D1506705252}"/>
              </a:ext>
            </a:extLst>
          </p:cNvPr>
          <p:cNvSpPr>
            <a:spLocks noChangeArrowheads="1"/>
          </p:cNvSpPr>
          <p:nvPr/>
        </p:nvSpPr>
        <p:spPr bwMode="auto">
          <a:xfrm>
            <a:off x="4495771" y="6094145"/>
            <a:ext cx="2957861"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600" b="1" i="1"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Figure 1: Stakeholder matrix</a:t>
            </a:r>
            <a:endPar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8326527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30000"/>
            <a:lum/>
          </a:blip>
          <a:srcRect/>
          <a:tile tx="0" ty="0" sx="100000" sy="100000" flip="none" algn="tl"/>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5292AAE7-53B6-927D-3888-124B2A5162CA}"/>
              </a:ext>
            </a:extLst>
          </p:cNvPr>
          <p:cNvSpPr>
            <a:spLocks noGrp="1"/>
          </p:cNvSpPr>
          <p:nvPr>
            <p:ph idx="1"/>
          </p:nvPr>
        </p:nvSpPr>
        <p:spPr>
          <a:xfrm>
            <a:off x="838200" y="962526"/>
            <a:ext cx="10515600" cy="5214437"/>
          </a:xfrm>
        </p:spPr>
        <p:txBody>
          <a:bodyPr>
            <a:normAutofit/>
          </a:bodyPr>
          <a:lstStyle/>
          <a:p>
            <a:pPr algn="just">
              <a:lnSpc>
                <a:spcPct val="150000"/>
              </a:lnSpc>
              <a:buNone/>
            </a:pPr>
            <a:r>
              <a:rPr lang="en-IN" sz="1600" b="1"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Analysis</a:t>
            </a:r>
            <a:endParaRPr lang="en-IN" sz="16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pPr>
            <a:r>
              <a:rPr lang="en-IN"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Based on the above stakeholder matrix it can be demonstrated that governmental and funding organisations ranked high (high influence and high interest) at the top right quadrant while primary care physicians and nephrologists (low influence and high interest). These key players who actively engaged and managed as they have strong decision making power to promote digital health interventions. Similarly, although technology developers facilitate (low influence and high interest) despite contributing to designing, they are not primarily focused on elder-specific CKD care. Patient caregivers (high influence and low interest) have the ability to </a:t>
            </a:r>
            <a:r>
              <a:rPr lang="en-IN" sz="16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to</a:t>
            </a:r>
            <a:r>
              <a:rPr lang="en-IN"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expect desired outcomes through emotional interest, patient advocacy and compassionate activities. Therefore, this matrix shows significance of stakeholder engagement for future implementation of DHPI. </a:t>
            </a:r>
            <a:endParaRPr lang="en-IN" sz="1600" dirty="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endParaRPr lang="en-IN"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5607446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DA1C21BF-1E31-D8E5-9054-5EC10A927388}"/>
              </a:ext>
            </a:extLst>
          </p:cNvPr>
          <p:cNvSpPr>
            <a:spLocks noGrp="1"/>
          </p:cNvSpPr>
          <p:nvPr>
            <p:ph idx="1"/>
          </p:nvPr>
        </p:nvSpPr>
        <p:spPr>
          <a:xfrm>
            <a:off x="356896" y="412184"/>
            <a:ext cx="11478208" cy="5615489"/>
          </a:xfrm>
        </p:spPr>
        <p:txBody>
          <a:bodyPr>
            <a:noAutofit/>
          </a:bodyPr>
          <a:lstStyle/>
          <a:p>
            <a:pPr algn="just">
              <a:lnSpc>
                <a:spcPct val="150000"/>
              </a:lnSpc>
              <a:buNone/>
            </a:pPr>
            <a:r>
              <a:rPr lang="en-IN" sz="1600" b="1" kern="0" dirty="0">
                <a:effectLst/>
                <a:latin typeface="Arial" panose="020B0604020202020204" pitchFamily="34" charset="0"/>
                <a:ea typeface="Times New Roman" panose="02020603050405020304" pitchFamily="18" charset="0"/>
                <a:cs typeface="Arial" panose="020B0604020202020204" pitchFamily="34" charset="0"/>
              </a:rPr>
              <a:t>2. Identification of key barriers for successful implementation and delivery of selected digital Health Promotion</a:t>
            </a:r>
          </a:p>
          <a:p>
            <a:pPr algn="just">
              <a:lnSpc>
                <a:spcPct val="150000"/>
              </a:lnSpc>
              <a:buNone/>
            </a:pPr>
            <a:r>
              <a:rPr lang="en-IN"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Barriers can negatively impact the functions of stakeholders associated with the implementation and delivery of DHPI. These barriers can hinder overall effectiveness, scalability, accessibility and in urban populations affected by chronic disease like </a:t>
            </a:r>
            <a:r>
              <a:rPr lang="en-IN" sz="16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Chronic Kidney Disease (CKD)</a:t>
            </a:r>
            <a:r>
              <a:rPr lang="en-IN"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among older adults 65+ patients.</a:t>
            </a:r>
            <a:endParaRPr lang="en-IN" sz="16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buNone/>
            </a:pPr>
            <a:r>
              <a:rPr lang="en-IN" sz="16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Key Barriers</a:t>
            </a:r>
            <a:endParaRPr lang="en-IN" sz="16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pPr>
            <a:r>
              <a:rPr lang="en-IN"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In terms of </a:t>
            </a:r>
            <a:r>
              <a:rPr lang="en-IN" sz="1600" b="1"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Patients and Caregivers</a:t>
            </a:r>
            <a:r>
              <a:rPr lang="en-IN"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stakeholder connection, it has been observed that various older adults and caregivers struggle with </a:t>
            </a:r>
            <a:r>
              <a:rPr lang="en-IN" sz="1600" b="1"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low digital literacy</a:t>
            </a:r>
            <a:r>
              <a:rPr lang="en-IN"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According to Yao et al., 2022) poor digital skills can lead to </a:t>
            </a:r>
            <a:r>
              <a:rPr lang="en-IN" sz="16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health inequities</a:t>
            </a:r>
            <a:r>
              <a:rPr lang="en-IN"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particularly among low-income or elderly users. Further, it restricts their ability to absorb benefits from telemedicine and various e-health applications. In addition to this, higher internet traffic can cause delays in data transfer, which is a major barrier for technology developers. As per the view of Onoja and Ajala (2022), limited influence of developers over broader infrastructure problems (like broadband access) impedes delivery, especially in the case of 5g network implementation while making applications. Digital inclusion generates greater barriers for  elderly populations that may lack digital literacy while disabled persons might encounter inaccessible digital content and platforms.</a:t>
            </a:r>
            <a:r>
              <a:rPr lang="en-IN" sz="16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IN"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Therefore, it creates difficulties for the implication of training programs to empower caregivers, patients and technological developers to engage effectively with DHPI tools.</a:t>
            </a:r>
            <a:endParaRPr lang="en-IN" sz="1600" dirty="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endParaRPr lang="en-IN"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8062574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EF87D281-E041-8273-28A7-88770873FB06}"/>
              </a:ext>
            </a:extLst>
          </p:cNvPr>
          <p:cNvSpPr>
            <a:spLocks noGrp="1"/>
          </p:cNvSpPr>
          <p:nvPr>
            <p:ph idx="1"/>
          </p:nvPr>
        </p:nvSpPr>
        <p:spPr>
          <a:xfrm>
            <a:off x="838199" y="850233"/>
            <a:ext cx="11002347" cy="2984650"/>
          </a:xfrm>
        </p:spPr>
        <p:txBody>
          <a:bodyPr>
            <a:normAutofit/>
          </a:bodyPr>
          <a:lstStyle/>
          <a:p>
            <a:pPr marL="0" indent="0">
              <a:buNone/>
            </a:pPr>
            <a:r>
              <a:rPr lang="en-IN"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In the context of </a:t>
            </a:r>
            <a:r>
              <a:rPr lang="en-IN" sz="1600" b="1"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primary care physicians and nephrologists</a:t>
            </a:r>
            <a:r>
              <a:rPr lang="en-IN"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as stakeholders, it has been observed that there is a </a:t>
            </a:r>
            <a:r>
              <a:rPr lang="en-IN" sz="1600" b="1"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lack of integration of digital tools into existing clinical practice </a:t>
            </a:r>
            <a:r>
              <a:rPr lang="en-IN"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that leads to unwillingness in adoption by clinicians while treating elderly patients (65+).</a:t>
            </a:r>
            <a:r>
              <a:rPr lang="en-IN" sz="16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IN"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According to Gomis-Pastor et al. (2024), despite validated digital phenotyping tools present in the healthcare sector, successful adoption depends on robust training and clinical workflows alignment. Further, it emphasized lack of clear communication, data privacy, security, organisational challenges, technological limitation and resistance from senior professionals hinders opportunities of integration. However, other stakeholder </a:t>
            </a:r>
            <a:r>
              <a:rPr lang="en-IN" sz="1600" b="1"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governmental and funding organizations, </a:t>
            </a:r>
            <a:r>
              <a:rPr lang="en-IN"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it shows limitations in implementations of DHPs as it actively depends on huge funding and appropriate policies undertaken by the respective government. According to Clawson and </a:t>
            </a:r>
            <a:r>
              <a:rPr lang="en-IN" sz="16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Kottorp</a:t>
            </a:r>
            <a:r>
              <a:rPr lang="en-IN"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(2024), despite the existence of good initiatives such as the Digital Healthcare Transformation Initiative, due to lack of proper long-term monetary support it remains a </a:t>
            </a:r>
            <a:r>
              <a:rPr lang="en-IN" sz="1600" b="1"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bottleneck</a:t>
            </a:r>
            <a:r>
              <a:rPr lang="en-IN"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It emphasized lack of policy and economic support from the government it is critical to continue DHP implementation successfully. Therefore, these barriers are complexly interplay between stakeholders that creates challenges in DHPI implementation.</a:t>
            </a:r>
            <a:endParaRPr lang="en-IN" sz="1600" dirty="0">
              <a:effectLst/>
              <a:latin typeface="Arial" panose="020B060402020202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98469660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37000"/>
            <a:lum/>
          </a:blip>
          <a:srcRect/>
          <a:stretch>
            <a:fillRect l="-7000" r="-7000"/>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51B5CB8F-D5A7-364F-BCB9-AAF3A1BD3A08}"/>
              </a:ext>
            </a:extLst>
          </p:cNvPr>
          <p:cNvSpPr>
            <a:spLocks noGrp="1"/>
          </p:cNvSpPr>
          <p:nvPr>
            <p:ph idx="1"/>
          </p:nvPr>
        </p:nvSpPr>
        <p:spPr>
          <a:xfrm>
            <a:off x="138403" y="95270"/>
            <a:ext cx="11916747" cy="5503195"/>
          </a:xfrm>
        </p:spPr>
        <p:txBody>
          <a:bodyPr>
            <a:noAutofit/>
          </a:bodyPr>
          <a:lstStyle/>
          <a:p>
            <a:pPr algn="just">
              <a:lnSpc>
                <a:spcPct val="150000"/>
              </a:lnSpc>
              <a:buNone/>
            </a:pPr>
            <a:r>
              <a:rPr lang="en-IN" sz="1600" b="1" kern="0" dirty="0">
                <a:effectLst/>
                <a:latin typeface="Arial" panose="020B0604020202020204" pitchFamily="34" charset="0"/>
                <a:ea typeface="Times New Roman" panose="02020603050405020304" pitchFamily="18" charset="0"/>
                <a:cs typeface="Arial" panose="020B0604020202020204" pitchFamily="34" charset="0"/>
              </a:rPr>
              <a:t>Evaluation of legal and ethical issues of the chosen digital health</a:t>
            </a:r>
          </a:p>
          <a:p>
            <a:pPr algn="just">
              <a:lnSpc>
                <a:spcPct val="150000"/>
              </a:lnSpc>
              <a:buNone/>
            </a:pPr>
            <a:r>
              <a:rPr lang="en-IN"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 successful implementation of DHPIs through </a:t>
            </a:r>
            <a:r>
              <a:rPr lang="en-IN" sz="1600" b="1"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One track health application</a:t>
            </a:r>
            <a:r>
              <a:rPr lang="en-IN"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in older adults (65+) who are dealing with CKD depends on various legal and ethical concerns to ensure equitable, safe, and responsible care delivery. In legal issues demonstrator all the legal regulations that are applied in apps data handling and devices while implementing for the public. According to Al </a:t>
            </a:r>
            <a:r>
              <a:rPr lang="en-IN" sz="16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Meslamani</a:t>
            </a:r>
            <a:r>
              <a:rPr lang="en-IN"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(2023), factors like inadequate data protection laws, regulatory complexities for diverse digital tools, shortage of mechanisms for insurance coverage are crucial legal issues in DHPI. For instance, in Ethiopia, hospitals face issues due to poor infrastructure while dealing with e-health for chronic patients (Al </a:t>
            </a:r>
            <a:r>
              <a:rPr lang="en-IN" sz="16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Meslamani</a:t>
            </a:r>
            <a:r>
              <a:rPr lang="en-IN"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2023). In case of One Track application data privacy protection is crucial for securing lab reports, medications which may violate privacy laws, if mismatched. It becomes more difficult for older adults (65+) who may not fully understand consent agreements or privacy settings. </a:t>
            </a:r>
            <a:endParaRPr lang="en-IN" sz="16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pPr>
            <a:r>
              <a:rPr lang="en-IN" sz="1600" dirty="0">
                <a:effectLst/>
                <a:latin typeface="Arial" panose="020B0604020202020204" pitchFamily="34" charset="0"/>
                <a:ea typeface="Times New Roman" panose="02020603050405020304" pitchFamily="18" charset="0"/>
                <a:cs typeface="Arial" panose="020B0604020202020204" pitchFamily="34" charset="0"/>
              </a:rPr>
              <a:t>In the case of ethical issue concern, educational, age and algorithm biases lead to misguided care or exclude high-risk individuals. According to </a:t>
            </a:r>
            <a:r>
              <a:rPr lang="en-IN" sz="1600" dirty="0" err="1">
                <a:effectLst/>
                <a:latin typeface="Arial" panose="020B0604020202020204" pitchFamily="34" charset="0"/>
                <a:ea typeface="Times New Roman" panose="02020603050405020304" pitchFamily="18" charset="0"/>
                <a:cs typeface="Arial" panose="020B0604020202020204" pitchFamily="34" charset="0"/>
              </a:rPr>
              <a:t>Gopichandran</a:t>
            </a:r>
            <a:r>
              <a:rPr lang="en-IN" sz="1600" dirty="0">
                <a:effectLst/>
                <a:latin typeface="Arial" panose="020B0604020202020204" pitchFamily="34" charset="0"/>
                <a:ea typeface="Times New Roman" panose="02020603050405020304" pitchFamily="18" charset="0"/>
                <a:cs typeface="Arial" panose="020B0604020202020204" pitchFamily="34" charset="0"/>
              </a:rPr>
              <a:t>, Subramaniam and </a:t>
            </a:r>
            <a:r>
              <a:rPr lang="en-IN" sz="1600" dirty="0" err="1">
                <a:effectLst/>
                <a:latin typeface="Arial" panose="020B0604020202020204" pitchFamily="34" charset="0"/>
                <a:ea typeface="Times New Roman" panose="02020603050405020304" pitchFamily="18" charset="0"/>
                <a:cs typeface="Arial" panose="020B0604020202020204" pitchFamily="34" charset="0"/>
              </a:rPr>
              <a:t>Thiagesan</a:t>
            </a:r>
            <a:r>
              <a:rPr lang="en-IN" sz="1600" dirty="0">
                <a:effectLst/>
                <a:latin typeface="Arial" panose="020B0604020202020204" pitchFamily="34" charset="0"/>
                <a:ea typeface="Times New Roman" panose="02020603050405020304" pitchFamily="18" charset="0"/>
                <a:cs typeface="Arial" panose="020B0604020202020204" pitchFamily="34" charset="0"/>
              </a:rPr>
              <a:t> (2023), it has been emphasized ethical issues identified in remote areas where there is unavailability of maintenance and repair of mobile phones. Moreover, it is susceptible to hacking and unauthorized access, potentially compromising the confidentiality of sensitive health information. In the case of one track application, CKD patients, who are 65+ and come from low-income backgrounds, often lack access to digital tools and often fail to collect information from it. Over-reliance on automated health suggestions may reduce the autonomy of older users which is also a concern for one track users. Therefore, this digital exclusion may widen health inequalities among elderly population who are suffering from CKD.</a:t>
            </a:r>
          </a:p>
          <a:p>
            <a:pPr marL="0" indent="0">
              <a:buNone/>
            </a:pPr>
            <a:endParaRPr lang="en-IN"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811105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xmlns="" id="{777A147A-9ED8-46B4-8660-1B3C2AA880B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F61EF954-D52C-C526-462A-BD13A60D8FB1}"/>
              </a:ext>
            </a:extLst>
          </p:cNvPr>
          <p:cNvSpPr>
            <a:spLocks noGrp="1"/>
          </p:cNvSpPr>
          <p:nvPr>
            <p:ph type="title"/>
          </p:nvPr>
        </p:nvSpPr>
        <p:spPr>
          <a:xfrm>
            <a:off x="508237" y="713232"/>
            <a:ext cx="4089042" cy="5431536"/>
          </a:xfrm>
        </p:spPr>
        <p:txBody>
          <a:bodyPr>
            <a:normAutofit/>
          </a:bodyPr>
          <a:lstStyle/>
          <a:p>
            <a:pPr algn="ctr"/>
            <a:r>
              <a:rPr lang="en-GB" sz="5400" b="1" kern="0" dirty="0">
                <a:effectLst/>
                <a:latin typeface="Arial" panose="020B0604020202020204" pitchFamily="34" charset="0"/>
                <a:ea typeface="Times New Roman" panose="02020603050405020304" pitchFamily="18" charset="0"/>
                <a:cs typeface="Arial" panose="020B0604020202020204" pitchFamily="34" charset="0"/>
              </a:rPr>
              <a:t>Health and Social Benefits to Elders 65+</a:t>
            </a:r>
            <a:r>
              <a:rPr lang="en-GB" sz="5400" dirty="0">
                <a:effectLst/>
                <a:latin typeface="Arial" panose="020B0604020202020204" pitchFamily="34" charset="0"/>
                <a:cs typeface="Arial" panose="020B0604020202020204" pitchFamily="34" charset="0"/>
              </a:rPr>
              <a:t> </a:t>
            </a:r>
            <a:endParaRPr lang="en-US" sz="5400" dirty="0">
              <a:latin typeface="Arial" panose="020B0604020202020204" pitchFamily="34" charset="0"/>
              <a:cs typeface="Arial" panose="020B0604020202020204" pitchFamily="34" charset="0"/>
            </a:endParaRPr>
          </a:p>
        </p:txBody>
      </p:sp>
      <p:sp>
        <p:nvSpPr>
          <p:cNvPr id="15" name="sketch line">
            <a:extLst>
              <a:ext uri="{FF2B5EF4-FFF2-40B4-BE49-F238E27FC236}">
                <a16:creationId xmlns:a16="http://schemas.microsoft.com/office/drawing/2014/main" xmlns="" id="{5D6C15A0-C087-4593-8414-2B4EC1CDC3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xmln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xmlns="" id="{57384B9E-1C7F-8971-CC75-4B9F1F2C33A5}"/>
              </a:ext>
            </a:extLst>
          </p:cNvPr>
          <p:cNvSpPr>
            <a:spLocks noGrp="1"/>
          </p:cNvSpPr>
          <p:nvPr>
            <p:ph idx="1"/>
          </p:nvPr>
        </p:nvSpPr>
        <p:spPr>
          <a:xfrm>
            <a:off x="5126417" y="606520"/>
            <a:ext cx="6224335" cy="5431536"/>
          </a:xfrm>
        </p:spPr>
        <p:txBody>
          <a:bodyPr anchor="ctr">
            <a:normAutofit lnSpcReduction="10000"/>
          </a:bodyPr>
          <a:lstStyle/>
          <a:p>
            <a:pPr marL="342900" lvl="0" indent="-342900">
              <a:buSzPts val="1000"/>
              <a:buFont typeface="Symbol" pitchFamily="2" charset="2"/>
              <a:buChar char=""/>
              <a:tabLst>
                <a:tab pos="457200" algn="l"/>
              </a:tabLst>
            </a:pPr>
            <a:r>
              <a:rPr lang="en-GB" sz="1700" b="1" kern="0" dirty="0">
                <a:effectLst/>
                <a:latin typeface="Arial" panose="020B0604020202020204" pitchFamily="34" charset="0"/>
                <a:ea typeface="Times New Roman" panose="02020603050405020304" pitchFamily="18" charset="0"/>
                <a:cs typeface="Arial" panose="020B0604020202020204" pitchFamily="34" charset="0"/>
              </a:rPr>
              <a:t>Early Detection &amp; Disease Management</a:t>
            </a:r>
            <a:r>
              <a:rPr lang="en-GB" sz="1700" kern="0" dirty="0">
                <a:effectLst/>
                <a:latin typeface="Arial" panose="020B0604020202020204" pitchFamily="34" charset="0"/>
                <a:ea typeface="Times New Roman" panose="02020603050405020304" pitchFamily="18" charset="0"/>
                <a:cs typeface="Arial" panose="020B0604020202020204" pitchFamily="34" charset="0"/>
              </a:rPr>
              <a:t/>
            </a:r>
            <a:br>
              <a:rPr lang="en-GB" sz="1700" kern="0" dirty="0">
                <a:effectLst/>
                <a:latin typeface="Arial" panose="020B0604020202020204" pitchFamily="34" charset="0"/>
                <a:ea typeface="Times New Roman" panose="02020603050405020304" pitchFamily="18" charset="0"/>
                <a:cs typeface="Arial" panose="020B0604020202020204" pitchFamily="34" charset="0"/>
              </a:rPr>
            </a:br>
            <a:r>
              <a:rPr lang="en-GB" sz="1700" kern="0" dirty="0">
                <a:effectLst/>
                <a:latin typeface="Arial" panose="020B0604020202020204" pitchFamily="34" charset="0"/>
                <a:ea typeface="Times New Roman" panose="02020603050405020304" pitchFamily="18" charset="0"/>
                <a:cs typeface="Arial" panose="020B0604020202020204" pitchFamily="34" charset="0"/>
              </a:rPr>
              <a:t>The app provides real-time BP and glucose tracking via wearable devices, enabling early-stage CKD detection and reducing disease progression risks.</a:t>
            </a:r>
            <a:endParaRPr lang="en-GB" sz="1700" kern="100" dirty="0">
              <a:effectLst/>
              <a:latin typeface="Arial" panose="020B0604020202020204" pitchFamily="34" charset="0"/>
              <a:ea typeface="Aptos" panose="020B0004020202020204" pitchFamily="34" charset="0"/>
              <a:cs typeface="Arial" panose="020B0604020202020204" pitchFamily="34" charset="0"/>
            </a:endParaRPr>
          </a:p>
          <a:p>
            <a:pPr marL="914400">
              <a:buNone/>
            </a:pPr>
            <a:r>
              <a:rPr lang="en-GB" sz="1700" i="1" kern="0" dirty="0">
                <a:effectLst/>
                <a:latin typeface="Arial" panose="020B0604020202020204" pitchFamily="34" charset="0"/>
                <a:ea typeface="Times New Roman" panose="02020603050405020304" pitchFamily="18" charset="0"/>
                <a:cs typeface="Arial" panose="020B0604020202020204" pitchFamily="34" charset="0"/>
              </a:rPr>
              <a:t>Approximately 19.3% of adults aged 65+ in the UK have CKD stages 1–5 (Public Health England, 2020).</a:t>
            </a:r>
            <a:endParaRPr lang="en-GB" sz="17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buSzPts val="1000"/>
              <a:buFont typeface="Symbol" pitchFamily="2" charset="2"/>
              <a:buChar char=""/>
              <a:tabLst>
                <a:tab pos="457200" algn="l"/>
              </a:tabLst>
            </a:pPr>
            <a:r>
              <a:rPr lang="en-GB" sz="1700" b="1" kern="0" dirty="0">
                <a:effectLst/>
                <a:latin typeface="Arial" panose="020B0604020202020204" pitchFamily="34" charset="0"/>
                <a:ea typeface="Times New Roman" panose="02020603050405020304" pitchFamily="18" charset="0"/>
                <a:cs typeface="Arial" panose="020B0604020202020204" pitchFamily="34" charset="0"/>
              </a:rPr>
              <a:t>Reduced Hospital Admissions</a:t>
            </a:r>
            <a:r>
              <a:rPr lang="en-GB" sz="1700" kern="0" dirty="0">
                <a:effectLst/>
                <a:latin typeface="Arial" panose="020B0604020202020204" pitchFamily="34" charset="0"/>
                <a:ea typeface="Times New Roman" panose="02020603050405020304" pitchFamily="18" charset="0"/>
                <a:cs typeface="Arial" panose="020B0604020202020204" pitchFamily="34" charset="0"/>
              </a:rPr>
              <a:t/>
            </a:r>
            <a:br>
              <a:rPr lang="en-GB" sz="1700" kern="0" dirty="0">
                <a:effectLst/>
                <a:latin typeface="Arial" panose="020B0604020202020204" pitchFamily="34" charset="0"/>
                <a:ea typeface="Times New Roman" panose="02020603050405020304" pitchFamily="18" charset="0"/>
                <a:cs typeface="Arial" panose="020B0604020202020204" pitchFamily="34" charset="0"/>
              </a:rPr>
            </a:br>
            <a:r>
              <a:rPr lang="en-GB" sz="1700" kern="0" dirty="0">
                <a:effectLst/>
                <a:latin typeface="Arial" panose="020B0604020202020204" pitchFamily="34" charset="0"/>
                <a:ea typeface="Times New Roman" panose="02020603050405020304" pitchFamily="18" charset="0"/>
                <a:cs typeface="Arial" panose="020B0604020202020204" pitchFamily="34" charset="0"/>
              </a:rPr>
              <a:t>Remote self-monitoring reduces unplanned hospitalizations.</a:t>
            </a:r>
            <a:endParaRPr lang="en-GB" sz="1700" kern="100" dirty="0">
              <a:effectLst/>
              <a:latin typeface="Arial" panose="020B0604020202020204" pitchFamily="34" charset="0"/>
              <a:ea typeface="Aptos" panose="020B0004020202020204" pitchFamily="34" charset="0"/>
              <a:cs typeface="Arial" panose="020B0604020202020204" pitchFamily="34" charset="0"/>
            </a:endParaRPr>
          </a:p>
          <a:p>
            <a:pPr marL="914400">
              <a:buNone/>
            </a:pPr>
            <a:r>
              <a:rPr lang="en-GB" sz="1700" i="1" kern="0" dirty="0">
                <a:effectLst/>
                <a:latin typeface="Arial" panose="020B0604020202020204" pitchFamily="34" charset="0"/>
                <a:ea typeface="Times New Roman" panose="02020603050405020304" pitchFamily="18" charset="0"/>
                <a:cs typeface="Arial" panose="020B0604020202020204" pitchFamily="34" charset="0"/>
              </a:rPr>
              <a:t>Digital interventions can reduce hospital visits for CKD by 25% (</a:t>
            </a:r>
            <a:r>
              <a:rPr lang="en-GB" sz="1700" kern="100" dirty="0">
                <a:effectLst/>
                <a:latin typeface="Arial" panose="020B0604020202020204" pitchFamily="34" charset="0"/>
                <a:ea typeface="Aptos" panose="020B0004020202020204" pitchFamily="34" charset="0"/>
                <a:cs typeface="Arial" panose="020B0604020202020204" pitchFamily="34" charset="0"/>
              </a:rPr>
              <a:t>Zoccali</a:t>
            </a:r>
            <a:r>
              <a:rPr lang="en-GB" sz="1700" i="1" kern="0" dirty="0">
                <a:effectLst/>
                <a:latin typeface="Arial" panose="020B0604020202020204" pitchFamily="34" charset="0"/>
                <a:ea typeface="Times New Roman" panose="02020603050405020304" pitchFamily="18" charset="0"/>
                <a:cs typeface="Arial" panose="020B0604020202020204" pitchFamily="34" charset="0"/>
              </a:rPr>
              <a:t> et al., 2024).</a:t>
            </a:r>
            <a:endParaRPr lang="en-GB" sz="17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buSzPts val="1000"/>
              <a:buFont typeface="Symbol" pitchFamily="2" charset="2"/>
              <a:buChar char=""/>
              <a:tabLst>
                <a:tab pos="457200" algn="l"/>
              </a:tabLst>
            </a:pPr>
            <a:r>
              <a:rPr lang="en-GB" sz="1700" b="1" kern="0" dirty="0">
                <a:effectLst/>
                <a:latin typeface="Arial" panose="020B0604020202020204" pitchFamily="34" charset="0"/>
                <a:ea typeface="Times New Roman" panose="02020603050405020304" pitchFamily="18" charset="0"/>
                <a:cs typeface="Arial" panose="020B0604020202020204" pitchFamily="34" charset="0"/>
              </a:rPr>
              <a:t>Improved Quality of Life</a:t>
            </a:r>
            <a:r>
              <a:rPr lang="en-GB" sz="1700" kern="0" dirty="0">
                <a:effectLst/>
                <a:latin typeface="Arial" panose="020B0604020202020204" pitchFamily="34" charset="0"/>
                <a:ea typeface="Times New Roman" panose="02020603050405020304" pitchFamily="18" charset="0"/>
                <a:cs typeface="Arial" panose="020B0604020202020204" pitchFamily="34" charset="0"/>
              </a:rPr>
              <a:t/>
            </a:r>
            <a:br>
              <a:rPr lang="en-GB" sz="1700" kern="0" dirty="0">
                <a:effectLst/>
                <a:latin typeface="Arial" panose="020B0604020202020204" pitchFamily="34" charset="0"/>
                <a:ea typeface="Times New Roman" panose="02020603050405020304" pitchFamily="18" charset="0"/>
                <a:cs typeface="Arial" panose="020B0604020202020204" pitchFamily="34" charset="0"/>
              </a:rPr>
            </a:br>
            <a:r>
              <a:rPr lang="en-GB" sz="1700" kern="0" dirty="0">
                <a:effectLst/>
                <a:latin typeface="Arial" panose="020B0604020202020204" pitchFamily="34" charset="0"/>
                <a:ea typeface="Times New Roman" panose="02020603050405020304" pitchFamily="18" charset="0"/>
                <a:cs typeface="Arial" panose="020B0604020202020204" pitchFamily="34" charset="0"/>
              </a:rPr>
              <a:t>Promotes independence and self-care, lowering stress and enhancing autonomy.</a:t>
            </a:r>
            <a:endParaRPr lang="en-GB" sz="1700" kern="100" dirty="0">
              <a:effectLst/>
              <a:latin typeface="Arial" panose="020B0604020202020204" pitchFamily="34" charset="0"/>
              <a:ea typeface="Aptos" panose="020B0004020202020204" pitchFamily="34" charset="0"/>
              <a:cs typeface="Arial" panose="020B0604020202020204" pitchFamily="34" charset="0"/>
            </a:endParaRPr>
          </a:p>
          <a:p>
            <a:pPr marL="914400">
              <a:buNone/>
            </a:pPr>
            <a:r>
              <a:rPr lang="en-GB" sz="1700" i="1" kern="0" dirty="0">
                <a:effectLst/>
                <a:latin typeface="Arial" panose="020B0604020202020204" pitchFamily="34" charset="0"/>
                <a:ea typeface="Times New Roman" panose="02020603050405020304" pitchFamily="18" charset="0"/>
                <a:cs typeface="Arial" panose="020B0604020202020204" pitchFamily="34" charset="0"/>
              </a:rPr>
              <a:t>65% of older adults using health apps reported feeling more in control of their health (Pew Research </a:t>
            </a:r>
            <a:r>
              <a:rPr lang="en-GB" sz="1700" i="1" kern="0" dirty="0" err="1">
                <a:effectLst/>
                <a:latin typeface="Arial" panose="020B0604020202020204" pitchFamily="34" charset="0"/>
                <a:ea typeface="Times New Roman" panose="02020603050405020304" pitchFamily="18" charset="0"/>
                <a:cs typeface="Arial" panose="020B0604020202020204" pitchFamily="34" charset="0"/>
              </a:rPr>
              <a:t>Center</a:t>
            </a:r>
            <a:r>
              <a:rPr lang="en-GB" sz="1700" i="1" kern="0" dirty="0">
                <a:effectLst/>
                <a:latin typeface="Arial" panose="020B0604020202020204" pitchFamily="34" charset="0"/>
                <a:ea typeface="Times New Roman" panose="02020603050405020304" pitchFamily="18" charset="0"/>
                <a:cs typeface="Arial" panose="020B0604020202020204" pitchFamily="34" charset="0"/>
              </a:rPr>
              <a:t>, 2021).</a:t>
            </a:r>
            <a:endParaRPr lang="en-GB" sz="17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buSzPts val="1000"/>
              <a:buFont typeface="Symbol" pitchFamily="2" charset="2"/>
              <a:buChar char=""/>
              <a:tabLst>
                <a:tab pos="457200" algn="l"/>
              </a:tabLst>
            </a:pPr>
            <a:r>
              <a:rPr lang="en-GB" sz="1700" b="1" kern="0" dirty="0">
                <a:effectLst/>
                <a:latin typeface="Arial" panose="020B0604020202020204" pitchFamily="34" charset="0"/>
                <a:ea typeface="Times New Roman" panose="02020603050405020304" pitchFamily="18" charset="0"/>
                <a:cs typeface="Arial" panose="020B0604020202020204" pitchFamily="34" charset="0"/>
              </a:rPr>
              <a:t>Increased Engagement with Healthcare</a:t>
            </a:r>
            <a:r>
              <a:rPr lang="en-GB" sz="1700" kern="0" dirty="0">
                <a:effectLst/>
                <a:latin typeface="Arial" panose="020B0604020202020204" pitchFamily="34" charset="0"/>
                <a:ea typeface="Times New Roman" panose="02020603050405020304" pitchFamily="18" charset="0"/>
                <a:cs typeface="Arial" panose="020B0604020202020204" pitchFamily="34" charset="0"/>
              </a:rPr>
              <a:t/>
            </a:r>
            <a:br>
              <a:rPr lang="en-GB" sz="1700" kern="0" dirty="0">
                <a:effectLst/>
                <a:latin typeface="Arial" panose="020B0604020202020204" pitchFamily="34" charset="0"/>
                <a:ea typeface="Times New Roman" panose="02020603050405020304" pitchFamily="18" charset="0"/>
                <a:cs typeface="Arial" panose="020B0604020202020204" pitchFamily="34" charset="0"/>
              </a:rPr>
            </a:br>
            <a:r>
              <a:rPr lang="en-GB" sz="1700" kern="0" dirty="0">
                <a:effectLst/>
                <a:latin typeface="Arial" panose="020B0604020202020204" pitchFamily="34" charset="0"/>
                <a:ea typeface="Times New Roman" panose="02020603050405020304" pitchFamily="18" charset="0"/>
                <a:cs typeface="Arial" panose="020B0604020202020204" pitchFamily="34" charset="0"/>
              </a:rPr>
              <a:t>Daily health tips and teleconsultation improve engagement in preventive care.</a:t>
            </a:r>
            <a:endParaRPr lang="en-GB" sz="1700" kern="100" dirty="0">
              <a:effectLst/>
              <a:latin typeface="Arial" panose="020B0604020202020204" pitchFamily="34" charset="0"/>
              <a:ea typeface="Aptos" panose="020B00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xmlns="" id="{558102A9-33C9-4FD2-AD76-DC5F4084B78E}"/>
              </a:ext>
            </a:extLst>
          </p:cNvPr>
          <p:cNvPicPr>
            <a:picLocks noChangeAspect="1"/>
          </p:cNvPicPr>
          <p:nvPr/>
        </p:nvPicPr>
        <p:blipFill>
          <a:blip r:embed="rId2"/>
          <a:stretch>
            <a:fillRect/>
          </a:stretch>
        </p:blipFill>
        <p:spPr>
          <a:xfrm>
            <a:off x="508237" y="0"/>
            <a:ext cx="2830032" cy="1872815"/>
          </a:xfrm>
          <a:prstGeom prst="rect">
            <a:avLst/>
          </a:prstGeom>
        </p:spPr>
      </p:pic>
    </p:spTree>
    <p:extLst>
      <p:ext uri="{BB962C8B-B14F-4D97-AF65-F5344CB8AC3E}">
        <p14:creationId xmlns:p14="http://schemas.microsoft.com/office/powerpoint/2010/main" val="228186507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100EDD19-6802-4EC3-95CE-CFFAB042CFD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0BFBFF5F-8675-2567-448A-D1764EDBC2C6}"/>
              </a:ext>
            </a:extLst>
          </p:cNvPr>
          <p:cNvSpPr>
            <a:spLocks noGrp="1"/>
          </p:cNvSpPr>
          <p:nvPr>
            <p:ph type="title"/>
          </p:nvPr>
        </p:nvSpPr>
        <p:spPr>
          <a:xfrm>
            <a:off x="838200" y="365125"/>
            <a:ext cx="10515600" cy="1325563"/>
          </a:xfrm>
        </p:spPr>
        <p:txBody>
          <a:bodyPr>
            <a:normAutofit fontScale="90000"/>
          </a:bodyPr>
          <a:lstStyle/>
          <a:p>
            <a:r>
              <a:rPr lang="en-GB" sz="4600" b="1" kern="0" dirty="0">
                <a:effectLst/>
                <a:latin typeface="Arial" panose="020B0604020202020204" pitchFamily="34" charset="0"/>
                <a:ea typeface="Times New Roman" panose="02020603050405020304" pitchFamily="18" charset="0"/>
                <a:cs typeface="Arial" panose="020B0604020202020204" pitchFamily="34" charset="0"/>
              </a:rPr>
              <a:t>Implications on Policy and Public Health</a:t>
            </a:r>
            <a:endParaRPr lang="en-US" sz="4600" dirty="0">
              <a:latin typeface="Arial" panose="020B0604020202020204" pitchFamily="34" charset="0"/>
              <a:cs typeface="Arial" panose="020B0604020202020204" pitchFamily="34" charset="0"/>
            </a:endParaRPr>
          </a:p>
        </p:txBody>
      </p:sp>
      <p:sp>
        <p:nvSpPr>
          <p:cNvPr id="10" name="sketch line">
            <a:extLst>
              <a:ext uri="{FF2B5EF4-FFF2-40B4-BE49-F238E27FC236}">
                <a16:creationId xmlns:a16="http://schemas.microsoft.com/office/drawing/2014/main" xmlns="" id="{DB17E863-922E-4C26-BD64-E8FD41D2866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xmln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xmlns="" id="{1E7AD98E-E269-D6A6-7859-A1CA7C16E9B8}"/>
              </a:ext>
            </a:extLst>
          </p:cNvPr>
          <p:cNvSpPr>
            <a:spLocks noGrp="1"/>
          </p:cNvSpPr>
          <p:nvPr>
            <p:ph idx="1"/>
          </p:nvPr>
        </p:nvSpPr>
        <p:spPr>
          <a:xfrm>
            <a:off x="838200" y="1929384"/>
            <a:ext cx="10515600" cy="4251960"/>
          </a:xfrm>
        </p:spPr>
        <p:txBody>
          <a:bodyPr>
            <a:normAutofit lnSpcReduction="10000"/>
          </a:bodyPr>
          <a:lstStyle/>
          <a:p>
            <a:pPr marL="342900" lvl="0" indent="-342900">
              <a:buSzPts val="1000"/>
              <a:buFont typeface="Symbol" pitchFamily="2" charset="2"/>
              <a:buChar char=""/>
              <a:tabLst>
                <a:tab pos="457200" algn="l"/>
              </a:tabLst>
            </a:pPr>
            <a:r>
              <a:rPr lang="en-GB" sz="2200" b="1" kern="0" dirty="0">
                <a:effectLst/>
                <a:latin typeface="Arial" panose="020B0604020202020204" pitchFamily="34" charset="0"/>
                <a:ea typeface="Times New Roman" panose="02020603050405020304" pitchFamily="18" charset="0"/>
                <a:cs typeface="Arial" panose="020B0604020202020204" pitchFamily="34" charset="0"/>
              </a:rPr>
              <a:t>Supports NHS Long-Term Plan (2019)</a:t>
            </a:r>
            <a:r>
              <a:rPr lang="en-GB" sz="2200" kern="0" dirty="0">
                <a:effectLst/>
                <a:latin typeface="Arial" panose="020B0604020202020204" pitchFamily="34" charset="0"/>
                <a:ea typeface="Times New Roman" panose="02020603050405020304" pitchFamily="18" charset="0"/>
                <a:cs typeface="Arial" panose="020B0604020202020204" pitchFamily="34" charset="0"/>
              </a:rPr>
              <a:t/>
            </a:r>
            <a:br>
              <a:rPr lang="en-GB" sz="2200" kern="0" dirty="0">
                <a:effectLst/>
                <a:latin typeface="Arial" panose="020B0604020202020204" pitchFamily="34" charset="0"/>
                <a:ea typeface="Times New Roman" panose="02020603050405020304" pitchFamily="18" charset="0"/>
                <a:cs typeface="Arial" panose="020B0604020202020204" pitchFamily="34" charset="0"/>
              </a:rPr>
            </a:br>
            <a:r>
              <a:rPr lang="en-GB" sz="2200" kern="0" dirty="0">
                <a:effectLst/>
                <a:latin typeface="Arial" panose="020B0604020202020204" pitchFamily="34" charset="0"/>
                <a:ea typeface="Times New Roman" panose="02020603050405020304" pitchFamily="18" charset="0"/>
                <a:cs typeface="Arial" panose="020B0604020202020204" pitchFamily="34" charset="0"/>
              </a:rPr>
              <a:t>The plan prioritizes prevention and digital health innovation for chronic conditions.</a:t>
            </a:r>
            <a:endParaRPr lang="en-GB" sz="2200" kern="100" dirty="0">
              <a:effectLst/>
              <a:latin typeface="Arial" panose="020B0604020202020204" pitchFamily="34" charset="0"/>
              <a:ea typeface="Aptos" panose="020B0004020202020204" pitchFamily="34" charset="0"/>
              <a:cs typeface="Arial" panose="020B0604020202020204" pitchFamily="34" charset="0"/>
            </a:endParaRPr>
          </a:p>
          <a:p>
            <a:pPr marL="914400">
              <a:buNone/>
            </a:pPr>
            <a:r>
              <a:rPr lang="en-GB" sz="2200" i="1" kern="0" dirty="0">
                <a:effectLst/>
                <a:latin typeface="Arial" panose="020B0604020202020204" pitchFamily="34" charset="0"/>
                <a:ea typeface="Times New Roman" panose="02020603050405020304" pitchFamily="18" charset="0"/>
                <a:cs typeface="Arial" panose="020B0604020202020204" pitchFamily="34" charset="0"/>
              </a:rPr>
              <a:t>“Digital-first” health interventions can reduce unnecessary face-to-face appointments by 30% (NHS England, 2019).</a:t>
            </a:r>
            <a:endParaRPr lang="en-GB" sz="22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buSzPts val="1000"/>
              <a:buFont typeface="Symbol" pitchFamily="2" charset="2"/>
              <a:buChar char=""/>
              <a:tabLst>
                <a:tab pos="457200" algn="l"/>
              </a:tabLst>
            </a:pPr>
            <a:r>
              <a:rPr lang="en-GB" sz="2200" b="1" kern="0" dirty="0">
                <a:effectLst/>
                <a:latin typeface="Arial" panose="020B0604020202020204" pitchFamily="34" charset="0"/>
                <a:ea typeface="Times New Roman" panose="02020603050405020304" pitchFamily="18" charset="0"/>
                <a:cs typeface="Arial" panose="020B0604020202020204" pitchFamily="34" charset="0"/>
              </a:rPr>
              <a:t>Health Equity and Accessibility</a:t>
            </a:r>
            <a:r>
              <a:rPr lang="en-GB" sz="2200" kern="0" dirty="0">
                <a:effectLst/>
                <a:latin typeface="Arial" panose="020B0604020202020204" pitchFamily="34" charset="0"/>
                <a:ea typeface="Times New Roman" panose="02020603050405020304" pitchFamily="18" charset="0"/>
                <a:cs typeface="Arial" panose="020B0604020202020204" pitchFamily="34" charset="0"/>
              </a:rPr>
              <a:t/>
            </a:r>
            <a:br>
              <a:rPr lang="en-GB" sz="2200" kern="0" dirty="0">
                <a:effectLst/>
                <a:latin typeface="Arial" panose="020B0604020202020204" pitchFamily="34" charset="0"/>
                <a:ea typeface="Times New Roman" panose="02020603050405020304" pitchFamily="18" charset="0"/>
                <a:cs typeface="Arial" panose="020B0604020202020204" pitchFamily="34" charset="0"/>
              </a:rPr>
            </a:br>
            <a:r>
              <a:rPr lang="en-GB" sz="2200" kern="0" dirty="0">
                <a:effectLst/>
                <a:latin typeface="Arial" panose="020B0604020202020204" pitchFamily="34" charset="0"/>
                <a:ea typeface="Times New Roman" panose="02020603050405020304" pitchFamily="18" charset="0"/>
                <a:cs typeface="Arial" panose="020B0604020202020204" pitchFamily="34" charset="0"/>
              </a:rPr>
              <a:t>Highlights the digital divide in elders, calling for public funding for wearable devices and training.</a:t>
            </a:r>
            <a:endParaRPr lang="en-GB" sz="2200" kern="100" dirty="0">
              <a:effectLst/>
              <a:latin typeface="Arial" panose="020B0604020202020204" pitchFamily="34" charset="0"/>
              <a:ea typeface="Aptos" panose="020B0004020202020204" pitchFamily="34" charset="0"/>
              <a:cs typeface="Arial" panose="020B0604020202020204" pitchFamily="34" charset="0"/>
            </a:endParaRPr>
          </a:p>
          <a:p>
            <a:pPr marL="914400">
              <a:buNone/>
            </a:pPr>
            <a:r>
              <a:rPr lang="en-GB" sz="2200" i="1" kern="0" dirty="0">
                <a:effectLst/>
                <a:latin typeface="Arial" panose="020B0604020202020204" pitchFamily="34" charset="0"/>
                <a:ea typeface="Times New Roman" panose="02020603050405020304" pitchFamily="18" charset="0"/>
                <a:cs typeface="Arial" panose="020B0604020202020204" pitchFamily="34" charset="0"/>
              </a:rPr>
              <a:t>40% of UK adults over 65 lack basic digital skills (Lloyds Bank UK Consumer Digital Index, 2022).</a:t>
            </a:r>
            <a:endParaRPr lang="en-GB" sz="22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buSzPts val="1000"/>
              <a:buFont typeface="Symbol" pitchFamily="2" charset="2"/>
              <a:buChar char=""/>
              <a:tabLst>
                <a:tab pos="457200" algn="l"/>
              </a:tabLst>
            </a:pPr>
            <a:r>
              <a:rPr lang="en-GB" sz="2200" b="1" kern="0" dirty="0">
                <a:effectLst/>
                <a:latin typeface="Arial" panose="020B0604020202020204" pitchFamily="34" charset="0"/>
                <a:ea typeface="Times New Roman" panose="02020603050405020304" pitchFamily="18" charset="0"/>
                <a:cs typeface="Arial" panose="020B0604020202020204" pitchFamily="34" charset="0"/>
              </a:rPr>
              <a:t>Data-Driven Policy Formation</a:t>
            </a:r>
            <a:r>
              <a:rPr lang="en-GB" sz="2200" kern="0" dirty="0">
                <a:effectLst/>
                <a:latin typeface="Arial" panose="020B0604020202020204" pitchFamily="34" charset="0"/>
                <a:ea typeface="Times New Roman" panose="02020603050405020304" pitchFamily="18" charset="0"/>
                <a:cs typeface="Arial" panose="020B0604020202020204" pitchFamily="34" charset="0"/>
              </a:rPr>
              <a:t/>
            </a:r>
            <a:br>
              <a:rPr lang="en-GB" sz="2200" kern="0" dirty="0">
                <a:effectLst/>
                <a:latin typeface="Arial" panose="020B0604020202020204" pitchFamily="34" charset="0"/>
                <a:ea typeface="Times New Roman" panose="02020603050405020304" pitchFamily="18" charset="0"/>
                <a:cs typeface="Arial" panose="020B0604020202020204" pitchFamily="34" charset="0"/>
              </a:rPr>
            </a:br>
            <a:r>
              <a:rPr lang="en-GB" sz="2200" kern="0" dirty="0">
                <a:effectLst/>
                <a:latin typeface="Arial" panose="020B0604020202020204" pitchFamily="34" charset="0"/>
                <a:ea typeface="Times New Roman" panose="02020603050405020304" pitchFamily="18" charset="0"/>
                <a:cs typeface="Arial" panose="020B0604020202020204" pitchFamily="34" charset="0"/>
              </a:rPr>
              <a:t>Real-time population data from apps can help councils design targeted CKD prevention campaigns.</a:t>
            </a:r>
            <a:endParaRPr lang="en-GB" sz="2200" kern="100" dirty="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229998172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777A147A-9ED8-46B4-8660-1B3C2AA880B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0F4EB6A3-1008-0490-89BC-DD65D4083EFD}"/>
              </a:ext>
            </a:extLst>
          </p:cNvPr>
          <p:cNvSpPr>
            <a:spLocks noGrp="1"/>
          </p:cNvSpPr>
          <p:nvPr>
            <p:ph type="title"/>
          </p:nvPr>
        </p:nvSpPr>
        <p:spPr>
          <a:xfrm>
            <a:off x="841248" y="548640"/>
            <a:ext cx="3600860" cy="5431536"/>
          </a:xfrm>
        </p:spPr>
        <p:txBody>
          <a:bodyPr>
            <a:normAutofit/>
          </a:bodyPr>
          <a:lstStyle/>
          <a:p>
            <a:r>
              <a:rPr lang="en-GB" sz="5000" b="1" kern="0" dirty="0">
                <a:effectLst/>
                <a:latin typeface="Arial" panose="020B0604020202020204" pitchFamily="34" charset="0"/>
                <a:ea typeface="Times New Roman" panose="02020603050405020304" pitchFamily="18" charset="0"/>
                <a:cs typeface="Arial" panose="020B0604020202020204" pitchFamily="34" charset="0"/>
              </a:rPr>
              <a:t>Implications on Research and Education</a:t>
            </a:r>
            <a:endParaRPr lang="en-US" sz="5000" dirty="0">
              <a:latin typeface="Arial" panose="020B0604020202020204" pitchFamily="34" charset="0"/>
              <a:cs typeface="Arial" panose="020B0604020202020204" pitchFamily="34" charset="0"/>
            </a:endParaRPr>
          </a:p>
        </p:txBody>
      </p:sp>
      <p:sp>
        <p:nvSpPr>
          <p:cNvPr id="10" name="sketch line">
            <a:extLst>
              <a:ext uri="{FF2B5EF4-FFF2-40B4-BE49-F238E27FC236}">
                <a16:creationId xmlns:a16="http://schemas.microsoft.com/office/drawing/2014/main" xmlns="" id="{5D6C15A0-C087-4593-8414-2B4EC1CDC3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xmln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xmlns="" id="{5E5A7FCE-A8E8-F3FB-76EF-7490894F2ECF}"/>
              </a:ext>
            </a:extLst>
          </p:cNvPr>
          <p:cNvSpPr>
            <a:spLocks noGrp="1"/>
          </p:cNvSpPr>
          <p:nvPr>
            <p:ph idx="1"/>
          </p:nvPr>
        </p:nvSpPr>
        <p:spPr>
          <a:xfrm>
            <a:off x="5126418" y="552091"/>
            <a:ext cx="6224335" cy="5431536"/>
          </a:xfrm>
        </p:spPr>
        <p:txBody>
          <a:bodyPr anchor="ctr">
            <a:normAutofit lnSpcReduction="10000"/>
          </a:bodyPr>
          <a:lstStyle/>
          <a:p>
            <a:pPr marL="342900" lvl="0" indent="-342900">
              <a:buSzPts val="1000"/>
              <a:buFont typeface="Symbol" pitchFamily="2" charset="2"/>
              <a:buChar char=""/>
              <a:tabLst>
                <a:tab pos="457200" algn="l"/>
              </a:tabLst>
            </a:pPr>
            <a:r>
              <a:rPr lang="en-GB" sz="2000" b="1" kern="0" dirty="0">
                <a:effectLst/>
                <a:latin typeface="Arial" panose="020B0604020202020204" pitchFamily="34" charset="0"/>
                <a:ea typeface="Times New Roman" panose="02020603050405020304" pitchFamily="18" charset="0"/>
                <a:cs typeface="Arial" panose="020B0604020202020204" pitchFamily="34" charset="0"/>
              </a:rPr>
              <a:t>Expands Geriatric Digital Health Research</a:t>
            </a:r>
            <a:r>
              <a:rPr lang="en-GB" sz="2000" kern="0" dirty="0">
                <a:effectLst/>
                <a:latin typeface="Arial" panose="020B0604020202020204" pitchFamily="34" charset="0"/>
                <a:ea typeface="Times New Roman" panose="02020603050405020304" pitchFamily="18" charset="0"/>
                <a:cs typeface="Arial" panose="020B0604020202020204" pitchFamily="34" charset="0"/>
              </a:rPr>
              <a:t/>
            </a:r>
            <a:br>
              <a:rPr lang="en-GB" sz="2000" kern="0" dirty="0">
                <a:effectLst/>
                <a:latin typeface="Arial" panose="020B0604020202020204" pitchFamily="34" charset="0"/>
                <a:ea typeface="Times New Roman" panose="02020603050405020304" pitchFamily="18" charset="0"/>
                <a:cs typeface="Arial" panose="020B0604020202020204" pitchFamily="34" charset="0"/>
              </a:rPr>
            </a:br>
            <a:r>
              <a:rPr lang="en-GB" sz="2000" kern="0" dirty="0">
                <a:effectLst/>
                <a:latin typeface="Arial" panose="020B0604020202020204" pitchFamily="34" charset="0"/>
                <a:ea typeface="Times New Roman" panose="02020603050405020304" pitchFamily="18" charset="0"/>
                <a:cs typeface="Arial" panose="020B0604020202020204" pitchFamily="34" charset="0"/>
              </a:rPr>
              <a:t>Enables longitudinal studies on CKD progression and digital adherence.</a:t>
            </a:r>
            <a:endParaRPr lang="en-GB" sz="2000" kern="100" dirty="0">
              <a:effectLst/>
              <a:latin typeface="Arial" panose="020B0604020202020204" pitchFamily="34" charset="0"/>
              <a:ea typeface="Aptos" panose="020B0004020202020204" pitchFamily="34" charset="0"/>
              <a:cs typeface="Arial" panose="020B0604020202020204" pitchFamily="34" charset="0"/>
            </a:endParaRPr>
          </a:p>
          <a:p>
            <a:pPr marL="914400">
              <a:buNone/>
            </a:pPr>
            <a:r>
              <a:rPr lang="en-GB" sz="2000" i="1" kern="0" dirty="0">
                <a:effectLst/>
                <a:latin typeface="Arial" panose="020B0604020202020204" pitchFamily="34" charset="0"/>
                <a:ea typeface="Times New Roman" panose="02020603050405020304" pitchFamily="18" charset="0"/>
                <a:cs typeface="Arial" panose="020B0604020202020204" pitchFamily="34" charset="0"/>
              </a:rPr>
              <a:t>Remote health monitoring improves research accuracy and recruitment among elderly populations (</a:t>
            </a:r>
            <a:r>
              <a:rPr lang="en-GB" sz="2000" kern="100" dirty="0">
                <a:effectLst/>
                <a:latin typeface="Arial" panose="020B0604020202020204" pitchFamily="34" charset="0"/>
                <a:ea typeface="Aptos" panose="020B0004020202020204" pitchFamily="34" charset="0"/>
                <a:cs typeface="Arial" panose="020B0604020202020204" pitchFamily="34" charset="0"/>
              </a:rPr>
              <a:t>Yin et al., 2024</a:t>
            </a:r>
            <a:r>
              <a:rPr lang="en-GB" sz="2000" i="1" kern="0" dirty="0">
                <a:effectLst/>
                <a:latin typeface="Arial" panose="020B0604020202020204" pitchFamily="34" charset="0"/>
                <a:ea typeface="Times New Roman" panose="02020603050405020304" pitchFamily="18" charset="0"/>
                <a:cs typeface="Arial" panose="020B0604020202020204" pitchFamily="34" charset="0"/>
              </a:rPr>
              <a:t>).</a:t>
            </a:r>
            <a:endParaRPr lang="en-GB" sz="20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buSzPts val="1000"/>
              <a:buFont typeface="Symbol" pitchFamily="2" charset="2"/>
              <a:buChar char=""/>
              <a:tabLst>
                <a:tab pos="457200" algn="l"/>
              </a:tabLst>
            </a:pPr>
            <a:r>
              <a:rPr lang="en-GB" sz="2000" b="1" kern="0" dirty="0">
                <a:effectLst/>
                <a:latin typeface="Arial" panose="020B0604020202020204" pitchFamily="34" charset="0"/>
                <a:ea typeface="Times New Roman" panose="02020603050405020304" pitchFamily="18" charset="0"/>
                <a:cs typeface="Arial" panose="020B0604020202020204" pitchFamily="34" charset="0"/>
              </a:rPr>
              <a:t>Enhances Health Literacy Among Elders</a:t>
            </a:r>
            <a:r>
              <a:rPr lang="en-GB" sz="2000" kern="0" dirty="0">
                <a:effectLst/>
                <a:latin typeface="Arial" panose="020B0604020202020204" pitchFamily="34" charset="0"/>
                <a:ea typeface="Times New Roman" panose="02020603050405020304" pitchFamily="18" charset="0"/>
                <a:cs typeface="Arial" panose="020B0604020202020204" pitchFamily="34" charset="0"/>
              </a:rPr>
              <a:t/>
            </a:r>
            <a:br>
              <a:rPr lang="en-GB" sz="2000" kern="0" dirty="0">
                <a:effectLst/>
                <a:latin typeface="Arial" panose="020B0604020202020204" pitchFamily="34" charset="0"/>
                <a:ea typeface="Times New Roman" panose="02020603050405020304" pitchFamily="18" charset="0"/>
                <a:cs typeface="Arial" panose="020B0604020202020204" pitchFamily="34" charset="0"/>
              </a:rPr>
            </a:br>
            <a:r>
              <a:rPr lang="en-GB" sz="2000" kern="0" dirty="0">
                <a:effectLst/>
                <a:latin typeface="Arial" panose="020B0604020202020204" pitchFamily="34" charset="0"/>
                <a:ea typeface="Times New Roman" panose="02020603050405020304" pitchFamily="18" charset="0"/>
                <a:cs typeface="Arial" panose="020B0604020202020204" pitchFamily="34" charset="0"/>
              </a:rPr>
              <a:t>App features include CKD education modules, quizzes, and symptom checkers, fostering self-awareness.</a:t>
            </a:r>
            <a:endParaRPr lang="en-GB" sz="20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buSzPts val="1000"/>
              <a:buFont typeface="Symbol" pitchFamily="2" charset="2"/>
              <a:buChar char=""/>
              <a:tabLst>
                <a:tab pos="457200" algn="l"/>
              </a:tabLst>
            </a:pPr>
            <a:r>
              <a:rPr lang="en-GB" sz="2000" b="1" kern="0" dirty="0">
                <a:effectLst/>
                <a:latin typeface="Arial" panose="020B0604020202020204" pitchFamily="34" charset="0"/>
                <a:ea typeface="Times New Roman" panose="02020603050405020304" pitchFamily="18" charset="0"/>
                <a:cs typeface="Arial" panose="020B0604020202020204" pitchFamily="34" charset="0"/>
              </a:rPr>
              <a:t>Professional Training &amp; Curriculum Development</a:t>
            </a:r>
            <a:r>
              <a:rPr lang="en-GB" sz="2000" kern="0" dirty="0">
                <a:effectLst/>
                <a:latin typeface="Arial" panose="020B0604020202020204" pitchFamily="34" charset="0"/>
                <a:ea typeface="Times New Roman" panose="02020603050405020304" pitchFamily="18" charset="0"/>
                <a:cs typeface="Arial" panose="020B0604020202020204" pitchFamily="34" charset="0"/>
              </a:rPr>
              <a:t/>
            </a:r>
            <a:br>
              <a:rPr lang="en-GB" sz="2000" kern="0" dirty="0">
                <a:effectLst/>
                <a:latin typeface="Arial" panose="020B0604020202020204" pitchFamily="34" charset="0"/>
                <a:ea typeface="Times New Roman" panose="02020603050405020304" pitchFamily="18" charset="0"/>
                <a:cs typeface="Arial" panose="020B0604020202020204" pitchFamily="34" charset="0"/>
              </a:rPr>
            </a:br>
            <a:r>
              <a:rPr lang="en-GB" sz="2000" kern="0" dirty="0">
                <a:effectLst/>
                <a:latin typeface="Arial" panose="020B0604020202020204" pitchFamily="34" charset="0"/>
                <a:ea typeface="Times New Roman" panose="02020603050405020304" pitchFamily="18" charset="0"/>
                <a:cs typeface="Arial" panose="020B0604020202020204" pitchFamily="34" charset="0"/>
              </a:rPr>
              <a:t>Encourages inclusion of telehealth, wearable tech, and AI-based health management in public health education.</a:t>
            </a:r>
            <a:endParaRPr lang="en-GB" sz="2000" kern="100" dirty="0">
              <a:effectLst/>
              <a:latin typeface="Arial" panose="020B0604020202020204" pitchFamily="34" charset="0"/>
              <a:ea typeface="Aptos" panose="020B0004020202020204" pitchFamily="34" charset="0"/>
              <a:cs typeface="Arial" panose="020B0604020202020204" pitchFamily="34" charset="0"/>
            </a:endParaRPr>
          </a:p>
          <a:p>
            <a:pPr marL="914400"/>
            <a:r>
              <a:rPr lang="en-GB" sz="2000" i="1" kern="0" dirty="0">
                <a:effectLst/>
                <a:latin typeface="Arial" panose="020B0604020202020204" pitchFamily="34" charset="0"/>
                <a:ea typeface="Times New Roman" panose="02020603050405020304" pitchFamily="18" charset="0"/>
                <a:cs typeface="Arial" panose="020B0604020202020204" pitchFamily="34" charset="0"/>
              </a:rPr>
              <a:t>90% of public health students agreed digital health should be integrated into core curricula (</a:t>
            </a:r>
            <a:r>
              <a:rPr lang="en-GB" sz="2000" kern="100" dirty="0">
                <a:effectLst/>
                <a:latin typeface="Arial" panose="020B0604020202020204" pitchFamily="34" charset="0"/>
                <a:ea typeface="Aptos" panose="020B0004020202020204" pitchFamily="34" charset="0"/>
                <a:cs typeface="Arial" panose="020B0604020202020204" pitchFamily="34" charset="0"/>
              </a:rPr>
              <a:t>Zainal</a:t>
            </a:r>
            <a:r>
              <a:rPr lang="en-GB" sz="2000" i="1" kern="0" dirty="0">
                <a:effectLst/>
                <a:latin typeface="Arial" panose="020B0604020202020204" pitchFamily="34" charset="0"/>
                <a:ea typeface="Times New Roman" panose="02020603050405020304" pitchFamily="18" charset="0"/>
                <a:cs typeface="Arial" panose="020B0604020202020204" pitchFamily="34" charset="0"/>
              </a:rPr>
              <a:t> et al., 2022).</a:t>
            </a:r>
            <a:endParaRPr lang="en-GB" sz="2000" kern="100" dirty="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259771886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1"/>
            <a:ext cx="12192000" cy="834189"/>
          </a:xfrm>
          <a:prstGeom prst="rect">
            <a:avLst/>
          </a:prstGeom>
          <a:solidFill>
            <a:schemeClr val="accent6">
              <a:lumMod val="20000"/>
              <a:lumOff val="80000"/>
            </a:schemeClr>
          </a:solidFill>
          <a:ln w="28575">
            <a:noFill/>
          </a:ln>
          <a:effectLst/>
          <a:scene3d>
            <a:camera prst="orthographicFront">
              <a:rot lat="0" lon="0" rev="0"/>
            </a:camera>
            <a:lightRig rig="contrasting" dir="t">
              <a:rot lat="0" lon="0" rev="7800000"/>
            </a:lightRig>
          </a:scene3d>
          <a:sp3d>
            <a:bevelT w="139700" h="1397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b="1" dirty="0" smtClean="0">
                <a:solidFill>
                  <a:schemeClr val="tx1"/>
                </a:solidFill>
                <a:latin typeface="Arial" panose="020B0604020202020204" pitchFamily="34" charset="0"/>
                <a:cs typeface="Arial" panose="020B0604020202020204" pitchFamily="34" charset="0"/>
              </a:rPr>
              <a:t>Conclusion</a:t>
            </a:r>
            <a:r>
              <a:rPr lang="en-US" dirty="0" smtClean="0">
                <a:solidFill>
                  <a:schemeClr val="tx1"/>
                </a:solidFill>
              </a:rPr>
              <a:t> </a:t>
            </a:r>
            <a:endParaRPr lang="en-US" dirty="0">
              <a:solidFill>
                <a:schemeClr val="tx1"/>
              </a:solidFill>
            </a:endParaRPr>
          </a:p>
        </p:txBody>
      </p:sp>
      <p:sp>
        <p:nvSpPr>
          <p:cNvPr id="5" name="Rectangle 4"/>
          <p:cNvSpPr/>
          <p:nvPr/>
        </p:nvSpPr>
        <p:spPr>
          <a:xfrm>
            <a:off x="0" y="1010652"/>
            <a:ext cx="12191999" cy="584734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US" dirty="0">
                <a:solidFill>
                  <a:schemeClr val="tx1"/>
                </a:solidFill>
                <a:latin typeface="Arial" panose="020B0604020202020204" pitchFamily="34" charset="0"/>
                <a:cs typeface="Arial" panose="020B0604020202020204" pitchFamily="34" charset="0"/>
              </a:rPr>
              <a:t>In summary, using </a:t>
            </a:r>
            <a:r>
              <a:rPr lang="en-US" dirty="0" err="1">
                <a:solidFill>
                  <a:schemeClr val="tx1"/>
                </a:solidFill>
                <a:latin typeface="Arial" panose="020B0604020202020204" pitchFamily="34" charset="0"/>
                <a:cs typeface="Arial" panose="020B0604020202020204" pitchFamily="34" charset="0"/>
              </a:rPr>
              <a:t>MyRenalCare</a:t>
            </a:r>
            <a:r>
              <a:rPr lang="en-US" dirty="0">
                <a:solidFill>
                  <a:schemeClr val="tx1"/>
                </a:solidFill>
                <a:latin typeface="Arial" panose="020B0604020202020204" pitchFamily="34" charset="0"/>
                <a:cs typeface="Arial" panose="020B0604020202020204" pitchFamily="34" charset="0"/>
              </a:rPr>
              <a:t> App to treat chronic kidney disease (CKD) in urban areas locations among older adults (65+) offers a good chance to enhance management and prevention.  Elderly people may actively manage their kidney health according to the app's early identification, individualized therapy, and ongoing monitoring features.  Its features—like prescription tracking, lifestyle advice, and easy connection with medical professionals—fill in gaps in the way that healthcare is generally delivered, especially in urban settings where access to resources could vary</a:t>
            </a:r>
            <a:r>
              <a:rPr lang="en-US" dirty="0" smtClean="0">
                <a:solidFill>
                  <a:schemeClr val="tx1"/>
                </a:solidFill>
                <a:latin typeface="Arial" panose="020B0604020202020204" pitchFamily="34" charset="0"/>
                <a:cs typeface="Arial" panose="020B0604020202020204" pitchFamily="34" charset="0"/>
              </a:rPr>
              <a:t>.</a:t>
            </a:r>
          </a:p>
          <a:p>
            <a:pPr algn="just">
              <a:lnSpc>
                <a:spcPct val="150000"/>
              </a:lnSpc>
            </a:pPr>
            <a:endParaRPr lang="en-US" dirty="0" smtClean="0">
              <a:solidFill>
                <a:schemeClr val="tx1"/>
              </a:solidFill>
              <a:latin typeface="Arial" panose="020B0604020202020204" pitchFamily="34" charset="0"/>
              <a:cs typeface="Arial" panose="020B0604020202020204" pitchFamily="34" charset="0"/>
            </a:endParaRPr>
          </a:p>
          <a:p>
            <a:pPr algn="just">
              <a:lnSpc>
                <a:spcPct val="150000"/>
              </a:lnSpc>
            </a:pPr>
            <a:r>
              <a:rPr lang="en-US" dirty="0" smtClean="0">
                <a:solidFill>
                  <a:schemeClr val="tx1"/>
                </a:solidFill>
                <a:latin typeface="Arial" panose="020B0604020202020204" pitchFamily="34" charset="0"/>
                <a:cs typeface="Arial" panose="020B0604020202020204" pitchFamily="34" charset="0"/>
              </a:rPr>
              <a:t>This </a:t>
            </a:r>
            <a:r>
              <a:rPr lang="en-US" dirty="0">
                <a:solidFill>
                  <a:schemeClr val="tx1"/>
                </a:solidFill>
                <a:latin typeface="Arial" panose="020B0604020202020204" pitchFamily="34" charset="0"/>
                <a:cs typeface="Arial" panose="020B0604020202020204" pitchFamily="34" charset="0"/>
              </a:rPr>
              <a:t>tool can help older people make better decisions, stick to care plans more closely, and ultimately live better lives because of its focus on education, accessibility, and user-friendly design.  Renal Care App is a novel and promising way to lessen the burden of CKD in urban elder populations by bridging the gap between traditional healthcare services and technology</a:t>
            </a:r>
            <a:r>
              <a:rPr lang="en-US" dirty="0" smtClean="0">
                <a:solidFill>
                  <a:schemeClr val="tx1"/>
                </a:solidFill>
                <a:latin typeface="Arial" panose="020B0604020202020204" pitchFamily="34" charset="0"/>
                <a:cs typeface="Arial" panose="020B0604020202020204" pitchFamily="34" charset="0"/>
              </a:rPr>
              <a:t>.</a:t>
            </a:r>
          </a:p>
          <a:p>
            <a:pPr algn="just">
              <a:lnSpc>
                <a:spcPct val="150000"/>
              </a:lnSpc>
            </a:pPr>
            <a:r>
              <a:rPr lang="en-US" dirty="0">
                <a:solidFill>
                  <a:schemeClr val="tx1"/>
                </a:solidFill>
                <a:latin typeface="Arial" panose="020B0604020202020204" pitchFamily="34" charset="0"/>
                <a:cs typeface="Arial" panose="020B0604020202020204" pitchFamily="34" charset="0"/>
              </a:rPr>
              <a:t>                                                                                                                                                      </a:t>
            </a:r>
            <a:r>
              <a:rPr lang="en-US" dirty="0" smtClean="0">
                <a:solidFill>
                  <a:schemeClr val="tx1"/>
                </a:solidFill>
                <a:latin typeface="Arial" panose="020B0604020202020204" pitchFamily="34" charset="0"/>
                <a:cs typeface="Arial" panose="020B0604020202020204" pitchFamily="34" charset="0"/>
              </a:rPr>
              <a:t>(MyRenalCare,2025)</a:t>
            </a:r>
            <a:endParaRPr lang="en-US" dirty="0">
              <a:solidFill>
                <a:schemeClr val="tx1"/>
              </a:solidFill>
              <a:latin typeface="Arial" panose="020B0604020202020204" pitchFamily="34" charset="0"/>
              <a:cs typeface="Arial" panose="020B0604020202020204" pitchFamily="34" charset="0"/>
            </a:endParaRPr>
          </a:p>
          <a:p>
            <a:pPr algn="just">
              <a:lnSpc>
                <a:spcPct val="150000"/>
              </a:lnSpc>
            </a:pPr>
            <a:endParaRPr lang="en-US"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8581000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30000"/>
            <a:lum/>
          </a:blip>
          <a:srcRect/>
          <a:stretch>
            <a:fillRect t="-16000" b="-16000"/>
          </a:stretch>
        </a:blip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xmlns="" id="{1B35BADE-9C81-1099-1F32-F59D5AA92387}"/>
              </a:ext>
            </a:extLst>
          </p:cNvPr>
          <p:cNvSpPr txBox="1"/>
          <p:nvPr/>
        </p:nvSpPr>
        <p:spPr>
          <a:xfrm>
            <a:off x="196769" y="300941"/>
            <a:ext cx="1820755" cy="954107"/>
          </a:xfrm>
          <a:prstGeom prst="rect">
            <a:avLst/>
          </a:prstGeom>
          <a:noFill/>
        </p:spPr>
        <p:txBody>
          <a:bodyPr wrap="none" rtlCol="0">
            <a:spAutoFit/>
          </a:bodyPr>
          <a:lstStyle/>
          <a:p>
            <a:r>
              <a:rPr lang="en-IN" sz="2800" b="1" u="sng" dirty="0"/>
              <a:t>References</a:t>
            </a:r>
          </a:p>
          <a:p>
            <a:endParaRPr lang="en-IN" sz="2800" b="1" u="sng" dirty="0"/>
          </a:p>
        </p:txBody>
      </p:sp>
      <p:sp>
        <p:nvSpPr>
          <p:cNvPr id="4" name="TextBox 3">
            <a:extLst>
              <a:ext uri="{FF2B5EF4-FFF2-40B4-BE49-F238E27FC236}">
                <a16:creationId xmlns:a16="http://schemas.microsoft.com/office/drawing/2014/main" xmlns="" id="{A76380B5-25A7-89E0-3157-7BCAD842CD8F}"/>
              </a:ext>
            </a:extLst>
          </p:cNvPr>
          <p:cNvSpPr txBox="1"/>
          <p:nvPr/>
        </p:nvSpPr>
        <p:spPr>
          <a:xfrm>
            <a:off x="196769" y="847442"/>
            <a:ext cx="11995231" cy="4940327"/>
          </a:xfrm>
          <a:prstGeom prst="rect">
            <a:avLst/>
          </a:prstGeom>
          <a:noFill/>
        </p:spPr>
        <p:txBody>
          <a:bodyPr wrap="square" rtlCol="0">
            <a:spAutoFit/>
          </a:bodyPr>
          <a:lstStyle/>
          <a:p>
            <a:pPr algn="just">
              <a:lnSpc>
                <a:spcPct val="150000"/>
              </a:lnSpc>
              <a:spcAft>
                <a:spcPts val="1200"/>
              </a:spcAft>
              <a:buNone/>
            </a:pPr>
            <a:r>
              <a:rPr lang="en-IN" sz="16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Al </a:t>
            </a:r>
            <a:r>
              <a:rPr lang="en-IN" sz="16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Meslamani</a:t>
            </a:r>
            <a:r>
              <a:rPr lang="en-IN" sz="16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A.Z. (2023). Technical and regulatory challenges of digital health implementation in developing countries. </a:t>
            </a:r>
            <a:r>
              <a:rPr lang="en-IN" sz="1600" i="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Journal of Medical Economics</a:t>
            </a:r>
            <a:r>
              <a:rPr lang="en-IN" sz="16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[online] 26(1), pp.1–16. </a:t>
            </a:r>
            <a:r>
              <a:rPr lang="en-IN" sz="16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doi:https</a:t>
            </a:r>
            <a:r>
              <a:rPr lang="en-IN" sz="16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://doi.org/10.1080/13696998.2023.2249757 [Accessed 14 Apr. 2025].</a:t>
            </a:r>
            <a:endParaRPr lang="en-IN" sz="1600" dirty="0">
              <a:effectLst/>
              <a:latin typeface="Cambria" panose="02040503050406030204" pitchFamily="18" charset="0"/>
              <a:ea typeface="Times New Roman" panose="02020603050405020304" pitchFamily="18" charset="0"/>
              <a:cs typeface="Times New Roman" panose="02020603050405020304" pitchFamily="18" charset="0"/>
            </a:endParaRPr>
          </a:p>
          <a:p>
            <a:pPr algn="just">
              <a:lnSpc>
                <a:spcPct val="150000"/>
              </a:lnSpc>
              <a:spcAft>
                <a:spcPts val="1200"/>
              </a:spcAft>
              <a:buNone/>
            </a:pPr>
            <a:r>
              <a:rPr lang="en-IN" sz="16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Ashaye</a:t>
            </a:r>
            <a:r>
              <a:rPr lang="en-IN" sz="16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O.R. and Irani, Z. (2019). The role of stakeholders in the effective use of e-government resources in public services. </a:t>
            </a:r>
            <a:r>
              <a:rPr lang="en-IN" sz="1600" i="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International Journal of Information Management</a:t>
            </a:r>
            <a:r>
              <a:rPr lang="en-IN" sz="16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[online] 49, pp.1–16. </a:t>
            </a:r>
            <a:r>
              <a:rPr lang="en-IN" sz="16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doi:https</a:t>
            </a:r>
            <a:r>
              <a:rPr lang="en-IN" sz="16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://doi.org/10.1016/j.ijinfomgt.2019.05.016 [Accessed 16 Apr. 2025].</a:t>
            </a:r>
            <a:endParaRPr lang="en-IN" sz="1600" dirty="0">
              <a:effectLst/>
              <a:latin typeface="Cambria" panose="02040503050406030204" pitchFamily="18" charset="0"/>
              <a:ea typeface="Times New Roman" panose="02020603050405020304" pitchFamily="18" charset="0"/>
              <a:cs typeface="Times New Roman" panose="02020603050405020304" pitchFamily="18" charset="0"/>
            </a:endParaRPr>
          </a:p>
          <a:p>
            <a:pPr algn="just">
              <a:lnSpc>
                <a:spcPct val="150000"/>
              </a:lnSpc>
              <a:spcAft>
                <a:spcPts val="1200"/>
              </a:spcAft>
              <a:buNone/>
            </a:pPr>
            <a:r>
              <a:rPr lang="en-IN" sz="16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Carboni, A., Russo, D., Moroni, D. and </a:t>
            </a:r>
            <a:r>
              <a:rPr lang="en-IN" sz="16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Barsocchi</a:t>
            </a:r>
            <a:r>
              <a:rPr lang="en-IN" sz="16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P. (2023). Privacy by design in systems for assisted living, personalised care, and wellbeing: A stakeholder analysis. </a:t>
            </a:r>
            <a:r>
              <a:rPr lang="en-IN" sz="1600" i="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Frontiers in Digital Health</a:t>
            </a:r>
            <a:r>
              <a:rPr lang="en-IN" sz="16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[online] 4, pp.1–16. </a:t>
            </a:r>
            <a:r>
              <a:rPr lang="en-IN" sz="16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doi:https</a:t>
            </a:r>
            <a:r>
              <a:rPr lang="en-IN" sz="16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://doi.org/10.3389/fdgth.2022.934609 [Accessed 16 Apr. 2025].</a:t>
            </a:r>
            <a:endParaRPr lang="en-IN" sz="1600" dirty="0">
              <a:effectLst/>
              <a:latin typeface="Cambria" panose="02040503050406030204" pitchFamily="18" charset="0"/>
              <a:ea typeface="Times New Roman" panose="02020603050405020304" pitchFamily="18" charset="0"/>
              <a:cs typeface="Times New Roman" panose="02020603050405020304" pitchFamily="18" charset="0"/>
            </a:endParaRPr>
          </a:p>
          <a:p>
            <a:pPr algn="just">
              <a:lnSpc>
                <a:spcPct val="150000"/>
              </a:lnSpc>
              <a:spcAft>
                <a:spcPts val="1200"/>
              </a:spcAft>
              <a:buNone/>
            </a:pPr>
            <a:r>
              <a:rPr lang="en-IN" sz="16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Clawson, J. and </a:t>
            </a:r>
            <a:r>
              <a:rPr lang="en-IN" sz="16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Kottorp</a:t>
            </a:r>
            <a:r>
              <a:rPr lang="en-IN" sz="16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M. (2024). </a:t>
            </a:r>
            <a:r>
              <a:rPr lang="en-IN" sz="1600" i="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How to ensure digital transformation in healthcare reaches its potential</a:t>
            </a:r>
            <a:r>
              <a:rPr lang="en-IN" sz="16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[online] World Economic Forum. Available at: https://www.weforum.org/stories/2024/01/digital-transformation-healthcare/#:~:text=WHO%20Global%20Initiative%20on%20Digital%20Health%20(GIDH):,by%20strengthening%20collaboration%20and%20amplifying%20current%20efforts. [Accessed 16 Apr. 2025].</a:t>
            </a:r>
            <a:endParaRPr lang="en-IN" sz="1600" dirty="0">
              <a:effectLst/>
              <a:latin typeface="Cambria" panose="02040503050406030204" pitchFamily="18"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5427671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30000"/>
            <a:lum/>
          </a:blip>
          <a:srcRect/>
          <a:stretch>
            <a:fillRect t="-16000" b="-16000"/>
          </a:stretch>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xmlns="" id="{91EB957B-994B-D03A-05F6-4834CCF64B2C}"/>
              </a:ext>
            </a:extLst>
          </p:cNvPr>
          <p:cNvSpPr txBox="1"/>
          <p:nvPr/>
        </p:nvSpPr>
        <p:spPr>
          <a:xfrm>
            <a:off x="370390" y="220173"/>
            <a:ext cx="10432648" cy="6417654"/>
          </a:xfrm>
          <a:prstGeom prst="rect">
            <a:avLst/>
          </a:prstGeom>
          <a:noFill/>
        </p:spPr>
        <p:txBody>
          <a:bodyPr wrap="square" rtlCol="0">
            <a:spAutoFit/>
          </a:bodyPr>
          <a:lstStyle/>
          <a:p>
            <a:pPr algn="just">
              <a:lnSpc>
                <a:spcPct val="150000"/>
              </a:lnSpc>
              <a:spcAft>
                <a:spcPts val="1200"/>
              </a:spcAft>
              <a:buNone/>
            </a:pPr>
            <a:r>
              <a:rPr lang="en-IN" sz="16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Delvallée</a:t>
            </a:r>
            <a:r>
              <a:rPr lang="en-IN" sz="16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M., </a:t>
            </a:r>
            <a:r>
              <a:rPr lang="en-IN" sz="16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Guerraoui</a:t>
            </a:r>
            <a:r>
              <a:rPr lang="en-IN" sz="16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 </a:t>
            </a:r>
            <a:r>
              <a:rPr lang="en-IN" sz="16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Tchetgnia</a:t>
            </a:r>
            <a:r>
              <a:rPr lang="en-IN" sz="16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L., </a:t>
            </a:r>
            <a:r>
              <a:rPr lang="en-IN" sz="16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Grangier</a:t>
            </a:r>
            <a:r>
              <a:rPr lang="en-IN" sz="16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J.-P., Amamra, N., </a:t>
            </a:r>
            <a:r>
              <a:rPr lang="en-IN" sz="16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Camarroque</a:t>
            </a:r>
            <a:r>
              <a:rPr lang="en-IN" sz="16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A.-L., </a:t>
            </a:r>
            <a:r>
              <a:rPr lang="en-IN" sz="16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Haesebaert</a:t>
            </a:r>
            <a:r>
              <a:rPr lang="en-IN" sz="16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J. and </a:t>
            </a:r>
            <a:r>
              <a:rPr lang="en-IN" sz="16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Caillette</a:t>
            </a:r>
            <a:r>
              <a:rPr lang="en-IN" sz="16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-Beaudoin, A. (2024). Barriers and facilitators in implementing a telemonitoring application for Chronic Kidney Disease patients and health professionals - An ancillary implementation study of the </a:t>
            </a:r>
            <a:r>
              <a:rPr lang="en-IN" sz="16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NeLLY</a:t>
            </a:r>
            <a:r>
              <a:rPr lang="en-IN" sz="16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Stepped-Wedge Randomized Controlled Trial (Preprint). </a:t>
            </a:r>
            <a:r>
              <a:rPr lang="en-IN" sz="1600" i="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JMIR </a:t>
            </a:r>
            <a:r>
              <a:rPr lang="en-IN" sz="1600" i="1"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mhealth</a:t>
            </a:r>
            <a:r>
              <a:rPr lang="en-IN" sz="1600" i="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and </a:t>
            </a:r>
            <a:r>
              <a:rPr lang="en-IN" sz="1600" i="1"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uhealth</a:t>
            </a:r>
            <a:r>
              <a:rPr lang="en-IN" sz="16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[online] 13, pp.1–6. </a:t>
            </a:r>
            <a:r>
              <a:rPr lang="en-IN" sz="16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doi:https</a:t>
            </a:r>
            <a:r>
              <a:rPr lang="en-IN" sz="16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://doi.org/10.2196/50014 [Accessed 14 Apr. 2025].</a:t>
            </a:r>
            <a:endParaRPr lang="en-IN" sz="1600" dirty="0">
              <a:effectLst/>
              <a:latin typeface="Cambria" panose="02040503050406030204" pitchFamily="18" charset="0"/>
              <a:ea typeface="Times New Roman" panose="02020603050405020304" pitchFamily="18" charset="0"/>
              <a:cs typeface="Times New Roman" panose="02020603050405020304" pitchFamily="18" charset="0"/>
            </a:endParaRPr>
          </a:p>
          <a:p>
            <a:pPr algn="just">
              <a:lnSpc>
                <a:spcPct val="150000"/>
              </a:lnSpc>
              <a:spcAft>
                <a:spcPts val="1200"/>
              </a:spcAft>
              <a:buNone/>
            </a:pPr>
            <a:r>
              <a:rPr lang="en-IN" sz="16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Gomis-Pastor, M., </a:t>
            </a:r>
            <a:r>
              <a:rPr lang="en-IN" sz="16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Berdún</a:t>
            </a:r>
            <a:r>
              <a:rPr lang="en-IN" sz="16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J., </a:t>
            </a:r>
            <a:r>
              <a:rPr lang="en-IN" sz="16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Borrás</a:t>
            </a:r>
            <a:r>
              <a:rPr lang="en-IN" sz="16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-Santos, A., De, A., Rama, B.F.-M., García-</a:t>
            </a:r>
            <a:r>
              <a:rPr lang="en-IN" sz="16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Esquirol</a:t>
            </a:r>
            <a:r>
              <a:rPr lang="en-IN" sz="16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Ó., </a:t>
            </a:r>
            <a:r>
              <a:rPr lang="en-IN" sz="16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Gratacòs</a:t>
            </a:r>
            <a:r>
              <a:rPr lang="en-IN" sz="16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M., Ontiveros, G.D., Cruz, R.P., Real, J., Jordi and Comella, A. (2024). Clinical Validation of Digital Healthcare Solutions: State of the Art, Challenges and Opportunities. </a:t>
            </a:r>
            <a:r>
              <a:rPr lang="en-IN" sz="1600" i="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Healthcare</a:t>
            </a:r>
            <a:r>
              <a:rPr lang="en-IN" sz="16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[online] 12(11), pp.1–16. </a:t>
            </a:r>
            <a:r>
              <a:rPr lang="en-IN" sz="16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doi:https</a:t>
            </a:r>
            <a:r>
              <a:rPr lang="en-IN" sz="16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://doi.org/10.3390/healthcare12111057 [Accessed 16 Apr. 2025].</a:t>
            </a:r>
            <a:endParaRPr lang="en-IN" sz="1600" dirty="0">
              <a:effectLst/>
              <a:latin typeface="Cambria" panose="02040503050406030204" pitchFamily="18" charset="0"/>
              <a:ea typeface="Times New Roman" panose="02020603050405020304" pitchFamily="18" charset="0"/>
              <a:cs typeface="Times New Roman" panose="02020603050405020304" pitchFamily="18" charset="0"/>
            </a:endParaRPr>
          </a:p>
          <a:p>
            <a:pPr algn="just">
              <a:lnSpc>
                <a:spcPct val="150000"/>
              </a:lnSpc>
              <a:spcAft>
                <a:spcPts val="1200"/>
              </a:spcAft>
              <a:buNone/>
            </a:pPr>
            <a:r>
              <a:rPr lang="en-IN" sz="16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Gopichandran</a:t>
            </a:r>
            <a:r>
              <a:rPr lang="en-IN" sz="16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V., Subramaniam, S. and </a:t>
            </a:r>
            <a:r>
              <a:rPr lang="en-IN" sz="16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Thiagesan</a:t>
            </a:r>
            <a:r>
              <a:rPr lang="en-IN" sz="16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R. (2023). </a:t>
            </a:r>
            <a:r>
              <a:rPr lang="en-IN" sz="1600" i="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Ethical issues in m-Health applications in community health work in India — a scoping review</a:t>
            </a:r>
            <a:r>
              <a:rPr lang="en-IN" sz="16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[online] Ijme.in. Available at: https://ijme.in/articles/ethical-issues-in-m-health-applications-in-community-health-work-in-india-a-scoping-review/?galley=print [Accessed 16 Apr. 2025].</a:t>
            </a:r>
            <a:endParaRPr lang="en-IN" sz="1600" dirty="0">
              <a:effectLst/>
              <a:latin typeface="Cambria" panose="02040503050406030204" pitchFamily="18" charset="0"/>
              <a:ea typeface="Times New Roman" panose="02020603050405020304" pitchFamily="18" charset="0"/>
              <a:cs typeface="Times New Roman" panose="02020603050405020304" pitchFamily="18" charset="0"/>
            </a:endParaRPr>
          </a:p>
          <a:p>
            <a:pPr algn="just">
              <a:lnSpc>
                <a:spcPct val="150000"/>
              </a:lnSpc>
              <a:spcAft>
                <a:spcPts val="1200"/>
              </a:spcAft>
            </a:pPr>
            <a:r>
              <a:rPr lang="en-IN" sz="16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Koh, A., Swanepoel, D.W., Ling, A., Ho, B.L., Tan, S.Y. and Lim, J. (2021). Digital health promotion: promise and peril. </a:t>
            </a:r>
            <a:r>
              <a:rPr lang="en-IN" sz="1600" i="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Health Promotion International</a:t>
            </a:r>
            <a:r>
              <a:rPr lang="en-IN" sz="16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[online] 36(Supplement_1), pp.1–20. </a:t>
            </a:r>
            <a:r>
              <a:rPr lang="en-IN" sz="16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doi:https</a:t>
            </a:r>
            <a:r>
              <a:rPr lang="en-IN" sz="16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://doi.org/10.1093/</a:t>
            </a:r>
            <a:r>
              <a:rPr lang="en-IN" sz="16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heapro</a:t>
            </a:r>
            <a:r>
              <a:rPr lang="en-IN" sz="16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/daab134 [Accessed 16 Apr. 2025].</a:t>
            </a:r>
            <a:endParaRPr lang="en-IN" sz="1600" dirty="0">
              <a:effectLst/>
              <a:latin typeface="Cambria" panose="02040503050406030204" pitchFamily="18"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6021827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30000"/>
            <a:lum/>
          </a:blip>
          <a:srcRect/>
          <a:stretch>
            <a:fillRect t="-16000" b="-16000"/>
          </a:stretch>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xmlns="" id="{058E4A14-5621-B621-9EA7-6AB687C0B88C}"/>
              </a:ext>
            </a:extLst>
          </p:cNvPr>
          <p:cNvSpPr txBox="1"/>
          <p:nvPr/>
        </p:nvSpPr>
        <p:spPr>
          <a:xfrm>
            <a:off x="123463" y="589504"/>
            <a:ext cx="11945073" cy="5678991"/>
          </a:xfrm>
          <a:prstGeom prst="rect">
            <a:avLst/>
          </a:prstGeom>
          <a:noFill/>
        </p:spPr>
        <p:txBody>
          <a:bodyPr wrap="square" rtlCol="0">
            <a:spAutoFit/>
          </a:bodyPr>
          <a:lstStyle/>
          <a:p>
            <a:pPr algn="just">
              <a:lnSpc>
                <a:spcPct val="150000"/>
              </a:lnSpc>
              <a:spcAft>
                <a:spcPts val="1200"/>
              </a:spcAft>
              <a:buNone/>
            </a:pPr>
            <a:r>
              <a:rPr lang="en-IN" sz="16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Kushner, P., </a:t>
            </a:r>
            <a:r>
              <a:rPr lang="en-IN" sz="16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Khunti</a:t>
            </a:r>
            <a:r>
              <a:rPr lang="en-IN" sz="16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K., Cebrián, A. and Deed, G. (2024). Early Identification and Management of Chronic Kidney Disease: A Narrative Review of the Crucial Role of Primary Care Practitioners. </a:t>
            </a:r>
            <a:r>
              <a:rPr lang="en-IN" sz="1600" i="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Advances in Therapy</a:t>
            </a:r>
            <a:r>
              <a:rPr lang="en-IN" sz="16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[online] 41(10), pp.1–23. </a:t>
            </a:r>
            <a:r>
              <a:rPr lang="en-IN" sz="16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doi:https</a:t>
            </a:r>
            <a:r>
              <a:rPr lang="en-IN" sz="16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://doi.org/10.1007/s12325-024-02957-z [Accessed 12 Apr. 2025].</a:t>
            </a:r>
            <a:endParaRPr lang="en-IN" sz="1600" dirty="0">
              <a:effectLst/>
              <a:latin typeface="Cambria" panose="02040503050406030204" pitchFamily="18" charset="0"/>
              <a:ea typeface="Times New Roman" panose="02020603050405020304" pitchFamily="18" charset="0"/>
              <a:cs typeface="Times New Roman" panose="02020603050405020304" pitchFamily="18" charset="0"/>
            </a:endParaRPr>
          </a:p>
          <a:p>
            <a:pPr algn="just">
              <a:lnSpc>
                <a:spcPct val="150000"/>
              </a:lnSpc>
              <a:spcAft>
                <a:spcPts val="1200"/>
              </a:spcAft>
              <a:buNone/>
            </a:pPr>
            <a:r>
              <a:rPr lang="en-IN" sz="16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Maita, K.C., Maniaci, M.J., Haider, C.R., Avila, F.R., Torres-Guzman, R.A., Borna, S., Lunde, J.J., Coffey, J.D., </a:t>
            </a:r>
            <a:r>
              <a:rPr lang="en-IN" sz="16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Demaerschalk</a:t>
            </a:r>
            <a:r>
              <a:rPr lang="en-IN" sz="16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B.M. and Forte, A.J. (2024). The Impact of Digital Health Solutions on Bridging the Health Care Gap in Rural Areas: A Scoping Review. </a:t>
            </a:r>
            <a:r>
              <a:rPr lang="en-IN" sz="1600" i="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The Permanente Journal</a:t>
            </a:r>
            <a:r>
              <a:rPr lang="en-IN" sz="16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[online] 28(3), pp.1–20. </a:t>
            </a:r>
            <a:r>
              <a:rPr lang="en-IN" sz="16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doi:https</a:t>
            </a:r>
            <a:r>
              <a:rPr lang="en-IN" sz="16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://doi.org/10.7812/</a:t>
            </a:r>
            <a:r>
              <a:rPr lang="en-IN" sz="16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tpp</a:t>
            </a:r>
            <a:r>
              <a:rPr lang="en-IN" sz="16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/23.134 [Accessed 14 Apr. 2025].</a:t>
            </a:r>
            <a:endParaRPr lang="en-IN" sz="1600" dirty="0">
              <a:effectLst/>
              <a:latin typeface="Cambria" panose="02040503050406030204" pitchFamily="18" charset="0"/>
              <a:ea typeface="Times New Roman" panose="02020603050405020304" pitchFamily="18" charset="0"/>
              <a:cs typeface="Times New Roman" panose="02020603050405020304" pitchFamily="18" charset="0"/>
            </a:endParaRPr>
          </a:p>
          <a:p>
            <a:pPr algn="just">
              <a:lnSpc>
                <a:spcPct val="150000"/>
              </a:lnSpc>
              <a:spcAft>
                <a:spcPts val="1200"/>
              </a:spcAft>
              <a:buNone/>
            </a:pPr>
            <a:r>
              <a:rPr lang="en-IN" sz="16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Mumtaz, H., Riaz, M.H., Wajid, H., Saqib, M., Zeeshan, M.H., Khan, S.E., Chauhan, Y.R., Sohail, H. and Vohra, L.I. (2023). Current Challenges and Potential Solutions to the Use of Digital Health Technologies in Evidence generation: a Narrative Review. </a:t>
            </a:r>
            <a:r>
              <a:rPr lang="en-IN" sz="1600" i="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Frontiers in digital health</a:t>
            </a:r>
            <a:r>
              <a:rPr lang="en-IN" sz="16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[online] 5(5), pp.1–23. </a:t>
            </a:r>
            <a:r>
              <a:rPr lang="en-IN" sz="160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doi:https</a:t>
            </a:r>
            <a:r>
              <a:rPr lang="en-IN" sz="16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://doi.org/10.3389/fdgth.2023.1203945 [Accessed 16 Apr. 2025].</a:t>
            </a:r>
            <a:endParaRPr lang="en-IN" sz="1600" dirty="0">
              <a:effectLst/>
              <a:latin typeface="Cambria" panose="02040503050406030204" pitchFamily="18" charset="0"/>
              <a:ea typeface="Times New Roman" panose="02020603050405020304" pitchFamily="18" charset="0"/>
              <a:cs typeface="Times New Roman" panose="02020603050405020304" pitchFamily="18" charset="0"/>
            </a:endParaRPr>
          </a:p>
          <a:p>
            <a:pPr algn="just">
              <a:lnSpc>
                <a:spcPct val="150000"/>
              </a:lnSpc>
              <a:spcAft>
                <a:spcPts val="1200"/>
              </a:spcAft>
              <a:buNone/>
            </a:pPr>
            <a:r>
              <a:rPr lang="en-IN" sz="16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Nipa, N.S., Alam, M. and Haque, M.S. (2021). </a:t>
            </a:r>
            <a:r>
              <a:rPr lang="en-IN" sz="1600" i="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Identifying Relevant Stakeholders in Digital Healthcare</a:t>
            </a:r>
            <a:r>
              <a:rPr lang="en-IN" sz="16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[online] ResearchGate. Available at: https://www.researchgate.net/publication/352167151_Identifying_Relevant_Stakeholders_in_Digital_Healthcare#:~:text=In%20recent%20times%2C%20considerable%20attention,future%20study%20on%20value%20propositions.&amp;text=The%20proposed%20technique%20of%20identifying%20relevant%20stakeholders%20in%20digital%20healthcare. [Accessed 12 Apr. 2025].</a:t>
            </a:r>
            <a:endParaRPr lang="en-IN" sz="1600" dirty="0">
              <a:effectLst/>
              <a:latin typeface="Cambria" panose="02040503050406030204" pitchFamily="18"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3568925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30000"/>
            <a:lum/>
          </a:blip>
          <a:srcRect/>
          <a:stretch>
            <a:fillRect t="-16000" b="-16000"/>
          </a:stretch>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xmlns="" id="{6FF2470D-8726-7D19-94ED-5636160C7AFD}"/>
              </a:ext>
            </a:extLst>
          </p:cNvPr>
          <p:cNvSpPr txBox="1"/>
          <p:nvPr/>
        </p:nvSpPr>
        <p:spPr>
          <a:xfrm>
            <a:off x="92596" y="0"/>
            <a:ext cx="11968223" cy="6801862"/>
          </a:xfrm>
          <a:prstGeom prst="rect">
            <a:avLst/>
          </a:prstGeom>
          <a:noFill/>
        </p:spPr>
        <p:txBody>
          <a:bodyPr wrap="square" rtlCol="0">
            <a:spAutoFit/>
          </a:bodyPr>
          <a:lstStyle/>
          <a:p>
            <a:pPr algn="just">
              <a:spcAft>
                <a:spcPts val="1200"/>
              </a:spcAft>
            </a:pPr>
            <a:r>
              <a:rPr lang="en-IN"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Onoja, J.P. and Ajala, O.A. (2022). </a:t>
            </a:r>
            <a:r>
              <a:rPr lang="en-IN" sz="16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Innovative telecommunications strategies for bridging digital inequities: A framework for empowering underserved communities</a:t>
            </a:r>
            <a:r>
              <a:rPr lang="en-IN"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[online] ResearchGate. Available at: https://www.researchgate.net/profile/James-Onoja/publication/386902288_Innovative_telecommunications_strategies_for_bridging_digital_inequities_A_framework_for_empowering_underserved_communities/links/677ea60e18faf13f0c3b657c/Innovative-telecommunications-strategies-for-bridging-digital-inequities-A-framework-for-empowering-underserved-communities.pdf [Accessed 16 Apr. 2025].</a:t>
            </a:r>
          </a:p>
          <a:p>
            <a:pPr algn="just">
              <a:spcAft>
                <a:spcPts val="1200"/>
              </a:spcAft>
              <a:buNone/>
            </a:pPr>
            <a:r>
              <a:rPr lang="en-IN"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Wang, C. and Ku, E. (2020). eHealth in kidney care. </a:t>
            </a:r>
            <a:r>
              <a:rPr lang="en-IN" sz="16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Nature Reviews Nephrology</a:t>
            </a:r>
            <a:r>
              <a:rPr lang="en-IN"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[online] 16(7), pp.1–16. </a:t>
            </a:r>
            <a:r>
              <a:rPr lang="en-IN" sz="16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doi:https</a:t>
            </a:r>
            <a:r>
              <a:rPr lang="en-IN"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://doi.org/10.1038/s41581-020-0271-z [Accessed 16 Apr. 2025].</a:t>
            </a:r>
            <a:endParaRPr lang="en-IN" sz="1600" dirty="0">
              <a:effectLst/>
              <a:latin typeface="Arial" panose="020B0604020202020204" pitchFamily="34" charset="0"/>
              <a:ea typeface="Times New Roman" panose="02020603050405020304" pitchFamily="18" charset="0"/>
              <a:cs typeface="Arial" panose="020B0604020202020204" pitchFamily="34" charset="0"/>
            </a:endParaRPr>
          </a:p>
          <a:p>
            <a:pPr algn="just">
              <a:spcAft>
                <a:spcPts val="1200"/>
              </a:spcAft>
              <a:buNone/>
            </a:pPr>
            <a:r>
              <a:rPr lang="en-IN"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Yao, R., Zhang, W., Evans, R., Cao, G., Rui, T. and Shen, L. (2022). Inequities in Health Care Services Caused by the Adoption of Digital Health Technologies: Scoping Review. </a:t>
            </a:r>
            <a:r>
              <a:rPr lang="en-IN" sz="16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Journal of Medical Internet Research</a:t>
            </a:r>
            <a:r>
              <a:rPr lang="en-IN"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[online] 24(3), pp.1–18. </a:t>
            </a:r>
            <a:r>
              <a:rPr lang="en-IN" sz="16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doi:https</a:t>
            </a:r>
            <a:r>
              <a:rPr lang="en-IN"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://doi.org/10.2196/34144 [Accessed 14 Apr. 2025</a:t>
            </a:r>
            <a:r>
              <a:rPr lang="en-IN" sz="1600" dirty="0" smtClean="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p>
          <a:p>
            <a:pPr algn="just"/>
            <a:r>
              <a:rPr lang="en-US" sz="1600" dirty="0">
                <a:latin typeface="Arial" panose="020B0604020202020204" pitchFamily="34" charset="0"/>
                <a:cs typeface="Arial" panose="020B0604020202020204" pitchFamily="34" charset="0"/>
              </a:rPr>
              <a:t>NHS . “ Chronic Kidney Disease.” NHS, 22 Mar. 2023, www.nhs.uk/conditions/kidney-disease/.</a:t>
            </a:r>
          </a:p>
          <a:p>
            <a:pPr algn="just"/>
            <a:r>
              <a:rPr lang="en-US" sz="1600" dirty="0" err="1">
                <a:latin typeface="Arial" panose="020B0604020202020204" pitchFamily="34" charset="0"/>
                <a:cs typeface="Arial" panose="020B0604020202020204" pitchFamily="34" charset="0"/>
              </a:rPr>
              <a:t>Mallappallil</a:t>
            </a:r>
            <a:r>
              <a:rPr lang="en-US" sz="1600" dirty="0">
                <a:latin typeface="Arial" panose="020B0604020202020204" pitchFamily="34" charset="0"/>
                <a:cs typeface="Arial" panose="020B0604020202020204" pitchFamily="34" charset="0"/>
              </a:rPr>
              <a:t>, Mary, et al. “Chronic Kidney Disease in the Elderly: Evaluation and Management.” Clinical Practice, vol. 11, no. 5, Sept. 2014, pp. 525–535, www.ncbi.nlm.nih.gov/pmc/articles/PMC4291282/, https://doi.org/10.2217/cpr.14.46.</a:t>
            </a:r>
          </a:p>
          <a:p>
            <a:pPr algn="just"/>
            <a:r>
              <a:rPr lang="en-US" sz="1600" dirty="0">
                <a:latin typeface="Arial" panose="020B0604020202020204" pitchFamily="34" charset="0"/>
                <a:cs typeface="Arial" panose="020B0604020202020204" pitchFamily="34" charset="0"/>
              </a:rPr>
              <a:t>Public Health England. Chronic Kidney Disease Prevalence Model. Oct. 2014.</a:t>
            </a:r>
          </a:p>
          <a:p>
            <a:pPr algn="just"/>
            <a:r>
              <a:rPr lang="en-US" sz="1600" dirty="0">
                <a:latin typeface="Arial" panose="020B0604020202020204" pitchFamily="34" charset="0"/>
                <a:cs typeface="Arial" panose="020B0604020202020204" pitchFamily="34" charset="0"/>
              </a:rPr>
              <a:t>Wu, Y.-L. et al. (2024) 'Urban–rural health disparity among patients with chronic kidney disease: a cross-sectional community-based study from 2012 to 2019,' BMJ Open, 14(7), p. e082959. https://doi.org/10.1136/bmjopen-2023-082959.</a:t>
            </a:r>
          </a:p>
          <a:p>
            <a:pPr algn="just"/>
            <a:r>
              <a:rPr lang="en-US" sz="1600" dirty="0">
                <a:latin typeface="Arial" panose="020B0604020202020204" pitchFamily="34" charset="0"/>
                <a:cs typeface="Arial" panose="020B0604020202020204" pitchFamily="34" charset="0"/>
              </a:rPr>
              <a:t>Wu, Y.-L. et al. (2024b) 'Urban–rural health disparity among patients with chronic kidney disease: a cross-sectional community-based study from 2012 to 2019,' BMJ Open, 14(7), p. e082959. https://doi.org/10.1136/bmjopen-2023-082959.</a:t>
            </a:r>
          </a:p>
          <a:p>
            <a:pPr algn="just">
              <a:lnSpc>
                <a:spcPct val="150000"/>
              </a:lnSpc>
              <a:spcAft>
                <a:spcPts val="1200"/>
              </a:spcAft>
              <a:buNone/>
            </a:pPr>
            <a:endParaRPr lang="en-IN" sz="1800" dirty="0">
              <a:effectLst/>
              <a:latin typeface="Cambria" panose="02040503050406030204" pitchFamily="18" charset="0"/>
              <a:ea typeface="Times New Roman" panose="02020603050405020304" pitchFamily="18" charset="0"/>
              <a:cs typeface="Times New Roman" panose="02020603050405020304" pitchFamily="18" charset="0"/>
            </a:endParaRPr>
          </a:p>
          <a:p>
            <a:pPr algn="just">
              <a:lnSpc>
                <a:spcPct val="150000"/>
              </a:lnSpc>
              <a:buNone/>
            </a:pPr>
            <a:r>
              <a:rPr lang="en-IN"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IN" sz="1800" dirty="0">
              <a:effectLst/>
              <a:latin typeface="Cambria" panose="02040503050406030204" pitchFamily="18" charset="0"/>
              <a:ea typeface="Times New Roman" panose="02020603050405020304" pitchFamily="18" charset="0"/>
              <a:cs typeface="Times New Roman" panose="02020603050405020304" pitchFamily="18" charset="0"/>
            </a:endParaRPr>
          </a:p>
          <a:p>
            <a:pPr algn="just">
              <a:lnSpc>
                <a:spcPct val="150000"/>
              </a:lnSpc>
            </a:pPr>
            <a:r>
              <a:rPr lang="en-IN" sz="18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IN" sz="1800" dirty="0">
              <a:effectLst/>
              <a:latin typeface="Cambria" panose="02040503050406030204" pitchFamily="18" charset="0"/>
              <a:ea typeface="Times New Roman" panose="02020603050405020304" pitchFamily="18" charset="0"/>
              <a:cs typeface="Times New Roman" panose="02020603050405020304" pitchFamily="18" charset="0"/>
            </a:endParaRPr>
          </a:p>
          <a:p>
            <a:pPr algn="just">
              <a:lnSpc>
                <a:spcPct val="150000"/>
              </a:lnSpc>
              <a:spcAft>
                <a:spcPts val="1200"/>
              </a:spcAft>
            </a:pPr>
            <a:endParaRPr lang="en-IN" sz="1800" dirty="0">
              <a:effectLst/>
              <a:latin typeface="Cambria" panose="02040503050406030204" pitchFamily="18"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983460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1600" dirty="0" err="1" smtClean="0">
                <a:solidFill>
                  <a:schemeClr val="tx1"/>
                </a:solidFill>
                <a:latin typeface="Arial" panose="020B0604020202020204" pitchFamily="34" charset="0"/>
                <a:cs typeface="Arial" panose="020B0604020202020204" pitchFamily="34" charset="0"/>
              </a:rPr>
              <a:t>MyRenalCare</a:t>
            </a:r>
            <a:r>
              <a:rPr lang="en-US" sz="1600" dirty="0" smtClean="0">
                <a:solidFill>
                  <a:schemeClr val="tx1"/>
                </a:solidFill>
                <a:latin typeface="Arial" panose="020B0604020202020204" pitchFamily="34" charset="0"/>
                <a:cs typeface="Arial" panose="020B0604020202020204" pitchFamily="34" charset="0"/>
              </a:rPr>
              <a:t> </a:t>
            </a:r>
            <a:r>
              <a:rPr lang="en-US" sz="1600" dirty="0">
                <a:solidFill>
                  <a:schemeClr val="tx1"/>
                </a:solidFill>
                <a:latin typeface="Arial" panose="020B0604020202020204" pitchFamily="34" charset="0"/>
                <a:cs typeface="Arial" panose="020B0604020202020204" pitchFamily="34" charset="0"/>
              </a:rPr>
              <a:t>app helps kidney patients take control of their health (2023). https://kidneycareuk.org/news-from-kidney-care-uk/myrenalcare-app-helps-kidney-patients-take-control-of-their-health/.</a:t>
            </a:r>
          </a:p>
          <a:p>
            <a:pPr algn="just"/>
            <a:r>
              <a:rPr lang="en-US" sz="1600" dirty="0">
                <a:solidFill>
                  <a:schemeClr val="tx1"/>
                </a:solidFill>
                <a:latin typeface="Arial" panose="020B0604020202020204" pitchFamily="34" charset="0"/>
                <a:cs typeface="Arial" panose="020B0604020202020204" pitchFamily="34" charset="0"/>
              </a:rPr>
              <a:t>Ingle, M. et al. (2024) 'Area deprivation index predicts annual chronic kidney disease screening and chronic kidney disease development among patients with newly diagnosed hypertension and type 2 diabetes in a large </a:t>
            </a:r>
            <a:r>
              <a:rPr lang="en-US" sz="1600" dirty="0" err="1">
                <a:solidFill>
                  <a:schemeClr val="tx1"/>
                </a:solidFill>
                <a:latin typeface="Arial" panose="020B0604020202020204" pitchFamily="34" charset="0"/>
                <a:cs typeface="Arial" panose="020B0604020202020204" pitchFamily="34" charset="0"/>
              </a:rPr>
              <a:t>midwestern</a:t>
            </a:r>
            <a:r>
              <a:rPr lang="en-US" sz="1600" dirty="0">
                <a:solidFill>
                  <a:schemeClr val="tx1"/>
                </a:solidFill>
                <a:latin typeface="Arial" panose="020B0604020202020204" pitchFamily="34" charset="0"/>
                <a:cs typeface="Arial" panose="020B0604020202020204" pitchFamily="34" charset="0"/>
              </a:rPr>
              <a:t> health system: a retrospective cohort study,' BMJ Public Health, 2(1), p. e000679. https://doi.org/10.1136/bmjph-2023-000679.</a:t>
            </a:r>
          </a:p>
          <a:p>
            <a:pPr algn="just"/>
            <a:r>
              <a:rPr lang="en-US" sz="1600" dirty="0">
                <a:solidFill>
                  <a:schemeClr val="tx1"/>
                </a:solidFill>
                <a:latin typeface="Arial" panose="020B0604020202020204" pitchFamily="34" charset="0"/>
                <a:cs typeface="Arial" panose="020B0604020202020204" pitchFamily="34" charset="0"/>
              </a:rPr>
              <a:t>Johns Hopkins Medicine. “End Stage Renal Disease (ESRD).” Johns Hopkins Medicine, 2019, www.hopkinsmedicine.org/health/conditions-and-diseases/end-stage-renal-failure.</a:t>
            </a:r>
          </a:p>
          <a:p>
            <a:pPr algn="just"/>
            <a:r>
              <a:rPr lang="en-US" sz="1600" dirty="0" err="1">
                <a:solidFill>
                  <a:schemeClr val="tx1"/>
                </a:solidFill>
                <a:latin typeface="Arial" panose="020B0604020202020204" pitchFamily="34" charset="0"/>
                <a:cs typeface="Arial" panose="020B0604020202020204" pitchFamily="34" charset="0"/>
              </a:rPr>
              <a:t>Nephrocare</a:t>
            </a:r>
            <a:r>
              <a:rPr lang="en-US" sz="1600" dirty="0">
                <a:solidFill>
                  <a:schemeClr val="tx1"/>
                </a:solidFill>
                <a:latin typeface="Arial" panose="020B0604020202020204" pitchFamily="34" charset="0"/>
                <a:cs typeface="Arial" panose="020B0604020202020204" pitchFamily="34" charset="0"/>
              </a:rPr>
              <a:t> - </a:t>
            </a:r>
            <a:r>
              <a:rPr lang="en-US" sz="1600" dirty="0" err="1">
                <a:solidFill>
                  <a:schemeClr val="tx1"/>
                </a:solidFill>
                <a:latin typeface="Arial" panose="020B0604020202020204" pitchFamily="34" charset="0"/>
                <a:cs typeface="Arial" panose="020B0604020202020204" pitchFamily="34" charset="0"/>
              </a:rPr>
              <a:t>MyCompanion</a:t>
            </a:r>
            <a:r>
              <a:rPr lang="en-US" sz="1600" dirty="0">
                <a:solidFill>
                  <a:schemeClr val="tx1"/>
                </a:solidFill>
                <a:latin typeface="Arial" panose="020B0604020202020204" pitchFamily="34" charset="0"/>
                <a:cs typeface="Arial" panose="020B0604020202020204" pitchFamily="34" charset="0"/>
              </a:rPr>
              <a:t> App, 2025. https://www.nephrocare.co.uk/mycompanion.</a:t>
            </a:r>
          </a:p>
          <a:p>
            <a:pPr algn="just"/>
            <a:r>
              <a:rPr lang="en-US" sz="1600" dirty="0">
                <a:solidFill>
                  <a:schemeClr val="tx1"/>
                </a:solidFill>
                <a:latin typeface="Arial" panose="020B0604020202020204" pitchFamily="34" charset="0"/>
                <a:cs typeface="Arial" panose="020B0604020202020204" pitchFamily="34" charset="0"/>
              </a:rPr>
              <a:t>Brody, Jane E. “Are Too Many Older Adults Told They Have Kidney Disease?” The New York Times, 1 Nov. 2021, www.nytimes.com/2021/11/01/well/live/chronic-kidney-disease-failure.html.</a:t>
            </a:r>
          </a:p>
          <a:p>
            <a:pPr algn="just"/>
            <a:r>
              <a:rPr lang="en-US" sz="1600" dirty="0" err="1">
                <a:solidFill>
                  <a:schemeClr val="tx1"/>
                </a:solidFill>
                <a:latin typeface="Arial" panose="020B0604020202020204" pitchFamily="34" charset="0"/>
                <a:cs typeface="Arial" panose="020B0604020202020204" pitchFamily="34" charset="0"/>
              </a:rPr>
              <a:t>Hirst</a:t>
            </a:r>
            <a:r>
              <a:rPr lang="en-US" sz="1600" dirty="0">
                <a:solidFill>
                  <a:schemeClr val="tx1"/>
                </a:solidFill>
                <a:latin typeface="Arial" panose="020B0604020202020204" pitchFamily="34" charset="0"/>
                <a:cs typeface="Arial" panose="020B0604020202020204" pitchFamily="34" charset="0"/>
              </a:rPr>
              <a:t>, Jennifer A, et al. “Prevalence of Chronic Kidney Disease in the Community Using Data from </a:t>
            </a:r>
            <a:r>
              <a:rPr lang="en-US" sz="1600" dirty="0" err="1">
                <a:solidFill>
                  <a:schemeClr val="tx1"/>
                </a:solidFill>
                <a:latin typeface="Arial" panose="020B0604020202020204" pitchFamily="34" charset="0"/>
                <a:cs typeface="Arial" panose="020B0604020202020204" pitchFamily="34" charset="0"/>
              </a:rPr>
              <a:t>OxRen</a:t>
            </a:r>
            <a:r>
              <a:rPr lang="en-US" sz="1600" dirty="0">
                <a:solidFill>
                  <a:schemeClr val="tx1"/>
                </a:solidFill>
                <a:latin typeface="Arial" panose="020B0604020202020204" pitchFamily="34" charset="0"/>
                <a:cs typeface="Arial" panose="020B0604020202020204" pitchFamily="34" charset="0"/>
              </a:rPr>
              <a:t>: A UK Population-Based Cohort Study.” British Journal of General Practice, vol. 70, no. 693, 10 Feb. 2020, pp. e285–e293, bjgp.org/content/70/693/e285, https://doi.org/10.3399/bjgp20x708245.</a:t>
            </a:r>
          </a:p>
          <a:p>
            <a:pPr algn="just"/>
            <a:r>
              <a:rPr lang="en-US" sz="1600" dirty="0">
                <a:solidFill>
                  <a:schemeClr val="tx1"/>
                </a:solidFill>
                <a:latin typeface="Arial" panose="020B0604020202020204" pitchFamily="34" charset="0"/>
                <a:cs typeface="Arial" panose="020B0604020202020204" pitchFamily="34" charset="0"/>
              </a:rPr>
              <a:t>Liu, Yan, et al. “Global Incidence and Death Estimates of Chronic Kidney Disease due to Hypertension from 1990 to 2019, an Ecological Analysis of the Global Burden of Diseases 2019 Study.” BMC Nephrology, vol. 24, no. 1, 29 Nov. 2023, https://doi.org/10.1186/s12882-023-03391-z.</a:t>
            </a:r>
          </a:p>
          <a:p>
            <a:pPr algn="just"/>
            <a:r>
              <a:rPr lang="en-US" sz="1600" dirty="0" err="1">
                <a:solidFill>
                  <a:schemeClr val="tx1"/>
                </a:solidFill>
                <a:latin typeface="Arial" panose="020B0604020202020204" pitchFamily="34" charset="0"/>
                <a:cs typeface="Arial" panose="020B0604020202020204" pitchFamily="34" charset="0"/>
              </a:rPr>
              <a:t>Villar</a:t>
            </a:r>
            <a:r>
              <a:rPr lang="en-US" sz="1600" dirty="0">
                <a:solidFill>
                  <a:schemeClr val="tx1"/>
                </a:solidFill>
                <a:latin typeface="Arial" panose="020B0604020202020204" pitchFamily="34" charset="0"/>
                <a:cs typeface="Arial" panose="020B0604020202020204" pitchFamily="34" charset="0"/>
              </a:rPr>
              <a:t>, R. (2024) 'Revolutionizing Chronic Kidney Disease Management with Digital Health Solutions,' Calcium Digital Health Platform, 15 September. https://calciumhealth.com/revolutionizing-chronic-kidney-disease-management-with-digital-health-solutions/#:~:text=Reminders%20and%20alerts.%20One%20of%20the%20most,lab%20test%20can%20lead%20to%20significant%20setbacks.</a:t>
            </a:r>
          </a:p>
          <a:p>
            <a:pPr algn="just"/>
            <a:r>
              <a:rPr lang="en-US" sz="1600" dirty="0">
                <a:solidFill>
                  <a:schemeClr val="tx1"/>
                </a:solidFill>
                <a:latin typeface="Arial" panose="020B0604020202020204" pitchFamily="34" charset="0"/>
                <a:cs typeface="Arial" panose="020B0604020202020204" pitchFamily="34" charset="0"/>
              </a:rPr>
              <a:t>Singh, </a:t>
            </a:r>
            <a:r>
              <a:rPr lang="en-US" sz="1600" dirty="0" err="1">
                <a:solidFill>
                  <a:schemeClr val="tx1"/>
                </a:solidFill>
                <a:latin typeface="Arial" panose="020B0604020202020204" pitchFamily="34" charset="0"/>
                <a:cs typeface="Arial" panose="020B0604020202020204" pitchFamily="34" charset="0"/>
              </a:rPr>
              <a:t>Karandeep</a:t>
            </a:r>
            <a:r>
              <a:rPr lang="en-US" sz="1600" dirty="0">
                <a:solidFill>
                  <a:schemeClr val="tx1"/>
                </a:solidFill>
                <a:latin typeface="Arial" panose="020B0604020202020204" pitchFamily="34" charset="0"/>
                <a:cs typeface="Arial" panose="020B0604020202020204" pitchFamily="34" charset="0"/>
              </a:rPr>
              <a:t>, et al. “Patients’ and Nephrologists’ Evaluation of Patient-Facing Smartphone Apps for CKD.” Clinical Journal of the American Society of Nephrology, vol. 14, no. 4, 5 Apr. 2019, pp. 523–529, cjasn.asnjournals.org/content/14/4/523?WT_MC_ID=TMD01&amp;utm_campaign=Clin_J_Am_Soc_Nephrol_TrendMD_1&amp;utm_medium=</a:t>
            </a:r>
            <a:r>
              <a:rPr lang="en-US" sz="1600" dirty="0" err="1">
                <a:solidFill>
                  <a:schemeClr val="tx1"/>
                </a:solidFill>
                <a:latin typeface="Arial" panose="020B0604020202020204" pitchFamily="34" charset="0"/>
                <a:cs typeface="Arial" panose="020B0604020202020204" pitchFamily="34" charset="0"/>
              </a:rPr>
              <a:t>cpc&amp;utm_source</a:t>
            </a:r>
            <a:r>
              <a:rPr lang="en-US" sz="1600" dirty="0">
                <a:solidFill>
                  <a:schemeClr val="tx1"/>
                </a:solidFill>
                <a:latin typeface="Arial" panose="020B0604020202020204" pitchFamily="34" charset="0"/>
                <a:cs typeface="Arial" panose="020B0604020202020204" pitchFamily="34" charset="0"/>
              </a:rPr>
              <a:t>=</a:t>
            </a:r>
            <a:r>
              <a:rPr lang="en-US" sz="1600" dirty="0" err="1">
                <a:solidFill>
                  <a:schemeClr val="tx1"/>
                </a:solidFill>
                <a:latin typeface="Arial" panose="020B0604020202020204" pitchFamily="34" charset="0"/>
                <a:cs typeface="Arial" panose="020B0604020202020204" pitchFamily="34" charset="0"/>
              </a:rPr>
              <a:t>TrendMD</a:t>
            </a:r>
            <a:r>
              <a:rPr lang="en-US" sz="1600" dirty="0">
                <a:solidFill>
                  <a:schemeClr val="tx1"/>
                </a:solidFill>
                <a:latin typeface="Arial" panose="020B0604020202020204" pitchFamily="34" charset="0"/>
                <a:cs typeface="Arial" panose="020B0604020202020204" pitchFamily="34" charset="0"/>
              </a:rPr>
              <a:t>, https://doi.org/10.2215/CJN.10370818. Accessed 7 June 2022.</a:t>
            </a:r>
          </a:p>
          <a:p>
            <a:pPr algn="just"/>
            <a:r>
              <a:rPr lang="en-US" sz="1600" dirty="0" err="1">
                <a:solidFill>
                  <a:schemeClr val="tx1"/>
                </a:solidFill>
                <a:latin typeface="Arial" panose="020B0604020202020204" pitchFamily="34" charset="0"/>
                <a:cs typeface="Arial" panose="020B0604020202020204" pitchFamily="34" charset="0"/>
              </a:rPr>
              <a:t>MyRenalCare</a:t>
            </a:r>
            <a:r>
              <a:rPr lang="en-US" sz="1600" dirty="0">
                <a:solidFill>
                  <a:schemeClr val="tx1"/>
                </a:solidFill>
                <a:latin typeface="Arial" panose="020B0604020202020204" pitchFamily="34" charset="0"/>
                <a:cs typeface="Arial" panose="020B0604020202020204" pitchFamily="34" charset="0"/>
              </a:rPr>
              <a:t> app helps kidney patients take control of their health (2023b). https://kidneycareuk.org/news-from-kidney-care-uk/myrenalcare-app-helps-kidney-patients-take-control-of-their-health/.</a:t>
            </a:r>
          </a:p>
          <a:p>
            <a:pPr algn="just"/>
            <a:r>
              <a:rPr lang="en-US" sz="1600" dirty="0">
                <a:solidFill>
                  <a:schemeClr val="tx1"/>
                </a:solidFill>
                <a:latin typeface="Arial" panose="020B0604020202020204" pitchFamily="34" charset="0"/>
                <a:cs typeface="Arial" panose="020B0604020202020204" pitchFamily="34" charset="0"/>
              </a:rPr>
              <a:t>For. “</a:t>
            </a:r>
            <a:r>
              <a:rPr lang="en-US" sz="1600" dirty="0" err="1">
                <a:solidFill>
                  <a:schemeClr val="tx1"/>
                </a:solidFill>
                <a:latin typeface="Arial" panose="020B0604020202020204" pitchFamily="34" charset="0"/>
                <a:cs typeface="Arial" panose="020B0604020202020204" pitchFamily="34" charset="0"/>
              </a:rPr>
              <a:t>MyRenalCare</a:t>
            </a:r>
            <a:r>
              <a:rPr lang="en-US" sz="1600" dirty="0">
                <a:solidFill>
                  <a:schemeClr val="tx1"/>
                </a:solidFill>
                <a:latin typeface="Arial" panose="020B0604020202020204" pitchFamily="34" charset="0"/>
                <a:cs typeface="Arial" panose="020B0604020202020204" pitchFamily="34" charset="0"/>
              </a:rPr>
              <a:t>.” </a:t>
            </a:r>
            <a:r>
              <a:rPr lang="en-US" sz="1600" dirty="0" err="1">
                <a:solidFill>
                  <a:schemeClr val="tx1"/>
                </a:solidFill>
                <a:latin typeface="Arial" panose="020B0604020202020204" pitchFamily="34" charset="0"/>
                <a:cs typeface="Arial" panose="020B0604020202020204" pitchFamily="34" charset="0"/>
              </a:rPr>
              <a:t>MyRenalCare</a:t>
            </a:r>
            <a:r>
              <a:rPr lang="en-US" sz="1600" dirty="0">
                <a:solidFill>
                  <a:schemeClr val="tx1"/>
                </a:solidFill>
                <a:latin typeface="Arial" panose="020B0604020202020204" pitchFamily="34" charset="0"/>
                <a:cs typeface="Arial" panose="020B0604020202020204" pitchFamily="34" charset="0"/>
              </a:rPr>
              <a:t>, 2025, www.myrenalcare.com/clinicians-2. Accessed 23 Apr. 2025.</a:t>
            </a:r>
          </a:p>
        </p:txBody>
      </p:sp>
    </p:spTree>
    <p:extLst>
      <p:ext uri="{BB962C8B-B14F-4D97-AF65-F5344CB8AC3E}">
        <p14:creationId xmlns:p14="http://schemas.microsoft.com/office/powerpoint/2010/main" val="241452296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p:cNvSpPr/>
          <p:nvPr/>
        </p:nvSpPr>
        <p:spPr>
          <a:xfrm>
            <a:off x="0" y="144380"/>
            <a:ext cx="12192000" cy="671362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dirty="0" smtClean="0">
                <a:solidFill>
                  <a:schemeClr val="tx1"/>
                </a:solidFill>
                <a:latin typeface="Arial" panose="020B0604020202020204" pitchFamily="34" charset="0"/>
                <a:cs typeface="Arial" panose="020B0604020202020204" pitchFamily="34" charset="0"/>
              </a:rPr>
              <a:t>Bello</a:t>
            </a:r>
            <a:r>
              <a:rPr lang="en-US" dirty="0">
                <a:solidFill>
                  <a:schemeClr val="tx1"/>
                </a:solidFill>
                <a:latin typeface="Arial" panose="020B0604020202020204" pitchFamily="34" charset="0"/>
                <a:cs typeface="Arial" panose="020B0604020202020204" pitchFamily="34" charset="0"/>
              </a:rPr>
              <a:t>, A.K., et al. (2019) "Effective strategies to reduce the burden of kidney disease: A systematic review." Nephrology Dialysis Transplantation, 34(1), pp.23-32.</a:t>
            </a:r>
          </a:p>
          <a:p>
            <a:pPr algn="just"/>
            <a:r>
              <a:rPr lang="en-US" dirty="0" smtClean="0">
                <a:solidFill>
                  <a:schemeClr val="tx1"/>
                </a:solidFill>
                <a:latin typeface="Arial" panose="020B0604020202020204" pitchFamily="34" charset="0"/>
                <a:cs typeface="Arial" panose="020B0604020202020204" pitchFamily="34" charset="0"/>
              </a:rPr>
              <a:t>Green</a:t>
            </a:r>
            <a:r>
              <a:rPr lang="en-US" dirty="0">
                <a:solidFill>
                  <a:schemeClr val="tx1"/>
                </a:solidFill>
                <a:latin typeface="Arial" panose="020B0604020202020204" pitchFamily="34" charset="0"/>
                <a:cs typeface="Arial" panose="020B0604020202020204" pitchFamily="34" charset="0"/>
              </a:rPr>
              <a:t>, L.W. &amp; </a:t>
            </a:r>
            <a:r>
              <a:rPr lang="en-US" dirty="0" err="1">
                <a:solidFill>
                  <a:schemeClr val="tx1"/>
                </a:solidFill>
                <a:latin typeface="Arial" panose="020B0604020202020204" pitchFamily="34" charset="0"/>
                <a:cs typeface="Arial" panose="020B0604020202020204" pitchFamily="34" charset="0"/>
              </a:rPr>
              <a:t>Kreuter</a:t>
            </a:r>
            <a:r>
              <a:rPr lang="en-US" dirty="0">
                <a:solidFill>
                  <a:schemeClr val="tx1"/>
                </a:solidFill>
                <a:latin typeface="Arial" panose="020B0604020202020204" pitchFamily="34" charset="0"/>
                <a:cs typeface="Arial" panose="020B0604020202020204" pitchFamily="34" charset="0"/>
              </a:rPr>
              <a:t>, M.W. (2005) Health Program Planning: An Educational and Ecological Approach. 4th ed. New York: McGraw-Hill.</a:t>
            </a:r>
          </a:p>
          <a:p>
            <a:pPr algn="just"/>
            <a:r>
              <a:rPr lang="en-US" dirty="0" smtClean="0">
                <a:solidFill>
                  <a:schemeClr val="tx1"/>
                </a:solidFill>
                <a:latin typeface="Arial" panose="020B0604020202020204" pitchFamily="34" charset="0"/>
                <a:cs typeface="Arial" panose="020B0604020202020204" pitchFamily="34" charset="0"/>
              </a:rPr>
              <a:t>Levey</a:t>
            </a:r>
            <a:r>
              <a:rPr lang="en-US" dirty="0">
                <a:solidFill>
                  <a:schemeClr val="tx1"/>
                </a:solidFill>
                <a:latin typeface="Arial" panose="020B0604020202020204" pitchFamily="34" charset="0"/>
                <a:cs typeface="Arial" panose="020B0604020202020204" pitchFamily="34" charset="0"/>
              </a:rPr>
              <a:t>, A.S., et al. (2020) "Chronic kidney disease: A public health priority." The Lancet, 395(10225), pp.662-674.</a:t>
            </a:r>
          </a:p>
          <a:p>
            <a:pPr algn="just"/>
            <a:r>
              <a:rPr lang="en-US" dirty="0" smtClean="0">
                <a:solidFill>
                  <a:schemeClr val="tx1"/>
                </a:solidFill>
                <a:latin typeface="Arial" panose="020B0604020202020204" pitchFamily="34" charset="0"/>
                <a:cs typeface="Arial" panose="020B0604020202020204" pitchFamily="34" charset="0"/>
              </a:rPr>
              <a:t>Webster</a:t>
            </a:r>
            <a:r>
              <a:rPr lang="en-US" dirty="0">
                <a:solidFill>
                  <a:schemeClr val="tx1"/>
                </a:solidFill>
                <a:latin typeface="Arial" panose="020B0604020202020204" pitchFamily="34" charset="0"/>
                <a:cs typeface="Arial" panose="020B0604020202020204" pitchFamily="34" charset="0"/>
              </a:rPr>
              <a:t>, A.C., et al. (2017) "Chronic kidney disease." The Lancet, 389(10075), pp.1238-1252.</a:t>
            </a:r>
          </a:p>
          <a:p>
            <a:pPr algn="just"/>
            <a:r>
              <a:rPr lang="en-US" dirty="0" err="1" smtClean="0">
                <a:solidFill>
                  <a:schemeClr val="tx1"/>
                </a:solidFill>
                <a:latin typeface="Arial" panose="020B0604020202020204" pitchFamily="34" charset="0"/>
                <a:cs typeface="Arial" panose="020B0604020202020204" pitchFamily="34" charset="0"/>
              </a:rPr>
              <a:t>Ewles</a:t>
            </a:r>
            <a:r>
              <a:rPr lang="en-US" dirty="0">
                <a:solidFill>
                  <a:schemeClr val="tx1"/>
                </a:solidFill>
                <a:latin typeface="Arial" panose="020B0604020202020204" pitchFamily="34" charset="0"/>
                <a:cs typeface="Arial" panose="020B0604020202020204" pitchFamily="34" charset="0"/>
              </a:rPr>
              <a:t>, L. &amp; </a:t>
            </a:r>
            <a:r>
              <a:rPr lang="en-US" dirty="0" err="1">
                <a:solidFill>
                  <a:schemeClr val="tx1"/>
                </a:solidFill>
                <a:latin typeface="Arial" panose="020B0604020202020204" pitchFamily="34" charset="0"/>
                <a:cs typeface="Arial" panose="020B0604020202020204" pitchFamily="34" charset="0"/>
              </a:rPr>
              <a:t>Simnett</a:t>
            </a:r>
            <a:r>
              <a:rPr lang="en-US" dirty="0">
                <a:solidFill>
                  <a:schemeClr val="tx1"/>
                </a:solidFill>
                <a:latin typeface="Arial" panose="020B0604020202020204" pitchFamily="34" charset="0"/>
                <a:cs typeface="Arial" panose="020B0604020202020204" pitchFamily="34" charset="0"/>
              </a:rPr>
              <a:t>, I. (2003) Promoting Health: A Practical Guide. 5th ed. Edinburgh: </a:t>
            </a:r>
            <a:r>
              <a:rPr lang="en-US" dirty="0" err="1">
                <a:solidFill>
                  <a:schemeClr val="tx1"/>
                </a:solidFill>
                <a:latin typeface="Arial" panose="020B0604020202020204" pitchFamily="34" charset="0"/>
                <a:cs typeface="Arial" panose="020B0604020202020204" pitchFamily="34" charset="0"/>
              </a:rPr>
              <a:t>Baillière</a:t>
            </a:r>
            <a:r>
              <a:rPr lang="en-US" dirty="0">
                <a:solidFill>
                  <a:schemeClr val="tx1"/>
                </a:solidFill>
                <a:latin typeface="Arial" panose="020B0604020202020204" pitchFamily="34" charset="0"/>
                <a:cs typeface="Arial" panose="020B0604020202020204" pitchFamily="34" charset="0"/>
              </a:rPr>
              <a:t> Tindall.</a:t>
            </a:r>
          </a:p>
          <a:p>
            <a:pPr algn="just"/>
            <a:r>
              <a:rPr lang="en-US" dirty="0" smtClean="0">
                <a:solidFill>
                  <a:schemeClr val="tx1"/>
                </a:solidFill>
                <a:latin typeface="Arial" panose="020B0604020202020204" pitchFamily="34" charset="0"/>
                <a:cs typeface="Arial" panose="020B0604020202020204" pitchFamily="34" charset="0"/>
              </a:rPr>
              <a:t>Webster</a:t>
            </a:r>
            <a:r>
              <a:rPr lang="en-US" dirty="0">
                <a:solidFill>
                  <a:schemeClr val="tx1"/>
                </a:solidFill>
                <a:latin typeface="Arial" panose="020B0604020202020204" pitchFamily="34" charset="0"/>
                <a:cs typeface="Arial" panose="020B0604020202020204" pitchFamily="34" charset="0"/>
              </a:rPr>
              <a:t>, A.C. et al. (2017) 'Chronic kidney disease', The Lancet, 389(10075), </a:t>
            </a:r>
            <a:r>
              <a:rPr lang="en-US" dirty="0" smtClean="0">
                <a:solidFill>
                  <a:schemeClr val="tx1"/>
                </a:solidFill>
                <a:latin typeface="Arial" panose="020B0604020202020204" pitchFamily="34" charset="0"/>
                <a:cs typeface="Arial" panose="020B0604020202020204" pitchFamily="34" charset="0"/>
              </a:rPr>
              <a:t>pp.1238-1252.</a:t>
            </a:r>
          </a:p>
          <a:p>
            <a:pPr algn="just"/>
            <a:r>
              <a:rPr lang="en-US" dirty="0">
                <a:solidFill>
                  <a:schemeClr val="tx1"/>
                </a:solidFill>
                <a:latin typeface="Arial" panose="020B0604020202020204" pitchFamily="34" charset="0"/>
                <a:cs typeface="Arial" panose="020B0604020202020204" pitchFamily="34" charset="0"/>
              </a:rPr>
              <a:t>Levey, A.S. et al. (2020) 'Chronic kidney disease: A public health priority', The Lancet, 395(10225), pp.662-674. Lloyds Bank UK Consumer Digital Index. (2022). UK Consumer Digital Index 2022. Retrieved from https://www.lloydsbank.com/consumer-digital-index.html </a:t>
            </a:r>
          </a:p>
          <a:p>
            <a:pPr algn="just"/>
            <a:r>
              <a:rPr lang="en-US" dirty="0">
                <a:solidFill>
                  <a:schemeClr val="tx1"/>
                </a:solidFill>
                <a:latin typeface="Arial" panose="020B0604020202020204" pitchFamily="34" charset="0"/>
                <a:cs typeface="Arial" panose="020B0604020202020204" pitchFamily="34" charset="0"/>
              </a:rPr>
              <a:t>NHS England. (2019). The NHS Long Term Plan. Retrieved from https://www.longtermplan.nhs.uk/ </a:t>
            </a:r>
          </a:p>
          <a:p>
            <a:pPr algn="just"/>
            <a:r>
              <a:rPr lang="en-US" dirty="0">
                <a:solidFill>
                  <a:schemeClr val="tx1"/>
                </a:solidFill>
                <a:latin typeface="Arial" panose="020B0604020202020204" pitchFamily="34" charset="0"/>
                <a:cs typeface="Arial" panose="020B0604020202020204" pitchFamily="34" charset="0"/>
              </a:rPr>
              <a:t>Public Health England. (2020). Chronic kidney disease prevalence model. Retrieved from https://assets.publishing.service.gov.uk/media/5a82c379e5274a2e8ab593af/ChronickidneydiseaseCKDprevalencemodelbriefing.pdf </a:t>
            </a:r>
          </a:p>
          <a:p>
            <a:pPr algn="just"/>
            <a:r>
              <a:rPr lang="en-US" dirty="0">
                <a:solidFill>
                  <a:schemeClr val="tx1"/>
                </a:solidFill>
                <a:latin typeface="Arial" panose="020B0604020202020204" pitchFamily="34" charset="0"/>
                <a:cs typeface="Arial" panose="020B0604020202020204" pitchFamily="34" charset="0"/>
              </a:rPr>
              <a:t>Pew Research Center. (2021). Older adults and technology use. Retrieved from https://www.pewresearch.org/internet/2014/04/03/older-adults-and-technology-use/ </a:t>
            </a:r>
          </a:p>
          <a:p>
            <a:pPr algn="just"/>
            <a:r>
              <a:rPr lang="en-US" dirty="0">
                <a:solidFill>
                  <a:schemeClr val="tx1"/>
                </a:solidFill>
                <a:latin typeface="Arial" panose="020B0604020202020204" pitchFamily="34" charset="0"/>
                <a:cs typeface="Arial" panose="020B0604020202020204" pitchFamily="34" charset="0"/>
              </a:rPr>
              <a:t>Yin, R., </a:t>
            </a:r>
            <a:r>
              <a:rPr lang="en-US" dirty="0" err="1">
                <a:solidFill>
                  <a:schemeClr val="tx1"/>
                </a:solidFill>
                <a:latin typeface="Arial" panose="020B0604020202020204" pitchFamily="34" charset="0"/>
                <a:cs typeface="Arial" panose="020B0604020202020204" pitchFamily="34" charset="0"/>
              </a:rPr>
              <a:t>Martinengo</a:t>
            </a:r>
            <a:r>
              <a:rPr lang="en-US" dirty="0">
                <a:solidFill>
                  <a:schemeClr val="tx1"/>
                </a:solidFill>
                <a:latin typeface="Arial" panose="020B0604020202020204" pitchFamily="34" charset="0"/>
                <a:cs typeface="Arial" panose="020B0604020202020204" pitchFamily="34" charset="0"/>
              </a:rPr>
              <a:t>, L., Smith, H. E., </a:t>
            </a:r>
            <a:r>
              <a:rPr lang="en-US" dirty="0" err="1">
                <a:solidFill>
                  <a:schemeClr val="tx1"/>
                </a:solidFill>
                <a:latin typeface="Arial" panose="020B0604020202020204" pitchFamily="34" charset="0"/>
                <a:cs typeface="Arial" panose="020B0604020202020204" pitchFamily="34" charset="0"/>
              </a:rPr>
              <a:t>Subramaniam</a:t>
            </a:r>
            <a:r>
              <a:rPr lang="en-US" dirty="0">
                <a:solidFill>
                  <a:schemeClr val="tx1"/>
                </a:solidFill>
                <a:latin typeface="Arial" panose="020B0604020202020204" pitchFamily="34" charset="0"/>
                <a:cs typeface="Arial" panose="020B0604020202020204" pitchFamily="34" charset="0"/>
              </a:rPr>
              <a:t>, M., </a:t>
            </a:r>
            <a:r>
              <a:rPr lang="en-US" dirty="0" err="1">
                <a:solidFill>
                  <a:schemeClr val="tx1"/>
                </a:solidFill>
                <a:latin typeface="Arial" panose="020B0604020202020204" pitchFamily="34" charset="0"/>
                <a:cs typeface="Arial" panose="020B0604020202020204" pitchFamily="34" charset="0"/>
              </a:rPr>
              <a:t>Griva</a:t>
            </a:r>
            <a:r>
              <a:rPr lang="en-US" dirty="0">
                <a:solidFill>
                  <a:schemeClr val="tx1"/>
                </a:solidFill>
                <a:latin typeface="Arial" panose="020B0604020202020204" pitchFamily="34" charset="0"/>
                <a:cs typeface="Arial" panose="020B0604020202020204" pitchFamily="34" charset="0"/>
              </a:rPr>
              <a:t>, K., &amp; Car, L. T. (2024). The views and experiences of older adults regarding digital mental health interventions: a systematic review </a:t>
            </a:r>
            <a:r>
              <a:rPr lang="en-US" dirty="0" err="1">
                <a:solidFill>
                  <a:schemeClr val="tx1"/>
                </a:solidFill>
                <a:latin typeface="Arial" panose="020B0604020202020204" pitchFamily="34" charset="0"/>
                <a:cs typeface="Arial" panose="020B0604020202020204" pitchFamily="34" charset="0"/>
              </a:rPr>
              <a:t>ofqualitative</a:t>
            </a:r>
            <a:r>
              <a:rPr lang="en-US" dirty="0">
                <a:solidFill>
                  <a:schemeClr val="tx1"/>
                </a:solidFill>
                <a:latin typeface="Arial" panose="020B0604020202020204" pitchFamily="34" charset="0"/>
                <a:cs typeface="Arial" panose="020B0604020202020204" pitchFamily="34" charset="0"/>
              </a:rPr>
              <a:t> studies. The Lancet Healthy Longevity.</a:t>
            </a:r>
          </a:p>
          <a:p>
            <a:pPr algn="just"/>
            <a:r>
              <a:rPr lang="en-US" dirty="0">
                <a:solidFill>
                  <a:schemeClr val="tx1"/>
                </a:solidFill>
                <a:latin typeface="Arial" panose="020B0604020202020204" pitchFamily="34" charset="0"/>
                <a:cs typeface="Arial" panose="020B0604020202020204" pitchFamily="34" charset="0"/>
              </a:rPr>
              <a:t>Zoccali, C., </a:t>
            </a:r>
            <a:r>
              <a:rPr lang="en-US" dirty="0" err="1">
                <a:solidFill>
                  <a:schemeClr val="tx1"/>
                </a:solidFill>
                <a:latin typeface="Arial" panose="020B0604020202020204" pitchFamily="34" charset="0"/>
                <a:cs typeface="Arial" panose="020B0604020202020204" pitchFamily="34" charset="0"/>
              </a:rPr>
              <a:t>Mallamaci</a:t>
            </a:r>
            <a:r>
              <a:rPr lang="en-US" dirty="0">
                <a:solidFill>
                  <a:schemeClr val="tx1"/>
                </a:solidFill>
                <a:latin typeface="Arial" panose="020B0604020202020204" pitchFamily="34" charset="0"/>
                <a:cs typeface="Arial" panose="020B0604020202020204" pitchFamily="34" charset="0"/>
              </a:rPr>
              <a:t>, F., </a:t>
            </a:r>
            <a:r>
              <a:rPr lang="en-US" dirty="0" err="1">
                <a:solidFill>
                  <a:schemeClr val="tx1"/>
                </a:solidFill>
                <a:latin typeface="Arial" panose="020B0604020202020204" pitchFamily="34" charset="0"/>
                <a:cs typeface="Arial" panose="020B0604020202020204" pitchFamily="34" charset="0"/>
              </a:rPr>
              <a:t>Lightstone</a:t>
            </a:r>
            <a:r>
              <a:rPr lang="en-US" dirty="0">
                <a:solidFill>
                  <a:schemeClr val="tx1"/>
                </a:solidFill>
                <a:latin typeface="Arial" panose="020B0604020202020204" pitchFamily="34" charset="0"/>
                <a:cs typeface="Arial" panose="020B0604020202020204" pitchFamily="34" charset="0"/>
              </a:rPr>
              <a:t>, L., </a:t>
            </a:r>
            <a:r>
              <a:rPr lang="en-US" dirty="0" err="1">
                <a:solidFill>
                  <a:schemeClr val="tx1"/>
                </a:solidFill>
                <a:latin typeface="Arial" panose="020B0604020202020204" pitchFamily="34" charset="0"/>
                <a:cs typeface="Arial" panose="020B0604020202020204" pitchFamily="34" charset="0"/>
              </a:rPr>
              <a:t>Jha</a:t>
            </a:r>
            <a:r>
              <a:rPr lang="en-US" dirty="0">
                <a:solidFill>
                  <a:schemeClr val="tx1"/>
                </a:solidFill>
                <a:latin typeface="Arial" panose="020B0604020202020204" pitchFamily="34" charset="0"/>
                <a:cs typeface="Arial" panose="020B0604020202020204" pitchFamily="34" charset="0"/>
              </a:rPr>
              <a:t>, V., Pollock, C., Tuttle, K., ... &amp; </a:t>
            </a:r>
            <a:r>
              <a:rPr lang="en-US" dirty="0" err="1">
                <a:solidFill>
                  <a:schemeClr val="tx1"/>
                </a:solidFill>
                <a:latin typeface="Arial" panose="020B0604020202020204" pitchFamily="34" charset="0"/>
                <a:cs typeface="Arial" panose="020B0604020202020204" pitchFamily="34" charset="0"/>
              </a:rPr>
              <a:t>Vanholder</a:t>
            </a:r>
            <a:r>
              <a:rPr lang="en-US" dirty="0">
                <a:solidFill>
                  <a:schemeClr val="tx1"/>
                </a:solidFill>
                <a:latin typeface="Arial" panose="020B0604020202020204" pitchFamily="34" charset="0"/>
                <a:cs typeface="Arial" panose="020B0604020202020204" pitchFamily="34" charset="0"/>
              </a:rPr>
              <a:t>, R. (2024). A new era in the science and care of kidney diseases. Nature Reviews Nephrology, 20(7), 460-472.</a:t>
            </a:r>
          </a:p>
          <a:p>
            <a:pPr algn="just"/>
            <a:r>
              <a:rPr lang="en-US" dirty="0">
                <a:solidFill>
                  <a:schemeClr val="tx1"/>
                </a:solidFill>
                <a:latin typeface="Arial" panose="020B0604020202020204" pitchFamily="34" charset="0"/>
                <a:cs typeface="Arial" panose="020B0604020202020204" pitchFamily="34" charset="0"/>
              </a:rPr>
              <a:t>Zainal, H., Xin, X., </a:t>
            </a:r>
            <a:r>
              <a:rPr lang="en-US" dirty="0" err="1">
                <a:solidFill>
                  <a:schemeClr val="tx1"/>
                </a:solidFill>
                <a:latin typeface="Arial" panose="020B0604020202020204" pitchFamily="34" charset="0"/>
                <a:cs typeface="Arial" panose="020B0604020202020204" pitchFamily="34" charset="0"/>
              </a:rPr>
              <a:t>Thumboo</a:t>
            </a:r>
            <a:r>
              <a:rPr lang="en-US" dirty="0">
                <a:solidFill>
                  <a:schemeClr val="tx1"/>
                </a:solidFill>
                <a:latin typeface="Arial" panose="020B0604020202020204" pitchFamily="34" charset="0"/>
                <a:cs typeface="Arial" panose="020B0604020202020204" pitchFamily="34" charset="0"/>
              </a:rPr>
              <a:t>, J., &amp; Fong, K. Y. (2022). Medical school curriculum in the digital age: perspectives of clinical educators and teachers. BMC Medical Education, 22(1), 428.</a:t>
            </a:r>
          </a:p>
          <a:p>
            <a:pPr algn="ctr"/>
            <a:endParaRPr lang="en-US" dirty="0">
              <a:solidFill>
                <a:schemeClr val="tx1"/>
              </a:solidFill>
            </a:endParaRPr>
          </a:p>
        </p:txBody>
      </p:sp>
    </p:spTree>
    <p:extLst>
      <p:ext uri="{BB962C8B-B14F-4D97-AF65-F5344CB8AC3E}">
        <p14:creationId xmlns:p14="http://schemas.microsoft.com/office/powerpoint/2010/main" val="262092627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LevelVTI">
  <a:themeElements>
    <a:clrScheme name="Custom 88">
      <a:dk1>
        <a:sysClr val="windowText" lastClr="000000"/>
      </a:dk1>
      <a:lt1>
        <a:sysClr val="window" lastClr="FFFFFF"/>
      </a:lt1>
      <a:dk2>
        <a:srgbClr val="182230"/>
      </a:dk2>
      <a:lt2>
        <a:srgbClr val="F2F2F2"/>
      </a:lt2>
      <a:accent1>
        <a:srgbClr val="00BAC8"/>
      </a:accent1>
      <a:accent2>
        <a:srgbClr val="794DFF"/>
      </a:accent2>
      <a:accent3>
        <a:srgbClr val="00D17D"/>
      </a:accent3>
      <a:accent4>
        <a:srgbClr val="E69500"/>
      </a:accent4>
      <a:accent5>
        <a:srgbClr val="FE5D21"/>
      </a:accent5>
      <a:accent6>
        <a:srgbClr val="939393"/>
      </a:accent6>
      <a:hlink>
        <a:srgbClr val="3E8FF1"/>
      </a:hlink>
      <a:folHlink>
        <a:srgbClr val="939393"/>
      </a:folHlink>
    </a:clrScheme>
    <a:fontScheme name="Seaford">
      <a:majorFont>
        <a:latin typeface="Seaford"/>
        <a:ea typeface=""/>
        <a:cs typeface=""/>
      </a:majorFont>
      <a:minorFont>
        <a:latin typeface="Seafor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evelVTI" id="{64F43929-0387-4D33-907F-72B939BCAF99}" vid="{D804DF84-3298-4A39-BA0E-21F83D68BC2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608</TotalTime>
  <Words>5464</Words>
  <Application>Microsoft Office PowerPoint</Application>
  <PresentationFormat>Widescreen</PresentationFormat>
  <Paragraphs>283</Paragraphs>
  <Slides>36</Slides>
  <Notes>1</Notes>
  <HiddenSlides>0</HiddenSlides>
  <MMClips>0</MMClips>
  <ScaleCrop>false</ScaleCrop>
  <HeadingPairs>
    <vt:vector size="6" baseType="variant">
      <vt:variant>
        <vt:lpstr>Fonts Used</vt:lpstr>
      </vt:variant>
      <vt:variant>
        <vt:i4>10</vt:i4>
      </vt:variant>
      <vt:variant>
        <vt:lpstr>Theme</vt:lpstr>
      </vt:variant>
      <vt:variant>
        <vt:i4>2</vt:i4>
      </vt:variant>
      <vt:variant>
        <vt:lpstr>Slide Titles</vt:lpstr>
      </vt:variant>
      <vt:variant>
        <vt:i4>36</vt:i4>
      </vt:variant>
    </vt:vector>
  </HeadingPairs>
  <TitlesOfParts>
    <vt:vector size="48" baseType="lpstr">
      <vt:lpstr>Aptos</vt:lpstr>
      <vt:lpstr>Arial</vt:lpstr>
      <vt:lpstr>Calibri</vt:lpstr>
      <vt:lpstr>Calibri Light</vt:lpstr>
      <vt:lpstr>Cambria</vt:lpstr>
      <vt:lpstr>DeepSeek-CJK-patch</vt:lpstr>
      <vt:lpstr>Seaford</vt:lpstr>
      <vt:lpstr>Symbol</vt:lpstr>
      <vt:lpstr>Times New Roman</vt:lpstr>
      <vt:lpstr>Wingdings</vt:lpstr>
      <vt:lpstr>Office Theme</vt:lpstr>
      <vt:lpstr>LevelVTI</vt:lpstr>
      <vt:lpstr> Chronic Kidney Disease among Elderly (65+) in urban Area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BARRIERS: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Health and Social Benefits to Elders 65+ </vt:lpstr>
      <vt:lpstr>Implications on Policy and Public Health</vt:lpstr>
      <vt:lpstr>Implications on Research and Education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user</cp:lastModifiedBy>
  <cp:revision>68</cp:revision>
  <dcterms:created xsi:type="dcterms:W3CDTF">2025-04-11T08:57:39Z</dcterms:created>
  <dcterms:modified xsi:type="dcterms:W3CDTF">2025-04-23T00:45:56Z</dcterms:modified>
</cp:coreProperties>
</file>