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8288000" cy="10287000"/>
  <p:notesSz cx="6858000" cy="9144000"/>
  <p:embeddedFontLst>
    <p:embeddedFont>
      <p:font typeface="Archivo Black" panose="020B0604020202020204" charset="0"/>
      <p:regular r:id="rId12"/>
    </p:embeddedFont>
    <p:embeddedFont>
      <p:font typeface="Montserrat" panose="020F0502020204030204" pitchFamily="2" charset="0"/>
      <p:regular r:id="rId13"/>
    </p:embeddedFont>
    <p:embeddedFont>
      <p:font typeface="Montserrat Bold" panose="020B0604020202020204" charset="0"/>
      <p:regular r:id="rId14"/>
    </p:embeddedFont>
    <p:embeddedFont>
      <p:font typeface="Open Sauce" panose="020B0604020202020204" charset="0"/>
      <p:regular r:id="rId1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>
        <p:scale>
          <a:sx n="75" d="100"/>
          <a:sy n="75" d="100"/>
        </p:scale>
        <p:origin x="209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2.fntdata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font" Target="fonts/font1.fntdata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4.fntdata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3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6/12/2025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3.png"/><Relationship Id="rId7" Type="http://schemas.openxmlformats.org/officeDocument/2006/relationships/image" Target="../media/image8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svg"/><Relationship Id="rId13" Type="http://schemas.openxmlformats.org/officeDocument/2006/relationships/image" Target="../media/image42.pn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12" Type="http://schemas.openxmlformats.org/officeDocument/2006/relationships/image" Target="../media/image41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svg"/><Relationship Id="rId11" Type="http://schemas.openxmlformats.org/officeDocument/2006/relationships/image" Target="../media/image40.png"/><Relationship Id="rId5" Type="http://schemas.openxmlformats.org/officeDocument/2006/relationships/image" Target="../media/image34.png"/><Relationship Id="rId10" Type="http://schemas.openxmlformats.org/officeDocument/2006/relationships/image" Target="../media/image39.svg"/><Relationship Id="rId4" Type="http://schemas.openxmlformats.org/officeDocument/2006/relationships/image" Target="../media/image33.svg"/><Relationship Id="rId9" Type="http://schemas.openxmlformats.org/officeDocument/2006/relationships/image" Target="../media/image38.png"/><Relationship Id="rId14" Type="http://schemas.openxmlformats.org/officeDocument/2006/relationships/image" Target="../media/image43.sv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8.svg"/><Relationship Id="rId3" Type="http://schemas.openxmlformats.org/officeDocument/2006/relationships/image" Target="../media/image3.png"/><Relationship Id="rId7" Type="http://schemas.openxmlformats.org/officeDocument/2006/relationships/image" Target="../media/image4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6.svg"/><Relationship Id="rId5" Type="http://schemas.openxmlformats.org/officeDocument/2006/relationships/image" Target="../media/image45.png"/><Relationship Id="rId10" Type="http://schemas.openxmlformats.org/officeDocument/2006/relationships/image" Target="../media/image50.svg"/><Relationship Id="rId4" Type="http://schemas.openxmlformats.org/officeDocument/2006/relationships/image" Target="../media/image44.jpeg"/><Relationship Id="rId9" Type="http://schemas.openxmlformats.org/officeDocument/2006/relationships/image" Target="../media/image4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6.jpeg"/><Relationship Id="rId3" Type="http://schemas.openxmlformats.org/officeDocument/2006/relationships/image" Target="../media/image51.jpeg"/><Relationship Id="rId7" Type="http://schemas.openxmlformats.org/officeDocument/2006/relationships/image" Target="../media/image55.jpeg"/><Relationship Id="rId12" Type="http://schemas.openxmlformats.org/officeDocument/2006/relationships/image" Target="../media/image4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4.jpeg"/><Relationship Id="rId11" Type="http://schemas.openxmlformats.org/officeDocument/2006/relationships/image" Target="../media/image58.jpeg"/><Relationship Id="rId5" Type="http://schemas.openxmlformats.org/officeDocument/2006/relationships/image" Target="../media/image53.jpeg"/><Relationship Id="rId10" Type="http://schemas.openxmlformats.org/officeDocument/2006/relationships/image" Target="../media/image25.jpeg"/><Relationship Id="rId4" Type="http://schemas.openxmlformats.org/officeDocument/2006/relationships/image" Target="../media/image52.jpeg"/><Relationship Id="rId9" Type="http://schemas.openxmlformats.org/officeDocument/2006/relationships/image" Target="../media/image57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4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2376099" cy="12376099"/>
          </a:xfrm>
          <a:custGeom>
            <a:avLst/>
            <a:gdLst/>
            <a:ahLst/>
            <a:cxnLst/>
            <a:rect l="l" t="t" r="r" b="b"/>
            <a:pathLst>
              <a:path w="12376099" h="12376099">
                <a:moveTo>
                  <a:pt x="0" y="0"/>
                </a:moveTo>
                <a:lnTo>
                  <a:pt x="12376099" y="0"/>
                </a:lnTo>
                <a:lnTo>
                  <a:pt x="12376099" y="12376099"/>
                </a:lnTo>
                <a:lnTo>
                  <a:pt x="0" y="1237609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9000"/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9589607" y="0"/>
            <a:ext cx="8698393" cy="10400373"/>
            <a:chOff x="0" y="0"/>
            <a:chExt cx="8603361" cy="10286746"/>
          </a:xfrm>
        </p:grpSpPr>
        <p:sp>
          <p:nvSpPr>
            <p:cNvPr id="4" name="Freeform 4"/>
            <p:cNvSpPr/>
            <p:nvPr/>
          </p:nvSpPr>
          <p:spPr>
            <a:xfrm>
              <a:off x="-2794" y="-127"/>
              <a:ext cx="8606155" cy="10286873"/>
            </a:xfrm>
            <a:custGeom>
              <a:avLst/>
              <a:gdLst/>
              <a:ahLst/>
              <a:cxnLst/>
              <a:rect l="l" t="t" r="r" b="b"/>
              <a:pathLst>
                <a:path w="8606155" h="10286873">
                  <a:moveTo>
                    <a:pt x="8606155" y="10251440"/>
                  </a:moveTo>
                  <a:cubicBezTo>
                    <a:pt x="8606155" y="10284587"/>
                    <a:pt x="8595487" y="10286873"/>
                    <a:pt x="8567674" y="10286873"/>
                  </a:cubicBezTo>
                  <a:cubicBezTo>
                    <a:pt x="5713095" y="10286238"/>
                    <a:pt x="2858643" y="10286238"/>
                    <a:pt x="4064" y="10286238"/>
                  </a:cubicBezTo>
                  <a:cubicBezTo>
                    <a:pt x="0" y="10272395"/>
                    <a:pt x="6350" y="10259822"/>
                    <a:pt x="9271" y="10246995"/>
                  </a:cubicBezTo>
                  <a:cubicBezTo>
                    <a:pt x="134747" y="9685401"/>
                    <a:pt x="260350" y="9123934"/>
                    <a:pt x="386207" y="8562467"/>
                  </a:cubicBezTo>
                  <a:cubicBezTo>
                    <a:pt x="565658" y="7761986"/>
                    <a:pt x="745490" y="6961632"/>
                    <a:pt x="924814" y="6161151"/>
                  </a:cubicBezTo>
                  <a:cubicBezTo>
                    <a:pt x="1146302" y="5172583"/>
                    <a:pt x="1367282" y="4184015"/>
                    <a:pt x="1588643" y="3195574"/>
                  </a:cubicBezTo>
                  <a:cubicBezTo>
                    <a:pt x="1813560" y="2191385"/>
                    <a:pt x="2038604" y="1187323"/>
                    <a:pt x="2264156" y="183261"/>
                  </a:cubicBezTo>
                  <a:cubicBezTo>
                    <a:pt x="2277872" y="122174"/>
                    <a:pt x="2286635" y="59690"/>
                    <a:pt x="2308860" y="635"/>
                  </a:cubicBezTo>
                  <a:cubicBezTo>
                    <a:pt x="4395216" y="635"/>
                    <a:pt x="6481572" y="635"/>
                    <a:pt x="8567928" y="0"/>
                  </a:cubicBezTo>
                  <a:cubicBezTo>
                    <a:pt x="8596249" y="0"/>
                    <a:pt x="8605901" y="3429"/>
                    <a:pt x="8605901" y="35814"/>
                  </a:cubicBezTo>
                  <a:cubicBezTo>
                    <a:pt x="8605139" y="3441065"/>
                    <a:pt x="8605139" y="6846316"/>
                    <a:pt x="8606155" y="10251440"/>
                  </a:cubicBezTo>
                  <a:close/>
                </a:path>
              </a:pathLst>
            </a:custGeom>
            <a:blipFill>
              <a:blip r:embed="rId3"/>
              <a:stretch>
                <a:fillRect l="-9783" r="-9783"/>
              </a:stretch>
            </a:blipFill>
          </p:spPr>
        </p:sp>
      </p:grpSp>
      <p:grpSp>
        <p:nvGrpSpPr>
          <p:cNvPr id="5" name="Group 5"/>
          <p:cNvGrpSpPr/>
          <p:nvPr/>
        </p:nvGrpSpPr>
        <p:grpSpPr>
          <a:xfrm>
            <a:off x="4191521" y="3349077"/>
            <a:ext cx="9904959" cy="3588846"/>
            <a:chOff x="0" y="0"/>
            <a:chExt cx="2608713" cy="945211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608713" cy="945211"/>
            </a:xfrm>
            <a:custGeom>
              <a:avLst/>
              <a:gdLst/>
              <a:ahLst/>
              <a:cxnLst/>
              <a:rect l="l" t="t" r="r" b="b"/>
              <a:pathLst>
                <a:path w="2608713" h="945211">
                  <a:moveTo>
                    <a:pt x="0" y="0"/>
                  </a:moveTo>
                  <a:lnTo>
                    <a:pt x="2608713" y="0"/>
                  </a:lnTo>
                  <a:lnTo>
                    <a:pt x="2608713" y="945211"/>
                  </a:lnTo>
                  <a:lnTo>
                    <a:pt x="0" y="945211"/>
                  </a:lnTo>
                  <a:close/>
                </a:path>
              </a:pathLst>
            </a:custGeom>
            <a:solidFill>
              <a:srgbClr val="FFFFFF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19050"/>
              <a:ext cx="2608713" cy="96426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4237583" y="6937923"/>
            <a:ext cx="9904959" cy="680751"/>
          </a:xfrm>
          <a:custGeom>
            <a:avLst/>
            <a:gdLst/>
            <a:ahLst/>
            <a:cxnLst/>
            <a:rect l="l" t="t" r="r" b="b"/>
            <a:pathLst>
              <a:path w="9904959" h="680751">
                <a:moveTo>
                  <a:pt x="0" y="0"/>
                </a:moveTo>
                <a:lnTo>
                  <a:pt x="9904958" y="0"/>
                </a:lnTo>
                <a:lnTo>
                  <a:pt x="9904958" y="680752"/>
                </a:lnTo>
                <a:lnTo>
                  <a:pt x="0" y="68075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t="-187363"/>
            </a:stretch>
          </a:blipFill>
        </p:spPr>
      </p:sp>
      <p:sp>
        <p:nvSpPr>
          <p:cNvPr id="9" name="TextBox 9"/>
          <p:cNvSpPr txBox="1"/>
          <p:nvPr/>
        </p:nvSpPr>
        <p:spPr>
          <a:xfrm>
            <a:off x="5471449" y="3905616"/>
            <a:ext cx="7345101" cy="18133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7294"/>
              </a:lnSpc>
            </a:pPr>
            <a:r>
              <a:rPr lang="en-US" sz="5286" spc="74">
                <a:solidFill>
                  <a:srgbClr val="040506"/>
                </a:solidFill>
                <a:latin typeface="Archivo Black"/>
                <a:ea typeface="Archivo Black"/>
                <a:cs typeface="Archivo Black"/>
                <a:sym typeface="Archivo Black"/>
              </a:rPr>
              <a:t>TIME MANAGEMENT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441321" y="6182437"/>
            <a:ext cx="9497482" cy="4416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61"/>
              </a:lnSpc>
            </a:pPr>
            <a:r>
              <a:rPr lang="en-US" sz="2653" b="1" spc="140">
                <a:solidFill>
                  <a:srgbClr val="231F2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AN ESSENTIAL SKILL FOR STUDENT SUCCESS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0" y="9239250"/>
            <a:ext cx="3717316" cy="10769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859"/>
              </a:lnSpc>
              <a:spcBef>
                <a:spcPct val="0"/>
              </a:spcBef>
            </a:pPr>
            <a:r>
              <a:rPr lang="en-US" sz="21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Alexandru-Mihai Mihalcea</a:t>
            </a:r>
          </a:p>
          <a:p>
            <a:pPr algn="ctr">
              <a:lnSpc>
                <a:spcPts val="2859"/>
              </a:lnSpc>
              <a:spcBef>
                <a:spcPct val="0"/>
              </a:spcBef>
            </a:pPr>
            <a:r>
              <a:rPr lang="en-US" sz="2199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2434299</a:t>
            </a:r>
          </a:p>
          <a:p>
            <a:pPr algn="ctr">
              <a:lnSpc>
                <a:spcPts val="2859"/>
              </a:lnSpc>
              <a:spcBef>
                <a:spcPct val="0"/>
              </a:spcBef>
            </a:pPr>
            <a:endParaRPr lang="en-US" sz="2199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 flipV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</p:sp>
      <p:grpSp>
        <p:nvGrpSpPr>
          <p:cNvPr id="3" name="Group 3"/>
          <p:cNvGrpSpPr/>
          <p:nvPr/>
        </p:nvGrpSpPr>
        <p:grpSpPr>
          <a:xfrm rot="5400000">
            <a:off x="8599743" y="-4717334"/>
            <a:ext cx="1088513" cy="18288000"/>
            <a:chOff x="0" y="0"/>
            <a:chExt cx="286687" cy="481659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286687" cy="4816592"/>
            </a:xfrm>
            <a:custGeom>
              <a:avLst/>
              <a:gdLst/>
              <a:ahLst/>
              <a:cxnLst/>
              <a:rect l="l" t="t" r="r" b="b"/>
              <a:pathLst>
                <a:path w="286687" h="4816592">
                  <a:moveTo>
                    <a:pt x="0" y="0"/>
                  </a:moveTo>
                  <a:lnTo>
                    <a:pt x="286687" y="0"/>
                  </a:lnTo>
                  <a:lnTo>
                    <a:pt x="286687" y="4816592"/>
                  </a:lnTo>
                  <a:lnTo>
                    <a:pt x="0" y="4816592"/>
                  </a:lnTo>
                  <a:close/>
                </a:path>
              </a:pathLst>
            </a:custGeom>
            <a:gradFill rotWithShape="1">
              <a:gsLst>
                <a:gs pos="0">
                  <a:srgbClr val="696969">
                    <a:alpha val="72000"/>
                  </a:srgbClr>
                </a:gs>
                <a:gs pos="33333">
                  <a:srgbClr val="B4B4B4">
                    <a:alpha val="82500"/>
                  </a:srgbClr>
                </a:gs>
                <a:gs pos="66667">
                  <a:srgbClr val="EEEEEE">
                    <a:alpha val="70500"/>
                  </a:srgbClr>
                </a:gs>
                <a:gs pos="100000">
                  <a:srgbClr val="FBFBFB">
                    <a:alpha val="22000"/>
                  </a:srgbClr>
                </a:gs>
              </a:gsLst>
              <a:lin ang="0"/>
            </a:gradFill>
            <a:ln cap="sq">
              <a:noFill/>
              <a:prstDash val="solid"/>
              <a:miter/>
            </a:ln>
          </p:spPr>
        </p:sp>
        <p:sp>
          <p:nvSpPr>
            <p:cNvPr id="5" name="TextBox 5"/>
            <p:cNvSpPr txBox="1"/>
            <p:nvPr/>
          </p:nvSpPr>
          <p:spPr>
            <a:xfrm>
              <a:off x="0" y="-19050"/>
              <a:ext cx="286687" cy="483564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>
            <a:off x="17900" y="0"/>
            <a:ext cx="18270100" cy="4165455"/>
          </a:xfrm>
          <a:custGeom>
            <a:avLst/>
            <a:gdLst/>
            <a:ahLst/>
            <a:cxnLst/>
            <a:rect l="l" t="t" r="r" b="b"/>
            <a:pathLst>
              <a:path w="18270100" h="4165455">
                <a:moveTo>
                  <a:pt x="0" y="0"/>
                </a:moveTo>
                <a:lnTo>
                  <a:pt x="18270100" y="0"/>
                </a:lnTo>
                <a:lnTo>
                  <a:pt x="18270100" y="4165455"/>
                </a:lnTo>
                <a:lnTo>
                  <a:pt x="0" y="416545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169304" b="-169304"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4559819" y="1357867"/>
            <a:ext cx="9168362" cy="169586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774"/>
              </a:lnSpc>
            </a:pPr>
            <a:r>
              <a:rPr lang="en-US" sz="9981" spc="79">
                <a:solidFill>
                  <a:srgbClr val="FFFFFF"/>
                </a:solidFill>
                <a:latin typeface="Archivo Black"/>
                <a:ea typeface="Archivo Black"/>
                <a:cs typeface="Archivo Black"/>
                <a:sym typeface="Archivo Black"/>
              </a:rPr>
              <a:t>CONTENT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268002" y="4884459"/>
            <a:ext cx="1840320" cy="10487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627"/>
              </a:lnSpc>
              <a:spcBef>
                <a:spcPct val="0"/>
              </a:spcBef>
            </a:pPr>
            <a:r>
              <a:rPr lang="en-US" sz="6251" b="1" u="none" strike="noStrike" spc="331">
                <a:solidFill>
                  <a:srgbClr val="231F2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816452" y="5923704"/>
            <a:ext cx="2743420" cy="8566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83"/>
              </a:lnSpc>
            </a:pPr>
            <a:r>
              <a:rPr lang="en-US" sz="2524" spc="247">
                <a:solidFill>
                  <a:srgbClr val="231F20"/>
                </a:solidFill>
                <a:latin typeface="Montserrat"/>
                <a:ea typeface="Montserrat"/>
                <a:cs typeface="Montserrat"/>
                <a:sym typeface="Montserrat"/>
              </a:rPr>
              <a:t>What is time management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544248" y="4928291"/>
            <a:ext cx="1840320" cy="10487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627"/>
              </a:lnSpc>
              <a:spcBef>
                <a:spcPct val="0"/>
              </a:spcBef>
            </a:pPr>
            <a:r>
              <a:rPr lang="en-US" sz="6251" b="1" spc="331">
                <a:solidFill>
                  <a:srgbClr val="231F2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92698" y="5967536"/>
            <a:ext cx="2743420" cy="8566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83"/>
              </a:lnSpc>
            </a:pPr>
            <a:r>
              <a:rPr lang="en-US" sz="2524" spc="247">
                <a:solidFill>
                  <a:srgbClr val="231F20"/>
                </a:solidFill>
                <a:latin typeface="Montserrat"/>
                <a:ea typeface="Montserrat"/>
                <a:cs typeface="Montserrat"/>
                <a:sym typeface="Montserrat"/>
              </a:rPr>
              <a:t>Discipline vs Motivation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820494" y="4884459"/>
            <a:ext cx="1840320" cy="10487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627"/>
              </a:lnSpc>
              <a:spcBef>
                <a:spcPct val="0"/>
              </a:spcBef>
            </a:pPr>
            <a:r>
              <a:rPr lang="en-US" sz="6251" b="1" spc="331">
                <a:solidFill>
                  <a:srgbClr val="231F2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03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2904033" y="5996387"/>
            <a:ext cx="2743420" cy="4185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83"/>
              </a:lnSpc>
            </a:pPr>
            <a:r>
              <a:rPr lang="en-US" sz="2524" spc="247">
                <a:solidFill>
                  <a:srgbClr val="231F20"/>
                </a:solidFill>
                <a:latin typeface="Montserrat"/>
                <a:ea typeface="Montserrat"/>
                <a:cs typeface="Montserrat"/>
                <a:sym typeface="Montserrat"/>
              </a:rPr>
              <a:t>Challenges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3355583" y="4884459"/>
            <a:ext cx="1840320" cy="10487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627"/>
              </a:lnSpc>
              <a:spcBef>
                <a:spcPct val="0"/>
              </a:spcBef>
            </a:pPr>
            <a:r>
              <a:rPr lang="en-US" sz="6251" b="1" spc="331">
                <a:solidFill>
                  <a:srgbClr val="231F2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04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593512" y="5923704"/>
            <a:ext cx="2743420" cy="4185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83"/>
              </a:lnSpc>
            </a:pPr>
            <a:r>
              <a:rPr lang="en-US" sz="2524" spc="247">
                <a:solidFill>
                  <a:srgbClr val="231F20"/>
                </a:solidFill>
                <a:latin typeface="Montserrat"/>
                <a:ea typeface="Montserrat"/>
                <a:cs typeface="Montserrat"/>
                <a:sym typeface="Montserrat"/>
              </a:rPr>
              <a:t>Contributions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268002" y="6989520"/>
            <a:ext cx="1840320" cy="10487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627"/>
              </a:lnSpc>
              <a:spcBef>
                <a:spcPct val="0"/>
              </a:spcBef>
            </a:pPr>
            <a:r>
              <a:rPr lang="en-US" sz="6251" b="1" spc="331">
                <a:solidFill>
                  <a:srgbClr val="231F2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05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092698" y="8104965"/>
            <a:ext cx="2743420" cy="4185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83"/>
              </a:lnSpc>
            </a:pPr>
            <a:r>
              <a:rPr lang="en-US" sz="2524" spc="247">
                <a:solidFill>
                  <a:srgbClr val="231F20"/>
                </a:solidFill>
                <a:latin typeface="Montserrat"/>
                <a:ea typeface="Montserrat"/>
                <a:cs typeface="Montserrat"/>
                <a:sym typeface="Montserrat"/>
              </a:rPr>
              <a:t>Conclusions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544248" y="7018095"/>
            <a:ext cx="1840320" cy="10487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627"/>
              </a:lnSpc>
              <a:spcBef>
                <a:spcPct val="0"/>
              </a:spcBef>
            </a:pPr>
            <a:r>
              <a:rPr lang="en-US" sz="6251" b="1" spc="331">
                <a:solidFill>
                  <a:srgbClr val="231F2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06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9593512" y="8057340"/>
            <a:ext cx="2743420" cy="4185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83"/>
              </a:lnSpc>
            </a:pPr>
            <a:r>
              <a:rPr lang="en-US" sz="2524" spc="247">
                <a:solidFill>
                  <a:srgbClr val="231F20"/>
                </a:solidFill>
                <a:latin typeface="Montserrat"/>
                <a:ea typeface="Montserrat"/>
                <a:cs typeface="Montserrat"/>
                <a:sym typeface="Montserrat"/>
              </a:rPr>
              <a:t>Q &amp; A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045062" y="7018095"/>
            <a:ext cx="1840320" cy="10487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627"/>
              </a:lnSpc>
              <a:spcBef>
                <a:spcPct val="0"/>
              </a:spcBef>
            </a:pPr>
            <a:r>
              <a:rPr lang="en-US" sz="6251" b="1" spc="331">
                <a:solidFill>
                  <a:srgbClr val="231F20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07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816452" y="8057340"/>
            <a:ext cx="2743420" cy="85669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483"/>
              </a:lnSpc>
            </a:pPr>
            <a:r>
              <a:rPr lang="en-US" sz="2524" spc="247">
                <a:solidFill>
                  <a:srgbClr val="231F20"/>
                </a:solidFill>
                <a:latin typeface="Montserrat"/>
                <a:ea typeface="Montserrat"/>
                <a:cs typeface="Montserrat"/>
                <a:sym typeface="Montserrat"/>
              </a:rPr>
              <a:t>Tools and Strategies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 flipV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</p:sp>
      <p:sp>
        <p:nvSpPr>
          <p:cNvPr id="3" name="Freeform 3"/>
          <p:cNvSpPr/>
          <p:nvPr/>
        </p:nvSpPr>
        <p:spPr>
          <a:xfrm rot="2925483">
            <a:off x="5978889" y="4633519"/>
            <a:ext cx="15026802" cy="1591351"/>
          </a:xfrm>
          <a:custGeom>
            <a:avLst/>
            <a:gdLst/>
            <a:ahLst/>
            <a:cxnLst/>
            <a:rect l="l" t="t" r="r" b="b"/>
            <a:pathLst>
              <a:path w="15026802" h="1591351">
                <a:moveTo>
                  <a:pt x="0" y="0"/>
                </a:moveTo>
                <a:lnTo>
                  <a:pt x="15026802" y="0"/>
                </a:lnTo>
                <a:lnTo>
                  <a:pt x="15026802" y="1591350"/>
                </a:lnTo>
                <a:lnTo>
                  <a:pt x="0" y="159135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86495"/>
            </a:stretch>
          </a:blipFill>
        </p:spPr>
      </p:sp>
      <p:grpSp>
        <p:nvGrpSpPr>
          <p:cNvPr id="4" name="Group 4"/>
          <p:cNvGrpSpPr>
            <a:grpSpLocks noChangeAspect="1"/>
          </p:cNvGrpSpPr>
          <p:nvPr/>
        </p:nvGrpSpPr>
        <p:grpSpPr>
          <a:xfrm>
            <a:off x="9046979" y="0"/>
            <a:ext cx="9241021" cy="10396149"/>
            <a:chOff x="0" y="0"/>
            <a:chExt cx="5370413" cy="6041715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5370413" cy="6041715"/>
            </a:xfrm>
            <a:custGeom>
              <a:avLst/>
              <a:gdLst/>
              <a:ahLst/>
              <a:cxnLst/>
              <a:rect l="l" t="t" r="r" b="b"/>
              <a:pathLst>
                <a:path w="5370413" h="6041715">
                  <a:moveTo>
                    <a:pt x="5370413" y="0"/>
                  </a:moveTo>
                  <a:lnTo>
                    <a:pt x="5370413" y="6041715"/>
                  </a:lnTo>
                  <a:cubicBezTo>
                    <a:pt x="3580275" y="4027810"/>
                    <a:pt x="1790138" y="2013905"/>
                    <a:pt x="0" y="0"/>
                  </a:cubicBezTo>
                  <a:lnTo>
                    <a:pt x="5370413" y="0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id="6" name="Freeform 6"/>
            <p:cNvSpPr/>
            <p:nvPr/>
          </p:nvSpPr>
          <p:spPr>
            <a:xfrm>
              <a:off x="0" y="0"/>
              <a:ext cx="5370413" cy="6041715"/>
            </a:xfrm>
            <a:custGeom>
              <a:avLst/>
              <a:gdLst/>
              <a:ahLst/>
              <a:cxnLst/>
              <a:rect l="l" t="t" r="r" b="b"/>
              <a:pathLst>
                <a:path w="5370413" h="6041715">
                  <a:moveTo>
                    <a:pt x="5370413" y="0"/>
                  </a:moveTo>
                  <a:lnTo>
                    <a:pt x="5370413" y="6041715"/>
                  </a:lnTo>
                  <a:cubicBezTo>
                    <a:pt x="3580275" y="4027810"/>
                    <a:pt x="1790138" y="2013905"/>
                    <a:pt x="0" y="0"/>
                  </a:cubicBezTo>
                  <a:lnTo>
                    <a:pt x="5370413" y="0"/>
                  </a:lnTo>
                  <a:close/>
                </a:path>
              </a:pathLst>
            </a:custGeom>
            <a:blipFill>
              <a:blip r:embed="rId4"/>
              <a:stretch>
                <a:fillRect r="-12500"/>
              </a:stretch>
            </a:blipFill>
          </p:spPr>
        </p:sp>
      </p:grpSp>
      <p:grpSp>
        <p:nvGrpSpPr>
          <p:cNvPr id="7" name="Group 7"/>
          <p:cNvGrpSpPr/>
          <p:nvPr/>
        </p:nvGrpSpPr>
        <p:grpSpPr>
          <a:xfrm>
            <a:off x="2122031" y="4270779"/>
            <a:ext cx="1828744" cy="1828744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10101"/>
            </a:solidFill>
          </p:spPr>
        </p:sp>
        <p:sp>
          <p:nvSpPr>
            <p:cNvPr id="9" name="TextBox 9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2456932" y="4728682"/>
            <a:ext cx="1236499" cy="858804"/>
          </a:xfrm>
          <a:custGeom>
            <a:avLst/>
            <a:gdLst/>
            <a:ahLst/>
            <a:cxnLst/>
            <a:rect l="l" t="t" r="r" b="b"/>
            <a:pathLst>
              <a:path w="1236499" h="858804">
                <a:moveTo>
                  <a:pt x="0" y="0"/>
                </a:moveTo>
                <a:lnTo>
                  <a:pt x="1236498" y="0"/>
                </a:lnTo>
                <a:lnTo>
                  <a:pt x="1236498" y="858804"/>
                </a:lnTo>
                <a:lnTo>
                  <a:pt x="0" y="85880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grpSp>
        <p:nvGrpSpPr>
          <p:cNvPr id="11" name="Group 11"/>
          <p:cNvGrpSpPr/>
          <p:nvPr/>
        </p:nvGrpSpPr>
        <p:grpSpPr>
          <a:xfrm>
            <a:off x="2122031" y="6625687"/>
            <a:ext cx="1828744" cy="1828744"/>
            <a:chOff x="0" y="0"/>
            <a:chExt cx="812800" cy="8128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010101"/>
            </a:solidFill>
          </p:spPr>
        </p:sp>
        <p:sp>
          <p:nvSpPr>
            <p:cNvPr id="13" name="TextBox 13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14" name="Freeform 14"/>
          <p:cNvSpPr/>
          <p:nvPr/>
        </p:nvSpPr>
        <p:spPr>
          <a:xfrm>
            <a:off x="2553577" y="7025093"/>
            <a:ext cx="1043208" cy="1029931"/>
          </a:xfrm>
          <a:custGeom>
            <a:avLst/>
            <a:gdLst/>
            <a:ahLst/>
            <a:cxnLst/>
            <a:rect l="l" t="t" r="r" b="b"/>
            <a:pathLst>
              <a:path w="1043208" h="1029931">
                <a:moveTo>
                  <a:pt x="0" y="0"/>
                </a:moveTo>
                <a:lnTo>
                  <a:pt x="1043208" y="0"/>
                </a:lnTo>
                <a:lnTo>
                  <a:pt x="1043208" y="1029931"/>
                </a:lnTo>
                <a:lnTo>
                  <a:pt x="0" y="1029931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grpSp>
        <p:nvGrpSpPr>
          <p:cNvPr id="15" name="Group 15"/>
          <p:cNvGrpSpPr/>
          <p:nvPr/>
        </p:nvGrpSpPr>
        <p:grpSpPr>
          <a:xfrm>
            <a:off x="-3950263" y="803081"/>
            <a:ext cx="15859325" cy="2258023"/>
            <a:chOff x="0" y="0"/>
            <a:chExt cx="1537211" cy="218865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1537211" cy="218865"/>
            </a:xfrm>
            <a:custGeom>
              <a:avLst/>
              <a:gdLst/>
              <a:ahLst/>
              <a:cxnLst/>
              <a:rect l="l" t="t" r="r" b="b"/>
              <a:pathLst>
                <a:path w="1537211" h="218865">
                  <a:moveTo>
                    <a:pt x="1334011" y="0"/>
                  </a:moveTo>
                  <a:lnTo>
                    <a:pt x="0" y="0"/>
                  </a:lnTo>
                  <a:lnTo>
                    <a:pt x="203200" y="218865"/>
                  </a:lnTo>
                  <a:lnTo>
                    <a:pt x="1537211" y="218865"/>
                  </a:lnTo>
                  <a:lnTo>
                    <a:pt x="1334011" y="0"/>
                  </a:lnTo>
                  <a:close/>
                </a:path>
              </a:pathLst>
            </a:custGeom>
            <a:solidFill>
              <a:srgbClr val="010101"/>
            </a:solidFill>
            <a:ln cap="sq">
              <a:noFill/>
              <a:prstDash val="solid"/>
              <a:miter/>
            </a:ln>
          </p:spPr>
        </p:sp>
        <p:sp>
          <p:nvSpPr>
            <p:cNvPr id="17" name="TextBox 17"/>
            <p:cNvSpPr txBox="1"/>
            <p:nvPr/>
          </p:nvSpPr>
          <p:spPr>
            <a:xfrm>
              <a:off x="101600" y="-19050"/>
              <a:ext cx="1334011" cy="2379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18" name="TextBox 18"/>
          <p:cNvSpPr txBox="1"/>
          <p:nvPr/>
        </p:nvSpPr>
        <p:spPr>
          <a:xfrm>
            <a:off x="4188259" y="4401034"/>
            <a:ext cx="7132181" cy="11444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050"/>
              </a:lnSpc>
              <a:spcBef>
                <a:spcPct val="0"/>
              </a:spcBef>
            </a:pPr>
            <a:r>
              <a:rPr lang="en-US" sz="2210" spc="216">
                <a:solidFill>
                  <a:srgbClr val="231F20"/>
                </a:solidFill>
                <a:latin typeface="Montserrat"/>
                <a:ea typeface="Montserrat"/>
                <a:cs typeface="Montserrat"/>
                <a:sym typeface="Montserrat"/>
              </a:rPr>
              <a:t> Time management represents the ability to effectively and efficiently control time in order to maximize productivity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188259" y="6755942"/>
            <a:ext cx="7132181" cy="19157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050"/>
              </a:lnSpc>
              <a:spcBef>
                <a:spcPct val="0"/>
              </a:spcBef>
            </a:pPr>
            <a:r>
              <a:rPr lang="en-US" sz="2210" spc="216">
                <a:solidFill>
                  <a:srgbClr val="231F20"/>
                </a:solidFill>
                <a:latin typeface="Montserrat"/>
                <a:ea typeface="Montserrat"/>
                <a:cs typeface="Montserrat"/>
                <a:sym typeface="Montserrat"/>
              </a:rPr>
              <a:t>Time management is essential in academic settings to ensure all tasks are handled in a timely manner and thus reduce the stress that comes with them.</a:t>
            </a:r>
          </a:p>
          <a:p>
            <a:pPr marL="0" lvl="0" indent="0" algn="l">
              <a:lnSpc>
                <a:spcPts val="3050"/>
              </a:lnSpc>
              <a:spcBef>
                <a:spcPct val="0"/>
              </a:spcBef>
            </a:pPr>
            <a:endParaRPr lang="en-US" sz="2210" spc="216">
              <a:solidFill>
                <a:srgbClr val="231F20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2122031" y="933450"/>
            <a:ext cx="7416941" cy="16970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6802"/>
              </a:lnSpc>
              <a:spcBef>
                <a:spcPct val="0"/>
              </a:spcBef>
            </a:pPr>
            <a:r>
              <a:rPr lang="en-US" sz="4929" spc="39">
                <a:solidFill>
                  <a:srgbClr val="FFFFFF"/>
                </a:solidFill>
                <a:latin typeface="Archivo Black"/>
                <a:ea typeface="Archivo Black"/>
                <a:cs typeface="Archivo Black"/>
                <a:sym typeface="Archivo Black"/>
              </a:rPr>
              <a:t>WHAT IS TIME MANAGEMENT?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-938086"/>
            <a:ext cx="18598942" cy="12028663"/>
          </a:xfrm>
          <a:custGeom>
            <a:avLst/>
            <a:gdLst/>
            <a:ahLst/>
            <a:cxnLst/>
            <a:rect l="l" t="t" r="r" b="b"/>
            <a:pathLst>
              <a:path w="18598942" h="12028663">
                <a:moveTo>
                  <a:pt x="0" y="0"/>
                </a:moveTo>
                <a:lnTo>
                  <a:pt x="18598942" y="0"/>
                </a:lnTo>
                <a:lnTo>
                  <a:pt x="18598942" y="12028664"/>
                </a:lnTo>
                <a:lnTo>
                  <a:pt x="0" y="1202866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357312" y="1028700"/>
            <a:ext cx="15591759" cy="8229600"/>
            <a:chOff x="0" y="0"/>
            <a:chExt cx="4106471" cy="216746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106471" cy="2167467"/>
            </a:xfrm>
            <a:custGeom>
              <a:avLst/>
              <a:gdLst/>
              <a:ahLst/>
              <a:cxnLst/>
              <a:rect l="l" t="t" r="r" b="b"/>
              <a:pathLst>
                <a:path w="4106471" h="2167467">
                  <a:moveTo>
                    <a:pt x="12413" y="0"/>
                  </a:moveTo>
                  <a:lnTo>
                    <a:pt x="4094058" y="0"/>
                  </a:lnTo>
                  <a:cubicBezTo>
                    <a:pt x="4100914" y="0"/>
                    <a:pt x="4106471" y="5558"/>
                    <a:pt x="4106471" y="12413"/>
                  </a:cubicBezTo>
                  <a:lnTo>
                    <a:pt x="4106471" y="2155053"/>
                  </a:lnTo>
                  <a:cubicBezTo>
                    <a:pt x="4106471" y="2158346"/>
                    <a:pt x="4105164" y="2161503"/>
                    <a:pt x="4102836" y="2163831"/>
                  </a:cubicBezTo>
                  <a:cubicBezTo>
                    <a:pt x="4100507" y="2166159"/>
                    <a:pt x="4097350" y="2167467"/>
                    <a:pt x="4094058" y="2167467"/>
                  </a:cubicBezTo>
                  <a:lnTo>
                    <a:pt x="12413" y="2167467"/>
                  </a:lnTo>
                  <a:cubicBezTo>
                    <a:pt x="9121" y="2167467"/>
                    <a:pt x="5964" y="2166159"/>
                    <a:pt x="3636" y="2163831"/>
                  </a:cubicBezTo>
                  <a:cubicBezTo>
                    <a:pt x="1308" y="2161503"/>
                    <a:pt x="0" y="2158346"/>
                    <a:pt x="0" y="2155053"/>
                  </a:cubicBezTo>
                  <a:lnTo>
                    <a:pt x="0" y="12413"/>
                  </a:lnTo>
                  <a:cubicBezTo>
                    <a:pt x="0" y="9121"/>
                    <a:pt x="1308" y="5964"/>
                    <a:pt x="3636" y="3636"/>
                  </a:cubicBezTo>
                  <a:cubicBezTo>
                    <a:pt x="5964" y="1308"/>
                    <a:pt x="9121" y="0"/>
                    <a:pt x="12413" y="0"/>
                  </a:cubicBezTo>
                  <a:close/>
                </a:path>
              </a:pathLst>
            </a:custGeom>
            <a:solidFill>
              <a:srgbClr val="FFFFFF">
                <a:alpha val="86667"/>
              </a:srgbClr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19050"/>
              <a:ext cx="4106471" cy="21865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2495914" y="3603602"/>
            <a:ext cx="3086100" cy="4784036"/>
            <a:chOff x="0" y="0"/>
            <a:chExt cx="812800" cy="1259993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12800" cy="1259993"/>
            </a:xfrm>
            <a:custGeom>
              <a:avLst/>
              <a:gdLst/>
              <a:ahLst/>
              <a:cxnLst/>
              <a:rect l="l" t="t" r="r" b="b"/>
              <a:pathLst>
                <a:path w="812800" h="1259993">
                  <a:moveTo>
                    <a:pt x="50173" y="0"/>
                  </a:moveTo>
                  <a:lnTo>
                    <a:pt x="762627" y="0"/>
                  </a:lnTo>
                  <a:cubicBezTo>
                    <a:pt x="775934" y="0"/>
                    <a:pt x="788695" y="5286"/>
                    <a:pt x="798105" y="14695"/>
                  </a:cubicBezTo>
                  <a:cubicBezTo>
                    <a:pt x="807514" y="24105"/>
                    <a:pt x="812800" y="36866"/>
                    <a:pt x="812800" y="50173"/>
                  </a:cubicBezTo>
                  <a:lnTo>
                    <a:pt x="812800" y="1209820"/>
                  </a:lnTo>
                  <a:cubicBezTo>
                    <a:pt x="812800" y="1223127"/>
                    <a:pt x="807514" y="1235889"/>
                    <a:pt x="798105" y="1245298"/>
                  </a:cubicBezTo>
                  <a:cubicBezTo>
                    <a:pt x="788695" y="1254707"/>
                    <a:pt x="775934" y="1259993"/>
                    <a:pt x="762627" y="1259993"/>
                  </a:cubicBezTo>
                  <a:lnTo>
                    <a:pt x="50173" y="1259993"/>
                  </a:lnTo>
                  <a:cubicBezTo>
                    <a:pt x="36866" y="1259993"/>
                    <a:pt x="24105" y="1254707"/>
                    <a:pt x="14695" y="1245298"/>
                  </a:cubicBezTo>
                  <a:cubicBezTo>
                    <a:pt x="5286" y="1235889"/>
                    <a:pt x="0" y="1223127"/>
                    <a:pt x="0" y="1209820"/>
                  </a:cubicBezTo>
                  <a:lnTo>
                    <a:pt x="0" y="50173"/>
                  </a:lnTo>
                  <a:cubicBezTo>
                    <a:pt x="0" y="36866"/>
                    <a:pt x="5286" y="24105"/>
                    <a:pt x="14695" y="14695"/>
                  </a:cubicBezTo>
                  <a:cubicBezTo>
                    <a:pt x="24105" y="5286"/>
                    <a:pt x="36866" y="0"/>
                    <a:pt x="5017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57150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id="8" name="TextBox 8"/>
            <p:cNvSpPr txBox="1"/>
            <p:nvPr/>
          </p:nvSpPr>
          <p:spPr>
            <a:xfrm>
              <a:off x="0" y="-19050"/>
              <a:ext cx="812800" cy="127904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2495914" y="5528564"/>
            <a:ext cx="3086100" cy="516103"/>
            <a:chOff x="0" y="0"/>
            <a:chExt cx="812800" cy="135928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12800" cy="135928"/>
            </a:xfrm>
            <a:custGeom>
              <a:avLst/>
              <a:gdLst/>
              <a:ahLst/>
              <a:cxnLst/>
              <a:rect l="l" t="t" r="r" b="b"/>
              <a:pathLst>
                <a:path w="812800" h="135928">
                  <a:moveTo>
                    <a:pt x="0" y="0"/>
                  </a:moveTo>
                  <a:lnTo>
                    <a:pt x="812800" y="0"/>
                  </a:lnTo>
                  <a:lnTo>
                    <a:pt x="812800" y="135928"/>
                  </a:lnTo>
                  <a:lnTo>
                    <a:pt x="0" y="135928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id="11" name="TextBox 11"/>
            <p:cNvSpPr txBox="1"/>
            <p:nvPr/>
          </p:nvSpPr>
          <p:spPr>
            <a:xfrm>
              <a:off x="0" y="-19050"/>
              <a:ext cx="812800" cy="15497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r>
                <a:rPr lang="en-US" sz="2199">
                  <a:solidFill>
                    <a:srgbClr val="FFFFFF"/>
                  </a:solidFill>
                  <a:latin typeface="Montserrat"/>
                  <a:ea typeface="Montserrat"/>
                  <a:cs typeface="Montserrat"/>
                  <a:sym typeface="Montserrat"/>
                </a:rPr>
                <a:t>Stress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900738" y="3603602"/>
            <a:ext cx="3086100" cy="4784036"/>
            <a:chOff x="0" y="0"/>
            <a:chExt cx="812800" cy="1259993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812800" cy="1259993"/>
            </a:xfrm>
            <a:custGeom>
              <a:avLst/>
              <a:gdLst/>
              <a:ahLst/>
              <a:cxnLst/>
              <a:rect l="l" t="t" r="r" b="b"/>
              <a:pathLst>
                <a:path w="812800" h="1259993">
                  <a:moveTo>
                    <a:pt x="50173" y="0"/>
                  </a:moveTo>
                  <a:lnTo>
                    <a:pt x="762627" y="0"/>
                  </a:lnTo>
                  <a:cubicBezTo>
                    <a:pt x="775934" y="0"/>
                    <a:pt x="788695" y="5286"/>
                    <a:pt x="798105" y="14695"/>
                  </a:cubicBezTo>
                  <a:cubicBezTo>
                    <a:pt x="807514" y="24105"/>
                    <a:pt x="812800" y="36866"/>
                    <a:pt x="812800" y="50173"/>
                  </a:cubicBezTo>
                  <a:lnTo>
                    <a:pt x="812800" y="1209820"/>
                  </a:lnTo>
                  <a:cubicBezTo>
                    <a:pt x="812800" y="1223127"/>
                    <a:pt x="807514" y="1235889"/>
                    <a:pt x="798105" y="1245298"/>
                  </a:cubicBezTo>
                  <a:cubicBezTo>
                    <a:pt x="788695" y="1254707"/>
                    <a:pt x="775934" y="1259993"/>
                    <a:pt x="762627" y="1259993"/>
                  </a:cubicBezTo>
                  <a:lnTo>
                    <a:pt x="50173" y="1259993"/>
                  </a:lnTo>
                  <a:cubicBezTo>
                    <a:pt x="36866" y="1259993"/>
                    <a:pt x="24105" y="1254707"/>
                    <a:pt x="14695" y="1245298"/>
                  </a:cubicBezTo>
                  <a:cubicBezTo>
                    <a:pt x="5286" y="1235889"/>
                    <a:pt x="0" y="1223127"/>
                    <a:pt x="0" y="1209820"/>
                  </a:cubicBezTo>
                  <a:lnTo>
                    <a:pt x="0" y="50173"/>
                  </a:lnTo>
                  <a:cubicBezTo>
                    <a:pt x="0" y="36866"/>
                    <a:pt x="5286" y="24105"/>
                    <a:pt x="14695" y="14695"/>
                  </a:cubicBezTo>
                  <a:cubicBezTo>
                    <a:pt x="24105" y="5286"/>
                    <a:pt x="36866" y="0"/>
                    <a:pt x="5017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57150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id="14" name="TextBox 14"/>
            <p:cNvSpPr txBox="1"/>
            <p:nvPr/>
          </p:nvSpPr>
          <p:spPr>
            <a:xfrm>
              <a:off x="0" y="-19050"/>
              <a:ext cx="812800" cy="127904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5900738" y="5528564"/>
            <a:ext cx="3086100" cy="516103"/>
            <a:chOff x="0" y="0"/>
            <a:chExt cx="812800" cy="135928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135928"/>
            </a:xfrm>
            <a:custGeom>
              <a:avLst/>
              <a:gdLst/>
              <a:ahLst/>
              <a:cxnLst/>
              <a:rect l="l" t="t" r="r" b="b"/>
              <a:pathLst>
                <a:path w="812800" h="135928">
                  <a:moveTo>
                    <a:pt x="0" y="0"/>
                  </a:moveTo>
                  <a:lnTo>
                    <a:pt x="812800" y="0"/>
                  </a:lnTo>
                  <a:lnTo>
                    <a:pt x="812800" y="135928"/>
                  </a:lnTo>
                  <a:lnTo>
                    <a:pt x="0" y="135928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id="17" name="TextBox 17"/>
            <p:cNvSpPr txBox="1"/>
            <p:nvPr/>
          </p:nvSpPr>
          <p:spPr>
            <a:xfrm>
              <a:off x="0" y="-19050"/>
              <a:ext cx="812800" cy="15497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r>
                <a:rPr lang="en-US" sz="2199">
                  <a:solidFill>
                    <a:srgbClr val="FFFFFF"/>
                  </a:solidFill>
                  <a:latin typeface="Montserrat"/>
                  <a:ea typeface="Montserrat"/>
                  <a:cs typeface="Montserrat"/>
                  <a:sym typeface="Montserrat"/>
                </a:rPr>
                <a:t>Organization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9301162" y="3603602"/>
            <a:ext cx="3086100" cy="4784036"/>
            <a:chOff x="0" y="0"/>
            <a:chExt cx="812800" cy="1259993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1259993"/>
            </a:xfrm>
            <a:custGeom>
              <a:avLst/>
              <a:gdLst/>
              <a:ahLst/>
              <a:cxnLst/>
              <a:rect l="l" t="t" r="r" b="b"/>
              <a:pathLst>
                <a:path w="812800" h="1259993">
                  <a:moveTo>
                    <a:pt x="50173" y="0"/>
                  </a:moveTo>
                  <a:lnTo>
                    <a:pt x="762627" y="0"/>
                  </a:lnTo>
                  <a:cubicBezTo>
                    <a:pt x="775934" y="0"/>
                    <a:pt x="788695" y="5286"/>
                    <a:pt x="798105" y="14695"/>
                  </a:cubicBezTo>
                  <a:cubicBezTo>
                    <a:pt x="807514" y="24105"/>
                    <a:pt x="812800" y="36866"/>
                    <a:pt x="812800" y="50173"/>
                  </a:cubicBezTo>
                  <a:lnTo>
                    <a:pt x="812800" y="1209820"/>
                  </a:lnTo>
                  <a:cubicBezTo>
                    <a:pt x="812800" y="1223127"/>
                    <a:pt x="807514" y="1235889"/>
                    <a:pt x="798105" y="1245298"/>
                  </a:cubicBezTo>
                  <a:cubicBezTo>
                    <a:pt x="788695" y="1254707"/>
                    <a:pt x="775934" y="1259993"/>
                    <a:pt x="762627" y="1259993"/>
                  </a:cubicBezTo>
                  <a:lnTo>
                    <a:pt x="50173" y="1259993"/>
                  </a:lnTo>
                  <a:cubicBezTo>
                    <a:pt x="36866" y="1259993"/>
                    <a:pt x="24105" y="1254707"/>
                    <a:pt x="14695" y="1245298"/>
                  </a:cubicBezTo>
                  <a:cubicBezTo>
                    <a:pt x="5286" y="1235889"/>
                    <a:pt x="0" y="1223127"/>
                    <a:pt x="0" y="1209820"/>
                  </a:cubicBezTo>
                  <a:lnTo>
                    <a:pt x="0" y="50173"/>
                  </a:lnTo>
                  <a:cubicBezTo>
                    <a:pt x="0" y="36866"/>
                    <a:pt x="5286" y="24105"/>
                    <a:pt x="14695" y="14695"/>
                  </a:cubicBezTo>
                  <a:cubicBezTo>
                    <a:pt x="24105" y="5286"/>
                    <a:pt x="36866" y="0"/>
                    <a:pt x="5017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57150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id="20" name="TextBox 20"/>
            <p:cNvSpPr txBox="1"/>
            <p:nvPr/>
          </p:nvSpPr>
          <p:spPr>
            <a:xfrm>
              <a:off x="0" y="-19050"/>
              <a:ext cx="812800" cy="127904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9301162" y="5528564"/>
            <a:ext cx="3086100" cy="516103"/>
            <a:chOff x="0" y="0"/>
            <a:chExt cx="812800" cy="135928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812800" cy="135928"/>
            </a:xfrm>
            <a:custGeom>
              <a:avLst/>
              <a:gdLst/>
              <a:ahLst/>
              <a:cxnLst/>
              <a:rect l="l" t="t" r="r" b="b"/>
              <a:pathLst>
                <a:path w="812800" h="135928">
                  <a:moveTo>
                    <a:pt x="0" y="0"/>
                  </a:moveTo>
                  <a:lnTo>
                    <a:pt x="812800" y="0"/>
                  </a:lnTo>
                  <a:lnTo>
                    <a:pt x="812800" y="135928"/>
                  </a:lnTo>
                  <a:lnTo>
                    <a:pt x="0" y="135928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id="23" name="TextBox 23"/>
            <p:cNvSpPr txBox="1"/>
            <p:nvPr/>
          </p:nvSpPr>
          <p:spPr>
            <a:xfrm>
              <a:off x="0" y="-19050"/>
              <a:ext cx="812800" cy="15497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r>
                <a:rPr lang="en-US" sz="2199">
                  <a:solidFill>
                    <a:srgbClr val="FFFFFF"/>
                  </a:solidFill>
                  <a:latin typeface="Montserrat"/>
                  <a:ea typeface="Montserrat"/>
                  <a:cs typeface="Montserrat"/>
                  <a:sym typeface="Montserrat"/>
                </a:rPr>
                <a:t>Prioritization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12705986" y="3603602"/>
            <a:ext cx="3086100" cy="4784036"/>
            <a:chOff x="0" y="0"/>
            <a:chExt cx="812800" cy="1259993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812800" cy="1259993"/>
            </a:xfrm>
            <a:custGeom>
              <a:avLst/>
              <a:gdLst/>
              <a:ahLst/>
              <a:cxnLst/>
              <a:rect l="l" t="t" r="r" b="b"/>
              <a:pathLst>
                <a:path w="812800" h="1259993">
                  <a:moveTo>
                    <a:pt x="50173" y="0"/>
                  </a:moveTo>
                  <a:lnTo>
                    <a:pt x="762627" y="0"/>
                  </a:lnTo>
                  <a:cubicBezTo>
                    <a:pt x="775934" y="0"/>
                    <a:pt x="788695" y="5286"/>
                    <a:pt x="798105" y="14695"/>
                  </a:cubicBezTo>
                  <a:cubicBezTo>
                    <a:pt x="807514" y="24105"/>
                    <a:pt x="812800" y="36866"/>
                    <a:pt x="812800" y="50173"/>
                  </a:cubicBezTo>
                  <a:lnTo>
                    <a:pt x="812800" y="1209820"/>
                  </a:lnTo>
                  <a:cubicBezTo>
                    <a:pt x="812800" y="1223127"/>
                    <a:pt x="807514" y="1235889"/>
                    <a:pt x="798105" y="1245298"/>
                  </a:cubicBezTo>
                  <a:cubicBezTo>
                    <a:pt x="788695" y="1254707"/>
                    <a:pt x="775934" y="1259993"/>
                    <a:pt x="762627" y="1259993"/>
                  </a:cubicBezTo>
                  <a:lnTo>
                    <a:pt x="50173" y="1259993"/>
                  </a:lnTo>
                  <a:cubicBezTo>
                    <a:pt x="36866" y="1259993"/>
                    <a:pt x="24105" y="1254707"/>
                    <a:pt x="14695" y="1245298"/>
                  </a:cubicBezTo>
                  <a:cubicBezTo>
                    <a:pt x="5286" y="1235889"/>
                    <a:pt x="0" y="1223127"/>
                    <a:pt x="0" y="1209820"/>
                  </a:cubicBezTo>
                  <a:lnTo>
                    <a:pt x="0" y="50173"/>
                  </a:lnTo>
                  <a:cubicBezTo>
                    <a:pt x="0" y="36866"/>
                    <a:pt x="5286" y="24105"/>
                    <a:pt x="14695" y="14695"/>
                  </a:cubicBezTo>
                  <a:cubicBezTo>
                    <a:pt x="24105" y="5286"/>
                    <a:pt x="36866" y="0"/>
                    <a:pt x="50173" y="0"/>
                  </a:cubicBez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57150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id="26" name="TextBox 26"/>
            <p:cNvSpPr txBox="1"/>
            <p:nvPr/>
          </p:nvSpPr>
          <p:spPr>
            <a:xfrm>
              <a:off x="0" y="-19050"/>
              <a:ext cx="812800" cy="127904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2705986" y="5528564"/>
            <a:ext cx="3086100" cy="516103"/>
            <a:chOff x="0" y="0"/>
            <a:chExt cx="812800" cy="135928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812800" cy="135928"/>
            </a:xfrm>
            <a:custGeom>
              <a:avLst/>
              <a:gdLst/>
              <a:ahLst/>
              <a:cxnLst/>
              <a:rect l="l" t="t" r="r" b="b"/>
              <a:pathLst>
                <a:path w="812800" h="135928">
                  <a:moveTo>
                    <a:pt x="0" y="0"/>
                  </a:moveTo>
                  <a:lnTo>
                    <a:pt x="812800" y="0"/>
                  </a:lnTo>
                  <a:lnTo>
                    <a:pt x="812800" y="135928"/>
                  </a:lnTo>
                  <a:lnTo>
                    <a:pt x="0" y="135928"/>
                  </a:lnTo>
                  <a:close/>
                </a:path>
              </a:pathLst>
            </a:custGeom>
            <a:solidFill>
              <a:srgbClr val="000000"/>
            </a:solidFill>
          </p:spPr>
        </p:sp>
        <p:sp>
          <p:nvSpPr>
            <p:cNvPr id="29" name="TextBox 29"/>
            <p:cNvSpPr txBox="1"/>
            <p:nvPr/>
          </p:nvSpPr>
          <p:spPr>
            <a:xfrm>
              <a:off x="0" y="-19050"/>
              <a:ext cx="812800" cy="15497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r>
                <a:rPr lang="en-US" sz="2199">
                  <a:solidFill>
                    <a:srgbClr val="FFFFFF"/>
                  </a:solidFill>
                  <a:latin typeface="Montserrat"/>
                  <a:ea typeface="Montserrat"/>
                  <a:cs typeface="Montserrat"/>
                  <a:sym typeface="Montserrat"/>
                </a:rPr>
                <a:t>Burn-Out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6972029" y="3910102"/>
            <a:ext cx="1073920" cy="1327317"/>
          </a:xfrm>
          <a:custGeom>
            <a:avLst/>
            <a:gdLst/>
            <a:ahLst/>
            <a:cxnLst/>
            <a:rect l="l" t="t" r="r" b="b"/>
            <a:pathLst>
              <a:path w="1073920" h="1327317">
                <a:moveTo>
                  <a:pt x="0" y="0"/>
                </a:moveTo>
                <a:lnTo>
                  <a:pt x="1073920" y="0"/>
                </a:lnTo>
                <a:lnTo>
                  <a:pt x="1073920" y="1327317"/>
                </a:lnTo>
                <a:lnTo>
                  <a:pt x="0" y="132731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31" name="Freeform 31"/>
          <p:cNvSpPr/>
          <p:nvPr/>
        </p:nvSpPr>
        <p:spPr>
          <a:xfrm>
            <a:off x="3297179" y="3910102"/>
            <a:ext cx="1565333" cy="1488490"/>
          </a:xfrm>
          <a:custGeom>
            <a:avLst/>
            <a:gdLst/>
            <a:ahLst/>
            <a:cxnLst/>
            <a:rect l="l" t="t" r="r" b="b"/>
            <a:pathLst>
              <a:path w="1565333" h="1488490">
                <a:moveTo>
                  <a:pt x="0" y="0"/>
                </a:moveTo>
                <a:lnTo>
                  <a:pt x="1565333" y="0"/>
                </a:lnTo>
                <a:lnTo>
                  <a:pt x="1565333" y="1488489"/>
                </a:lnTo>
                <a:lnTo>
                  <a:pt x="0" y="1488489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32" name="Freeform 32"/>
          <p:cNvSpPr/>
          <p:nvPr/>
        </p:nvSpPr>
        <p:spPr>
          <a:xfrm>
            <a:off x="10136532" y="3845115"/>
            <a:ext cx="1618462" cy="1618462"/>
          </a:xfrm>
          <a:custGeom>
            <a:avLst/>
            <a:gdLst/>
            <a:ahLst/>
            <a:cxnLst/>
            <a:rect l="l" t="t" r="r" b="b"/>
            <a:pathLst>
              <a:path w="1618462" h="1618462">
                <a:moveTo>
                  <a:pt x="0" y="0"/>
                </a:moveTo>
                <a:lnTo>
                  <a:pt x="1618462" y="0"/>
                </a:lnTo>
                <a:lnTo>
                  <a:pt x="1618462" y="1618463"/>
                </a:lnTo>
                <a:lnTo>
                  <a:pt x="0" y="1618463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33" name="Freeform 33"/>
          <p:cNvSpPr/>
          <p:nvPr/>
        </p:nvSpPr>
        <p:spPr>
          <a:xfrm>
            <a:off x="13605306" y="3845115"/>
            <a:ext cx="1287461" cy="1532692"/>
          </a:xfrm>
          <a:custGeom>
            <a:avLst/>
            <a:gdLst/>
            <a:ahLst/>
            <a:cxnLst/>
            <a:rect l="l" t="t" r="r" b="b"/>
            <a:pathLst>
              <a:path w="1287461" h="1532692">
                <a:moveTo>
                  <a:pt x="0" y="0"/>
                </a:moveTo>
                <a:lnTo>
                  <a:pt x="1287461" y="0"/>
                </a:lnTo>
                <a:lnTo>
                  <a:pt x="1287461" y="1532692"/>
                </a:lnTo>
                <a:lnTo>
                  <a:pt x="0" y="1532692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34" name="TextBox 34"/>
          <p:cNvSpPr txBox="1"/>
          <p:nvPr/>
        </p:nvSpPr>
        <p:spPr>
          <a:xfrm>
            <a:off x="3690980" y="1702311"/>
            <a:ext cx="10906040" cy="8154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6548"/>
              </a:lnSpc>
              <a:spcBef>
                <a:spcPct val="0"/>
              </a:spcBef>
            </a:pPr>
            <a:r>
              <a:rPr lang="en-US" sz="4745" spc="37">
                <a:solidFill>
                  <a:srgbClr val="010101"/>
                </a:solidFill>
                <a:latin typeface="Archivo Black"/>
                <a:ea typeface="Archivo Black"/>
                <a:cs typeface="Archivo Black"/>
                <a:sym typeface="Archivo Black"/>
              </a:rPr>
              <a:t>DISCIPLINE VS MOTIVATION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2640360" y="6250170"/>
            <a:ext cx="2722103" cy="12799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084"/>
              </a:lnSpc>
              <a:spcBef>
                <a:spcPct val="0"/>
              </a:spcBef>
            </a:pPr>
            <a:r>
              <a:rPr lang="en-US" sz="1510" spc="148">
                <a:solidFill>
                  <a:srgbClr val="231F20"/>
                </a:solidFill>
                <a:latin typeface="Montserrat"/>
                <a:ea typeface="Montserrat"/>
                <a:cs typeface="Montserrat"/>
                <a:sym typeface="Montserrat"/>
              </a:rPr>
              <a:t>An Academic setting is often a stressful environment with deadlines and lecture attendance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045184" y="6250170"/>
            <a:ext cx="2722103" cy="12799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084"/>
              </a:lnSpc>
              <a:spcBef>
                <a:spcPct val="0"/>
              </a:spcBef>
            </a:pPr>
            <a:r>
              <a:rPr lang="en-US" sz="1510" spc="148">
                <a:solidFill>
                  <a:srgbClr val="231F20"/>
                </a:solidFill>
                <a:latin typeface="Montserrat"/>
                <a:ea typeface="Montserrat"/>
                <a:cs typeface="Montserrat"/>
                <a:sym typeface="Montserrat"/>
              </a:rPr>
              <a:t>With good time management, students can affectively organize their tasks to reach deadlines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445609" y="6250170"/>
            <a:ext cx="2722103" cy="12799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084"/>
              </a:lnSpc>
              <a:spcBef>
                <a:spcPct val="0"/>
              </a:spcBef>
            </a:pPr>
            <a:r>
              <a:rPr lang="en-US" sz="1510" spc="148">
                <a:solidFill>
                  <a:srgbClr val="231F20"/>
                </a:solidFill>
                <a:latin typeface="Montserrat"/>
                <a:ea typeface="Montserrat"/>
                <a:cs typeface="Montserrat"/>
                <a:sym typeface="Montserrat"/>
              </a:rPr>
              <a:t>Time management allows students to decide the order in which tasks should be completed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12850433" y="6250170"/>
            <a:ext cx="2722103" cy="15370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084"/>
              </a:lnSpc>
              <a:spcBef>
                <a:spcPct val="0"/>
              </a:spcBef>
            </a:pPr>
            <a:r>
              <a:rPr lang="en-US" sz="1510" spc="148">
                <a:solidFill>
                  <a:srgbClr val="231F20"/>
                </a:solidFill>
                <a:latin typeface="Montserrat"/>
                <a:ea typeface="Montserrat"/>
                <a:cs typeface="Montserrat"/>
                <a:sym typeface="Montserrat"/>
              </a:rPr>
              <a:t>A heavy workload and stress can lead to burn out. Time management allows for time off with friends and other hobbies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 flipV="1">
            <a:off x="0" y="11430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-5013836" y="1028700"/>
            <a:ext cx="19354610" cy="2258023"/>
            <a:chOff x="0" y="0"/>
            <a:chExt cx="1876002" cy="21886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876002" cy="218865"/>
            </a:xfrm>
            <a:custGeom>
              <a:avLst/>
              <a:gdLst/>
              <a:ahLst/>
              <a:cxnLst/>
              <a:rect l="l" t="t" r="r" b="b"/>
              <a:pathLst>
                <a:path w="1876002" h="218865">
                  <a:moveTo>
                    <a:pt x="1672802" y="0"/>
                  </a:moveTo>
                  <a:lnTo>
                    <a:pt x="0" y="0"/>
                  </a:lnTo>
                  <a:lnTo>
                    <a:pt x="203200" y="218865"/>
                  </a:lnTo>
                  <a:lnTo>
                    <a:pt x="1876002" y="218865"/>
                  </a:lnTo>
                  <a:lnTo>
                    <a:pt x="1672802" y="0"/>
                  </a:lnTo>
                  <a:close/>
                </a:path>
              </a:pathLst>
            </a:custGeom>
            <a:solidFill>
              <a:srgbClr val="010101"/>
            </a:solidFill>
            <a:ln cap="sq">
              <a:noFill/>
              <a:prstDash val="solid"/>
              <a:miter/>
            </a:ln>
          </p:spPr>
        </p:sp>
        <p:sp>
          <p:nvSpPr>
            <p:cNvPr id="5" name="TextBox 5"/>
            <p:cNvSpPr txBox="1"/>
            <p:nvPr/>
          </p:nvSpPr>
          <p:spPr>
            <a:xfrm>
              <a:off x="101600" y="-57150"/>
              <a:ext cx="1672802" cy="2760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6109"/>
                </a:lnSpc>
                <a:spcBef>
                  <a:spcPct val="0"/>
                </a:spcBef>
              </a:pPr>
              <a:r>
                <a:rPr lang="en-US" sz="4699">
                  <a:solidFill>
                    <a:srgbClr val="FFFBFB"/>
                  </a:solidFill>
                  <a:latin typeface="Archivo Black"/>
                  <a:ea typeface="Archivo Black"/>
                  <a:cs typeface="Archivo Black"/>
                  <a:sym typeface="Archivo Black"/>
                </a:rPr>
                <a:t>Contributions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782072" y="3984206"/>
            <a:ext cx="748558" cy="882897"/>
            <a:chOff x="-3268" y="-57150"/>
            <a:chExt cx="197151" cy="232532"/>
          </a:xfrm>
        </p:grpSpPr>
        <p:sp>
          <p:nvSpPr>
            <p:cNvPr id="7" name="Freeform 7"/>
            <p:cNvSpPr/>
            <p:nvPr/>
          </p:nvSpPr>
          <p:spPr>
            <a:xfrm>
              <a:off x="-3268" y="-12720"/>
              <a:ext cx="193883" cy="175382"/>
            </a:xfrm>
            <a:custGeom>
              <a:avLst/>
              <a:gdLst/>
              <a:ahLst/>
              <a:cxnLst/>
              <a:rect l="l" t="t" r="r" b="b"/>
              <a:pathLst>
                <a:path w="193883" h="175382">
                  <a:moveTo>
                    <a:pt x="0" y="0"/>
                  </a:moveTo>
                  <a:lnTo>
                    <a:pt x="193883" y="0"/>
                  </a:lnTo>
                  <a:lnTo>
                    <a:pt x="193883" y="175382"/>
                  </a:lnTo>
                  <a:lnTo>
                    <a:pt x="0" y="175382"/>
                  </a:lnTo>
                  <a:close/>
                </a:path>
              </a:pathLst>
            </a:custGeom>
            <a:solidFill>
              <a:srgbClr val="1A1A1A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-57150"/>
              <a:ext cx="193883" cy="232532"/>
            </a:xfrm>
            <a:prstGeom prst="rect">
              <a:avLst/>
            </a:prstGeom>
          </p:spPr>
          <p:txBody>
            <a:bodyPr lIns="50800" tIns="50800" rIns="50800" bIns="50800" rtlCol="0" anchor="t"/>
            <a:lstStyle/>
            <a:p>
              <a:pPr marL="0" lvl="0" indent="0" algn="ctr">
                <a:lnSpc>
                  <a:spcPts val="4114"/>
                </a:lnSpc>
                <a:spcBef>
                  <a:spcPct val="0"/>
                </a:spcBef>
              </a:pPr>
              <a:r>
                <a:rPr lang="en-US" sz="2981" b="1" spc="29" dirty="0">
                  <a:solidFill>
                    <a:srgbClr val="FFFFFF"/>
                  </a:solidFill>
                  <a:latin typeface="Montserrat Bold"/>
                  <a:ea typeface="Montserrat Bold"/>
                  <a:cs typeface="Montserrat Bold"/>
                  <a:sym typeface="Montserrat Bold"/>
                </a:rPr>
                <a:t>01</a:t>
              </a:r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2689046" y="4176727"/>
            <a:ext cx="6346855" cy="10113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774"/>
              </a:lnSpc>
              <a:spcBef>
                <a:spcPct val="0"/>
              </a:spcBef>
            </a:pPr>
            <a:r>
              <a:rPr lang="en-US" sz="2010" spc="197">
                <a:solidFill>
                  <a:srgbClr val="231F20"/>
                </a:solidFill>
                <a:latin typeface="Montserrat"/>
                <a:ea typeface="Montserrat"/>
                <a:cs typeface="Montserrat"/>
                <a:sym typeface="Montserrat"/>
              </a:rPr>
              <a:t>Time management allows students to focus their attention on their most urgent tasks.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573606" y="3743682"/>
            <a:ext cx="3314591" cy="3314591"/>
            <a:chOff x="0" y="0"/>
            <a:chExt cx="4872604" cy="4872604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4872609" cy="4872609"/>
            </a:xfrm>
            <a:custGeom>
              <a:avLst/>
              <a:gdLst/>
              <a:ahLst/>
              <a:cxnLst/>
              <a:rect l="l" t="t" r="r" b="b"/>
              <a:pathLst>
                <a:path w="4872609" h="4872609">
                  <a:moveTo>
                    <a:pt x="1061593" y="2436241"/>
                  </a:moveTo>
                  <a:cubicBezTo>
                    <a:pt x="1061593" y="1687957"/>
                    <a:pt x="1688084" y="1061466"/>
                    <a:pt x="2436368" y="1061466"/>
                  </a:cubicBezTo>
                  <a:cubicBezTo>
                    <a:pt x="3202051" y="1061466"/>
                    <a:pt x="3811143" y="1687957"/>
                    <a:pt x="3811143" y="2436241"/>
                  </a:cubicBezTo>
                  <a:cubicBezTo>
                    <a:pt x="3811143" y="3201924"/>
                    <a:pt x="3202051" y="3811016"/>
                    <a:pt x="2436368" y="3811016"/>
                  </a:cubicBezTo>
                  <a:cubicBezTo>
                    <a:pt x="2436368" y="4872609"/>
                    <a:pt x="2436368" y="4872609"/>
                    <a:pt x="2436368" y="4872609"/>
                  </a:cubicBezTo>
                  <a:cubicBezTo>
                    <a:pt x="3776345" y="4872609"/>
                    <a:pt x="4872609" y="3776218"/>
                    <a:pt x="4872609" y="2436368"/>
                  </a:cubicBezTo>
                  <a:cubicBezTo>
                    <a:pt x="4872609" y="1096518"/>
                    <a:pt x="3776218" y="0"/>
                    <a:pt x="2436241" y="0"/>
                  </a:cubicBezTo>
                  <a:cubicBezTo>
                    <a:pt x="1096264" y="0"/>
                    <a:pt x="0" y="1096391"/>
                    <a:pt x="0" y="2436241"/>
                  </a:cubicBezTo>
                  <a:lnTo>
                    <a:pt x="1061593" y="2436241"/>
                  </a:lnTo>
                  <a:close/>
                </a:path>
              </a:pathLst>
            </a:custGeom>
            <a:solidFill>
              <a:srgbClr val="000000">
                <a:alpha val="16863"/>
              </a:srgbClr>
            </a:solidFill>
          </p:spPr>
        </p:sp>
      </p:grpSp>
      <p:grpSp>
        <p:nvGrpSpPr>
          <p:cNvPr id="12" name="Group 12"/>
          <p:cNvGrpSpPr/>
          <p:nvPr/>
        </p:nvGrpSpPr>
        <p:grpSpPr>
          <a:xfrm>
            <a:off x="9981212" y="3767100"/>
            <a:ext cx="3314591" cy="3326378"/>
            <a:chOff x="0" y="0"/>
            <a:chExt cx="4872604" cy="4889931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4872609" cy="4889881"/>
            </a:xfrm>
            <a:custGeom>
              <a:avLst/>
              <a:gdLst/>
              <a:ahLst/>
              <a:cxnLst/>
              <a:rect l="l" t="t" r="r" b="b"/>
              <a:pathLst>
                <a:path w="4872609" h="4889881">
                  <a:moveTo>
                    <a:pt x="3811016" y="2453640"/>
                  </a:moveTo>
                  <a:cubicBezTo>
                    <a:pt x="3811016" y="3201924"/>
                    <a:pt x="3201924" y="3828415"/>
                    <a:pt x="2436241" y="3828415"/>
                  </a:cubicBezTo>
                  <a:cubicBezTo>
                    <a:pt x="1687957" y="3828415"/>
                    <a:pt x="1061466" y="3201924"/>
                    <a:pt x="1061466" y="2453640"/>
                  </a:cubicBezTo>
                  <a:cubicBezTo>
                    <a:pt x="1061466" y="1687957"/>
                    <a:pt x="1687957" y="1078865"/>
                    <a:pt x="2436241" y="1078865"/>
                  </a:cubicBezTo>
                  <a:cubicBezTo>
                    <a:pt x="2436241" y="0"/>
                    <a:pt x="2436241" y="0"/>
                    <a:pt x="2436241" y="0"/>
                  </a:cubicBezTo>
                  <a:cubicBezTo>
                    <a:pt x="1096391" y="0"/>
                    <a:pt x="0" y="1096264"/>
                    <a:pt x="0" y="2453640"/>
                  </a:cubicBezTo>
                  <a:cubicBezTo>
                    <a:pt x="0" y="3793617"/>
                    <a:pt x="1096391" y="4889881"/>
                    <a:pt x="2436241" y="4889881"/>
                  </a:cubicBezTo>
                  <a:cubicBezTo>
                    <a:pt x="3776091" y="4889881"/>
                    <a:pt x="4872609" y="3793617"/>
                    <a:pt x="4872609" y="2453640"/>
                  </a:cubicBezTo>
                  <a:lnTo>
                    <a:pt x="3811016" y="2453640"/>
                  </a:lnTo>
                  <a:close/>
                </a:path>
              </a:pathLst>
            </a:custGeom>
            <a:solidFill>
              <a:srgbClr val="000000">
                <a:alpha val="16863"/>
              </a:srgbClr>
            </a:solidFill>
          </p:spPr>
        </p:sp>
      </p:grpSp>
      <p:grpSp>
        <p:nvGrpSpPr>
          <p:cNvPr id="14" name="Group 14"/>
          <p:cNvGrpSpPr/>
          <p:nvPr/>
        </p:nvGrpSpPr>
        <p:grpSpPr>
          <a:xfrm>
            <a:off x="12548713" y="6337440"/>
            <a:ext cx="3314591" cy="3315573"/>
            <a:chOff x="0" y="0"/>
            <a:chExt cx="4872604" cy="4874047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4872482" cy="4874006"/>
            </a:xfrm>
            <a:custGeom>
              <a:avLst/>
              <a:gdLst/>
              <a:ahLst/>
              <a:cxnLst/>
              <a:rect l="l" t="t" r="r" b="b"/>
              <a:pathLst>
                <a:path w="4872482" h="4874006">
                  <a:moveTo>
                    <a:pt x="3811016" y="2437003"/>
                  </a:moveTo>
                  <a:cubicBezTo>
                    <a:pt x="3811016" y="3202940"/>
                    <a:pt x="3201924" y="3812159"/>
                    <a:pt x="2436241" y="3812159"/>
                  </a:cubicBezTo>
                  <a:cubicBezTo>
                    <a:pt x="1687957" y="3812159"/>
                    <a:pt x="1061466" y="3202940"/>
                    <a:pt x="1061466" y="2437003"/>
                  </a:cubicBezTo>
                  <a:cubicBezTo>
                    <a:pt x="1061466" y="1688465"/>
                    <a:pt x="1687957" y="1061847"/>
                    <a:pt x="2436241" y="1061847"/>
                  </a:cubicBezTo>
                  <a:cubicBezTo>
                    <a:pt x="2436241" y="0"/>
                    <a:pt x="2436241" y="0"/>
                    <a:pt x="2436241" y="0"/>
                  </a:cubicBezTo>
                  <a:cubicBezTo>
                    <a:pt x="1096391" y="0"/>
                    <a:pt x="0" y="1096645"/>
                    <a:pt x="0" y="2437003"/>
                  </a:cubicBezTo>
                  <a:cubicBezTo>
                    <a:pt x="0" y="3777361"/>
                    <a:pt x="1096391" y="4874006"/>
                    <a:pt x="2436241" y="4874006"/>
                  </a:cubicBezTo>
                  <a:cubicBezTo>
                    <a:pt x="3776091" y="4874006"/>
                    <a:pt x="4872482" y="3777361"/>
                    <a:pt x="4872482" y="2437003"/>
                  </a:cubicBezTo>
                  <a:lnTo>
                    <a:pt x="3811016" y="2437003"/>
                  </a:lnTo>
                  <a:close/>
                </a:path>
              </a:pathLst>
            </a:custGeom>
            <a:solidFill>
              <a:srgbClr val="000000">
                <a:alpha val="16863"/>
              </a:srgbClr>
            </a:solidFill>
          </p:spPr>
        </p:sp>
      </p:grpSp>
      <p:grpSp>
        <p:nvGrpSpPr>
          <p:cNvPr id="16" name="Group 16"/>
          <p:cNvGrpSpPr/>
          <p:nvPr/>
        </p:nvGrpSpPr>
        <p:grpSpPr>
          <a:xfrm>
            <a:off x="10878301" y="4617656"/>
            <a:ext cx="1520413" cy="1520413"/>
            <a:chOff x="0" y="0"/>
            <a:chExt cx="812800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0000">
                    <a:alpha val="100000"/>
                  </a:srgbClr>
                </a:gs>
                <a:gs pos="100000">
                  <a:srgbClr val="555555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18" name="TextBox 18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13469664" y="7244657"/>
            <a:ext cx="1522475" cy="1522475"/>
            <a:chOff x="0" y="0"/>
            <a:chExt cx="812800" cy="81280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0000">
                    <a:alpha val="100000"/>
                  </a:srgbClr>
                </a:gs>
                <a:gs pos="100000">
                  <a:srgbClr val="555555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21" name="TextBox 21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13447581" y="4617656"/>
            <a:ext cx="1566642" cy="1566642"/>
            <a:chOff x="0" y="0"/>
            <a:chExt cx="812800" cy="812800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 rotWithShape="1">
              <a:gsLst>
                <a:gs pos="0">
                  <a:srgbClr val="000000">
                    <a:alpha val="100000"/>
                  </a:srgbClr>
                </a:gs>
                <a:gs pos="100000">
                  <a:srgbClr val="555555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24" name="TextBox 24"/>
            <p:cNvSpPr txBox="1"/>
            <p:nvPr/>
          </p:nvSpPr>
          <p:spPr>
            <a:xfrm>
              <a:off x="76200" y="57150"/>
              <a:ext cx="660400" cy="6794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25" name="Freeform 25"/>
          <p:cNvSpPr/>
          <p:nvPr/>
        </p:nvSpPr>
        <p:spPr>
          <a:xfrm>
            <a:off x="11135381" y="4897605"/>
            <a:ext cx="1006253" cy="960515"/>
          </a:xfrm>
          <a:custGeom>
            <a:avLst/>
            <a:gdLst/>
            <a:ahLst/>
            <a:cxnLst/>
            <a:rect l="l" t="t" r="r" b="b"/>
            <a:pathLst>
              <a:path w="1006253" h="960515">
                <a:moveTo>
                  <a:pt x="0" y="0"/>
                </a:moveTo>
                <a:lnTo>
                  <a:pt x="1006253" y="0"/>
                </a:lnTo>
                <a:lnTo>
                  <a:pt x="1006253" y="960515"/>
                </a:lnTo>
                <a:lnTo>
                  <a:pt x="0" y="960515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26" name="Freeform 26"/>
          <p:cNvSpPr/>
          <p:nvPr/>
        </p:nvSpPr>
        <p:spPr>
          <a:xfrm>
            <a:off x="13779447" y="4906117"/>
            <a:ext cx="902910" cy="916237"/>
          </a:xfrm>
          <a:custGeom>
            <a:avLst/>
            <a:gdLst/>
            <a:ahLst/>
            <a:cxnLst/>
            <a:rect l="l" t="t" r="r" b="b"/>
            <a:pathLst>
              <a:path w="902910" h="916237">
                <a:moveTo>
                  <a:pt x="0" y="0"/>
                </a:moveTo>
                <a:lnTo>
                  <a:pt x="902910" y="0"/>
                </a:lnTo>
                <a:lnTo>
                  <a:pt x="902910" y="916237"/>
                </a:lnTo>
                <a:lnTo>
                  <a:pt x="0" y="916237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grpSp>
        <p:nvGrpSpPr>
          <p:cNvPr id="27" name="Group 27"/>
          <p:cNvGrpSpPr/>
          <p:nvPr/>
        </p:nvGrpSpPr>
        <p:grpSpPr>
          <a:xfrm>
            <a:off x="916860" y="3148979"/>
            <a:ext cx="5689104" cy="275488"/>
            <a:chOff x="0" y="0"/>
            <a:chExt cx="4519796" cy="218865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4519796" cy="218865"/>
            </a:xfrm>
            <a:custGeom>
              <a:avLst/>
              <a:gdLst/>
              <a:ahLst/>
              <a:cxnLst/>
              <a:rect l="l" t="t" r="r" b="b"/>
              <a:pathLst>
                <a:path w="4519796" h="218865">
                  <a:moveTo>
                    <a:pt x="4316596" y="0"/>
                  </a:moveTo>
                  <a:lnTo>
                    <a:pt x="0" y="0"/>
                  </a:lnTo>
                  <a:lnTo>
                    <a:pt x="203200" y="218865"/>
                  </a:lnTo>
                  <a:lnTo>
                    <a:pt x="4519796" y="218865"/>
                  </a:lnTo>
                  <a:lnTo>
                    <a:pt x="4316596" y="0"/>
                  </a:lnTo>
                  <a:close/>
                </a:path>
              </a:pathLst>
            </a:custGeom>
            <a:solidFill>
              <a:srgbClr val="727070"/>
            </a:solidFill>
            <a:ln cap="sq">
              <a:noFill/>
              <a:prstDash val="solid"/>
              <a:miter/>
            </a:ln>
          </p:spPr>
        </p:sp>
        <p:sp>
          <p:nvSpPr>
            <p:cNvPr id="29" name="TextBox 29"/>
            <p:cNvSpPr txBox="1"/>
            <p:nvPr/>
          </p:nvSpPr>
          <p:spPr>
            <a:xfrm>
              <a:off x="101600" y="-19050"/>
              <a:ext cx="4316596" cy="2379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1778005" y="5589602"/>
            <a:ext cx="752625" cy="882897"/>
            <a:chOff x="-4339" y="-57150"/>
            <a:chExt cx="198222" cy="232532"/>
          </a:xfrm>
        </p:grpSpPr>
        <p:sp>
          <p:nvSpPr>
            <p:cNvPr id="31" name="Freeform 31"/>
            <p:cNvSpPr/>
            <p:nvPr/>
          </p:nvSpPr>
          <p:spPr>
            <a:xfrm>
              <a:off x="-4339" y="-14089"/>
              <a:ext cx="193883" cy="175382"/>
            </a:xfrm>
            <a:custGeom>
              <a:avLst/>
              <a:gdLst/>
              <a:ahLst/>
              <a:cxnLst/>
              <a:rect l="l" t="t" r="r" b="b"/>
              <a:pathLst>
                <a:path w="193883" h="175382">
                  <a:moveTo>
                    <a:pt x="0" y="0"/>
                  </a:moveTo>
                  <a:lnTo>
                    <a:pt x="193883" y="0"/>
                  </a:lnTo>
                  <a:lnTo>
                    <a:pt x="193883" y="175382"/>
                  </a:lnTo>
                  <a:lnTo>
                    <a:pt x="0" y="175382"/>
                  </a:lnTo>
                  <a:close/>
                </a:path>
              </a:pathLst>
            </a:custGeom>
            <a:solidFill>
              <a:srgbClr val="1A1A1A"/>
            </a:solidFill>
          </p:spPr>
        </p:sp>
        <p:sp>
          <p:nvSpPr>
            <p:cNvPr id="32" name="TextBox 32"/>
            <p:cNvSpPr txBox="1"/>
            <p:nvPr/>
          </p:nvSpPr>
          <p:spPr>
            <a:xfrm>
              <a:off x="0" y="-57150"/>
              <a:ext cx="193883" cy="232532"/>
            </a:xfrm>
            <a:prstGeom prst="rect">
              <a:avLst/>
            </a:prstGeom>
          </p:spPr>
          <p:txBody>
            <a:bodyPr lIns="50800" tIns="50800" rIns="50800" bIns="50800" rtlCol="0" anchor="t"/>
            <a:lstStyle/>
            <a:p>
              <a:pPr algn="ctr">
                <a:lnSpc>
                  <a:spcPts val="4114"/>
                </a:lnSpc>
                <a:spcBef>
                  <a:spcPct val="0"/>
                </a:spcBef>
              </a:pPr>
              <a:r>
                <a:rPr lang="en-US" sz="2981" b="1" spc="29" dirty="0">
                  <a:solidFill>
                    <a:srgbClr val="FFFFFF"/>
                  </a:solidFill>
                  <a:latin typeface="Montserrat Bold"/>
                  <a:ea typeface="Montserrat Bold"/>
                  <a:cs typeface="Montserrat Bold"/>
                  <a:sym typeface="Montserrat Bold"/>
                </a:rPr>
                <a:t>02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2689046" y="5778019"/>
            <a:ext cx="6346855" cy="10113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774"/>
              </a:lnSpc>
              <a:spcBef>
                <a:spcPct val="0"/>
              </a:spcBef>
            </a:pPr>
            <a:r>
              <a:rPr lang="en-US" sz="2010" spc="197">
                <a:solidFill>
                  <a:srgbClr val="231F20"/>
                </a:solidFill>
                <a:latin typeface="Montserrat"/>
                <a:ea typeface="Montserrat"/>
                <a:cs typeface="Montserrat"/>
                <a:sym typeface="Montserrat"/>
              </a:rPr>
              <a:t>Time management allows students to balance lectures, deadlines and personal life.</a:t>
            </a:r>
          </a:p>
        </p:txBody>
      </p:sp>
      <p:grpSp>
        <p:nvGrpSpPr>
          <p:cNvPr id="34" name="Group 34"/>
          <p:cNvGrpSpPr/>
          <p:nvPr/>
        </p:nvGrpSpPr>
        <p:grpSpPr>
          <a:xfrm>
            <a:off x="1794480" y="7156203"/>
            <a:ext cx="736150" cy="882897"/>
            <a:chOff x="0" y="-57150"/>
            <a:chExt cx="193883" cy="232532"/>
          </a:xfrm>
        </p:grpSpPr>
        <p:sp>
          <p:nvSpPr>
            <p:cNvPr id="35" name="Freeform 35"/>
            <p:cNvSpPr/>
            <p:nvPr/>
          </p:nvSpPr>
          <p:spPr>
            <a:xfrm>
              <a:off x="0" y="-20069"/>
              <a:ext cx="193883" cy="175382"/>
            </a:xfrm>
            <a:custGeom>
              <a:avLst/>
              <a:gdLst/>
              <a:ahLst/>
              <a:cxnLst/>
              <a:rect l="l" t="t" r="r" b="b"/>
              <a:pathLst>
                <a:path w="193883" h="175382">
                  <a:moveTo>
                    <a:pt x="0" y="0"/>
                  </a:moveTo>
                  <a:lnTo>
                    <a:pt x="193883" y="0"/>
                  </a:lnTo>
                  <a:lnTo>
                    <a:pt x="193883" y="175382"/>
                  </a:lnTo>
                  <a:lnTo>
                    <a:pt x="0" y="175382"/>
                  </a:lnTo>
                  <a:close/>
                </a:path>
              </a:pathLst>
            </a:custGeom>
            <a:solidFill>
              <a:srgbClr val="1A1A1A"/>
            </a:solidFill>
          </p:spPr>
        </p:sp>
        <p:sp>
          <p:nvSpPr>
            <p:cNvPr id="36" name="TextBox 36"/>
            <p:cNvSpPr txBox="1"/>
            <p:nvPr/>
          </p:nvSpPr>
          <p:spPr>
            <a:xfrm>
              <a:off x="0" y="-57150"/>
              <a:ext cx="193883" cy="232532"/>
            </a:xfrm>
            <a:prstGeom prst="rect">
              <a:avLst/>
            </a:prstGeom>
          </p:spPr>
          <p:txBody>
            <a:bodyPr lIns="50800" tIns="50800" rIns="50800" bIns="50800" rtlCol="0" anchor="t"/>
            <a:lstStyle/>
            <a:p>
              <a:pPr marL="0" lvl="0" indent="0" algn="ctr">
                <a:lnSpc>
                  <a:spcPts val="4114"/>
                </a:lnSpc>
                <a:spcBef>
                  <a:spcPct val="0"/>
                </a:spcBef>
              </a:pPr>
              <a:r>
                <a:rPr lang="en-US" sz="2981" b="1" spc="29">
                  <a:solidFill>
                    <a:srgbClr val="FFFFFF"/>
                  </a:solidFill>
                  <a:latin typeface="Montserrat Bold"/>
                  <a:ea typeface="Montserrat Bold"/>
                  <a:cs typeface="Montserrat Bold"/>
                  <a:sym typeface="Montserrat Bold"/>
                </a:rPr>
                <a:t>03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2689046" y="7354133"/>
            <a:ext cx="6346855" cy="13542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2774"/>
              </a:lnSpc>
              <a:spcBef>
                <a:spcPct val="0"/>
              </a:spcBef>
            </a:pPr>
            <a:r>
              <a:rPr lang="en-US" sz="2010" spc="197">
                <a:solidFill>
                  <a:srgbClr val="231F20"/>
                </a:solidFill>
                <a:latin typeface="Montserrat"/>
                <a:ea typeface="Montserrat"/>
                <a:cs typeface="Montserrat"/>
                <a:sym typeface="Montserrat"/>
              </a:rPr>
              <a:t>Time management is an essential skill that allows students to be more organized and efficient and allow them to avoid burnout and stress.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12085550" y="-131220"/>
            <a:ext cx="9534019" cy="1112295"/>
            <a:chOff x="0" y="0"/>
            <a:chExt cx="1876002" cy="218865"/>
          </a:xfrm>
        </p:grpSpPr>
        <p:sp>
          <p:nvSpPr>
            <p:cNvPr id="39" name="Freeform 39"/>
            <p:cNvSpPr/>
            <p:nvPr/>
          </p:nvSpPr>
          <p:spPr>
            <a:xfrm>
              <a:off x="0" y="0"/>
              <a:ext cx="1876002" cy="218865"/>
            </a:xfrm>
            <a:custGeom>
              <a:avLst/>
              <a:gdLst/>
              <a:ahLst/>
              <a:cxnLst/>
              <a:rect l="l" t="t" r="r" b="b"/>
              <a:pathLst>
                <a:path w="1876002" h="218865">
                  <a:moveTo>
                    <a:pt x="1672802" y="0"/>
                  </a:moveTo>
                  <a:lnTo>
                    <a:pt x="0" y="0"/>
                  </a:lnTo>
                  <a:lnTo>
                    <a:pt x="203200" y="218865"/>
                  </a:lnTo>
                  <a:lnTo>
                    <a:pt x="1876002" y="218865"/>
                  </a:lnTo>
                  <a:lnTo>
                    <a:pt x="1672802" y="0"/>
                  </a:lnTo>
                  <a:close/>
                </a:path>
              </a:pathLst>
            </a:custGeom>
            <a:solidFill>
              <a:srgbClr val="363636"/>
            </a:solidFill>
            <a:ln cap="sq">
              <a:noFill/>
              <a:prstDash val="solid"/>
              <a:miter/>
            </a:ln>
          </p:spPr>
        </p:sp>
        <p:sp>
          <p:nvSpPr>
            <p:cNvPr id="40" name="TextBox 40"/>
            <p:cNvSpPr txBox="1"/>
            <p:nvPr/>
          </p:nvSpPr>
          <p:spPr>
            <a:xfrm>
              <a:off x="101600" y="-19050"/>
              <a:ext cx="1672802" cy="23791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41" name="AutoShape 41"/>
          <p:cNvSpPr/>
          <p:nvPr/>
        </p:nvSpPr>
        <p:spPr>
          <a:xfrm>
            <a:off x="-715490" y="962025"/>
            <a:ext cx="12921291" cy="0"/>
          </a:xfrm>
          <a:prstGeom prst="line">
            <a:avLst/>
          </a:prstGeom>
          <a:ln w="38100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42" name="Freeform 42"/>
          <p:cNvSpPr/>
          <p:nvPr/>
        </p:nvSpPr>
        <p:spPr>
          <a:xfrm>
            <a:off x="13779447" y="7532947"/>
            <a:ext cx="902910" cy="902910"/>
          </a:xfrm>
          <a:custGeom>
            <a:avLst/>
            <a:gdLst/>
            <a:ahLst/>
            <a:cxnLst/>
            <a:rect l="l" t="t" r="r" b="b"/>
            <a:pathLst>
              <a:path w="902910" h="902910">
                <a:moveTo>
                  <a:pt x="0" y="0"/>
                </a:moveTo>
                <a:lnTo>
                  <a:pt x="902910" y="0"/>
                </a:lnTo>
                <a:lnTo>
                  <a:pt x="902910" y="902910"/>
                </a:lnTo>
                <a:lnTo>
                  <a:pt x="0" y="902910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747126"/>
          </a:xfrm>
          <a:custGeom>
            <a:avLst/>
            <a:gdLst/>
            <a:ahLst/>
            <a:cxnLst/>
            <a:rect l="l" t="t" r="r" b="b"/>
            <a:pathLst>
              <a:path w="18288000" h="10747126">
                <a:moveTo>
                  <a:pt x="0" y="0"/>
                </a:moveTo>
                <a:lnTo>
                  <a:pt x="18288000" y="0"/>
                </a:lnTo>
                <a:lnTo>
                  <a:pt x="18288000" y="10747126"/>
                </a:lnTo>
                <a:lnTo>
                  <a:pt x="0" y="1074712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49000"/>
            </a:blip>
            <a:stretch>
              <a:fillRect t="-8421" r="-1944" b="-65053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6455727" y="7409549"/>
            <a:ext cx="3189627" cy="8229600"/>
            <a:chOff x="0" y="0"/>
            <a:chExt cx="840066" cy="2167467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40066" cy="2167467"/>
            </a:xfrm>
            <a:custGeom>
              <a:avLst/>
              <a:gdLst/>
              <a:ahLst/>
              <a:cxnLst/>
              <a:rect l="l" t="t" r="r" b="b"/>
              <a:pathLst>
                <a:path w="840066" h="2167467">
                  <a:moveTo>
                    <a:pt x="60680" y="0"/>
                  </a:moveTo>
                  <a:lnTo>
                    <a:pt x="779386" y="0"/>
                  </a:lnTo>
                  <a:cubicBezTo>
                    <a:pt x="795479" y="0"/>
                    <a:pt x="810914" y="6393"/>
                    <a:pt x="822294" y="17773"/>
                  </a:cubicBezTo>
                  <a:cubicBezTo>
                    <a:pt x="833673" y="29153"/>
                    <a:pt x="840066" y="44587"/>
                    <a:pt x="840066" y="60680"/>
                  </a:cubicBezTo>
                  <a:lnTo>
                    <a:pt x="840066" y="2106786"/>
                  </a:lnTo>
                  <a:cubicBezTo>
                    <a:pt x="840066" y="2140299"/>
                    <a:pt x="812899" y="2167467"/>
                    <a:pt x="779386" y="2167467"/>
                  </a:cubicBezTo>
                  <a:lnTo>
                    <a:pt x="60680" y="2167467"/>
                  </a:lnTo>
                  <a:cubicBezTo>
                    <a:pt x="27168" y="2167467"/>
                    <a:pt x="0" y="2140299"/>
                    <a:pt x="0" y="2106786"/>
                  </a:cubicBezTo>
                  <a:lnTo>
                    <a:pt x="0" y="60680"/>
                  </a:lnTo>
                  <a:cubicBezTo>
                    <a:pt x="0" y="27168"/>
                    <a:pt x="27168" y="0"/>
                    <a:pt x="60680" y="0"/>
                  </a:cubicBezTo>
                  <a:close/>
                </a:path>
              </a:pathLst>
            </a:custGeom>
            <a:solidFill>
              <a:srgbClr val="FFFFFF">
                <a:alpha val="86667"/>
              </a:srgbClr>
            </a:solidFill>
            <a:ln cap="rnd">
              <a:noFill/>
              <a:prstDash val="solid"/>
              <a:round/>
            </a:ln>
          </p:spPr>
        </p:sp>
        <p:sp>
          <p:nvSpPr>
            <p:cNvPr id="5" name="TextBox 5"/>
            <p:cNvSpPr txBox="1"/>
            <p:nvPr/>
          </p:nvSpPr>
          <p:spPr>
            <a:xfrm>
              <a:off x="0" y="-19050"/>
              <a:ext cx="840066" cy="21865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0262700" y="6172200"/>
            <a:ext cx="3189627" cy="8229600"/>
            <a:chOff x="0" y="0"/>
            <a:chExt cx="840066" cy="2167467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840066" cy="2167467"/>
            </a:xfrm>
            <a:custGeom>
              <a:avLst/>
              <a:gdLst/>
              <a:ahLst/>
              <a:cxnLst/>
              <a:rect l="l" t="t" r="r" b="b"/>
              <a:pathLst>
                <a:path w="840066" h="2167467">
                  <a:moveTo>
                    <a:pt x="60680" y="0"/>
                  </a:moveTo>
                  <a:lnTo>
                    <a:pt x="779386" y="0"/>
                  </a:lnTo>
                  <a:cubicBezTo>
                    <a:pt x="795479" y="0"/>
                    <a:pt x="810914" y="6393"/>
                    <a:pt x="822294" y="17773"/>
                  </a:cubicBezTo>
                  <a:cubicBezTo>
                    <a:pt x="833673" y="29153"/>
                    <a:pt x="840066" y="44587"/>
                    <a:pt x="840066" y="60680"/>
                  </a:cubicBezTo>
                  <a:lnTo>
                    <a:pt x="840066" y="2106786"/>
                  </a:lnTo>
                  <a:cubicBezTo>
                    <a:pt x="840066" y="2140299"/>
                    <a:pt x="812899" y="2167467"/>
                    <a:pt x="779386" y="2167467"/>
                  </a:cubicBezTo>
                  <a:lnTo>
                    <a:pt x="60680" y="2167467"/>
                  </a:lnTo>
                  <a:cubicBezTo>
                    <a:pt x="27168" y="2167467"/>
                    <a:pt x="0" y="2140299"/>
                    <a:pt x="0" y="2106786"/>
                  </a:cubicBezTo>
                  <a:lnTo>
                    <a:pt x="0" y="60680"/>
                  </a:lnTo>
                  <a:cubicBezTo>
                    <a:pt x="0" y="27168"/>
                    <a:pt x="27168" y="0"/>
                    <a:pt x="60680" y="0"/>
                  </a:cubicBezTo>
                  <a:close/>
                </a:path>
              </a:pathLst>
            </a:custGeom>
            <a:solidFill>
              <a:srgbClr val="FFFFFF">
                <a:alpha val="86667"/>
              </a:srgbClr>
            </a:solidFill>
            <a:ln cap="rnd">
              <a:noFill/>
              <a:prstDash val="solid"/>
              <a:round/>
            </a:ln>
          </p:spPr>
        </p:sp>
        <p:sp>
          <p:nvSpPr>
            <p:cNvPr id="8" name="TextBox 8"/>
            <p:cNvSpPr txBox="1"/>
            <p:nvPr/>
          </p:nvSpPr>
          <p:spPr>
            <a:xfrm>
              <a:off x="0" y="-19050"/>
              <a:ext cx="840066" cy="21865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4069673" y="4761565"/>
            <a:ext cx="3189627" cy="8229600"/>
            <a:chOff x="0" y="0"/>
            <a:chExt cx="840066" cy="2167467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840066" cy="2167467"/>
            </a:xfrm>
            <a:custGeom>
              <a:avLst/>
              <a:gdLst/>
              <a:ahLst/>
              <a:cxnLst/>
              <a:rect l="l" t="t" r="r" b="b"/>
              <a:pathLst>
                <a:path w="840066" h="2167467">
                  <a:moveTo>
                    <a:pt x="60680" y="0"/>
                  </a:moveTo>
                  <a:lnTo>
                    <a:pt x="779386" y="0"/>
                  </a:lnTo>
                  <a:cubicBezTo>
                    <a:pt x="795479" y="0"/>
                    <a:pt x="810914" y="6393"/>
                    <a:pt x="822294" y="17773"/>
                  </a:cubicBezTo>
                  <a:cubicBezTo>
                    <a:pt x="833673" y="29153"/>
                    <a:pt x="840066" y="44587"/>
                    <a:pt x="840066" y="60680"/>
                  </a:cubicBezTo>
                  <a:lnTo>
                    <a:pt x="840066" y="2106786"/>
                  </a:lnTo>
                  <a:cubicBezTo>
                    <a:pt x="840066" y="2140299"/>
                    <a:pt x="812899" y="2167467"/>
                    <a:pt x="779386" y="2167467"/>
                  </a:cubicBezTo>
                  <a:lnTo>
                    <a:pt x="60680" y="2167467"/>
                  </a:lnTo>
                  <a:cubicBezTo>
                    <a:pt x="27168" y="2167467"/>
                    <a:pt x="0" y="2140299"/>
                    <a:pt x="0" y="2106786"/>
                  </a:cubicBezTo>
                  <a:lnTo>
                    <a:pt x="0" y="60680"/>
                  </a:lnTo>
                  <a:cubicBezTo>
                    <a:pt x="0" y="27168"/>
                    <a:pt x="27168" y="0"/>
                    <a:pt x="60680" y="0"/>
                  </a:cubicBezTo>
                  <a:close/>
                </a:path>
              </a:pathLst>
            </a:custGeom>
            <a:solidFill>
              <a:srgbClr val="FFFFFF">
                <a:alpha val="86667"/>
              </a:srgbClr>
            </a:solidFill>
            <a:ln cap="rnd">
              <a:noFill/>
              <a:prstDash val="solid"/>
              <a:round/>
            </a:ln>
          </p:spPr>
        </p:sp>
        <p:sp>
          <p:nvSpPr>
            <p:cNvPr id="11" name="TextBox 11"/>
            <p:cNvSpPr txBox="1"/>
            <p:nvPr/>
          </p:nvSpPr>
          <p:spPr>
            <a:xfrm>
              <a:off x="0" y="-19050"/>
              <a:ext cx="840066" cy="218651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marL="0" lvl="0" indent="0" algn="ctr">
                <a:lnSpc>
                  <a:spcPts val="28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1646045" y="1988135"/>
            <a:ext cx="8616655" cy="3155365"/>
            <a:chOff x="0" y="0"/>
            <a:chExt cx="2269407" cy="831043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2269407" cy="831043"/>
            </a:xfrm>
            <a:custGeom>
              <a:avLst/>
              <a:gdLst/>
              <a:ahLst/>
              <a:cxnLst/>
              <a:rect l="l" t="t" r="r" b="b"/>
              <a:pathLst>
                <a:path w="2269407" h="831043">
                  <a:moveTo>
                    <a:pt x="22462" y="0"/>
                  </a:moveTo>
                  <a:lnTo>
                    <a:pt x="2246945" y="0"/>
                  </a:lnTo>
                  <a:cubicBezTo>
                    <a:pt x="2259350" y="0"/>
                    <a:pt x="2269407" y="10057"/>
                    <a:pt x="2269407" y="22462"/>
                  </a:cubicBezTo>
                  <a:lnTo>
                    <a:pt x="2269407" y="808580"/>
                  </a:lnTo>
                  <a:cubicBezTo>
                    <a:pt x="2269407" y="820986"/>
                    <a:pt x="2259350" y="831043"/>
                    <a:pt x="2246945" y="831043"/>
                  </a:cubicBezTo>
                  <a:lnTo>
                    <a:pt x="22462" y="831043"/>
                  </a:lnTo>
                  <a:cubicBezTo>
                    <a:pt x="10057" y="831043"/>
                    <a:pt x="0" y="820986"/>
                    <a:pt x="0" y="808580"/>
                  </a:cubicBezTo>
                  <a:lnTo>
                    <a:pt x="0" y="22462"/>
                  </a:lnTo>
                  <a:cubicBezTo>
                    <a:pt x="0" y="10057"/>
                    <a:pt x="10057" y="0"/>
                    <a:pt x="22462" y="0"/>
                  </a:cubicBezTo>
                  <a:close/>
                </a:path>
              </a:pathLst>
            </a:custGeom>
            <a:solidFill>
              <a:srgbClr val="FFFFFF">
                <a:alpha val="86667"/>
              </a:srgbClr>
            </a:solidFill>
          </p:spPr>
        </p:sp>
        <p:sp>
          <p:nvSpPr>
            <p:cNvPr id="14" name="TextBox 14"/>
            <p:cNvSpPr txBox="1"/>
            <p:nvPr/>
          </p:nvSpPr>
          <p:spPr>
            <a:xfrm>
              <a:off x="0" y="-19050"/>
              <a:ext cx="2269407" cy="85009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15" name="Freeform 15"/>
          <p:cNvSpPr/>
          <p:nvPr/>
        </p:nvSpPr>
        <p:spPr>
          <a:xfrm>
            <a:off x="7456367" y="8212716"/>
            <a:ext cx="1105276" cy="1327297"/>
          </a:xfrm>
          <a:custGeom>
            <a:avLst/>
            <a:gdLst/>
            <a:ahLst/>
            <a:cxnLst/>
            <a:rect l="l" t="t" r="r" b="b"/>
            <a:pathLst>
              <a:path w="1105276" h="1327297">
                <a:moveTo>
                  <a:pt x="0" y="0"/>
                </a:moveTo>
                <a:lnTo>
                  <a:pt x="1105276" y="0"/>
                </a:lnTo>
                <a:lnTo>
                  <a:pt x="1105276" y="1327297"/>
                </a:lnTo>
                <a:lnTo>
                  <a:pt x="0" y="1327297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11281455" y="7301328"/>
            <a:ext cx="1152117" cy="1466816"/>
          </a:xfrm>
          <a:custGeom>
            <a:avLst/>
            <a:gdLst/>
            <a:ahLst/>
            <a:cxnLst/>
            <a:rect l="l" t="t" r="r" b="b"/>
            <a:pathLst>
              <a:path w="1152117" h="1466816">
                <a:moveTo>
                  <a:pt x="0" y="0"/>
                </a:moveTo>
                <a:lnTo>
                  <a:pt x="1152117" y="0"/>
                </a:lnTo>
                <a:lnTo>
                  <a:pt x="1152117" y="1466816"/>
                </a:lnTo>
                <a:lnTo>
                  <a:pt x="0" y="1466816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7" name="Freeform 17"/>
          <p:cNvSpPr/>
          <p:nvPr/>
        </p:nvSpPr>
        <p:spPr>
          <a:xfrm>
            <a:off x="15042209" y="6038405"/>
            <a:ext cx="1244554" cy="1262924"/>
          </a:xfrm>
          <a:custGeom>
            <a:avLst/>
            <a:gdLst/>
            <a:ahLst/>
            <a:cxnLst/>
            <a:rect l="l" t="t" r="r" b="b"/>
            <a:pathLst>
              <a:path w="1244554" h="1262924">
                <a:moveTo>
                  <a:pt x="0" y="0"/>
                </a:moveTo>
                <a:lnTo>
                  <a:pt x="1244554" y="0"/>
                </a:lnTo>
                <a:lnTo>
                  <a:pt x="1244554" y="1262923"/>
                </a:lnTo>
                <a:lnTo>
                  <a:pt x="0" y="1262923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18" name="TextBox 18"/>
          <p:cNvSpPr txBox="1"/>
          <p:nvPr/>
        </p:nvSpPr>
        <p:spPr>
          <a:xfrm>
            <a:off x="2108006" y="2509465"/>
            <a:ext cx="7692734" cy="7480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6017"/>
              </a:lnSpc>
              <a:spcBef>
                <a:spcPct val="0"/>
              </a:spcBef>
            </a:pPr>
            <a:r>
              <a:rPr lang="en-US" sz="4360" spc="152">
                <a:solidFill>
                  <a:srgbClr val="010101"/>
                </a:solidFill>
                <a:latin typeface="Archivo Black"/>
                <a:ea typeface="Archivo Black"/>
                <a:cs typeface="Archivo Black"/>
                <a:sym typeface="Archivo Black"/>
              </a:rPr>
              <a:t>COMMON CHALLENGES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275588" y="3516817"/>
            <a:ext cx="7357569" cy="13647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714"/>
              </a:lnSpc>
            </a:pPr>
            <a:r>
              <a:rPr lang="en-US" sz="1967" spc="192">
                <a:solidFill>
                  <a:srgbClr val="040506"/>
                </a:solidFill>
                <a:latin typeface="Montserrat"/>
                <a:ea typeface="Montserrat"/>
                <a:cs typeface="Montserrat"/>
                <a:sym typeface="Montserrat"/>
              </a:rPr>
              <a:t>Time management, like all skills that can be learned, can face multiple challenges that can cause students to spiral back into stress and pull all-nighters.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613767" y="7703045"/>
            <a:ext cx="2810608" cy="3602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80"/>
              </a:lnSpc>
            </a:pPr>
            <a:r>
              <a:rPr lang="en-US" sz="2159" spc="30">
                <a:solidFill>
                  <a:srgbClr val="040506"/>
                </a:solidFill>
                <a:latin typeface="Montserrat"/>
                <a:ea typeface="Montserrat"/>
                <a:cs typeface="Montserrat"/>
                <a:sym typeface="Montserrat"/>
              </a:rPr>
              <a:t>Distractions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0542800" y="6467330"/>
            <a:ext cx="2629427" cy="3602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980"/>
              </a:lnSpc>
              <a:spcBef>
                <a:spcPct val="0"/>
              </a:spcBef>
            </a:pPr>
            <a:r>
              <a:rPr lang="en-US" sz="2159" spc="30">
                <a:solidFill>
                  <a:srgbClr val="040506"/>
                </a:solidFill>
                <a:latin typeface="Montserrat"/>
                <a:ea typeface="Montserrat"/>
                <a:cs typeface="Montserrat"/>
                <a:sym typeface="Montserrat"/>
              </a:rPr>
              <a:t>Procrastination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4349773" y="5105400"/>
            <a:ext cx="2629427" cy="3602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980"/>
              </a:lnSpc>
              <a:spcBef>
                <a:spcPct val="0"/>
              </a:spcBef>
            </a:pPr>
            <a:r>
              <a:rPr lang="en-US" sz="2159" spc="30">
                <a:solidFill>
                  <a:srgbClr val="040506"/>
                </a:solidFill>
                <a:latin typeface="Montserrat"/>
                <a:ea typeface="Montserrat"/>
                <a:cs typeface="Montserrat"/>
                <a:sym typeface="Montserrat"/>
              </a:rPr>
              <a:t>Social pressure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 flipV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1413303" y="3699913"/>
            <a:ext cx="2578727" cy="1432874"/>
            <a:chOff x="0" y="0"/>
            <a:chExt cx="4159440" cy="23112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159377" cy="2311146"/>
            </a:xfrm>
            <a:custGeom>
              <a:avLst/>
              <a:gdLst/>
              <a:ahLst/>
              <a:cxnLst/>
              <a:rect l="l" t="t" r="r" b="b"/>
              <a:pathLst>
                <a:path w="4159377" h="2311146">
                  <a:moveTo>
                    <a:pt x="4159377" y="1243076"/>
                  </a:moveTo>
                  <a:cubicBezTo>
                    <a:pt x="3182874" y="1031875"/>
                    <a:pt x="3182874" y="1031875"/>
                    <a:pt x="3182874" y="1031875"/>
                  </a:cubicBezTo>
                  <a:cubicBezTo>
                    <a:pt x="3315462" y="905129"/>
                    <a:pt x="3315462" y="905129"/>
                    <a:pt x="3315462" y="905129"/>
                  </a:cubicBezTo>
                  <a:cubicBezTo>
                    <a:pt x="2959862" y="573278"/>
                    <a:pt x="2489581" y="374142"/>
                    <a:pt x="1965198" y="374142"/>
                  </a:cubicBezTo>
                  <a:cubicBezTo>
                    <a:pt x="886079" y="374142"/>
                    <a:pt x="12065" y="1237107"/>
                    <a:pt x="0" y="2311146"/>
                  </a:cubicBezTo>
                  <a:cubicBezTo>
                    <a:pt x="12065" y="1031875"/>
                    <a:pt x="1054989" y="0"/>
                    <a:pt x="2332863" y="0"/>
                  </a:cubicBezTo>
                  <a:cubicBezTo>
                    <a:pt x="2863342" y="0"/>
                    <a:pt x="3351657" y="175006"/>
                    <a:pt x="3743452" y="476758"/>
                  </a:cubicBezTo>
                  <a:cubicBezTo>
                    <a:pt x="3845941" y="374142"/>
                    <a:pt x="3845941" y="374142"/>
                    <a:pt x="3845941" y="374142"/>
                  </a:cubicBezTo>
                  <a:lnTo>
                    <a:pt x="4159377" y="1243076"/>
                  </a:lnTo>
                  <a:close/>
                </a:path>
              </a:pathLst>
            </a:custGeom>
            <a:gradFill rotWithShape="1">
              <a:gsLst>
                <a:gs pos="0">
                  <a:srgbClr val="000000">
                    <a:alpha val="100000"/>
                  </a:srgbClr>
                </a:gs>
                <a:gs pos="100000">
                  <a:srgbClr val="555555">
                    <a:alpha val="100000"/>
                  </a:srgbClr>
                </a:gs>
              </a:gsLst>
              <a:lin ang="0"/>
            </a:gradFill>
          </p:spPr>
        </p:sp>
      </p:grpSp>
      <p:grpSp>
        <p:nvGrpSpPr>
          <p:cNvPr id="5" name="Group 5"/>
          <p:cNvGrpSpPr/>
          <p:nvPr/>
        </p:nvGrpSpPr>
        <p:grpSpPr>
          <a:xfrm>
            <a:off x="1514184" y="4098975"/>
            <a:ext cx="2087711" cy="2089050"/>
            <a:chOff x="0" y="0"/>
            <a:chExt cx="3367440" cy="33696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3367405" cy="3369564"/>
            </a:xfrm>
            <a:custGeom>
              <a:avLst/>
              <a:gdLst/>
              <a:ahLst/>
              <a:cxnLst/>
              <a:rect l="l" t="t" r="r" b="b"/>
              <a:pathLst>
                <a:path w="3367405" h="3369564">
                  <a:moveTo>
                    <a:pt x="0" y="1684782"/>
                  </a:moveTo>
                  <a:cubicBezTo>
                    <a:pt x="0" y="754253"/>
                    <a:pt x="753872" y="0"/>
                    <a:pt x="1683766" y="0"/>
                  </a:cubicBezTo>
                  <a:cubicBezTo>
                    <a:pt x="2613660" y="0"/>
                    <a:pt x="3367405" y="754253"/>
                    <a:pt x="3367405" y="1684782"/>
                  </a:cubicBezTo>
                  <a:cubicBezTo>
                    <a:pt x="3367405" y="2615311"/>
                    <a:pt x="2613660" y="3369564"/>
                    <a:pt x="1683766" y="3369564"/>
                  </a:cubicBezTo>
                  <a:cubicBezTo>
                    <a:pt x="753872" y="3369564"/>
                    <a:pt x="0" y="2615311"/>
                    <a:pt x="0" y="1684782"/>
                  </a:cubicBezTo>
                  <a:close/>
                </a:path>
              </a:pathLst>
            </a:custGeom>
            <a:gradFill rotWithShape="1">
              <a:gsLst>
                <a:gs pos="0">
                  <a:srgbClr val="000000">
                    <a:alpha val="100000"/>
                  </a:srgbClr>
                </a:gs>
                <a:gs pos="100000">
                  <a:srgbClr val="555555">
                    <a:alpha val="100000"/>
                  </a:srgbClr>
                </a:gs>
              </a:gsLst>
              <a:lin ang="0"/>
            </a:gradFill>
          </p:spPr>
        </p:sp>
      </p:grpSp>
      <p:grpSp>
        <p:nvGrpSpPr>
          <p:cNvPr id="7" name="Group 7"/>
          <p:cNvGrpSpPr/>
          <p:nvPr/>
        </p:nvGrpSpPr>
        <p:grpSpPr>
          <a:xfrm>
            <a:off x="3988013" y="4097636"/>
            <a:ext cx="2088157" cy="2086818"/>
            <a:chOff x="0" y="0"/>
            <a:chExt cx="3368160" cy="33660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3368040" cy="3366008"/>
            </a:xfrm>
            <a:custGeom>
              <a:avLst/>
              <a:gdLst/>
              <a:ahLst/>
              <a:cxnLst/>
              <a:rect l="l" t="t" r="r" b="b"/>
              <a:pathLst>
                <a:path w="3368040" h="3366008">
                  <a:moveTo>
                    <a:pt x="0" y="1683004"/>
                  </a:moveTo>
                  <a:cubicBezTo>
                    <a:pt x="0" y="753491"/>
                    <a:pt x="753999" y="0"/>
                    <a:pt x="1684020" y="0"/>
                  </a:cubicBezTo>
                  <a:cubicBezTo>
                    <a:pt x="2614041" y="0"/>
                    <a:pt x="3368040" y="753491"/>
                    <a:pt x="3368040" y="1683004"/>
                  </a:cubicBezTo>
                  <a:cubicBezTo>
                    <a:pt x="3368040" y="2612517"/>
                    <a:pt x="2614041" y="3366008"/>
                    <a:pt x="1684020" y="3366008"/>
                  </a:cubicBezTo>
                  <a:cubicBezTo>
                    <a:pt x="753999" y="3366008"/>
                    <a:pt x="0" y="2612517"/>
                    <a:pt x="0" y="1683004"/>
                  </a:cubicBezTo>
                  <a:close/>
                </a:path>
              </a:pathLst>
            </a:custGeom>
            <a:gradFill rotWithShape="1">
              <a:gsLst>
                <a:gs pos="0">
                  <a:srgbClr val="000000">
                    <a:alpha val="100000"/>
                  </a:srgbClr>
                </a:gs>
                <a:gs pos="100000">
                  <a:srgbClr val="555555">
                    <a:alpha val="100000"/>
                  </a:srgbClr>
                </a:gs>
              </a:gsLst>
              <a:lin ang="0"/>
            </a:gradFill>
          </p:spPr>
        </p:sp>
      </p:grpSp>
      <p:grpSp>
        <p:nvGrpSpPr>
          <p:cNvPr id="9" name="Group 9"/>
          <p:cNvGrpSpPr/>
          <p:nvPr/>
        </p:nvGrpSpPr>
        <p:grpSpPr>
          <a:xfrm>
            <a:off x="3873740" y="5103326"/>
            <a:ext cx="2582745" cy="1431089"/>
            <a:chOff x="0" y="0"/>
            <a:chExt cx="4165920" cy="230832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4165981" cy="2308352"/>
            </a:xfrm>
            <a:custGeom>
              <a:avLst/>
              <a:gdLst/>
              <a:ahLst/>
              <a:cxnLst/>
              <a:rect l="l" t="t" r="r" b="b"/>
              <a:pathLst>
                <a:path w="4165981" h="2308352">
                  <a:moveTo>
                    <a:pt x="4165981" y="1066800"/>
                  </a:moveTo>
                  <a:cubicBezTo>
                    <a:pt x="3189351" y="1271778"/>
                    <a:pt x="3189351" y="1271778"/>
                    <a:pt x="3189351" y="1271778"/>
                  </a:cubicBezTo>
                  <a:cubicBezTo>
                    <a:pt x="3315970" y="1404366"/>
                    <a:pt x="3315970" y="1404366"/>
                    <a:pt x="3315970" y="1404366"/>
                  </a:cubicBezTo>
                  <a:cubicBezTo>
                    <a:pt x="2966339" y="1735836"/>
                    <a:pt x="2489962" y="1934718"/>
                    <a:pt x="1971548" y="1934718"/>
                  </a:cubicBezTo>
                  <a:cubicBezTo>
                    <a:pt x="892302" y="1934591"/>
                    <a:pt x="18034" y="1072769"/>
                    <a:pt x="0" y="0"/>
                  </a:cubicBezTo>
                  <a:cubicBezTo>
                    <a:pt x="18034" y="1277747"/>
                    <a:pt x="1061085" y="2308352"/>
                    <a:pt x="2339213" y="2308352"/>
                  </a:cubicBezTo>
                  <a:cubicBezTo>
                    <a:pt x="2869692" y="2308352"/>
                    <a:pt x="3358134" y="2133600"/>
                    <a:pt x="3749929" y="1832229"/>
                  </a:cubicBezTo>
                  <a:cubicBezTo>
                    <a:pt x="3852418" y="1934718"/>
                    <a:pt x="3852418" y="1934718"/>
                    <a:pt x="3852418" y="1934718"/>
                  </a:cubicBezTo>
                  <a:lnTo>
                    <a:pt x="4165981" y="1066800"/>
                  </a:lnTo>
                  <a:close/>
                </a:path>
              </a:pathLst>
            </a:custGeom>
            <a:gradFill rotWithShape="1">
              <a:gsLst>
                <a:gs pos="0">
                  <a:srgbClr val="000000">
                    <a:alpha val="100000"/>
                  </a:srgbClr>
                </a:gs>
                <a:gs pos="100000">
                  <a:srgbClr val="555555">
                    <a:alpha val="100000"/>
                  </a:srgbClr>
                </a:gs>
              </a:gsLst>
              <a:lin ang="0"/>
            </a:gradFill>
          </p:spPr>
        </p:sp>
      </p:grpSp>
      <p:grpSp>
        <p:nvGrpSpPr>
          <p:cNvPr id="11" name="Group 11"/>
          <p:cNvGrpSpPr/>
          <p:nvPr/>
        </p:nvGrpSpPr>
        <p:grpSpPr>
          <a:xfrm>
            <a:off x="6713659" y="3726249"/>
            <a:ext cx="2578727" cy="1432874"/>
            <a:chOff x="0" y="0"/>
            <a:chExt cx="4159440" cy="23112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4159377" cy="2311146"/>
            </a:xfrm>
            <a:custGeom>
              <a:avLst/>
              <a:gdLst/>
              <a:ahLst/>
              <a:cxnLst/>
              <a:rect l="l" t="t" r="r" b="b"/>
              <a:pathLst>
                <a:path w="4159377" h="2311146">
                  <a:moveTo>
                    <a:pt x="4159377" y="1243076"/>
                  </a:moveTo>
                  <a:cubicBezTo>
                    <a:pt x="3182874" y="1031875"/>
                    <a:pt x="3182874" y="1031875"/>
                    <a:pt x="3182874" y="1031875"/>
                  </a:cubicBezTo>
                  <a:cubicBezTo>
                    <a:pt x="3315462" y="905129"/>
                    <a:pt x="3315462" y="905129"/>
                    <a:pt x="3315462" y="905129"/>
                  </a:cubicBezTo>
                  <a:cubicBezTo>
                    <a:pt x="2959862" y="573278"/>
                    <a:pt x="2489581" y="374142"/>
                    <a:pt x="1965198" y="374142"/>
                  </a:cubicBezTo>
                  <a:cubicBezTo>
                    <a:pt x="886079" y="374142"/>
                    <a:pt x="12065" y="1237107"/>
                    <a:pt x="0" y="2311146"/>
                  </a:cubicBezTo>
                  <a:cubicBezTo>
                    <a:pt x="12065" y="1031875"/>
                    <a:pt x="1054989" y="0"/>
                    <a:pt x="2332863" y="0"/>
                  </a:cubicBezTo>
                  <a:cubicBezTo>
                    <a:pt x="2863342" y="0"/>
                    <a:pt x="3351657" y="175006"/>
                    <a:pt x="3743452" y="476758"/>
                  </a:cubicBezTo>
                  <a:cubicBezTo>
                    <a:pt x="3845941" y="374142"/>
                    <a:pt x="3845941" y="374142"/>
                    <a:pt x="3845941" y="374142"/>
                  </a:cubicBezTo>
                  <a:lnTo>
                    <a:pt x="4159377" y="1243076"/>
                  </a:lnTo>
                  <a:close/>
                </a:path>
              </a:pathLst>
            </a:custGeom>
            <a:gradFill rotWithShape="1">
              <a:gsLst>
                <a:gs pos="0">
                  <a:srgbClr val="000000">
                    <a:alpha val="100000"/>
                  </a:srgbClr>
                </a:gs>
                <a:gs pos="100000">
                  <a:srgbClr val="555555">
                    <a:alpha val="100000"/>
                  </a:srgbClr>
                </a:gs>
              </a:gsLst>
              <a:lin ang="0"/>
            </a:gradFill>
          </p:spPr>
        </p:sp>
      </p:grpSp>
      <p:grpSp>
        <p:nvGrpSpPr>
          <p:cNvPr id="13" name="Group 13"/>
          <p:cNvGrpSpPr/>
          <p:nvPr/>
        </p:nvGrpSpPr>
        <p:grpSpPr>
          <a:xfrm>
            <a:off x="6814541" y="4125311"/>
            <a:ext cx="2087711" cy="2089050"/>
            <a:chOff x="0" y="0"/>
            <a:chExt cx="3367440" cy="3369600"/>
          </a:xfrm>
        </p:grpSpPr>
        <p:sp>
          <p:nvSpPr>
            <p:cNvPr id="14" name="Freeform 14"/>
            <p:cNvSpPr/>
            <p:nvPr/>
          </p:nvSpPr>
          <p:spPr>
            <a:xfrm>
              <a:off x="0" y="0"/>
              <a:ext cx="3367405" cy="3369564"/>
            </a:xfrm>
            <a:custGeom>
              <a:avLst/>
              <a:gdLst/>
              <a:ahLst/>
              <a:cxnLst/>
              <a:rect l="l" t="t" r="r" b="b"/>
              <a:pathLst>
                <a:path w="3367405" h="3369564">
                  <a:moveTo>
                    <a:pt x="0" y="1684782"/>
                  </a:moveTo>
                  <a:cubicBezTo>
                    <a:pt x="0" y="754253"/>
                    <a:pt x="753872" y="0"/>
                    <a:pt x="1683766" y="0"/>
                  </a:cubicBezTo>
                  <a:cubicBezTo>
                    <a:pt x="2613660" y="0"/>
                    <a:pt x="3367405" y="754253"/>
                    <a:pt x="3367405" y="1684782"/>
                  </a:cubicBezTo>
                  <a:cubicBezTo>
                    <a:pt x="3367405" y="2615311"/>
                    <a:pt x="2613660" y="3369564"/>
                    <a:pt x="1683766" y="3369564"/>
                  </a:cubicBezTo>
                  <a:cubicBezTo>
                    <a:pt x="753872" y="3369564"/>
                    <a:pt x="0" y="2615311"/>
                    <a:pt x="0" y="1684782"/>
                  </a:cubicBezTo>
                  <a:close/>
                </a:path>
              </a:pathLst>
            </a:custGeom>
            <a:gradFill rotWithShape="1">
              <a:gsLst>
                <a:gs pos="0">
                  <a:srgbClr val="000000">
                    <a:alpha val="100000"/>
                  </a:srgbClr>
                </a:gs>
                <a:gs pos="100000">
                  <a:srgbClr val="555555">
                    <a:alpha val="100000"/>
                  </a:srgbClr>
                </a:gs>
              </a:gsLst>
              <a:lin ang="0"/>
            </a:gradFill>
          </p:spPr>
        </p:sp>
      </p:grpSp>
      <p:grpSp>
        <p:nvGrpSpPr>
          <p:cNvPr id="15" name="Group 15"/>
          <p:cNvGrpSpPr/>
          <p:nvPr/>
        </p:nvGrpSpPr>
        <p:grpSpPr>
          <a:xfrm>
            <a:off x="9288369" y="4123972"/>
            <a:ext cx="2088157" cy="2086818"/>
            <a:chOff x="0" y="0"/>
            <a:chExt cx="3368160" cy="33660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3368040" cy="3366008"/>
            </a:xfrm>
            <a:custGeom>
              <a:avLst/>
              <a:gdLst/>
              <a:ahLst/>
              <a:cxnLst/>
              <a:rect l="l" t="t" r="r" b="b"/>
              <a:pathLst>
                <a:path w="3368040" h="3366008">
                  <a:moveTo>
                    <a:pt x="0" y="1683004"/>
                  </a:moveTo>
                  <a:cubicBezTo>
                    <a:pt x="0" y="753491"/>
                    <a:pt x="753999" y="0"/>
                    <a:pt x="1684020" y="0"/>
                  </a:cubicBezTo>
                  <a:cubicBezTo>
                    <a:pt x="2614041" y="0"/>
                    <a:pt x="3368040" y="753491"/>
                    <a:pt x="3368040" y="1683004"/>
                  </a:cubicBezTo>
                  <a:cubicBezTo>
                    <a:pt x="3368040" y="2612517"/>
                    <a:pt x="2614041" y="3366008"/>
                    <a:pt x="1684020" y="3366008"/>
                  </a:cubicBezTo>
                  <a:cubicBezTo>
                    <a:pt x="753999" y="3366008"/>
                    <a:pt x="0" y="2612517"/>
                    <a:pt x="0" y="1683004"/>
                  </a:cubicBezTo>
                  <a:close/>
                </a:path>
              </a:pathLst>
            </a:custGeom>
            <a:gradFill rotWithShape="1">
              <a:gsLst>
                <a:gs pos="0">
                  <a:srgbClr val="000000">
                    <a:alpha val="100000"/>
                  </a:srgbClr>
                </a:gs>
                <a:gs pos="100000">
                  <a:srgbClr val="555555">
                    <a:alpha val="100000"/>
                  </a:srgbClr>
                </a:gs>
              </a:gsLst>
              <a:lin ang="0"/>
            </a:gradFill>
          </p:spPr>
        </p:sp>
      </p:grpSp>
      <p:grpSp>
        <p:nvGrpSpPr>
          <p:cNvPr id="17" name="Group 17"/>
          <p:cNvGrpSpPr/>
          <p:nvPr/>
        </p:nvGrpSpPr>
        <p:grpSpPr>
          <a:xfrm>
            <a:off x="9174096" y="5129662"/>
            <a:ext cx="2582745" cy="1431089"/>
            <a:chOff x="0" y="0"/>
            <a:chExt cx="4165920" cy="2308320"/>
          </a:xfrm>
        </p:grpSpPr>
        <p:sp>
          <p:nvSpPr>
            <p:cNvPr id="18" name="Freeform 18"/>
            <p:cNvSpPr/>
            <p:nvPr/>
          </p:nvSpPr>
          <p:spPr>
            <a:xfrm>
              <a:off x="0" y="0"/>
              <a:ext cx="4165981" cy="2308352"/>
            </a:xfrm>
            <a:custGeom>
              <a:avLst/>
              <a:gdLst/>
              <a:ahLst/>
              <a:cxnLst/>
              <a:rect l="l" t="t" r="r" b="b"/>
              <a:pathLst>
                <a:path w="4165981" h="2308352">
                  <a:moveTo>
                    <a:pt x="4165981" y="1066800"/>
                  </a:moveTo>
                  <a:cubicBezTo>
                    <a:pt x="3189351" y="1271778"/>
                    <a:pt x="3189351" y="1271778"/>
                    <a:pt x="3189351" y="1271778"/>
                  </a:cubicBezTo>
                  <a:cubicBezTo>
                    <a:pt x="3315970" y="1404366"/>
                    <a:pt x="3315970" y="1404366"/>
                    <a:pt x="3315970" y="1404366"/>
                  </a:cubicBezTo>
                  <a:cubicBezTo>
                    <a:pt x="2966339" y="1735836"/>
                    <a:pt x="2489962" y="1934718"/>
                    <a:pt x="1971548" y="1934718"/>
                  </a:cubicBezTo>
                  <a:cubicBezTo>
                    <a:pt x="892302" y="1934591"/>
                    <a:pt x="18034" y="1072769"/>
                    <a:pt x="0" y="0"/>
                  </a:cubicBezTo>
                  <a:cubicBezTo>
                    <a:pt x="18034" y="1277747"/>
                    <a:pt x="1061085" y="2308352"/>
                    <a:pt x="2339213" y="2308352"/>
                  </a:cubicBezTo>
                  <a:cubicBezTo>
                    <a:pt x="2869692" y="2308352"/>
                    <a:pt x="3358134" y="2133600"/>
                    <a:pt x="3749929" y="1832229"/>
                  </a:cubicBezTo>
                  <a:cubicBezTo>
                    <a:pt x="3852418" y="1934718"/>
                    <a:pt x="3852418" y="1934718"/>
                    <a:pt x="3852418" y="1934718"/>
                  </a:cubicBezTo>
                  <a:lnTo>
                    <a:pt x="4165981" y="1066800"/>
                  </a:lnTo>
                  <a:close/>
                </a:path>
              </a:pathLst>
            </a:custGeom>
            <a:gradFill rotWithShape="1">
              <a:gsLst>
                <a:gs pos="0">
                  <a:srgbClr val="000000">
                    <a:alpha val="100000"/>
                  </a:srgbClr>
                </a:gs>
                <a:gs pos="100000">
                  <a:srgbClr val="555555">
                    <a:alpha val="100000"/>
                  </a:srgbClr>
                </a:gs>
              </a:gsLst>
              <a:lin ang="0"/>
            </a:gradFill>
          </p:spPr>
        </p:sp>
      </p:grpSp>
      <p:grpSp>
        <p:nvGrpSpPr>
          <p:cNvPr id="19" name="Group 19"/>
          <p:cNvGrpSpPr/>
          <p:nvPr/>
        </p:nvGrpSpPr>
        <p:grpSpPr>
          <a:xfrm>
            <a:off x="12014016" y="3722678"/>
            <a:ext cx="2578727" cy="1432874"/>
            <a:chOff x="0" y="0"/>
            <a:chExt cx="4159440" cy="2311200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4159377" cy="2311146"/>
            </a:xfrm>
            <a:custGeom>
              <a:avLst/>
              <a:gdLst/>
              <a:ahLst/>
              <a:cxnLst/>
              <a:rect l="l" t="t" r="r" b="b"/>
              <a:pathLst>
                <a:path w="4159377" h="2311146">
                  <a:moveTo>
                    <a:pt x="4159377" y="1243076"/>
                  </a:moveTo>
                  <a:cubicBezTo>
                    <a:pt x="3182874" y="1031875"/>
                    <a:pt x="3182874" y="1031875"/>
                    <a:pt x="3182874" y="1031875"/>
                  </a:cubicBezTo>
                  <a:cubicBezTo>
                    <a:pt x="3315462" y="905129"/>
                    <a:pt x="3315462" y="905129"/>
                    <a:pt x="3315462" y="905129"/>
                  </a:cubicBezTo>
                  <a:cubicBezTo>
                    <a:pt x="2959862" y="573278"/>
                    <a:pt x="2489581" y="374142"/>
                    <a:pt x="1965198" y="374142"/>
                  </a:cubicBezTo>
                  <a:cubicBezTo>
                    <a:pt x="886079" y="374142"/>
                    <a:pt x="12065" y="1237107"/>
                    <a:pt x="0" y="2311146"/>
                  </a:cubicBezTo>
                  <a:cubicBezTo>
                    <a:pt x="12065" y="1031875"/>
                    <a:pt x="1054989" y="0"/>
                    <a:pt x="2332863" y="0"/>
                  </a:cubicBezTo>
                  <a:cubicBezTo>
                    <a:pt x="2863342" y="0"/>
                    <a:pt x="3351657" y="175006"/>
                    <a:pt x="3743452" y="476758"/>
                  </a:cubicBezTo>
                  <a:cubicBezTo>
                    <a:pt x="3845941" y="374142"/>
                    <a:pt x="3845941" y="374142"/>
                    <a:pt x="3845941" y="374142"/>
                  </a:cubicBezTo>
                  <a:lnTo>
                    <a:pt x="4159377" y="1243076"/>
                  </a:lnTo>
                  <a:close/>
                </a:path>
              </a:pathLst>
            </a:custGeom>
            <a:gradFill rotWithShape="1">
              <a:gsLst>
                <a:gs pos="0">
                  <a:srgbClr val="000000">
                    <a:alpha val="100000"/>
                  </a:srgbClr>
                </a:gs>
                <a:gs pos="100000">
                  <a:srgbClr val="555555">
                    <a:alpha val="100000"/>
                  </a:srgbClr>
                </a:gs>
              </a:gsLst>
              <a:lin ang="0"/>
            </a:gradFill>
          </p:spPr>
        </p:sp>
      </p:grpSp>
      <p:grpSp>
        <p:nvGrpSpPr>
          <p:cNvPr id="21" name="Group 21"/>
          <p:cNvGrpSpPr/>
          <p:nvPr/>
        </p:nvGrpSpPr>
        <p:grpSpPr>
          <a:xfrm>
            <a:off x="12114897" y="4121740"/>
            <a:ext cx="2087711" cy="2089050"/>
            <a:chOff x="0" y="0"/>
            <a:chExt cx="3367440" cy="336960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3367405" cy="3369564"/>
            </a:xfrm>
            <a:custGeom>
              <a:avLst/>
              <a:gdLst/>
              <a:ahLst/>
              <a:cxnLst/>
              <a:rect l="l" t="t" r="r" b="b"/>
              <a:pathLst>
                <a:path w="3367405" h="3369564">
                  <a:moveTo>
                    <a:pt x="0" y="1684782"/>
                  </a:moveTo>
                  <a:cubicBezTo>
                    <a:pt x="0" y="754253"/>
                    <a:pt x="753872" y="0"/>
                    <a:pt x="1683766" y="0"/>
                  </a:cubicBezTo>
                  <a:cubicBezTo>
                    <a:pt x="2613660" y="0"/>
                    <a:pt x="3367405" y="754253"/>
                    <a:pt x="3367405" y="1684782"/>
                  </a:cubicBezTo>
                  <a:cubicBezTo>
                    <a:pt x="3367405" y="2615311"/>
                    <a:pt x="2613660" y="3369564"/>
                    <a:pt x="1683766" y="3369564"/>
                  </a:cubicBezTo>
                  <a:cubicBezTo>
                    <a:pt x="753872" y="3369564"/>
                    <a:pt x="0" y="2615311"/>
                    <a:pt x="0" y="1684782"/>
                  </a:cubicBezTo>
                  <a:close/>
                </a:path>
              </a:pathLst>
            </a:custGeom>
            <a:gradFill rotWithShape="1">
              <a:gsLst>
                <a:gs pos="0">
                  <a:srgbClr val="000000">
                    <a:alpha val="100000"/>
                  </a:srgbClr>
                </a:gs>
                <a:gs pos="100000">
                  <a:srgbClr val="555555">
                    <a:alpha val="100000"/>
                  </a:srgbClr>
                </a:gs>
              </a:gsLst>
              <a:lin ang="0"/>
            </a:gradFill>
          </p:spPr>
        </p:sp>
      </p:grpSp>
      <p:grpSp>
        <p:nvGrpSpPr>
          <p:cNvPr id="23" name="Group 23"/>
          <p:cNvGrpSpPr/>
          <p:nvPr/>
        </p:nvGrpSpPr>
        <p:grpSpPr>
          <a:xfrm>
            <a:off x="14588726" y="4120401"/>
            <a:ext cx="2088157" cy="2086818"/>
            <a:chOff x="0" y="0"/>
            <a:chExt cx="3368160" cy="336600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3368040" cy="3366008"/>
            </a:xfrm>
            <a:custGeom>
              <a:avLst/>
              <a:gdLst/>
              <a:ahLst/>
              <a:cxnLst/>
              <a:rect l="l" t="t" r="r" b="b"/>
              <a:pathLst>
                <a:path w="3368040" h="3366008">
                  <a:moveTo>
                    <a:pt x="0" y="1683004"/>
                  </a:moveTo>
                  <a:cubicBezTo>
                    <a:pt x="0" y="753491"/>
                    <a:pt x="753999" y="0"/>
                    <a:pt x="1684020" y="0"/>
                  </a:cubicBezTo>
                  <a:cubicBezTo>
                    <a:pt x="2614041" y="0"/>
                    <a:pt x="3368040" y="753491"/>
                    <a:pt x="3368040" y="1683004"/>
                  </a:cubicBezTo>
                  <a:cubicBezTo>
                    <a:pt x="3368040" y="2612517"/>
                    <a:pt x="2614041" y="3366008"/>
                    <a:pt x="1684020" y="3366008"/>
                  </a:cubicBezTo>
                  <a:cubicBezTo>
                    <a:pt x="753999" y="3366008"/>
                    <a:pt x="0" y="2612517"/>
                    <a:pt x="0" y="1683004"/>
                  </a:cubicBezTo>
                  <a:close/>
                </a:path>
              </a:pathLst>
            </a:custGeom>
            <a:gradFill rotWithShape="1">
              <a:gsLst>
                <a:gs pos="0">
                  <a:srgbClr val="000000">
                    <a:alpha val="100000"/>
                  </a:srgbClr>
                </a:gs>
                <a:gs pos="100000">
                  <a:srgbClr val="555555">
                    <a:alpha val="100000"/>
                  </a:srgbClr>
                </a:gs>
              </a:gsLst>
              <a:lin ang="0"/>
            </a:gradFill>
          </p:spPr>
        </p:sp>
      </p:grpSp>
      <p:sp>
        <p:nvSpPr>
          <p:cNvPr id="25" name="Freeform 25"/>
          <p:cNvSpPr/>
          <p:nvPr/>
        </p:nvSpPr>
        <p:spPr>
          <a:xfrm>
            <a:off x="2069511" y="4580104"/>
            <a:ext cx="977057" cy="1121882"/>
          </a:xfrm>
          <a:custGeom>
            <a:avLst/>
            <a:gdLst/>
            <a:ahLst/>
            <a:cxnLst/>
            <a:rect l="l" t="t" r="r" b="b"/>
            <a:pathLst>
              <a:path w="977057" h="1121882">
                <a:moveTo>
                  <a:pt x="0" y="0"/>
                </a:moveTo>
                <a:lnTo>
                  <a:pt x="977057" y="0"/>
                </a:lnTo>
                <a:lnTo>
                  <a:pt x="977057" y="1121882"/>
                </a:lnTo>
                <a:lnTo>
                  <a:pt x="0" y="112188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26" name="Freeform 26"/>
          <p:cNvSpPr/>
          <p:nvPr/>
        </p:nvSpPr>
        <p:spPr>
          <a:xfrm>
            <a:off x="15164243" y="4675888"/>
            <a:ext cx="926844" cy="1084604"/>
          </a:xfrm>
          <a:custGeom>
            <a:avLst/>
            <a:gdLst/>
            <a:ahLst/>
            <a:cxnLst/>
            <a:rect l="l" t="t" r="r" b="b"/>
            <a:pathLst>
              <a:path w="926844" h="1084604">
                <a:moveTo>
                  <a:pt x="0" y="0"/>
                </a:moveTo>
                <a:lnTo>
                  <a:pt x="926844" y="0"/>
                </a:lnTo>
                <a:lnTo>
                  <a:pt x="926844" y="1084604"/>
                </a:lnTo>
                <a:lnTo>
                  <a:pt x="0" y="108460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27" name="Freeform 27"/>
          <p:cNvSpPr/>
          <p:nvPr/>
        </p:nvSpPr>
        <p:spPr>
          <a:xfrm>
            <a:off x="4459210" y="4594054"/>
            <a:ext cx="1145762" cy="1139513"/>
          </a:xfrm>
          <a:custGeom>
            <a:avLst/>
            <a:gdLst/>
            <a:ahLst/>
            <a:cxnLst/>
            <a:rect l="l" t="t" r="r" b="b"/>
            <a:pathLst>
              <a:path w="1145762" h="1139513">
                <a:moveTo>
                  <a:pt x="0" y="0"/>
                </a:moveTo>
                <a:lnTo>
                  <a:pt x="1145763" y="0"/>
                </a:lnTo>
                <a:lnTo>
                  <a:pt x="1145763" y="1139513"/>
                </a:lnTo>
                <a:lnTo>
                  <a:pt x="0" y="1139513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28" name="Freeform 28"/>
          <p:cNvSpPr/>
          <p:nvPr/>
        </p:nvSpPr>
        <p:spPr>
          <a:xfrm>
            <a:off x="7298126" y="4534622"/>
            <a:ext cx="1196329" cy="1196329"/>
          </a:xfrm>
          <a:custGeom>
            <a:avLst/>
            <a:gdLst/>
            <a:ahLst/>
            <a:cxnLst/>
            <a:rect l="l" t="t" r="r" b="b"/>
            <a:pathLst>
              <a:path w="1196329" h="1196329">
                <a:moveTo>
                  <a:pt x="0" y="0"/>
                </a:moveTo>
                <a:lnTo>
                  <a:pt x="1196329" y="0"/>
                </a:lnTo>
                <a:lnTo>
                  <a:pt x="1196329" y="1196330"/>
                </a:lnTo>
                <a:lnTo>
                  <a:pt x="0" y="1196330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  <p:sp>
        <p:nvSpPr>
          <p:cNvPr id="29" name="Freeform 29"/>
          <p:cNvSpPr/>
          <p:nvPr/>
        </p:nvSpPr>
        <p:spPr>
          <a:xfrm>
            <a:off x="12724090" y="4519836"/>
            <a:ext cx="1075744" cy="1166981"/>
          </a:xfrm>
          <a:custGeom>
            <a:avLst/>
            <a:gdLst/>
            <a:ahLst/>
            <a:cxnLst/>
            <a:rect l="l" t="t" r="r" b="b"/>
            <a:pathLst>
              <a:path w="1075744" h="1166981">
                <a:moveTo>
                  <a:pt x="0" y="0"/>
                </a:moveTo>
                <a:lnTo>
                  <a:pt x="1075744" y="0"/>
                </a:lnTo>
                <a:lnTo>
                  <a:pt x="1075744" y="1166980"/>
                </a:lnTo>
                <a:lnTo>
                  <a:pt x="0" y="1166980"/>
                </a:lnTo>
                <a:lnTo>
                  <a:pt x="0" y="0"/>
                </a:lnTo>
                <a:close/>
              </a:path>
            </a:pathLst>
          </a:custGeom>
          <a:blipFill>
            <a:blip r:embed="rId11">
              <a:extLst>
                <a:ext uri="{96DAC541-7B7A-43D3-8B79-37D633B846F1}">
                  <asvg:svgBlip xmlns:asvg="http://schemas.microsoft.com/office/drawing/2016/SVG/main" r:embed="rId12"/>
                </a:ext>
              </a:extLst>
            </a:blip>
            <a:stretch>
              <a:fillRect/>
            </a:stretch>
          </a:blipFill>
        </p:spPr>
      </p:sp>
      <p:sp>
        <p:nvSpPr>
          <p:cNvPr id="30" name="Freeform 30"/>
          <p:cNvSpPr/>
          <p:nvPr/>
        </p:nvSpPr>
        <p:spPr>
          <a:xfrm>
            <a:off x="9682912" y="4614502"/>
            <a:ext cx="1396061" cy="1119065"/>
          </a:xfrm>
          <a:custGeom>
            <a:avLst/>
            <a:gdLst/>
            <a:ahLst/>
            <a:cxnLst/>
            <a:rect l="l" t="t" r="r" b="b"/>
            <a:pathLst>
              <a:path w="1396061" h="1119065">
                <a:moveTo>
                  <a:pt x="0" y="0"/>
                </a:moveTo>
                <a:lnTo>
                  <a:pt x="1396061" y="0"/>
                </a:lnTo>
                <a:lnTo>
                  <a:pt x="1396061" y="1119065"/>
                </a:lnTo>
                <a:lnTo>
                  <a:pt x="0" y="1119065"/>
                </a:lnTo>
                <a:lnTo>
                  <a:pt x="0" y="0"/>
                </a:lnTo>
                <a:close/>
              </a:path>
            </a:pathLst>
          </a:custGeom>
          <a:blipFill>
            <a:blip r:embed="rId13">
              <a:extLst>
                <a:ext uri="{96DAC541-7B7A-43D3-8B79-37D633B846F1}">
                  <asvg:svgBlip xmlns:asvg="http://schemas.microsoft.com/office/drawing/2016/SVG/main" r:embed="rId14"/>
                </a:ext>
              </a:extLst>
            </a:blip>
            <a:stretch>
              <a:fillRect/>
            </a:stretch>
          </a:blipFill>
        </p:spPr>
      </p:sp>
      <p:sp>
        <p:nvSpPr>
          <p:cNvPr id="31" name="TextBox 31"/>
          <p:cNvSpPr txBox="1"/>
          <p:nvPr/>
        </p:nvSpPr>
        <p:spPr>
          <a:xfrm>
            <a:off x="1344156" y="7389328"/>
            <a:ext cx="2467998" cy="11784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86"/>
              </a:lnSpc>
            </a:pPr>
            <a:r>
              <a:rPr lang="en-US" sz="1367" spc="133">
                <a:solidFill>
                  <a:srgbClr val="040506"/>
                </a:solidFill>
                <a:latin typeface="Montserrat"/>
                <a:ea typeface="Montserrat"/>
                <a:cs typeface="Montserrat"/>
                <a:sym typeface="Montserrat"/>
              </a:rPr>
              <a:t> helps create blocks of time for deep work focus followed by short breaks. </a:t>
            </a:r>
          </a:p>
          <a:p>
            <a:pPr algn="ctr">
              <a:lnSpc>
                <a:spcPts val="1886"/>
              </a:lnSpc>
            </a:pPr>
            <a:endParaRPr lang="en-US" sz="1367" spc="133">
              <a:solidFill>
                <a:srgbClr val="040506"/>
              </a:solidFill>
              <a:latin typeface="Montserrat"/>
              <a:ea typeface="Montserrat"/>
              <a:cs typeface="Montserrat"/>
              <a:sym typeface="Montserrat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1584828" y="6496315"/>
            <a:ext cx="1986653" cy="8739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91"/>
              </a:lnSpc>
            </a:pPr>
            <a:r>
              <a:rPr lang="en-US" sz="2602" spc="36">
                <a:solidFill>
                  <a:srgbClr val="040506"/>
                </a:solidFill>
                <a:latin typeface="Montserrat"/>
                <a:ea typeface="Montserrat"/>
                <a:cs typeface="Montserrat"/>
                <a:sym typeface="Montserrat"/>
              </a:rPr>
              <a:t>Pomodoro Technique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3798092" y="2364379"/>
            <a:ext cx="2467998" cy="9402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86"/>
              </a:lnSpc>
            </a:pPr>
            <a:r>
              <a:rPr lang="en-US" sz="1367" spc="133">
                <a:solidFill>
                  <a:srgbClr val="040506"/>
                </a:solidFill>
                <a:latin typeface="Montserrat"/>
                <a:ea typeface="Montserrat"/>
                <a:cs typeface="Montserrat"/>
                <a:sym typeface="Montserrat"/>
              </a:rPr>
              <a:t>calendar time-blocking of tasks according to deadlines and duration of completion.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038765" y="1398760"/>
            <a:ext cx="1986653" cy="8739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91"/>
              </a:lnSpc>
            </a:pPr>
            <a:r>
              <a:rPr lang="en-US" sz="2602" spc="36">
                <a:solidFill>
                  <a:srgbClr val="040506"/>
                </a:solidFill>
                <a:latin typeface="Montserrat"/>
                <a:ea typeface="Montserrat"/>
                <a:cs typeface="Montserrat"/>
                <a:sym typeface="Montserrat"/>
              </a:rPr>
              <a:t>Time Blocking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686060" y="7417903"/>
            <a:ext cx="2467998" cy="165466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86"/>
              </a:lnSpc>
            </a:pPr>
            <a:r>
              <a:rPr lang="en-US" sz="1367" spc="133">
                <a:solidFill>
                  <a:srgbClr val="040506"/>
                </a:solidFill>
                <a:latin typeface="Montserrat"/>
                <a:ea typeface="Montserrat"/>
                <a:cs typeface="Montserrat"/>
                <a:sym typeface="Montserrat"/>
              </a:rPr>
              <a:t>aids the user to organize and prioritize tasks by urgency and importance. In an academic setting, urgency is determined by deadlines.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85185" y="6496315"/>
            <a:ext cx="2022211" cy="8739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91"/>
              </a:lnSpc>
            </a:pPr>
            <a:r>
              <a:rPr lang="en-US" sz="2602" spc="36">
                <a:solidFill>
                  <a:srgbClr val="040506"/>
                </a:solidFill>
                <a:latin typeface="Montserrat"/>
                <a:ea typeface="Montserrat"/>
                <a:cs typeface="Montserrat"/>
                <a:sym typeface="Montserrat"/>
              </a:rPr>
              <a:t>Eisenhower Matrix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98449" y="2126254"/>
            <a:ext cx="2467998" cy="14165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86"/>
              </a:lnSpc>
            </a:pPr>
            <a:r>
              <a:rPr lang="en-US" sz="1367" spc="133">
                <a:solidFill>
                  <a:srgbClr val="040506"/>
                </a:solidFill>
                <a:latin typeface="Montserrat"/>
                <a:ea typeface="Montserrat"/>
                <a:cs typeface="Montserrat"/>
                <a:sym typeface="Montserrat"/>
              </a:rPr>
              <a:t> relies on a visual record of consecutive days when a task was completed. Very good for studying lecture notes.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471151" y="1152278"/>
            <a:ext cx="3579078" cy="8739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91"/>
              </a:lnSpc>
            </a:pPr>
            <a:r>
              <a:rPr lang="en-US" sz="2602" spc="36">
                <a:solidFill>
                  <a:srgbClr val="040506"/>
                </a:solidFill>
                <a:latin typeface="Montserrat"/>
                <a:ea typeface="Montserrat"/>
                <a:cs typeface="Montserrat"/>
                <a:sym typeface="Montserrat"/>
              </a:rPr>
              <a:t>Don’t break the chain method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2027963" y="7101339"/>
            <a:ext cx="2467998" cy="189279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86"/>
              </a:lnSpc>
            </a:pPr>
            <a:r>
              <a:rPr lang="en-US" sz="1367" spc="133">
                <a:solidFill>
                  <a:srgbClr val="040506"/>
                </a:solidFill>
                <a:latin typeface="Montserrat"/>
                <a:ea typeface="Montserrat"/>
                <a:cs typeface="Montserrat"/>
                <a:sym typeface="Montserrat"/>
              </a:rPr>
              <a:t>Apps such as Habitify, HabitHub, Habitica and Beeminder gamify the process of time management in order to make task work and completion as enjoyable as possible.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12199774" y="6522651"/>
            <a:ext cx="2207210" cy="4262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91"/>
              </a:lnSpc>
            </a:pPr>
            <a:r>
              <a:rPr lang="en-US" sz="2602" spc="36">
                <a:solidFill>
                  <a:srgbClr val="040506"/>
                </a:solidFill>
                <a:latin typeface="Montserrat"/>
                <a:ea typeface="Montserrat"/>
                <a:cs typeface="Montserrat"/>
                <a:sym typeface="Montserrat"/>
              </a:rPr>
              <a:t>Gamification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14640368" y="2126254"/>
            <a:ext cx="2467998" cy="11784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86"/>
              </a:lnSpc>
            </a:pPr>
            <a:r>
              <a:rPr lang="en-US" sz="1367" spc="133">
                <a:solidFill>
                  <a:srgbClr val="040506"/>
                </a:solidFill>
                <a:latin typeface="Montserrat"/>
                <a:ea typeface="Montserrat"/>
                <a:cs typeface="Montserrat"/>
                <a:sym typeface="Montserrat"/>
              </a:rPr>
              <a:t>Grow a tree - Forest app in which grows a tree while you focus on your work and creates a forest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4406985" y="1271341"/>
            <a:ext cx="2751017" cy="8739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591"/>
              </a:lnSpc>
            </a:pPr>
            <a:r>
              <a:rPr lang="en-US" sz="2602" spc="36">
                <a:solidFill>
                  <a:srgbClr val="040506"/>
                </a:solidFill>
                <a:latin typeface="Montserrat"/>
                <a:ea typeface="Montserrat"/>
                <a:cs typeface="Montserrat"/>
                <a:sym typeface="Montserrat"/>
              </a:rPr>
              <a:t>Overcoming distractions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31418" y="742448"/>
            <a:ext cx="3099643" cy="14028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575"/>
              </a:lnSpc>
              <a:spcBef>
                <a:spcPct val="0"/>
              </a:spcBef>
            </a:pPr>
            <a:r>
              <a:rPr lang="en-US" sz="4288">
                <a:solidFill>
                  <a:srgbClr val="040506"/>
                </a:solidFill>
                <a:latin typeface="Archivo Black"/>
                <a:ea typeface="Archivo Black"/>
                <a:cs typeface="Archivo Black"/>
                <a:sym typeface="Archivo Black"/>
              </a:rPr>
              <a:t>Tools and </a:t>
            </a:r>
          </a:p>
          <a:p>
            <a:pPr algn="ctr">
              <a:lnSpc>
                <a:spcPts val="5575"/>
              </a:lnSpc>
              <a:spcBef>
                <a:spcPct val="0"/>
              </a:spcBef>
            </a:pPr>
            <a:r>
              <a:rPr lang="en-US" sz="4288">
                <a:solidFill>
                  <a:srgbClr val="040506"/>
                </a:solidFill>
                <a:latin typeface="Archivo Black"/>
                <a:ea typeface="Archivo Black"/>
                <a:cs typeface="Archivo Black"/>
                <a:sym typeface="Archivo Black"/>
              </a:rPr>
              <a:t>Strategies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 flipV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>
            <a:blip r:embed="rId2"/>
            <a:stretch>
              <a:fillRect t="-38888" b="-38888"/>
            </a:stretch>
          </a:blipFill>
        </p:spPr>
      </p:sp>
      <p:sp>
        <p:nvSpPr>
          <p:cNvPr id="3" name="Freeform 3"/>
          <p:cNvSpPr/>
          <p:nvPr/>
        </p:nvSpPr>
        <p:spPr>
          <a:xfrm rot="1844104">
            <a:off x="6380559" y="2491180"/>
            <a:ext cx="13471756" cy="1426670"/>
          </a:xfrm>
          <a:custGeom>
            <a:avLst/>
            <a:gdLst/>
            <a:ahLst/>
            <a:cxnLst/>
            <a:rect l="l" t="t" r="r" b="b"/>
            <a:pathLst>
              <a:path w="13471756" h="1426670">
                <a:moveTo>
                  <a:pt x="0" y="0"/>
                </a:moveTo>
                <a:lnTo>
                  <a:pt x="13471756" y="0"/>
                </a:lnTo>
                <a:lnTo>
                  <a:pt x="13471756" y="1426671"/>
                </a:lnTo>
                <a:lnTo>
                  <a:pt x="0" y="1426671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86495"/>
            </a:stretch>
          </a:blipFill>
        </p:spPr>
      </p:sp>
      <p:grpSp>
        <p:nvGrpSpPr>
          <p:cNvPr id="4" name="Group 4"/>
          <p:cNvGrpSpPr>
            <a:grpSpLocks noChangeAspect="1"/>
          </p:cNvGrpSpPr>
          <p:nvPr/>
        </p:nvGrpSpPr>
        <p:grpSpPr>
          <a:xfrm>
            <a:off x="7613275" y="0"/>
            <a:ext cx="10674725" cy="6004533"/>
            <a:chOff x="0" y="0"/>
            <a:chExt cx="6089457" cy="342532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6089457" cy="3425320"/>
            </a:xfrm>
            <a:custGeom>
              <a:avLst/>
              <a:gdLst/>
              <a:ahLst/>
              <a:cxnLst/>
              <a:rect l="l" t="t" r="r" b="b"/>
              <a:pathLst>
                <a:path w="6089457" h="3425320">
                  <a:moveTo>
                    <a:pt x="6089457" y="3425320"/>
                  </a:moveTo>
                  <a:lnTo>
                    <a:pt x="6089457" y="0"/>
                  </a:lnTo>
                  <a:lnTo>
                    <a:pt x="0" y="0"/>
                  </a:lnTo>
                  <a:cubicBezTo>
                    <a:pt x="2029819" y="1141773"/>
                    <a:pt x="4059638" y="2283546"/>
                    <a:pt x="6089457" y="3425320"/>
                  </a:cubicBezTo>
                  <a:close/>
                </a:path>
              </a:pathLst>
            </a:custGeom>
            <a:solidFill>
              <a:srgbClr val="539BE0"/>
            </a:solidFill>
          </p:spPr>
        </p:sp>
        <p:sp>
          <p:nvSpPr>
            <p:cNvPr id="6" name="Freeform 6"/>
            <p:cNvSpPr/>
            <p:nvPr/>
          </p:nvSpPr>
          <p:spPr>
            <a:xfrm>
              <a:off x="0" y="0"/>
              <a:ext cx="6089457" cy="3425320"/>
            </a:xfrm>
            <a:custGeom>
              <a:avLst/>
              <a:gdLst/>
              <a:ahLst/>
              <a:cxnLst/>
              <a:rect l="l" t="t" r="r" b="b"/>
              <a:pathLst>
                <a:path w="6089457" h="3425320">
                  <a:moveTo>
                    <a:pt x="6089457" y="3425320"/>
                  </a:moveTo>
                  <a:lnTo>
                    <a:pt x="6089457" y="0"/>
                  </a:lnTo>
                  <a:lnTo>
                    <a:pt x="0" y="0"/>
                  </a:lnTo>
                  <a:cubicBezTo>
                    <a:pt x="2029819" y="1141773"/>
                    <a:pt x="4059638" y="2283546"/>
                    <a:pt x="6089457" y="3425320"/>
                  </a:cubicBezTo>
                  <a:close/>
                </a:path>
              </a:pathLst>
            </a:custGeom>
            <a:blipFill>
              <a:blip r:embed="rId4"/>
              <a:stretch>
                <a:fillRect t="-55861" b="-21915"/>
              </a:stretch>
            </a:blipFill>
          </p:spPr>
        </p:sp>
      </p:grpSp>
      <p:grpSp>
        <p:nvGrpSpPr>
          <p:cNvPr id="7" name="Group 7"/>
          <p:cNvGrpSpPr/>
          <p:nvPr/>
        </p:nvGrpSpPr>
        <p:grpSpPr>
          <a:xfrm>
            <a:off x="2300775" y="3360469"/>
            <a:ext cx="6331281" cy="1563793"/>
            <a:chOff x="0" y="0"/>
            <a:chExt cx="2161091" cy="533778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161091" cy="533778"/>
            </a:xfrm>
            <a:custGeom>
              <a:avLst/>
              <a:gdLst/>
              <a:ahLst/>
              <a:cxnLst/>
              <a:rect l="l" t="t" r="r" b="b"/>
              <a:pathLst>
                <a:path w="2161091" h="533778">
                  <a:moveTo>
                    <a:pt x="13451" y="0"/>
                  </a:moveTo>
                  <a:lnTo>
                    <a:pt x="2147640" y="0"/>
                  </a:lnTo>
                  <a:cubicBezTo>
                    <a:pt x="2151207" y="0"/>
                    <a:pt x="2154629" y="1417"/>
                    <a:pt x="2157151" y="3940"/>
                  </a:cubicBezTo>
                  <a:cubicBezTo>
                    <a:pt x="2159674" y="6462"/>
                    <a:pt x="2161091" y="9883"/>
                    <a:pt x="2161091" y="13451"/>
                  </a:cubicBezTo>
                  <a:lnTo>
                    <a:pt x="2161091" y="520327"/>
                  </a:lnTo>
                  <a:cubicBezTo>
                    <a:pt x="2161091" y="527756"/>
                    <a:pt x="2155069" y="533778"/>
                    <a:pt x="2147640" y="533778"/>
                  </a:cubicBezTo>
                  <a:lnTo>
                    <a:pt x="13451" y="533778"/>
                  </a:lnTo>
                  <a:cubicBezTo>
                    <a:pt x="6022" y="533778"/>
                    <a:pt x="0" y="527756"/>
                    <a:pt x="0" y="520327"/>
                  </a:cubicBezTo>
                  <a:lnTo>
                    <a:pt x="0" y="13451"/>
                  </a:lnTo>
                  <a:cubicBezTo>
                    <a:pt x="0" y="6022"/>
                    <a:pt x="6022" y="0"/>
                    <a:pt x="13451" y="0"/>
                  </a:cubicBezTo>
                  <a:close/>
                </a:path>
              </a:pathLst>
            </a:custGeom>
            <a:solidFill>
              <a:srgbClr val="131211"/>
            </a:solidFill>
          </p:spPr>
        </p:sp>
        <p:sp>
          <p:nvSpPr>
            <p:cNvPr id="9" name="TextBox 9"/>
            <p:cNvSpPr txBox="1"/>
            <p:nvPr/>
          </p:nvSpPr>
          <p:spPr>
            <a:xfrm>
              <a:off x="0" y="-19050"/>
              <a:ext cx="2161091" cy="55282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2300775" y="1158585"/>
            <a:ext cx="7238899" cy="8483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6842"/>
              </a:lnSpc>
              <a:spcBef>
                <a:spcPct val="0"/>
              </a:spcBef>
            </a:pPr>
            <a:r>
              <a:rPr lang="en-US" sz="4958" spc="173">
                <a:solidFill>
                  <a:srgbClr val="010101"/>
                </a:solidFill>
                <a:latin typeface="Archivo Black"/>
                <a:ea typeface="Archivo Black"/>
                <a:cs typeface="Archivo Black"/>
                <a:sym typeface="Archivo Black"/>
              </a:rPr>
              <a:t>CONCLUSIONS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7535860" y="3119178"/>
            <a:ext cx="2381235" cy="2046374"/>
            <a:chOff x="0" y="0"/>
            <a:chExt cx="812800" cy="698500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812800" cy="698500"/>
            </a:xfrm>
            <a:custGeom>
              <a:avLst/>
              <a:gdLst/>
              <a:ahLst/>
              <a:cxnLst/>
              <a:rect l="l" t="t" r="r" b="b"/>
              <a:pathLst>
                <a:path w="812800" h="698500">
                  <a:moveTo>
                    <a:pt x="812800" y="349250"/>
                  </a:moveTo>
                  <a:lnTo>
                    <a:pt x="609600" y="698500"/>
                  </a:lnTo>
                  <a:lnTo>
                    <a:pt x="203200" y="698500"/>
                  </a:lnTo>
                  <a:lnTo>
                    <a:pt x="0" y="349250"/>
                  </a:lnTo>
                  <a:lnTo>
                    <a:pt x="203200" y="0"/>
                  </a:lnTo>
                  <a:lnTo>
                    <a:pt x="609600" y="0"/>
                  </a:lnTo>
                  <a:lnTo>
                    <a:pt x="812800" y="349250"/>
                  </a:lnTo>
                  <a:close/>
                </a:path>
              </a:pathLst>
            </a:custGeom>
            <a:solidFill>
              <a:srgbClr val="FFFFFF"/>
            </a:solidFill>
            <a:ln w="1619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id="13" name="TextBox 13"/>
            <p:cNvSpPr txBox="1"/>
            <p:nvPr/>
          </p:nvSpPr>
          <p:spPr>
            <a:xfrm>
              <a:off x="114300" y="-19050"/>
              <a:ext cx="5842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2585027" y="3559527"/>
            <a:ext cx="4950833" cy="8210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87"/>
              </a:lnSpc>
            </a:pPr>
            <a:r>
              <a:rPr lang="en-US" sz="1585" spc="155">
                <a:solidFill>
                  <a:srgbClr val="F2F4F5"/>
                </a:solidFill>
                <a:latin typeface="Montserrat"/>
                <a:ea typeface="Montserrat"/>
                <a:cs typeface="Montserrat"/>
                <a:sym typeface="Montserrat"/>
              </a:rPr>
              <a:t> Time management is one of the most crucial skills in order to achieve academic success.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7191171" y="5406843"/>
            <a:ext cx="6331281" cy="1563793"/>
            <a:chOff x="0" y="0"/>
            <a:chExt cx="2161091" cy="533778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2161091" cy="533778"/>
            </a:xfrm>
            <a:custGeom>
              <a:avLst/>
              <a:gdLst/>
              <a:ahLst/>
              <a:cxnLst/>
              <a:rect l="l" t="t" r="r" b="b"/>
              <a:pathLst>
                <a:path w="2161091" h="533778">
                  <a:moveTo>
                    <a:pt x="13451" y="0"/>
                  </a:moveTo>
                  <a:lnTo>
                    <a:pt x="2147640" y="0"/>
                  </a:lnTo>
                  <a:cubicBezTo>
                    <a:pt x="2151207" y="0"/>
                    <a:pt x="2154629" y="1417"/>
                    <a:pt x="2157151" y="3940"/>
                  </a:cubicBezTo>
                  <a:cubicBezTo>
                    <a:pt x="2159674" y="6462"/>
                    <a:pt x="2161091" y="9883"/>
                    <a:pt x="2161091" y="13451"/>
                  </a:cubicBezTo>
                  <a:lnTo>
                    <a:pt x="2161091" y="520327"/>
                  </a:lnTo>
                  <a:cubicBezTo>
                    <a:pt x="2161091" y="527756"/>
                    <a:pt x="2155069" y="533778"/>
                    <a:pt x="2147640" y="533778"/>
                  </a:cubicBezTo>
                  <a:lnTo>
                    <a:pt x="13451" y="533778"/>
                  </a:lnTo>
                  <a:cubicBezTo>
                    <a:pt x="6022" y="533778"/>
                    <a:pt x="0" y="527756"/>
                    <a:pt x="0" y="520327"/>
                  </a:cubicBezTo>
                  <a:lnTo>
                    <a:pt x="0" y="13451"/>
                  </a:lnTo>
                  <a:cubicBezTo>
                    <a:pt x="0" y="6022"/>
                    <a:pt x="6022" y="0"/>
                    <a:pt x="13451" y="0"/>
                  </a:cubicBezTo>
                  <a:close/>
                </a:path>
              </a:pathLst>
            </a:custGeom>
            <a:solidFill>
              <a:srgbClr val="131211"/>
            </a:solidFill>
          </p:spPr>
        </p:sp>
        <p:sp>
          <p:nvSpPr>
            <p:cNvPr id="17" name="TextBox 17"/>
            <p:cNvSpPr txBox="1"/>
            <p:nvPr/>
          </p:nvSpPr>
          <p:spPr>
            <a:xfrm>
              <a:off x="0" y="-19050"/>
              <a:ext cx="2161091" cy="55282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6033010" y="5165552"/>
            <a:ext cx="2381235" cy="2046374"/>
            <a:chOff x="0" y="0"/>
            <a:chExt cx="812800" cy="6985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812800" cy="698500"/>
            </a:xfrm>
            <a:custGeom>
              <a:avLst/>
              <a:gdLst/>
              <a:ahLst/>
              <a:cxnLst/>
              <a:rect l="l" t="t" r="r" b="b"/>
              <a:pathLst>
                <a:path w="812800" h="698500">
                  <a:moveTo>
                    <a:pt x="812800" y="349250"/>
                  </a:moveTo>
                  <a:lnTo>
                    <a:pt x="609600" y="698500"/>
                  </a:lnTo>
                  <a:lnTo>
                    <a:pt x="203200" y="698500"/>
                  </a:lnTo>
                  <a:lnTo>
                    <a:pt x="0" y="349250"/>
                  </a:lnTo>
                  <a:lnTo>
                    <a:pt x="203200" y="0"/>
                  </a:lnTo>
                  <a:lnTo>
                    <a:pt x="609600" y="0"/>
                  </a:lnTo>
                  <a:lnTo>
                    <a:pt x="812800" y="349250"/>
                  </a:lnTo>
                  <a:close/>
                </a:path>
              </a:pathLst>
            </a:custGeom>
            <a:solidFill>
              <a:srgbClr val="FFFFFF"/>
            </a:solidFill>
            <a:ln w="1619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id="20" name="TextBox 20"/>
            <p:cNvSpPr txBox="1"/>
            <p:nvPr/>
          </p:nvSpPr>
          <p:spPr>
            <a:xfrm>
              <a:off x="114300" y="-19050"/>
              <a:ext cx="5842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21" name="TextBox 21"/>
          <p:cNvSpPr txBox="1"/>
          <p:nvPr/>
        </p:nvSpPr>
        <p:spPr>
          <a:xfrm>
            <a:off x="8414245" y="5467109"/>
            <a:ext cx="4950833" cy="13734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87"/>
              </a:lnSpc>
            </a:pPr>
            <a:r>
              <a:rPr lang="en-US" sz="1585" spc="155">
                <a:solidFill>
                  <a:srgbClr val="F2F4F5"/>
                </a:solidFill>
                <a:latin typeface="Montserrat"/>
                <a:ea typeface="Montserrat"/>
                <a:cs typeface="Montserrat"/>
                <a:sym typeface="Montserrat"/>
              </a:rPr>
              <a:t>With multiple demands from professors, deadlines and personal goals, students can effectively time block their tasks using multiple techniques. This is a skill that takes time to properly use.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2300775" y="7453217"/>
            <a:ext cx="6331281" cy="1563793"/>
            <a:chOff x="0" y="0"/>
            <a:chExt cx="2161091" cy="533778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2161091" cy="533778"/>
            </a:xfrm>
            <a:custGeom>
              <a:avLst/>
              <a:gdLst/>
              <a:ahLst/>
              <a:cxnLst/>
              <a:rect l="l" t="t" r="r" b="b"/>
              <a:pathLst>
                <a:path w="2161091" h="533778">
                  <a:moveTo>
                    <a:pt x="13451" y="0"/>
                  </a:moveTo>
                  <a:lnTo>
                    <a:pt x="2147640" y="0"/>
                  </a:lnTo>
                  <a:cubicBezTo>
                    <a:pt x="2151207" y="0"/>
                    <a:pt x="2154629" y="1417"/>
                    <a:pt x="2157151" y="3940"/>
                  </a:cubicBezTo>
                  <a:cubicBezTo>
                    <a:pt x="2159674" y="6462"/>
                    <a:pt x="2161091" y="9883"/>
                    <a:pt x="2161091" y="13451"/>
                  </a:cubicBezTo>
                  <a:lnTo>
                    <a:pt x="2161091" y="520327"/>
                  </a:lnTo>
                  <a:cubicBezTo>
                    <a:pt x="2161091" y="527756"/>
                    <a:pt x="2155069" y="533778"/>
                    <a:pt x="2147640" y="533778"/>
                  </a:cubicBezTo>
                  <a:lnTo>
                    <a:pt x="13451" y="533778"/>
                  </a:lnTo>
                  <a:cubicBezTo>
                    <a:pt x="6022" y="533778"/>
                    <a:pt x="0" y="527756"/>
                    <a:pt x="0" y="520327"/>
                  </a:cubicBezTo>
                  <a:lnTo>
                    <a:pt x="0" y="13451"/>
                  </a:lnTo>
                  <a:cubicBezTo>
                    <a:pt x="0" y="6022"/>
                    <a:pt x="6022" y="0"/>
                    <a:pt x="13451" y="0"/>
                  </a:cubicBezTo>
                  <a:close/>
                </a:path>
              </a:pathLst>
            </a:custGeom>
            <a:solidFill>
              <a:srgbClr val="131211"/>
            </a:solidFill>
          </p:spPr>
        </p:sp>
        <p:sp>
          <p:nvSpPr>
            <p:cNvPr id="24" name="TextBox 24"/>
            <p:cNvSpPr txBox="1"/>
            <p:nvPr/>
          </p:nvSpPr>
          <p:spPr>
            <a:xfrm>
              <a:off x="0" y="-19050"/>
              <a:ext cx="2161091" cy="552828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535860" y="7211926"/>
            <a:ext cx="2381235" cy="2046374"/>
            <a:chOff x="0" y="0"/>
            <a:chExt cx="812800" cy="698500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812800" cy="698500"/>
            </a:xfrm>
            <a:custGeom>
              <a:avLst/>
              <a:gdLst/>
              <a:ahLst/>
              <a:cxnLst/>
              <a:rect l="l" t="t" r="r" b="b"/>
              <a:pathLst>
                <a:path w="812800" h="698500">
                  <a:moveTo>
                    <a:pt x="812800" y="349250"/>
                  </a:moveTo>
                  <a:lnTo>
                    <a:pt x="609600" y="698500"/>
                  </a:lnTo>
                  <a:lnTo>
                    <a:pt x="203200" y="698500"/>
                  </a:lnTo>
                  <a:lnTo>
                    <a:pt x="0" y="349250"/>
                  </a:lnTo>
                  <a:lnTo>
                    <a:pt x="203200" y="0"/>
                  </a:lnTo>
                  <a:lnTo>
                    <a:pt x="609600" y="0"/>
                  </a:lnTo>
                  <a:lnTo>
                    <a:pt x="812800" y="349250"/>
                  </a:lnTo>
                  <a:close/>
                </a:path>
              </a:pathLst>
            </a:custGeom>
            <a:solidFill>
              <a:srgbClr val="FFFFFF"/>
            </a:solidFill>
            <a:ln w="161925" cap="sq">
              <a:solidFill>
                <a:srgbClr val="000000"/>
              </a:solidFill>
              <a:prstDash val="solid"/>
              <a:miter/>
            </a:ln>
          </p:spPr>
        </p:sp>
        <p:sp>
          <p:nvSpPr>
            <p:cNvPr id="27" name="TextBox 27"/>
            <p:cNvSpPr txBox="1"/>
            <p:nvPr/>
          </p:nvSpPr>
          <p:spPr>
            <a:xfrm>
              <a:off x="114300" y="-19050"/>
              <a:ext cx="5842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859"/>
                </a:lnSpc>
              </a:pPr>
              <a:endParaRPr/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2585027" y="7652275"/>
            <a:ext cx="4950833" cy="10972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87"/>
              </a:lnSpc>
            </a:pPr>
            <a:r>
              <a:rPr lang="en-US" sz="1585" spc="155">
                <a:solidFill>
                  <a:srgbClr val="F2F4F5"/>
                </a:solidFill>
                <a:latin typeface="Montserrat"/>
                <a:ea typeface="Montserrat"/>
                <a:cs typeface="Montserrat"/>
                <a:sym typeface="Montserrat"/>
              </a:rPr>
              <a:t> It is important for each student to try multiple techniques that exist and tweak them to suit their needs and environment.</a:t>
            </a:r>
          </a:p>
        </p:txBody>
      </p:sp>
      <p:sp>
        <p:nvSpPr>
          <p:cNvPr id="29" name="Freeform 29"/>
          <p:cNvSpPr/>
          <p:nvPr/>
        </p:nvSpPr>
        <p:spPr>
          <a:xfrm>
            <a:off x="8316248" y="3584336"/>
            <a:ext cx="893040" cy="1072428"/>
          </a:xfrm>
          <a:custGeom>
            <a:avLst/>
            <a:gdLst/>
            <a:ahLst/>
            <a:cxnLst/>
            <a:rect l="l" t="t" r="r" b="b"/>
            <a:pathLst>
              <a:path w="893040" h="1072428">
                <a:moveTo>
                  <a:pt x="0" y="0"/>
                </a:moveTo>
                <a:lnTo>
                  <a:pt x="893040" y="0"/>
                </a:lnTo>
                <a:lnTo>
                  <a:pt x="893040" y="1072428"/>
                </a:lnTo>
                <a:lnTo>
                  <a:pt x="0" y="107242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30" name="Freeform 30"/>
          <p:cNvSpPr/>
          <p:nvPr/>
        </p:nvSpPr>
        <p:spPr>
          <a:xfrm>
            <a:off x="8155450" y="7714715"/>
            <a:ext cx="1023765" cy="1040796"/>
          </a:xfrm>
          <a:custGeom>
            <a:avLst/>
            <a:gdLst/>
            <a:ahLst/>
            <a:cxnLst/>
            <a:rect l="l" t="t" r="r" b="b"/>
            <a:pathLst>
              <a:path w="1023765" h="1040796">
                <a:moveTo>
                  <a:pt x="0" y="0"/>
                </a:moveTo>
                <a:lnTo>
                  <a:pt x="1023765" y="0"/>
                </a:lnTo>
                <a:lnTo>
                  <a:pt x="1023765" y="1040796"/>
                </a:lnTo>
                <a:lnTo>
                  <a:pt x="0" y="104079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  <p:sp>
        <p:nvSpPr>
          <p:cNvPr id="31" name="Freeform 31"/>
          <p:cNvSpPr/>
          <p:nvPr/>
        </p:nvSpPr>
        <p:spPr>
          <a:xfrm>
            <a:off x="6632746" y="5633117"/>
            <a:ext cx="980529" cy="1070022"/>
          </a:xfrm>
          <a:custGeom>
            <a:avLst/>
            <a:gdLst/>
            <a:ahLst/>
            <a:cxnLst/>
            <a:rect l="l" t="t" r="r" b="b"/>
            <a:pathLst>
              <a:path w="980529" h="1070022">
                <a:moveTo>
                  <a:pt x="0" y="0"/>
                </a:moveTo>
                <a:lnTo>
                  <a:pt x="980529" y="0"/>
                </a:lnTo>
                <a:lnTo>
                  <a:pt x="980529" y="1070021"/>
                </a:lnTo>
                <a:lnTo>
                  <a:pt x="0" y="1070021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4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9659420" y="8263127"/>
            <a:ext cx="2799147" cy="440074"/>
          </a:xfrm>
          <a:custGeom>
            <a:avLst/>
            <a:gdLst/>
            <a:ahLst/>
            <a:cxnLst/>
            <a:rect l="l" t="t" r="r" b="b"/>
            <a:pathLst>
              <a:path w="2799147" h="440074">
                <a:moveTo>
                  <a:pt x="0" y="0"/>
                </a:moveTo>
                <a:lnTo>
                  <a:pt x="2799147" y="0"/>
                </a:lnTo>
                <a:lnTo>
                  <a:pt x="2799147" y="440074"/>
                </a:lnTo>
                <a:lnTo>
                  <a:pt x="0" y="44007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5622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9659420" y="5607622"/>
            <a:ext cx="2799147" cy="2799147"/>
            <a:chOff x="0" y="0"/>
            <a:chExt cx="6350000" cy="63500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6350000" cy="6351270"/>
            </a:xfrm>
            <a:custGeom>
              <a:avLst/>
              <a:gdLst/>
              <a:ahLst/>
              <a:cxnLst/>
              <a:rect l="l" t="t" r="r" b="b"/>
              <a:pathLst>
                <a:path w="6350000" h="6351270">
                  <a:moveTo>
                    <a:pt x="0" y="5955030"/>
                  </a:moveTo>
                  <a:lnTo>
                    <a:pt x="0" y="394970"/>
                  </a:lnTo>
                  <a:cubicBezTo>
                    <a:pt x="0" y="176530"/>
                    <a:pt x="176530" y="0"/>
                    <a:pt x="394970" y="0"/>
                  </a:cubicBezTo>
                  <a:lnTo>
                    <a:pt x="5956300" y="0"/>
                  </a:lnTo>
                  <a:cubicBezTo>
                    <a:pt x="6173470" y="0"/>
                    <a:pt x="6350000" y="176530"/>
                    <a:pt x="6350000" y="394970"/>
                  </a:cubicBezTo>
                  <a:lnTo>
                    <a:pt x="6350000" y="5956300"/>
                  </a:lnTo>
                  <a:cubicBezTo>
                    <a:pt x="6350000" y="6174740"/>
                    <a:pt x="6173470" y="6351270"/>
                    <a:pt x="5955030" y="6351270"/>
                  </a:cubicBezTo>
                  <a:lnTo>
                    <a:pt x="394970" y="6351270"/>
                  </a:lnTo>
                  <a:cubicBezTo>
                    <a:pt x="176530" y="6350000"/>
                    <a:pt x="0" y="6173470"/>
                    <a:pt x="0" y="5955030"/>
                  </a:cubicBezTo>
                  <a:close/>
                </a:path>
              </a:pathLst>
            </a:custGeom>
            <a:blipFill>
              <a:blip r:embed="rId3"/>
              <a:stretch>
                <a:fillRect t="-1295" b="-1295"/>
              </a:stretch>
            </a:blipFill>
          </p:spPr>
        </p:sp>
      </p:grpSp>
      <p:sp>
        <p:nvSpPr>
          <p:cNvPr id="5" name="Freeform 5"/>
          <p:cNvSpPr/>
          <p:nvPr/>
        </p:nvSpPr>
        <p:spPr>
          <a:xfrm>
            <a:off x="9659420" y="4799097"/>
            <a:ext cx="2799147" cy="440074"/>
          </a:xfrm>
          <a:custGeom>
            <a:avLst/>
            <a:gdLst/>
            <a:ahLst/>
            <a:cxnLst/>
            <a:rect l="l" t="t" r="r" b="b"/>
            <a:pathLst>
              <a:path w="2799147" h="440074">
                <a:moveTo>
                  <a:pt x="0" y="0"/>
                </a:moveTo>
                <a:lnTo>
                  <a:pt x="2799147" y="0"/>
                </a:lnTo>
                <a:lnTo>
                  <a:pt x="2799147" y="440074"/>
                </a:lnTo>
                <a:lnTo>
                  <a:pt x="0" y="44007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5622"/>
            </a:stretch>
          </a:blipFill>
        </p:spPr>
      </p:sp>
      <p:grpSp>
        <p:nvGrpSpPr>
          <p:cNvPr id="6" name="Group 6"/>
          <p:cNvGrpSpPr/>
          <p:nvPr/>
        </p:nvGrpSpPr>
        <p:grpSpPr>
          <a:xfrm>
            <a:off x="9659420" y="2143592"/>
            <a:ext cx="2799147" cy="2799147"/>
            <a:chOff x="0" y="0"/>
            <a:chExt cx="6350000" cy="635000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6350000" cy="6351270"/>
            </a:xfrm>
            <a:custGeom>
              <a:avLst/>
              <a:gdLst/>
              <a:ahLst/>
              <a:cxnLst/>
              <a:rect l="l" t="t" r="r" b="b"/>
              <a:pathLst>
                <a:path w="6350000" h="6351270">
                  <a:moveTo>
                    <a:pt x="0" y="5955030"/>
                  </a:moveTo>
                  <a:lnTo>
                    <a:pt x="0" y="394970"/>
                  </a:lnTo>
                  <a:cubicBezTo>
                    <a:pt x="0" y="176530"/>
                    <a:pt x="176530" y="0"/>
                    <a:pt x="394970" y="0"/>
                  </a:cubicBezTo>
                  <a:lnTo>
                    <a:pt x="5956300" y="0"/>
                  </a:lnTo>
                  <a:cubicBezTo>
                    <a:pt x="6173470" y="0"/>
                    <a:pt x="6350000" y="176530"/>
                    <a:pt x="6350000" y="394970"/>
                  </a:cubicBezTo>
                  <a:lnTo>
                    <a:pt x="6350000" y="5956300"/>
                  </a:lnTo>
                  <a:cubicBezTo>
                    <a:pt x="6350000" y="6174740"/>
                    <a:pt x="6173470" y="6351270"/>
                    <a:pt x="5955030" y="6351270"/>
                  </a:cubicBezTo>
                  <a:lnTo>
                    <a:pt x="394970" y="6351270"/>
                  </a:lnTo>
                  <a:cubicBezTo>
                    <a:pt x="176530" y="6350000"/>
                    <a:pt x="0" y="6173470"/>
                    <a:pt x="0" y="5955030"/>
                  </a:cubicBezTo>
                  <a:close/>
                </a:path>
              </a:pathLst>
            </a:custGeom>
            <a:blipFill>
              <a:blip r:embed="rId4"/>
              <a:stretch>
                <a:fillRect t="-25121" b="-25121"/>
              </a:stretch>
            </a:blipFill>
          </p:spPr>
        </p:sp>
      </p:grpSp>
      <p:sp>
        <p:nvSpPr>
          <p:cNvPr id="8" name="Freeform 8"/>
          <p:cNvSpPr/>
          <p:nvPr/>
        </p:nvSpPr>
        <p:spPr>
          <a:xfrm>
            <a:off x="2179183" y="6826068"/>
            <a:ext cx="6851587" cy="1077187"/>
          </a:xfrm>
          <a:custGeom>
            <a:avLst/>
            <a:gdLst/>
            <a:ahLst/>
            <a:cxnLst/>
            <a:rect l="l" t="t" r="r" b="b"/>
            <a:pathLst>
              <a:path w="6851587" h="1077187">
                <a:moveTo>
                  <a:pt x="0" y="0"/>
                </a:moveTo>
                <a:lnTo>
                  <a:pt x="6851587" y="0"/>
                </a:lnTo>
                <a:lnTo>
                  <a:pt x="6851587" y="1077187"/>
                </a:lnTo>
                <a:lnTo>
                  <a:pt x="0" y="107718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5622"/>
            </a:stretch>
          </a:blipFill>
        </p:spPr>
      </p:sp>
      <p:grpSp>
        <p:nvGrpSpPr>
          <p:cNvPr id="9" name="Group 9"/>
          <p:cNvGrpSpPr/>
          <p:nvPr/>
        </p:nvGrpSpPr>
        <p:grpSpPr>
          <a:xfrm>
            <a:off x="2240447" y="3594570"/>
            <a:ext cx="6790323" cy="3819509"/>
            <a:chOff x="0" y="0"/>
            <a:chExt cx="11289030" cy="63500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11287760" cy="6350000"/>
            </a:xfrm>
            <a:custGeom>
              <a:avLst/>
              <a:gdLst/>
              <a:ahLst/>
              <a:cxnLst/>
              <a:rect l="l" t="t" r="r" b="b"/>
              <a:pathLst>
                <a:path w="11287760" h="6350000">
                  <a:moveTo>
                    <a:pt x="0" y="5824220"/>
                  </a:moveTo>
                  <a:lnTo>
                    <a:pt x="0" y="525780"/>
                  </a:lnTo>
                  <a:cubicBezTo>
                    <a:pt x="0" y="234950"/>
                    <a:pt x="234950" y="0"/>
                    <a:pt x="525780" y="0"/>
                  </a:cubicBezTo>
                  <a:lnTo>
                    <a:pt x="10761980" y="0"/>
                  </a:lnTo>
                  <a:cubicBezTo>
                    <a:pt x="11052810" y="0"/>
                    <a:pt x="11287760" y="234950"/>
                    <a:pt x="11287760" y="525780"/>
                  </a:cubicBezTo>
                  <a:lnTo>
                    <a:pt x="11287760" y="5822950"/>
                  </a:lnTo>
                  <a:cubicBezTo>
                    <a:pt x="11287760" y="6113780"/>
                    <a:pt x="11052810" y="6348730"/>
                    <a:pt x="10761980" y="6348730"/>
                  </a:cubicBezTo>
                  <a:lnTo>
                    <a:pt x="525780" y="6348730"/>
                  </a:lnTo>
                  <a:cubicBezTo>
                    <a:pt x="236220" y="6350000"/>
                    <a:pt x="0" y="6115050"/>
                    <a:pt x="0" y="5824220"/>
                  </a:cubicBezTo>
                  <a:close/>
                </a:path>
              </a:pathLst>
            </a:custGeom>
            <a:blipFill>
              <a:blip r:embed="rId5"/>
              <a:stretch>
                <a:fillRect t="-38897" b="-38897"/>
              </a:stretch>
            </a:blipFill>
          </p:spPr>
        </p:sp>
      </p:grpSp>
      <p:sp>
        <p:nvSpPr>
          <p:cNvPr id="11" name="Freeform 11"/>
          <p:cNvSpPr/>
          <p:nvPr/>
        </p:nvSpPr>
        <p:spPr>
          <a:xfrm>
            <a:off x="12924060" y="9846926"/>
            <a:ext cx="2799147" cy="440074"/>
          </a:xfrm>
          <a:custGeom>
            <a:avLst/>
            <a:gdLst/>
            <a:ahLst/>
            <a:cxnLst/>
            <a:rect l="l" t="t" r="r" b="b"/>
            <a:pathLst>
              <a:path w="2799147" h="440074">
                <a:moveTo>
                  <a:pt x="0" y="0"/>
                </a:moveTo>
                <a:lnTo>
                  <a:pt x="2799146" y="0"/>
                </a:lnTo>
                <a:lnTo>
                  <a:pt x="2799146" y="440074"/>
                </a:lnTo>
                <a:lnTo>
                  <a:pt x="0" y="44007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5622"/>
            </a:stretch>
          </a:blipFill>
        </p:spPr>
      </p:sp>
      <p:grpSp>
        <p:nvGrpSpPr>
          <p:cNvPr id="12" name="Group 12"/>
          <p:cNvGrpSpPr/>
          <p:nvPr/>
        </p:nvGrpSpPr>
        <p:grpSpPr>
          <a:xfrm>
            <a:off x="12924060" y="7191421"/>
            <a:ext cx="2799147" cy="2799147"/>
            <a:chOff x="0" y="0"/>
            <a:chExt cx="6350000" cy="63500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6350000" cy="6351270"/>
            </a:xfrm>
            <a:custGeom>
              <a:avLst/>
              <a:gdLst/>
              <a:ahLst/>
              <a:cxnLst/>
              <a:rect l="l" t="t" r="r" b="b"/>
              <a:pathLst>
                <a:path w="6350000" h="6351270">
                  <a:moveTo>
                    <a:pt x="0" y="5955030"/>
                  </a:moveTo>
                  <a:lnTo>
                    <a:pt x="0" y="394970"/>
                  </a:lnTo>
                  <a:cubicBezTo>
                    <a:pt x="0" y="176530"/>
                    <a:pt x="176530" y="0"/>
                    <a:pt x="394970" y="0"/>
                  </a:cubicBezTo>
                  <a:lnTo>
                    <a:pt x="5956300" y="0"/>
                  </a:lnTo>
                  <a:cubicBezTo>
                    <a:pt x="6173470" y="0"/>
                    <a:pt x="6350000" y="176530"/>
                    <a:pt x="6350000" y="394970"/>
                  </a:cubicBezTo>
                  <a:lnTo>
                    <a:pt x="6350000" y="5956300"/>
                  </a:lnTo>
                  <a:cubicBezTo>
                    <a:pt x="6350000" y="6174740"/>
                    <a:pt x="6173470" y="6351270"/>
                    <a:pt x="5955030" y="6351270"/>
                  </a:cubicBezTo>
                  <a:lnTo>
                    <a:pt x="394970" y="6351270"/>
                  </a:lnTo>
                  <a:cubicBezTo>
                    <a:pt x="176530" y="6350000"/>
                    <a:pt x="0" y="6173470"/>
                    <a:pt x="0" y="5955030"/>
                  </a:cubicBezTo>
                  <a:close/>
                </a:path>
              </a:pathLst>
            </a:custGeom>
            <a:blipFill>
              <a:blip r:embed="rId6"/>
              <a:stretch>
                <a:fillRect l="-16760" r="-16760"/>
              </a:stretch>
            </a:blipFill>
          </p:spPr>
        </p:sp>
      </p:grpSp>
      <p:sp>
        <p:nvSpPr>
          <p:cNvPr id="14" name="Freeform 14"/>
          <p:cNvSpPr/>
          <p:nvPr/>
        </p:nvSpPr>
        <p:spPr>
          <a:xfrm>
            <a:off x="12924060" y="6382896"/>
            <a:ext cx="2799147" cy="440074"/>
          </a:xfrm>
          <a:custGeom>
            <a:avLst/>
            <a:gdLst/>
            <a:ahLst/>
            <a:cxnLst/>
            <a:rect l="l" t="t" r="r" b="b"/>
            <a:pathLst>
              <a:path w="2799147" h="440074">
                <a:moveTo>
                  <a:pt x="0" y="0"/>
                </a:moveTo>
                <a:lnTo>
                  <a:pt x="2799146" y="0"/>
                </a:lnTo>
                <a:lnTo>
                  <a:pt x="2799146" y="440074"/>
                </a:lnTo>
                <a:lnTo>
                  <a:pt x="0" y="44007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5622"/>
            </a:stretch>
          </a:blipFill>
        </p:spPr>
      </p:sp>
      <p:grpSp>
        <p:nvGrpSpPr>
          <p:cNvPr id="15" name="Group 15"/>
          <p:cNvGrpSpPr/>
          <p:nvPr/>
        </p:nvGrpSpPr>
        <p:grpSpPr>
          <a:xfrm>
            <a:off x="12924060" y="3727391"/>
            <a:ext cx="2799147" cy="2799147"/>
            <a:chOff x="0" y="0"/>
            <a:chExt cx="6350000" cy="63500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6350000" cy="6351270"/>
            </a:xfrm>
            <a:custGeom>
              <a:avLst/>
              <a:gdLst/>
              <a:ahLst/>
              <a:cxnLst/>
              <a:rect l="l" t="t" r="r" b="b"/>
              <a:pathLst>
                <a:path w="6350000" h="6351270">
                  <a:moveTo>
                    <a:pt x="0" y="5955030"/>
                  </a:moveTo>
                  <a:lnTo>
                    <a:pt x="0" y="394970"/>
                  </a:lnTo>
                  <a:cubicBezTo>
                    <a:pt x="0" y="176530"/>
                    <a:pt x="176530" y="0"/>
                    <a:pt x="394970" y="0"/>
                  </a:cubicBezTo>
                  <a:lnTo>
                    <a:pt x="5956300" y="0"/>
                  </a:lnTo>
                  <a:cubicBezTo>
                    <a:pt x="6173470" y="0"/>
                    <a:pt x="6350000" y="176530"/>
                    <a:pt x="6350000" y="394970"/>
                  </a:cubicBezTo>
                  <a:lnTo>
                    <a:pt x="6350000" y="5956300"/>
                  </a:lnTo>
                  <a:cubicBezTo>
                    <a:pt x="6350000" y="6174740"/>
                    <a:pt x="6173470" y="6351270"/>
                    <a:pt x="5955030" y="6351270"/>
                  </a:cubicBezTo>
                  <a:lnTo>
                    <a:pt x="394970" y="6351270"/>
                  </a:lnTo>
                  <a:cubicBezTo>
                    <a:pt x="176530" y="6350000"/>
                    <a:pt x="0" y="6173470"/>
                    <a:pt x="0" y="5955030"/>
                  </a:cubicBezTo>
                  <a:close/>
                </a:path>
              </a:pathLst>
            </a:custGeom>
            <a:blipFill>
              <a:blip r:embed="rId7"/>
              <a:stretch>
                <a:fillRect l="-25151" r="-25151"/>
              </a:stretch>
            </a:blipFill>
          </p:spPr>
        </p:sp>
      </p:grpSp>
      <p:sp>
        <p:nvSpPr>
          <p:cNvPr id="17" name="Freeform 17"/>
          <p:cNvSpPr/>
          <p:nvPr/>
        </p:nvSpPr>
        <p:spPr>
          <a:xfrm>
            <a:off x="12924060" y="2915843"/>
            <a:ext cx="2799147" cy="440074"/>
          </a:xfrm>
          <a:custGeom>
            <a:avLst/>
            <a:gdLst/>
            <a:ahLst/>
            <a:cxnLst/>
            <a:rect l="l" t="t" r="r" b="b"/>
            <a:pathLst>
              <a:path w="2799147" h="440074">
                <a:moveTo>
                  <a:pt x="0" y="0"/>
                </a:moveTo>
                <a:lnTo>
                  <a:pt x="2799146" y="0"/>
                </a:lnTo>
                <a:lnTo>
                  <a:pt x="2799146" y="440073"/>
                </a:lnTo>
                <a:lnTo>
                  <a:pt x="0" y="44007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5622"/>
            </a:stretch>
          </a:blipFill>
        </p:spPr>
      </p:sp>
      <p:grpSp>
        <p:nvGrpSpPr>
          <p:cNvPr id="18" name="Group 18"/>
          <p:cNvGrpSpPr/>
          <p:nvPr/>
        </p:nvGrpSpPr>
        <p:grpSpPr>
          <a:xfrm>
            <a:off x="12924060" y="260338"/>
            <a:ext cx="2799147" cy="2799147"/>
            <a:chOff x="0" y="0"/>
            <a:chExt cx="6350000" cy="6350000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6350000" cy="6351270"/>
            </a:xfrm>
            <a:custGeom>
              <a:avLst/>
              <a:gdLst/>
              <a:ahLst/>
              <a:cxnLst/>
              <a:rect l="l" t="t" r="r" b="b"/>
              <a:pathLst>
                <a:path w="6350000" h="6351270">
                  <a:moveTo>
                    <a:pt x="0" y="5955030"/>
                  </a:moveTo>
                  <a:lnTo>
                    <a:pt x="0" y="394970"/>
                  </a:lnTo>
                  <a:cubicBezTo>
                    <a:pt x="0" y="176530"/>
                    <a:pt x="176530" y="0"/>
                    <a:pt x="394970" y="0"/>
                  </a:cubicBezTo>
                  <a:lnTo>
                    <a:pt x="5956300" y="0"/>
                  </a:lnTo>
                  <a:cubicBezTo>
                    <a:pt x="6173470" y="0"/>
                    <a:pt x="6350000" y="176530"/>
                    <a:pt x="6350000" y="394970"/>
                  </a:cubicBezTo>
                  <a:lnTo>
                    <a:pt x="6350000" y="5956300"/>
                  </a:lnTo>
                  <a:cubicBezTo>
                    <a:pt x="6350000" y="6174740"/>
                    <a:pt x="6173470" y="6351270"/>
                    <a:pt x="5955030" y="6351270"/>
                  </a:cubicBezTo>
                  <a:lnTo>
                    <a:pt x="394970" y="6351270"/>
                  </a:lnTo>
                  <a:cubicBezTo>
                    <a:pt x="176530" y="6350000"/>
                    <a:pt x="0" y="6173470"/>
                    <a:pt x="0" y="5955030"/>
                  </a:cubicBezTo>
                  <a:close/>
                </a:path>
              </a:pathLst>
            </a:custGeom>
            <a:blipFill>
              <a:blip r:embed="rId8"/>
              <a:stretch>
                <a:fillRect l="-10" r="-10"/>
              </a:stretch>
            </a:blipFill>
          </p:spPr>
        </p:sp>
      </p:grpSp>
      <p:sp>
        <p:nvSpPr>
          <p:cNvPr id="20" name="Freeform 20"/>
          <p:cNvSpPr/>
          <p:nvPr/>
        </p:nvSpPr>
        <p:spPr>
          <a:xfrm>
            <a:off x="16189931" y="7929174"/>
            <a:ext cx="2799147" cy="440074"/>
          </a:xfrm>
          <a:custGeom>
            <a:avLst/>
            <a:gdLst/>
            <a:ahLst/>
            <a:cxnLst/>
            <a:rect l="l" t="t" r="r" b="b"/>
            <a:pathLst>
              <a:path w="2799147" h="440074">
                <a:moveTo>
                  <a:pt x="0" y="0"/>
                </a:moveTo>
                <a:lnTo>
                  <a:pt x="2799147" y="0"/>
                </a:lnTo>
                <a:lnTo>
                  <a:pt x="2799147" y="440073"/>
                </a:lnTo>
                <a:lnTo>
                  <a:pt x="0" y="44007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5622"/>
            </a:stretch>
          </a:blipFill>
        </p:spPr>
      </p:sp>
      <p:grpSp>
        <p:nvGrpSpPr>
          <p:cNvPr id="21" name="Group 21"/>
          <p:cNvGrpSpPr/>
          <p:nvPr/>
        </p:nvGrpSpPr>
        <p:grpSpPr>
          <a:xfrm>
            <a:off x="16189931" y="5273669"/>
            <a:ext cx="2799147" cy="2799147"/>
            <a:chOff x="0" y="0"/>
            <a:chExt cx="6350000" cy="635000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6350000" cy="6351270"/>
            </a:xfrm>
            <a:custGeom>
              <a:avLst/>
              <a:gdLst/>
              <a:ahLst/>
              <a:cxnLst/>
              <a:rect l="l" t="t" r="r" b="b"/>
              <a:pathLst>
                <a:path w="6350000" h="6351270">
                  <a:moveTo>
                    <a:pt x="0" y="5955030"/>
                  </a:moveTo>
                  <a:lnTo>
                    <a:pt x="0" y="394970"/>
                  </a:lnTo>
                  <a:cubicBezTo>
                    <a:pt x="0" y="176530"/>
                    <a:pt x="176530" y="0"/>
                    <a:pt x="394970" y="0"/>
                  </a:cubicBezTo>
                  <a:lnTo>
                    <a:pt x="5956300" y="0"/>
                  </a:lnTo>
                  <a:cubicBezTo>
                    <a:pt x="6173470" y="0"/>
                    <a:pt x="6350000" y="176530"/>
                    <a:pt x="6350000" y="394970"/>
                  </a:cubicBezTo>
                  <a:lnTo>
                    <a:pt x="6350000" y="5956300"/>
                  </a:lnTo>
                  <a:cubicBezTo>
                    <a:pt x="6350000" y="6174740"/>
                    <a:pt x="6173470" y="6351270"/>
                    <a:pt x="5955030" y="6351270"/>
                  </a:cubicBezTo>
                  <a:lnTo>
                    <a:pt x="394970" y="6351270"/>
                  </a:lnTo>
                  <a:cubicBezTo>
                    <a:pt x="176530" y="6350000"/>
                    <a:pt x="0" y="6173470"/>
                    <a:pt x="0" y="5955030"/>
                  </a:cubicBezTo>
                  <a:close/>
                </a:path>
              </a:pathLst>
            </a:custGeom>
            <a:blipFill>
              <a:blip r:embed="rId9"/>
              <a:stretch>
                <a:fillRect l="-20"/>
              </a:stretch>
            </a:blipFill>
          </p:spPr>
        </p:sp>
      </p:grpSp>
      <p:sp>
        <p:nvSpPr>
          <p:cNvPr id="23" name="Freeform 23"/>
          <p:cNvSpPr/>
          <p:nvPr/>
        </p:nvSpPr>
        <p:spPr>
          <a:xfrm>
            <a:off x="16189931" y="4465144"/>
            <a:ext cx="2799147" cy="440074"/>
          </a:xfrm>
          <a:custGeom>
            <a:avLst/>
            <a:gdLst/>
            <a:ahLst/>
            <a:cxnLst/>
            <a:rect l="l" t="t" r="r" b="b"/>
            <a:pathLst>
              <a:path w="2799147" h="440074">
                <a:moveTo>
                  <a:pt x="0" y="0"/>
                </a:moveTo>
                <a:lnTo>
                  <a:pt x="2799147" y="0"/>
                </a:lnTo>
                <a:lnTo>
                  <a:pt x="2799147" y="440073"/>
                </a:lnTo>
                <a:lnTo>
                  <a:pt x="0" y="44007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5622"/>
            </a:stretch>
          </a:blipFill>
        </p:spPr>
      </p:sp>
      <p:grpSp>
        <p:nvGrpSpPr>
          <p:cNvPr id="24" name="Group 24"/>
          <p:cNvGrpSpPr/>
          <p:nvPr/>
        </p:nvGrpSpPr>
        <p:grpSpPr>
          <a:xfrm>
            <a:off x="16189931" y="1809639"/>
            <a:ext cx="2799147" cy="2799147"/>
            <a:chOff x="0" y="0"/>
            <a:chExt cx="6350000" cy="6350000"/>
          </a:xfrm>
        </p:grpSpPr>
        <p:sp>
          <p:nvSpPr>
            <p:cNvPr id="25" name="Freeform 25"/>
            <p:cNvSpPr/>
            <p:nvPr/>
          </p:nvSpPr>
          <p:spPr>
            <a:xfrm>
              <a:off x="0" y="0"/>
              <a:ext cx="6350000" cy="6351270"/>
            </a:xfrm>
            <a:custGeom>
              <a:avLst/>
              <a:gdLst/>
              <a:ahLst/>
              <a:cxnLst/>
              <a:rect l="l" t="t" r="r" b="b"/>
              <a:pathLst>
                <a:path w="6350000" h="6351270">
                  <a:moveTo>
                    <a:pt x="0" y="5955030"/>
                  </a:moveTo>
                  <a:lnTo>
                    <a:pt x="0" y="394970"/>
                  </a:lnTo>
                  <a:cubicBezTo>
                    <a:pt x="0" y="176530"/>
                    <a:pt x="176530" y="0"/>
                    <a:pt x="394970" y="0"/>
                  </a:cubicBezTo>
                  <a:lnTo>
                    <a:pt x="5956300" y="0"/>
                  </a:lnTo>
                  <a:cubicBezTo>
                    <a:pt x="6173470" y="0"/>
                    <a:pt x="6350000" y="176530"/>
                    <a:pt x="6350000" y="394970"/>
                  </a:cubicBezTo>
                  <a:lnTo>
                    <a:pt x="6350000" y="5956300"/>
                  </a:lnTo>
                  <a:cubicBezTo>
                    <a:pt x="6350000" y="6174740"/>
                    <a:pt x="6173470" y="6351270"/>
                    <a:pt x="5955030" y="6351270"/>
                  </a:cubicBezTo>
                  <a:lnTo>
                    <a:pt x="394970" y="6351270"/>
                  </a:lnTo>
                  <a:cubicBezTo>
                    <a:pt x="176530" y="6350000"/>
                    <a:pt x="0" y="6173470"/>
                    <a:pt x="0" y="5955030"/>
                  </a:cubicBezTo>
                  <a:close/>
                </a:path>
              </a:pathLst>
            </a:custGeom>
            <a:blipFill>
              <a:blip r:embed="rId10"/>
              <a:stretch>
                <a:fillRect l="-10" r="-10"/>
              </a:stretch>
            </a:blipFill>
          </p:spPr>
        </p:sp>
      </p:grpSp>
      <p:sp>
        <p:nvSpPr>
          <p:cNvPr id="26" name="Freeform 26"/>
          <p:cNvSpPr/>
          <p:nvPr/>
        </p:nvSpPr>
        <p:spPr>
          <a:xfrm>
            <a:off x="16189931" y="998090"/>
            <a:ext cx="2799147" cy="440074"/>
          </a:xfrm>
          <a:custGeom>
            <a:avLst/>
            <a:gdLst/>
            <a:ahLst/>
            <a:cxnLst/>
            <a:rect l="l" t="t" r="r" b="b"/>
            <a:pathLst>
              <a:path w="2799147" h="440074">
                <a:moveTo>
                  <a:pt x="0" y="0"/>
                </a:moveTo>
                <a:lnTo>
                  <a:pt x="2799147" y="0"/>
                </a:lnTo>
                <a:lnTo>
                  <a:pt x="2799147" y="440074"/>
                </a:lnTo>
                <a:lnTo>
                  <a:pt x="0" y="44007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5622"/>
            </a:stretch>
          </a:blipFill>
        </p:spPr>
      </p:sp>
      <p:grpSp>
        <p:nvGrpSpPr>
          <p:cNvPr id="27" name="Group 27"/>
          <p:cNvGrpSpPr/>
          <p:nvPr/>
        </p:nvGrpSpPr>
        <p:grpSpPr>
          <a:xfrm>
            <a:off x="16189931" y="-1657415"/>
            <a:ext cx="2799147" cy="2799147"/>
            <a:chOff x="0" y="0"/>
            <a:chExt cx="6350000" cy="6350000"/>
          </a:xfrm>
        </p:grpSpPr>
        <p:sp>
          <p:nvSpPr>
            <p:cNvPr id="28" name="Freeform 28"/>
            <p:cNvSpPr/>
            <p:nvPr/>
          </p:nvSpPr>
          <p:spPr>
            <a:xfrm>
              <a:off x="0" y="0"/>
              <a:ext cx="6350000" cy="6351270"/>
            </a:xfrm>
            <a:custGeom>
              <a:avLst/>
              <a:gdLst/>
              <a:ahLst/>
              <a:cxnLst/>
              <a:rect l="l" t="t" r="r" b="b"/>
              <a:pathLst>
                <a:path w="6350000" h="6351270">
                  <a:moveTo>
                    <a:pt x="0" y="5955030"/>
                  </a:moveTo>
                  <a:lnTo>
                    <a:pt x="0" y="394970"/>
                  </a:lnTo>
                  <a:cubicBezTo>
                    <a:pt x="0" y="176530"/>
                    <a:pt x="176530" y="0"/>
                    <a:pt x="394970" y="0"/>
                  </a:cubicBezTo>
                  <a:lnTo>
                    <a:pt x="5956300" y="0"/>
                  </a:lnTo>
                  <a:cubicBezTo>
                    <a:pt x="6173470" y="0"/>
                    <a:pt x="6350000" y="176530"/>
                    <a:pt x="6350000" y="394970"/>
                  </a:cubicBezTo>
                  <a:lnTo>
                    <a:pt x="6350000" y="5956300"/>
                  </a:lnTo>
                  <a:cubicBezTo>
                    <a:pt x="6350000" y="6174740"/>
                    <a:pt x="6173470" y="6351270"/>
                    <a:pt x="5955030" y="6351270"/>
                  </a:cubicBezTo>
                  <a:lnTo>
                    <a:pt x="394970" y="6351270"/>
                  </a:lnTo>
                  <a:cubicBezTo>
                    <a:pt x="176530" y="6350000"/>
                    <a:pt x="0" y="6173470"/>
                    <a:pt x="0" y="5955030"/>
                  </a:cubicBezTo>
                  <a:close/>
                </a:path>
              </a:pathLst>
            </a:custGeom>
            <a:blipFill>
              <a:blip r:embed="rId11"/>
              <a:stretch>
                <a:fillRect l="-9" r="-9"/>
              </a:stretch>
            </a:blipFill>
          </p:spPr>
        </p:sp>
      </p:grpSp>
      <p:grpSp>
        <p:nvGrpSpPr>
          <p:cNvPr id="29" name="Group 29"/>
          <p:cNvGrpSpPr/>
          <p:nvPr/>
        </p:nvGrpSpPr>
        <p:grpSpPr>
          <a:xfrm>
            <a:off x="16189931" y="8703201"/>
            <a:ext cx="2799147" cy="2799147"/>
            <a:chOff x="0" y="0"/>
            <a:chExt cx="6350000" cy="6350000"/>
          </a:xfrm>
        </p:grpSpPr>
        <p:sp>
          <p:nvSpPr>
            <p:cNvPr id="30" name="Freeform 30"/>
            <p:cNvSpPr/>
            <p:nvPr/>
          </p:nvSpPr>
          <p:spPr>
            <a:xfrm>
              <a:off x="0" y="0"/>
              <a:ext cx="6350000" cy="6351270"/>
            </a:xfrm>
            <a:custGeom>
              <a:avLst/>
              <a:gdLst/>
              <a:ahLst/>
              <a:cxnLst/>
              <a:rect l="l" t="t" r="r" b="b"/>
              <a:pathLst>
                <a:path w="6350000" h="6351270">
                  <a:moveTo>
                    <a:pt x="0" y="5955030"/>
                  </a:moveTo>
                  <a:lnTo>
                    <a:pt x="0" y="394970"/>
                  </a:lnTo>
                  <a:cubicBezTo>
                    <a:pt x="0" y="176530"/>
                    <a:pt x="176530" y="0"/>
                    <a:pt x="394970" y="0"/>
                  </a:cubicBezTo>
                  <a:lnTo>
                    <a:pt x="5956300" y="0"/>
                  </a:lnTo>
                  <a:cubicBezTo>
                    <a:pt x="6173470" y="0"/>
                    <a:pt x="6350000" y="176530"/>
                    <a:pt x="6350000" y="394970"/>
                  </a:cubicBezTo>
                  <a:lnTo>
                    <a:pt x="6350000" y="5956300"/>
                  </a:lnTo>
                  <a:cubicBezTo>
                    <a:pt x="6350000" y="6174740"/>
                    <a:pt x="6173470" y="6351270"/>
                    <a:pt x="5955030" y="6351270"/>
                  </a:cubicBezTo>
                  <a:lnTo>
                    <a:pt x="394970" y="6351270"/>
                  </a:lnTo>
                  <a:cubicBezTo>
                    <a:pt x="176530" y="6350000"/>
                    <a:pt x="0" y="6173470"/>
                    <a:pt x="0" y="5955030"/>
                  </a:cubicBezTo>
                  <a:close/>
                </a:path>
              </a:pathLst>
            </a:custGeom>
            <a:blipFill>
              <a:blip r:embed="rId12"/>
              <a:stretch>
                <a:fillRect l="-10" r="-10"/>
              </a:stretch>
            </a:blipFill>
          </p:spPr>
        </p:sp>
      </p:grpSp>
      <p:sp>
        <p:nvSpPr>
          <p:cNvPr id="31" name="TextBox 31"/>
          <p:cNvSpPr txBox="1"/>
          <p:nvPr/>
        </p:nvSpPr>
        <p:spPr>
          <a:xfrm>
            <a:off x="2521025" y="4635815"/>
            <a:ext cx="6229167" cy="19204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7692"/>
              </a:lnSpc>
              <a:spcBef>
                <a:spcPct val="0"/>
              </a:spcBef>
            </a:pPr>
            <a:r>
              <a:rPr lang="en-US" sz="5574" u="none" strike="noStrike">
                <a:solidFill>
                  <a:srgbClr val="FFFFFF"/>
                </a:solidFill>
                <a:latin typeface="Archivo Black"/>
                <a:ea typeface="Archivo Black"/>
                <a:cs typeface="Archivo Black"/>
                <a:sym typeface="Archivo Black"/>
              </a:rPr>
              <a:t>THANKS FOR WATCHING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9502612" y="2096183"/>
            <a:ext cx="3112763" cy="2892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7692"/>
              </a:lnSpc>
              <a:spcBef>
                <a:spcPct val="0"/>
              </a:spcBef>
            </a:pPr>
            <a:r>
              <a:rPr lang="en-US" sz="5574">
                <a:solidFill>
                  <a:srgbClr val="FFFFFF"/>
                </a:solidFill>
                <a:latin typeface="Archivo Black"/>
                <a:ea typeface="Archivo Black"/>
                <a:cs typeface="Archivo Black"/>
                <a:sym typeface="Archivo Black"/>
              </a:rPr>
              <a:t>Q</a:t>
            </a:r>
          </a:p>
          <a:p>
            <a:pPr marL="0" lvl="0" indent="0" algn="ctr">
              <a:lnSpc>
                <a:spcPts val="7692"/>
              </a:lnSpc>
              <a:spcBef>
                <a:spcPct val="0"/>
              </a:spcBef>
            </a:pPr>
            <a:r>
              <a:rPr lang="en-US" sz="5574" u="none" strike="noStrike">
                <a:solidFill>
                  <a:srgbClr val="FFFFFF"/>
                </a:solidFill>
                <a:latin typeface="Archivo Black"/>
                <a:ea typeface="Archivo Black"/>
                <a:cs typeface="Archivo Black"/>
                <a:sym typeface="Archivo Black"/>
              </a:rPr>
              <a:t>&amp;</a:t>
            </a:r>
          </a:p>
          <a:p>
            <a:pPr marL="0" lvl="0" indent="0" algn="ctr">
              <a:lnSpc>
                <a:spcPts val="7692"/>
              </a:lnSpc>
              <a:spcBef>
                <a:spcPct val="0"/>
              </a:spcBef>
            </a:pPr>
            <a:r>
              <a:rPr lang="en-US" sz="5574" u="none" strike="noStrike">
                <a:solidFill>
                  <a:srgbClr val="FFFFFF"/>
                </a:solidFill>
                <a:latin typeface="Archivo Black"/>
                <a:ea typeface="Archivo Black"/>
                <a:cs typeface="Archivo Black"/>
                <a:sym typeface="Archivo Black"/>
              </a:rPr>
              <a:t>A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F4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5428329" y="1533139"/>
            <a:ext cx="7431342" cy="79780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6463"/>
              </a:lnSpc>
              <a:spcBef>
                <a:spcPct val="0"/>
              </a:spcBef>
            </a:pPr>
            <a:r>
              <a:rPr lang="en-US" sz="4683" spc="163">
                <a:solidFill>
                  <a:srgbClr val="010101"/>
                </a:solidFill>
                <a:latin typeface="Archivo Black"/>
                <a:ea typeface="Archivo Black"/>
                <a:cs typeface="Archivo Black"/>
                <a:sym typeface="Archivo Black"/>
              </a:rPr>
              <a:t>REFERENCES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244" y="2760408"/>
            <a:ext cx="16306056" cy="45185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235"/>
              </a:lnSpc>
            </a:pPr>
            <a:r>
              <a:rPr lang="en-US" sz="2199" spc="109">
                <a:solidFill>
                  <a:srgbClr val="010101"/>
                </a:solidFill>
                <a:latin typeface="Open Sauce"/>
                <a:ea typeface="Open Sauce"/>
                <a:cs typeface="Open Sauce"/>
                <a:sym typeface="Open Sauce"/>
              </a:rPr>
              <a:t>[1] https://dictionary.cambridge.org/us/dictionary/english/time-management</a:t>
            </a:r>
          </a:p>
          <a:p>
            <a:pPr algn="l">
              <a:lnSpc>
                <a:spcPts val="5235"/>
              </a:lnSpc>
            </a:pPr>
            <a:r>
              <a:rPr lang="en-US" sz="2199" spc="109">
                <a:solidFill>
                  <a:srgbClr val="010101"/>
                </a:solidFill>
                <a:latin typeface="Open Sauce"/>
                <a:ea typeface="Open Sauce"/>
                <a:cs typeface="Open Sauce"/>
                <a:sym typeface="Open Sauce"/>
              </a:rPr>
              <a:t>[2]  https://www.stress.org.uk/why-is-time-management-key/</a:t>
            </a:r>
          </a:p>
          <a:p>
            <a:pPr algn="l">
              <a:lnSpc>
                <a:spcPts val="5235"/>
              </a:lnSpc>
            </a:pPr>
            <a:r>
              <a:rPr lang="en-US" sz="2199" spc="109">
                <a:solidFill>
                  <a:srgbClr val="010101"/>
                </a:solidFill>
                <a:latin typeface="Open Sauce"/>
                <a:ea typeface="Open Sauce"/>
                <a:cs typeface="Open Sauce"/>
                <a:sym typeface="Open Sauce"/>
              </a:rPr>
              <a:t>[3] https://asana.com/resources/eisenhower-matrix</a:t>
            </a:r>
          </a:p>
          <a:p>
            <a:pPr algn="l">
              <a:lnSpc>
                <a:spcPts val="5235"/>
              </a:lnSpc>
            </a:pPr>
            <a:r>
              <a:rPr lang="en-US" sz="2199" spc="109">
                <a:solidFill>
                  <a:srgbClr val="010101"/>
                </a:solidFill>
                <a:latin typeface="Open Sauce"/>
                <a:ea typeface="Open Sauce"/>
                <a:cs typeface="Open Sauce"/>
                <a:sym typeface="Open Sauce"/>
              </a:rPr>
              <a:t>[4] https://hubstaff.com/blog/dont-break-the-chain/</a:t>
            </a:r>
          </a:p>
          <a:p>
            <a:pPr algn="l">
              <a:lnSpc>
                <a:spcPts val="5235"/>
              </a:lnSpc>
            </a:pPr>
            <a:r>
              <a:rPr lang="en-US" sz="2199" spc="109">
                <a:solidFill>
                  <a:srgbClr val="010101"/>
                </a:solidFill>
                <a:latin typeface="Open Sauce"/>
                <a:ea typeface="Open Sauce"/>
                <a:cs typeface="Open Sauce"/>
                <a:sym typeface="Open Sauce"/>
              </a:rPr>
              <a:t>[5] https://www.youtube.com/watch?v=491oCCVMa04 Thomas Frank - The Best 8 Habit Tracking Apps in 2019</a:t>
            </a:r>
          </a:p>
          <a:p>
            <a:pPr algn="l">
              <a:lnSpc>
                <a:spcPts val="5235"/>
              </a:lnSpc>
            </a:pPr>
            <a:r>
              <a:rPr lang="en-US" sz="2199" spc="109">
                <a:solidFill>
                  <a:srgbClr val="010101"/>
                </a:solidFill>
                <a:latin typeface="Open Sauce"/>
                <a:ea typeface="Open Sauce"/>
                <a:cs typeface="Open Sauce"/>
                <a:sym typeface="Open Sauce"/>
              </a:rPr>
              <a:t>[6] James Clear - Atomic Habits - Chapter 10</a:t>
            </a:r>
          </a:p>
          <a:p>
            <a:pPr algn="l">
              <a:lnSpc>
                <a:spcPts val="5235"/>
              </a:lnSpc>
            </a:pPr>
            <a:endParaRPr lang="en-US" sz="2199" spc="109">
              <a:solidFill>
                <a:srgbClr val="010101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560</Words>
  <Application>Microsoft Office PowerPoint</Application>
  <PresentationFormat>Custom</PresentationFormat>
  <Paragraphs>72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Montserrat Bold</vt:lpstr>
      <vt:lpstr>Arial</vt:lpstr>
      <vt:lpstr>Open Sauce</vt:lpstr>
      <vt:lpstr>Montserrat</vt:lpstr>
      <vt:lpstr>Calibri</vt:lpstr>
      <vt:lpstr>Archivo Black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time management</dc:title>
  <cp:lastModifiedBy>Alex Mihalcea</cp:lastModifiedBy>
  <cp:revision>2</cp:revision>
  <dcterms:created xsi:type="dcterms:W3CDTF">2006-08-16T00:00:00Z</dcterms:created>
  <dcterms:modified xsi:type="dcterms:W3CDTF">2025-06-12T18:28:51Z</dcterms:modified>
  <dc:identifier>DAGpfpr9kAk</dc:identifier>
</cp:coreProperties>
</file>