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8" r:id="rId18"/>
    <p:sldId id="272" r:id="rId19"/>
    <p:sldId id="279" r:id="rId20"/>
    <p:sldId id="273" r:id="rId21"/>
    <p:sldId id="280" r:id="rId22"/>
    <p:sldId id="274" r:id="rId23"/>
    <p:sldId id="275" r:id="rId24"/>
    <p:sldId id="281" r:id="rId25"/>
    <p:sldId id="276" r:id="rId26"/>
    <p:sldId id="282" r:id="rId27"/>
    <p:sldId id="283" r:id="rId28"/>
    <p:sldId id="277" r:id="rId29"/>
    <p:sldId id="284" r:id="rId30"/>
    <p:sldId id="286" r:id="rId31"/>
    <p:sldId id="285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12/10/2024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425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2388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465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46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496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123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778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211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3850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312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054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850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peoplepopulationandcommunity/healthandsocialcare/mentalhealth/articles/costoflivinganddepressioninadultsgreatbritain/29septemberto23october2022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F2B51C-9578-EB41-A17E-FFF9D491A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E9CAEA-4CF4-D249-8127-CD2FA2018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 85">
              <a:extLst>
                <a:ext uri="{FF2B5EF4-FFF2-40B4-BE49-F238E27FC236}">
                  <a16:creationId xmlns:a16="http://schemas.microsoft.com/office/drawing/2014/main" id="{E51EDD93-C3A3-DF47-BCFC-43B049E3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6">
              <a:extLst>
                <a:ext uri="{FF2B5EF4-FFF2-40B4-BE49-F238E27FC236}">
                  <a16:creationId xmlns:a16="http://schemas.microsoft.com/office/drawing/2014/main" id="{D574DB0D-896A-D649-89B1-33753E1D4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87">
              <a:extLst>
                <a:ext uri="{FF2B5EF4-FFF2-40B4-BE49-F238E27FC236}">
                  <a16:creationId xmlns:a16="http://schemas.microsoft.com/office/drawing/2014/main" id="{62256DD9-FEA3-4A40-80D1-B33F0FF15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8">
              <a:extLst>
                <a:ext uri="{FF2B5EF4-FFF2-40B4-BE49-F238E27FC236}">
                  <a16:creationId xmlns:a16="http://schemas.microsoft.com/office/drawing/2014/main" id="{534E9839-EAD7-3C49-8D10-E4BFE0820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DFC3FA6-9BB5-A34E-9337-A2E9A1EED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97">
              <a:extLst>
                <a:ext uri="{FF2B5EF4-FFF2-40B4-BE49-F238E27FC236}">
                  <a16:creationId xmlns:a16="http://schemas.microsoft.com/office/drawing/2014/main" id="{45000D9E-4AD7-5A4F-8E99-302F388C8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063801-E63F-76BD-D2D4-84B1DBD18B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35" y="439064"/>
            <a:ext cx="10186219" cy="888291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rgbClr val="C00000"/>
                </a:solidFill>
                <a:latin typeface="Arial Black" panose="020B0A04020102020204" pitchFamily="34" charset="0"/>
              </a:rPr>
              <a:t>INTRODUCTION OF GROUP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930AAB-FE8B-2867-574C-7D3BADD813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790" y="1099582"/>
            <a:ext cx="10448419" cy="4987528"/>
          </a:xfrm>
        </p:spPr>
        <p:txBody>
          <a:bodyPr>
            <a:normAutofit/>
          </a:bodyPr>
          <a:lstStyle/>
          <a:p>
            <a:r>
              <a:rPr lang="en-GB" b="1" dirty="0"/>
              <a:t>STUDENT NAME                                 STUDENT ID                        TASK</a:t>
            </a:r>
          </a:p>
          <a:p>
            <a:r>
              <a:rPr lang="en-GB" b="1" dirty="0"/>
              <a:t>Archi Maradia                                       2331322                                 Barriers</a:t>
            </a:r>
          </a:p>
          <a:p>
            <a:r>
              <a:rPr lang="en-GB" b="1" dirty="0" err="1"/>
              <a:t>Hetviben</a:t>
            </a:r>
            <a:r>
              <a:rPr lang="en-GB" b="1" dirty="0"/>
              <a:t> </a:t>
            </a:r>
            <a:r>
              <a:rPr lang="en-GB" b="1" dirty="0" err="1"/>
              <a:t>Ahir</a:t>
            </a:r>
            <a:endParaRPr lang="en-GB" b="1" dirty="0"/>
          </a:p>
          <a:p>
            <a:r>
              <a:rPr lang="en-GB" b="1" dirty="0"/>
              <a:t>Vidhi </a:t>
            </a:r>
            <a:r>
              <a:rPr lang="en-GB" b="1" dirty="0" err="1"/>
              <a:t>Pithava</a:t>
            </a:r>
            <a:r>
              <a:rPr lang="en-GB" b="1" dirty="0"/>
              <a:t>                                         2329326                                Benefits</a:t>
            </a:r>
          </a:p>
          <a:p>
            <a:r>
              <a:rPr lang="en-GB" b="1" dirty="0"/>
              <a:t>Anil Kumar</a:t>
            </a:r>
          </a:p>
          <a:p>
            <a:r>
              <a:rPr lang="en-GB" b="1" dirty="0" err="1"/>
              <a:t>Kevalbhai</a:t>
            </a:r>
            <a:r>
              <a:rPr lang="en-GB" b="1" dirty="0"/>
              <a:t> Patel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39752" y="6087110"/>
            <a:ext cx="688374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262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3" name="Group 1112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114" name="Oval 1113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5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16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17" name="Oval 1116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8" name="Oval 1117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9" name="Oval 1118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0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1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2" name="Oval 1121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3" name="Oval 1122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4" name="Oval 1123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5" name="Oval 1124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6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7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8" name="Oval 1127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9" name="Oval 1128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0" name="Oval 1129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1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2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3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4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5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6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7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138" name="Straight Connector 1137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39" name="Rectangle 113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7462438-974B-7683-AA75-36453ECBD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4677439"/>
            <a:ext cx="10971464" cy="12039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 err="1">
                <a:latin typeface="Arial Black" panose="020B0A040201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MindEase</a:t>
            </a:r>
            <a:r>
              <a:rPr lang="en-US" sz="2400" dirty="0">
                <a:latin typeface="Arial Black" panose="020B0A040201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: Exploring the Effectiveness of a Mobile App for Monitoring and Managing Depression in Young Adults Aged 18-25 in the UK</a:t>
            </a:r>
          </a:p>
        </p:txBody>
      </p:sp>
      <p:pic>
        <p:nvPicPr>
          <p:cNvPr id="1026" name="Picture 2" descr="Report: Mental Health Crises Spike Among Youth - UConn Today">
            <a:extLst>
              <a:ext uri="{FF2B5EF4-FFF2-40B4-BE49-F238E27FC236}">
                <a16:creationId xmlns:a16="http://schemas.microsoft.com/office/drawing/2014/main" id="{20D3FA16-46B0-FEAE-5A08-4B5EB56F69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5" r="17" b="2"/>
          <a:stretch/>
        </p:blipFill>
        <p:spPr bwMode="auto">
          <a:xfrm>
            <a:off x="653260" y="681647"/>
            <a:ext cx="5326632" cy="349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BCFFF971-DAC9-F44B-9F22-4B030B6B6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141" name="Oval 1140">
              <a:extLst>
                <a:ext uri="{FF2B5EF4-FFF2-40B4-BE49-F238E27FC236}">
                  <a16:creationId xmlns:a16="http://schemas.microsoft.com/office/drawing/2014/main" id="{AA637262-7483-9F43-A425-2A50FAE31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2" name="Freeform 39">
              <a:extLst>
                <a:ext uri="{FF2B5EF4-FFF2-40B4-BE49-F238E27FC236}">
                  <a16:creationId xmlns:a16="http://schemas.microsoft.com/office/drawing/2014/main" id="{2E3E7145-2B02-8142-A82F-FFCA717D6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43" name="Freeform 41">
              <a:extLst>
                <a:ext uri="{FF2B5EF4-FFF2-40B4-BE49-F238E27FC236}">
                  <a16:creationId xmlns:a16="http://schemas.microsoft.com/office/drawing/2014/main" id="{33EA453D-E925-4C4C-A1E9-D54E82602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44" name="Freeform 43">
              <a:extLst>
                <a:ext uri="{FF2B5EF4-FFF2-40B4-BE49-F238E27FC236}">
                  <a16:creationId xmlns:a16="http://schemas.microsoft.com/office/drawing/2014/main" id="{CBA4AF6C-8831-A34A-91A3-CC6ED3566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10" name="Freeform 44">
              <a:extLst>
                <a:ext uri="{FF2B5EF4-FFF2-40B4-BE49-F238E27FC236}">
                  <a16:creationId xmlns:a16="http://schemas.microsoft.com/office/drawing/2014/main" id="{8B12A352-6C2B-B94E-82E0-45D881BB7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028" name="Picture 4" descr="Depression Treatment Mobile App: How Technology is Transforming Mental  Health Care">
            <a:extLst>
              <a:ext uri="{FF2B5EF4-FFF2-40B4-BE49-F238E27FC236}">
                <a16:creationId xmlns:a16="http://schemas.microsoft.com/office/drawing/2014/main" id="{A11B9A19-5F07-F9C1-C806-5E981F4712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4" r="8626" b="2"/>
          <a:stretch/>
        </p:blipFill>
        <p:spPr bwMode="auto">
          <a:xfrm>
            <a:off x="6208530" y="681647"/>
            <a:ext cx="5329858" cy="349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12" name="Straight Connector 1111">
            <a:extLst>
              <a:ext uri="{FF2B5EF4-FFF2-40B4-BE49-F238E27FC236}">
                <a16:creationId xmlns:a16="http://schemas.microsoft.com/office/drawing/2014/main" id="{F1B96028-BC88-E342-92F9-207761463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8265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446A6D-B81E-90BD-D0D1-2FDE23E06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84804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2DF10-FD9B-9454-CE0F-550898FD4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 "/>
              </a:rPr>
              <a:t>To evaluate the effectiveness of the </a:t>
            </a:r>
            <a:r>
              <a:rPr lang="en-GB" i="1" dirty="0" err="1">
                <a:latin typeface="Arial "/>
              </a:rPr>
              <a:t>MindEase</a:t>
            </a:r>
            <a:r>
              <a:rPr lang="en-GB" dirty="0">
                <a:latin typeface="Arial "/>
              </a:rPr>
              <a:t> mobile app in monitoring and managing depression among young adults aged 18-25 in the UK, focusing on its impact on mood tracking, symptom management, and overall emotional well-being.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74D70B0-9F22-D692-E9C2-13A3228A33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86" r="11115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878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C42DF-F41C-8AA5-2795-04A7248D7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509633"/>
            <a:ext cx="7335835" cy="89462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/>
              <a:t>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E41AF-05AA-4DFC-8D44-E8427631D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048" y="2139042"/>
            <a:ext cx="11586537" cy="4539916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1800" dirty="0">
                <a:latin typeface="Arial "/>
              </a:rPr>
              <a:t>The </a:t>
            </a:r>
            <a:r>
              <a:rPr lang="en-GB" sz="1800" dirty="0" err="1">
                <a:latin typeface="Arial "/>
              </a:rPr>
              <a:t>MindEase</a:t>
            </a:r>
            <a:r>
              <a:rPr lang="en-GB" sz="1800" dirty="0">
                <a:latin typeface="Arial "/>
              </a:rPr>
              <a:t> app will be available on both iOS and Android platforms for accessibility across a broad user base.</a:t>
            </a:r>
          </a:p>
          <a:p>
            <a:pPr algn="just"/>
            <a:r>
              <a:rPr lang="en-GB" sz="1800" dirty="0">
                <a:latin typeface="Arial "/>
              </a:rPr>
              <a:t>Publicity will be driven through online social media campaigns targeting young adults using platforms like Instagram, Twitter, and TikTok.</a:t>
            </a:r>
          </a:p>
          <a:p>
            <a:pPr algn="just"/>
            <a:r>
              <a:rPr lang="en-GB" sz="1800" dirty="0">
                <a:latin typeface="Arial "/>
              </a:rPr>
              <a:t>Influencer partnerships will be formed with mental health advocates to raise awareness and promote the app’s benefits.</a:t>
            </a:r>
          </a:p>
          <a:p>
            <a:pPr algn="just"/>
            <a:r>
              <a:rPr lang="en-GB" sz="1800" dirty="0">
                <a:latin typeface="Arial "/>
              </a:rPr>
              <a:t>Online advertisements will be placed on popular websites and apps frequented by young adults, focusing on mental health-related content.</a:t>
            </a:r>
          </a:p>
          <a:p>
            <a:pPr algn="just"/>
            <a:r>
              <a:rPr lang="en-GB" sz="1800" dirty="0">
                <a:latin typeface="Arial "/>
              </a:rPr>
              <a:t>The app will collaborate with universities and mental health organizations to offer discounts or free access to students.</a:t>
            </a:r>
          </a:p>
          <a:p>
            <a:pPr algn="just"/>
            <a:r>
              <a:rPr lang="en-GB" sz="1800" dirty="0">
                <a:latin typeface="Arial "/>
              </a:rPr>
              <a:t>Email marketing campaigns will be launched to reach potential users with offers, app updates, and mental health resources.</a:t>
            </a:r>
          </a:p>
          <a:p>
            <a:pPr algn="just"/>
            <a:r>
              <a:rPr lang="en-GB" sz="1800" dirty="0">
                <a:latin typeface="Arial "/>
              </a:rPr>
              <a:t>Interactive webinars and online events featuring mental health experts will be hosted to demonstrate the app’s features and effectiveness.</a:t>
            </a:r>
          </a:p>
          <a:p>
            <a:pPr marL="0" indent="0" algn="just">
              <a:buNone/>
            </a:pPr>
            <a:endParaRPr lang="en-GB" sz="1800" dirty="0">
              <a:latin typeface="Arial "/>
            </a:endParaRPr>
          </a:p>
        </p:txBody>
      </p:sp>
      <p:pic>
        <p:nvPicPr>
          <p:cNvPr id="2051" name="Picture 3" descr="Mental Health Logo Images – Browse 39,350 Stock Photos, Vectors, and Video  | Adobe Stock">
            <a:extLst>
              <a:ext uri="{FF2B5EF4-FFF2-40B4-BE49-F238E27FC236}">
                <a16:creationId xmlns:a16="http://schemas.microsoft.com/office/drawing/2014/main" id="{2EA77FE3-A7C3-2F18-A24A-D7C26F14FB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08" t="22857" r="9804" b="4116"/>
          <a:stretch/>
        </p:blipFill>
        <p:spPr bwMode="auto">
          <a:xfrm>
            <a:off x="9650184" y="65307"/>
            <a:ext cx="2057401" cy="20737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71A385-C581-2A20-D68D-790E7A6E4C98}"/>
              </a:ext>
            </a:extLst>
          </p:cNvPr>
          <p:cNvSpPr txBox="1"/>
          <p:nvPr/>
        </p:nvSpPr>
        <p:spPr>
          <a:xfrm>
            <a:off x="9789487" y="1602373"/>
            <a:ext cx="17787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rial Black" panose="020B0A04020102020204" pitchFamily="34" charset="0"/>
              </a:rPr>
              <a:t>MindEase</a:t>
            </a:r>
            <a:r>
              <a:rPr lang="en-GB" sz="1600" b="1" dirty="0">
                <a:latin typeface="Arial Black" panose="020B0A04020102020204" pitchFamily="34" charset="0"/>
              </a:rPr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1917341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12737-0E00-0BA9-3063-43D17E743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6400999" cy="106324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D43E4-4954-4F76-82BA-D45ADBE05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834" y="2160016"/>
            <a:ext cx="6711316" cy="360121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</a:pPr>
            <a:r>
              <a:rPr lang="en-GB" sz="1800" dirty="0">
                <a:latin typeface="Arial "/>
              </a:rPr>
              <a:t>Depression is a common and serious mental health condition that affects millions of young adults worldwide, leading to persistent feelings of sadness, hopelessness, and a lack of interest in daily activities (</a:t>
            </a:r>
            <a:r>
              <a:rPr lang="en-GB" sz="1800" b="0" i="0" dirty="0">
                <a:effectLst/>
                <a:latin typeface="Arial "/>
              </a:rPr>
              <a:t>Thapar et al, 2022)</a:t>
            </a:r>
            <a:r>
              <a:rPr lang="en-GB" sz="1800" dirty="0">
                <a:latin typeface="Arial "/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en-GB" sz="1800" dirty="0">
                <a:latin typeface="Arial "/>
              </a:rPr>
              <a:t>In the UK, it is one of the leading causes of disability among individuals aged 18-25 (</a:t>
            </a:r>
            <a:r>
              <a:rPr lang="en-GB" sz="1800" b="0" i="0" dirty="0">
                <a:effectLst/>
                <a:latin typeface="Arial "/>
              </a:rPr>
              <a:t>Shorey et al, 2022)</a:t>
            </a:r>
            <a:r>
              <a:rPr lang="en-GB" sz="1800" dirty="0">
                <a:latin typeface="Arial 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en-GB" sz="1800" dirty="0">
                <a:latin typeface="Arial "/>
              </a:rPr>
              <a:t>With increasing reliance on technology, digital tools like mobile apps are becoming essential in providing support and management strategies for individuals coping with depression (</a:t>
            </a:r>
            <a:r>
              <a:rPr lang="en-GB" sz="1800" b="0" i="0" dirty="0">
                <a:effectLst/>
                <a:latin typeface="Arial "/>
              </a:rPr>
              <a:t>Ahmed et al, 2021)</a:t>
            </a:r>
            <a:r>
              <a:rPr lang="en-GB" sz="1800" dirty="0">
                <a:latin typeface="Arial 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en-GB" sz="1800" i="1" dirty="0" err="1">
                <a:latin typeface="Arial "/>
              </a:rPr>
              <a:t>MindEase</a:t>
            </a:r>
            <a:r>
              <a:rPr lang="en-GB" sz="1800" dirty="0">
                <a:latin typeface="Arial "/>
              </a:rPr>
              <a:t> aims to empower young adults by offering a mobile app for monitoring and managing their mental health.</a:t>
            </a:r>
          </a:p>
          <a:p>
            <a:pPr algn="just">
              <a:lnSpc>
                <a:spcPct val="90000"/>
              </a:lnSpc>
            </a:pPr>
            <a:endParaRPr lang="en-GB" sz="1800" dirty="0">
              <a:latin typeface="Arial "/>
            </a:endParaRPr>
          </a:p>
        </p:txBody>
      </p:sp>
      <p:cxnSp>
        <p:nvCxnSpPr>
          <p:cNvPr id="7177" name="Straight Connector 717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Inspira Health">
            <a:extLst>
              <a:ext uri="{FF2B5EF4-FFF2-40B4-BE49-F238E27FC236}">
                <a16:creationId xmlns:a16="http://schemas.microsoft.com/office/drawing/2014/main" id="{E1A3B46F-DE4F-6405-7649-44304994C3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409" b="-2"/>
          <a:stretch/>
        </p:blipFill>
        <p:spPr bwMode="auto">
          <a:xfrm>
            <a:off x="7531299" y="681645"/>
            <a:ext cx="4005810" cy="548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179" name="Group 7178">
            <a:extLst>
              <a:ext uri="{FF2B5EF4-FFF2-40B4-BE49-F238E27FC236}">
                <a16:creationId xmlns:a16="http://schemas.microsoft.com/office/drawing/2014/main" id="{2ACBB827-9A2D-D449-9686-F47D2A20E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7180" name="Freeform 21">
              <a:extLst>
                <a:ext uri="{FF2B5EF4-FFF2-40B4-BE49-F238E27FC236}">
                  <a16:creationId xmlns:a16="http://schemas.microsoft.com/office/drawing/2014/main" id="{9B921EC8-AD62-E940-80A2-682AC7104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81" name="Freeform 23">
              <a:extLst>
                <a:ext uri="{FF2B5EF4-FFF2-40B4-BE49-F238E27FC236}">
                  <a16:creationId xmlns:a16="http://schemas.microsoft.com/office/drawing/2014/main" id="{6DBDC735-9A9C-6340-B1E4-3576B27ED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82" name="Freeform 25">
              <a:extLst>
                <a:ext uri="{FF2B5EF4-FFF2-40B4-BE49-F238E27FC236}">
                  <a16:creationId xmlns:a16="http://schemas.microsoft.com/office/drawing/2014/main" id="{E3F399C2-198A-1347-8B48-1B1D508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83" name="Freeform 26">
              <a:extLst>
                <a:ext uri="{FF2B5EF4-FFF2-40B4-BE49-F238E27FC236}">
                  <a16:creationId xmlns:a16="http://schemas.microsoft.com/office/drawing/2014/main" id="{4AB3593B-CA05-1845-839E-90B9B70EC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354ADAB-29B6-1282-BAE1-DE7E8B5B3EBC}"/>
              </a:ext>
            </a:extLst>
          </p:cNvPr>
          <p:cNvSpPr txBox="1"/>
          <p:nvPr/>
        </p:nvSpPr>
        <p:spPr>
          <a:xfrm>
            <a:off x="7531298" y="6310859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Inspira Health, 2022)</a:t>
            </a:r>
          </a:p>
        </p:txBody>
      </p:sp>
    </p:spTree>
    <p:extLst>
      <p:ext uri="{BB962C8B-B14F-4D97-AF65-F5344CB8AC3E}">
        <p14:creationId xmlns:p14="http://schemas.microsoft.com/office/powerpoint/2010/main" val="175507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4A723-B1C0-5C2D-E900-801182044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479" y="395333"/>
            <a:ext cx="7335835" cy="927281"/>
          </a:xfrm>
        </p:spPr>
        <p:txBody>
          <a:bodyPr/>
          <a:lstStyle/>
          <a:p>
            <a:r>
              <a:rPr lang="en-GB" dirty="0"/>
              <a:t>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839AC-7065-EA35-1AEE-D470DFA8D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1322615"/>
            <a:ext cx="11609614" cy="53721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Arial Body"/>
              </a:rPr>
              <a:t>Prevalence of Depression in Young Adults:</a:t>
            </a:r>
          </a:p>
          <a:p>
            <a:r>
              <a:rPr lang="en-GB" sz="2000" dirty="0">
                <a:latin typeface="Arial Body"/>
              </a:rPr>
              <a:t>Approximately 1 in 6 young adults in the UK experience mental health issues, with depression being a leading concern (ONS, 2022). </a:t>
            </a:r>
          </a:p>
          <a:p>
            <a:r>
              <a:rPr lang="en-GB" sz="2000" dirty="0">
                <a:latin typeface="Arial Body"/>
              </a:rPr>
              <a:t>Depression is most diagnosed in individuals aged 18-25, making this age group particularly vulnerable (ONS, 2022).</a:t>
            </a:r>
          </a:p>
          <a:p>
            <a:pPr marL="0" indent="0">
              <a:buNone/>
            </a:pPr>
            <a:r>
              <a:rPr lang="en-GB" sz="2000" b="1" dirty="0">
                <a:latin typeface="Arial Body"/>
              </a:rPr>
              <a:t>Impact on Life Stage:</a:t>
            </a:r>
          </a:p>
          <a:p>
            <a:r>
              <a:rPr lang="en-GB" sz="2000" dirty="0">
                <a:latin typeface="Arial Body"/>
              </a:rPr>
              <a:t>Young adulthood is a critical period for academic, social, and career development, making depression especially disruptive during this time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Crouse et al, 2021)</a:t>
            </a:r>
            <a:r>
              <a:rPr lang="en-GB" sz="2000" dirty="0">
                <a:latin typeface="Arial Body"/>
              </a:rPr>
              <a:t>.</a:t>
            </a:r>
          </a:p>
          <a:p>
            <a:r>
              <a:rPr lang="en-GB" sz="2000" dirty="0">
                <a:latin typeface="Arial Body"/>
              </a:rPr>
              <a:t>Changes in identity, increased stress, and challenges with independence can exacerbate depression symptoms in this age group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Crouse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>
              <a:buNone/>
            </a:pPr>
            <a:r>
              <a:rPr lang="en-GB" sz="2000" b="1" dirty="0">
                <a:latin typeface="Arial Body"/>
              </a:rPr>
              <a:t>Need for Accessible Solutions:</a:t>
            </a:r>
            <a:endParaRPr lang="en-GB" sz="2000" dirty="0">
              <a:latin typeface="Arial Body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Body"/>
              </a:rPr>
              <a:t>Many young adults may not have access to in-person therapy, making mobile apps a valuable alternative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Crouse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Body"/>
              </a:rPr>
              <a:t>With the prevalence of smartphone use, digital tools like </a:t>
            </a:r>
            <a:r>
              <a:rPr lang="en-GB" sz="2000" i="1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can meet the demand for accessible mental health support.</a:t>
            </a:r>
          </a:p>
          <a:p>
            <a:pPr marL="0" indent="0">
              <a:buNone/>
            </a:pP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1042353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ED6A-D00E-26E3-DF24-F56EDD8E0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 OF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8FB0E-8DC4-E4B0-F001-9C3DC52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938" y="1649185"/>
            <a:ext cx="7335834" cy="4833257"/>
          </a:xfrm>
        </p:spPr>
        <p:txBody>
          <a:bodyPr>
            <a:normAutofit/>
          </a:bodyPr>
          <a:lstStyle/>
          <a:p>
            <a:pPr algn="just"/>
            <a:r>
              <a:rPr lang="en-GB" sz="1800" b="1" dirty="0">
                <a:latin typeface="Arial Body"/>
              </a:rPr>
              <a:t>Emotional Distress: </a:t>
            </a:r>
            <a:r>
              <a:rPr lang="en-GB" sz="1800" dirty="0">
                <a:latin typeface="Arial Body"/>
              </a:rPr>
              <a:t>Persistent feelings of sadness, hopelessness, and emotional numbness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Vieira et al, 2021)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Cognitive Impairment: </a:t>
            </a:r>
            <a:r>
              <a:rPr lang="en-GB" sz="1800" dirty="0">
                <a:latin typeface="Arial Body"/>
              </a:rPr>
              <a:t>Difficulty concentrating, making decisions, or remembering tasks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Soares et al, 2020)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Physical Health Issues: </a:t>
            </a:r>
            <a:r>
              <a:rPr lang="en-GB" sz="1800" dirty="0">
                <a:latin typeface="Arial Body"/>
              </a:rPr>
              <a:t>Fatigue, sleep disturbances, changes in appetite, and body aches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Soares et al, 2020)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Social Withdrawal: </a:t>
            </a:r>
            <a:r>
              <a:rPr lang="en-GB" sz="1800" dirty="0">
                <a:latin typeface="Arial Body"/>
              </a:rPr>
              <a:t>Reduced interaction with family, friends, and colleagues, leading to isolation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Vieira et al, 2021).</a:t>
            </a:r>
            <a:endParaRPr lang="en-GB" sz="1800" dirty="0">
              <a:latin typeface="Arial Body"/>
            </a:endParaRPr>
          </a:p>
          <a:p>
            <a:pPr algn="just"/>
            <a:r>
              <a:rPr lang="en-GB" sz="1800" b="1" dirty="0">
                <a:latin typeface="Arial Body"/>
              </a:rPr>
              <a:t>Decreased Productivity: </a:t>
            </a:r>
            <a:r>
              <a:rPr lang="en-GB" sz="1800" dirty="0">
                <a:latin typeface="Arial Body"/>
              </a:rPr>
              <a:t>Impaired performance in school, work, or daily activities due to lack of motivation and energy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Vieira et al, 2021)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Increased Risk of Suicide: </a:t>
            </a:r>
            <a:r>
              <a:rPr lang="en-GB" sz="1800" dirty="0">
                <a:latin typeface="Arial Body"/>
              </a:rPr>
              <a:t>Higher likelihood of self-harm and suicidal thoughts in severe cases of depression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Soares et al, 2020)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endParaRPr lang="en-GB" sz="1800" dirty="0">
              <a:latin typeface="Arial Bod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B36FDC-5626-0C54-5E4E-96FAC61A6F29}"/>
              </a:ext>
            </a:extLst>
          </p:cNvPr>
          <p:cNvSpPr txBox="1"/>
          <p:nvPr/>
        </p:nvSpPr>
        <p:spPr>
          <a:xfrm>
            <a:off x="7531298" y="6310859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Delaney </a:t>
            </a:r>
            <a:r>
              <a:rPr lang="en-GB" dirty="0" err="1"/>
              <a:t>Nothaft</a:t>
            </a:r>
            <a:r>
              <a:rPr lang="en-GB" dirty="0"/>
              <a:t>, 2023)</a:t>
            </a:r>
          </a:p>
        </p:txBody>
      </p:sp>
      <p:pic>
        <p:nvPicPr>
          <p:cNvPr id="8194" name="Picture 2" descr="How does social media affect mental health? Pros and cons explained.">
            <a:extLst>
              <a:ext uri="{FF2B5EF4-FFF2-40B4-BE49-F238E27FC236}">
                <a16:creationId xmlns:a16="http://schemas.microsoft.com/office/drawing/2014/main" id="{DCCEB4DE-4BE8-8299-34CE-47A152DBE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772" y="375558"/>
            <a:ext cx="4095526" cy="5737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663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09377-7B59-959D-25AF-A4CAF8C18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7" y="330018"/>
            <a:ext cx="7335835" cy="747667"/>
          </a:xfrm>
        </p:spPr>
        <p:txBody>
          <a:bodyPr/>
          <a:lstStyle/>
          <a:p>
            <a:r>
              <a:rPr lang="en-GB" dirty="0"/>
              <a:t>MOBILE APP: </a:t>
            </a:r>
            <a:r>
              <a:rPr lang="en-GB" dirty="0" err="1"/>
              <a:t>MindEase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A088E-78CB-E01A-F149-7694EBC3D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575" y="1355272"/>
            <a:ext cx="11626850" cy="5306786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000" i="1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is a mobile application designed to support young adults in managing depression through mood tracking, self-help resources, and guided interventions. It aims to provide accessible and effective mental health tools directly on users' smartphones.</a:t>
            </a:r>
          </a:p>
          <a:p>
            <a:pPr algn="just"/>
            <a:r>
              <a:rPr lang="en-GB" sz="2000" b="1" dirty="0">
                <a:latin typeface="Arial Body"/>
              </a:rPr>
              <a:t>Mood Tracking: </a:t>
            </a:r>
            <a:r>
              <a:rPr lang="en-GB" sz="2000" dirty="0">
                <a:latin typeface="Arial Body"/>
              </a:rPr>
              <a:t>Allows users to log daily emotions and triggers, helping identify patterns.</a:t>
            </a:r>
          </a:p>
          <a:p>
            <a:pPr algn="just"/>
            <a:r>
              <a:rPr lang="en-GB" sz="2000" b="1" dirty="0">
                <a:latin typeface="Arial Body"/>
              </a:rPr>
              <a:t>Personalized CBT Exercises: </a:t>
            </a:r>
            <a:r>
              <a:rPr lang="en-GB" sz="2000" dirty="0">
                <a:latin typeface="Arial Body"/>
              </a:rPr>
              <a:t>Interactive cognitive-behavioural therapy exercises tailored to individual needs.</a:t>
            </a:r>
          </a:p>
          <a:p>
            <a:pPr algn="just"/>
            <a:r>
              <a:rPr lang="en-GB" sz="2000" b="1" dirty="0">
                <a:latin typeface="Arial Body"/>
              </a:rPr>
              <a:t>Real-Time Support: </a:t>
            </a:r>
            <a:r>
              <a:rPr lang="en-GB" sz="2000" dirty="0">
                <a:latin typeface="Arial Body"/>
              </a:rPr>
              <a:t>Access to chat-based support with mental health professionals or peers.</a:t>
            </a:r>
          </a:p>
          <a:p>
            <a:pPr algn="just"/>
            <a:r>
              <a:rPr lang="en-GB" sz="2000" b="1" dirty="0">
                <a:latin typeface="Arial Body"/>
              </a:rPr>
              <a:t>Mindfulness and Relaxation Techniques: </a:t>
            </a:r>
            <a:r>
              <a:rPr lang="en-GB" sz="2000" dirty="0">
                <a:latin typeface="Arial Body"/>
              </a:rPr>
              <a:t>Guided exercises for stress relief, breathing, and relaxation.</a:t>
            </a:r>
          </a:p>
          <a:p>
            <a:pPr algn="just"/>
            <a:r>
              <a:rPr lang="en-GB" sz="2000" b="1" dirty="0">
                <a:latin typeface="Arial Body"/>
              </a:rPr>
              <a:t>Progress Reports: </a:t>
            </a:r>
            <a:r>
              <a:rPr lang="en-GB" sz="2000" dirty="0">
                <a:latin typeface="Arial Body"/>
              </a:rPr>
              <a:t>Regular summaries of emotional health, offering insights for users and professionals.</a:t>
            </a:r>
          </a:p>
          <a:p>
            <a:pPr algn="just"/>
            <a:r>
              <a:rPr lang="en-GB" sz="2000" b="1" dirty="0">
                <a:latin typeface="Arial Body"/>
              </a:rPr>
              <a:t>Community Support: </a:t>
            </a:r>
            <a:r>
              <a:rPr lang="en-GB" sz="2000" dirty="0">
                <a:latin typeface="Arial Body"/>
              </a:rPr>
              <a:t>Safe, moderated forums for users to connect and share experiences.</a:t>
            </a:r>
          </a:p>
          <a:p>
            <a:pPr algn="just"/>
            <a:r>
              <a:rPr lang="en-GB" sz="2000" b="1" dirty="0">
                <a:latin typeface="Arial Body"/>
              </a:rPr>
              <a:t>Push Notifications: </a:t>
            </a:r>
            <a:r>
              <a:rPr lang="en-GB" sz="2000" dirty="0">
                <a:latin typeface="Arial Body"/>
              </a:rPr>
              <a:t>Reminders for self-care routines, exercises, or mental health tips.</a:t>
            </a:r>
          </a:p>
          <a:p>
            <a:pPr algn="just"/>
            <a:r>
              <a:rPr lang="en-GB" sz="2000" b="1" dirty="0">
                <a:latin typeface="Arial Body"/>
              </a:rPr>
              <a:t>Innovative AI Integration: </a:t>
            </a:r>
            <a:r>
              <a:rPr lang="en-GB" sz="2000" dirty="0">
                <a:latin typeface="Arial Body"/>
              </a:rPr>
              <a:t>Personalised recommendations using AI to adapt the app’s features based on user behaviour and progress.</a:t>
            </a:r>
          </a:p>
          <a:p>
            <a:pPr marL="0" indent="0" algn="r">
              <a:buNone/>
            </a:pPr>
            <a:r>
              <a:rPr lang="en-GB" sz="2000" dirty="0">
                <a:latin typeface="Arial Body"/>
              </a:rPr>
              <a:t>(</a:t>
            </a:r>
            <a:r>
              <a:rPr lang="en-GB" sz="2000" b="0" i="0" dirty="0">
                <a:effectLst/>
                <a:latin typeface="Arial Body"/>
              </a:rPr>
              <a:t>Qu et al, 2020)</a:t>
            </a: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4172097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F4C8C-BEF2-37E3-FAB9-56C12D5EA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779" y="300119"/>
            <a:ext cx="7335835" cy="796653"/>
          </a:xfrm>
        </p:spPr>
        <p:txBody>
          <a:bodyPr/>
          <a:lstStyle/>
          <a:p>
            <a:r>
              <a:rPr lang="en-GB" dirty="0"/>
              <a:t>Why this app?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479E-2B35-526A-0084-F9EC6BAB5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567543"/>
            <a:ext cx="11060793" cy="48006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>
                <a:latin typeface="Arial Body"/>
              </a:rPr>
              <a:t>Focuses on addressing depression in the vulnerable 18-25 age group, providing relevant tools and resources.</a:t>
            </a:r>
          </a:p>
          <a:p>
            <a:pPr algn="just"/>
            <a:r>
              <a:rPr lang="en-GB" dirty="0">
                <a:latin typeface="Arial Body"/>
              </a:rPr>
              <a:t>Available on iOS and Android, ensuring easy access for a wide range of users.</a:t>
            </a:r>
          </a:p>
          <a:p>
            <a:pPr algn="just"/>
            <a:r>
              <a:rPr lang="en-GB" dirty="0">
                <a:latin typeface="Arial Body"/>
              </a:rPr>
              <a:t>Offers discreet, stigma-free support for users who may be hesitant to seek traditional therapy.</a:t>
            </a:r>
          </a:p>
          <a:p>
            <a:pPr algn="just"/>
            <a:r>
              <a:rPr lang="en-GB" dirty="0">
                <a:latin typeface="Arial Body"/>
              </a:rPr>
              <a:t>Utilizes proven methods like CBT and mindfulness to manage depression effectively.</a:t>
            </a:r>
          </a:p>
          <a:p>
            <a:pPr algn="just"/>
            <a:r>
              <a:rPr lang="en-GB" dirty="0">
                <a:latin typeface="Arial Body"/>
              </a:rPr>
              <a:t>Offers a more affordable alternative to therapy and in-person mental health services, with some free features and low-cost premium options.</a:t>
            </a:r>
          </a:p>
          <a:p>
            <a:pPr algn="just"/>
            <a:r>
              <a:rPr lang="en-GB" dirty="0">
                <a:latin typeface="Arial Body"/>
              </a:rPr>
              <a:t>Facilitates community engagement, promoting shared experiences and mutual support among users.</a:t>
            </a:r>
          </a:p>
          <a:p>
            <a:pPr algn="just"/>
            <a:r>
              <a:rPr lang="en-GB" dirty="0">
                <a:latin typeface="Arial Body"/>
              </a:rPr>
              <a:t>Facilitates community engagement, promoting shared experiences and mutual support among users.</a:t>
            </a:r>
          </a:p>
          <a:p>
            <a:pPr marL="0" indent="0" algn="r">
              <a:buNone/>
            </a:pPr>
            <a:r>
              <a:rPr lang="en-GB" dirty="0">
                <a:latin typeface="Arial Body"/>
              </a:rPr>
              <a:t>(</a:t>
            </a:r>
            <a:r>
              <a:rPr lang="en-GB" b="0" i="0" dirty="0">
                <a:effectLst/>
                <a:latin typeface="Arial Body"/>
              </a:rPr>
              <a:t>Huberty et al, 2021; McCloud et al, 2020)</a:t>
            </a:r>
            <a:endParaRPr lang="en-GB" dirty="0">
              <a:latin typeface="Arial Body"/>
            </a:endParaRPr>
          </a:p>
          <a:p>
            <a:pPr algn="just"/>
            <a:endParaRPr lang="en-GB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2264837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87EE1-C5B5-84C6-0407-7CD2425BF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77808"/>
            <a:ext cx="11426981" cy="918963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APPLICATION:  </a:t>
            </a:r>
            <a:r>
              <a:rPr lang="en-GB" sz="2800" b="1" dirty="0" err="1"/>
              <a:t>Ewles</a:t>
            </a:r>
            <a:r>
              <a:rPr lang="en-GB" sz="2800" b="1" dirty="0"/>
              <a:t> and </a:t>
            </a:r>
            <a:r>
              <a:rPr lang="en-GB" sz="2800" b="1" dirty="0" err="1"/>
              <a:t>Simnett</a:t>
            </a:r>
            <a:r>
              <a:rPr lang="en-GB" sz="2800" b="1" dirty="0"/>
              <a:t> Model for Health Promotion</a:t>
            </a:r>
            <a:br>
              <a:rPr lang="en-GB" sz="3200" b="1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92D4B-B18D-F880-1AD1-C1A779E21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1AE26F-FAFA-9710-4E0E-A0CD2AF4064C}"/>
              </a:ext>
            </a:extLst>
          </p:cNvPr>
          <p:cNvSpPr txBox="1"/>
          <p:nvPr/>
        </p:nvSpPr>
        <p:spPr>
          <a:xfrm>
            <a:off x="4333769" y="6221127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Infineon, 2023)</a:t>
            </a:r>
          </a:p>
        </p:txBody>
      </p:sp>
      <p:pic>
        <p:nvPicPr>
          <p:cNvPr id="9218" name="Picture 2" descr="HEALTH PROMOTION PLANNING - ppt video online download">
            <a:extLst>
              <a:ext uri="{FF2B5EF4-FFF2-40B4-BE49-F238E27FC236}">
                <a16:creationId xmlns:a16="http://schemas.microsoft.com/office/drawing/2014/main" id="{A58C5A2B-077E-8924-8245-39768DFA9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43" y="929390"/>
            <a:ext cx="11952157" cy="526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445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575F-84ED-466C-C5A8-58B704E9B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462280"/>
            <a:ext cx="8889093" cy="126898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Ewles</a:t>
            </a:r>
            <a:r>
              <a:rPr lang="en-GB" dirty="0"/>
              <a:t> and </a:t>
            </a:r>
            <a:r>
              <a:rPr lang="en-GB" dirty="0" err="1"/>
              <a:t>Simnett</a:t>
            </a:r>
            <a:r>
              <a:rPr lang="en-GB" dirty="0"/>
              <a:t> Model for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325F7-79F3-873F-FE3D-D4AB54EFC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7658360" cy="360121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1. Identifying Needs</a:t>
            </a:r>
          </a:p>
          <a:p>
            <a:pPr algn="just"/>
            <a:r>
              <a:rPr lang="en-GB" sz="2000" dirty="0">
                <a:latin typeface="Arial Body"/>
              </a:rPr>
              <a:t>Assess the target population’s health needs through surveys, interviews, or data analysis.</a:t>
            </a:r>
          </a:p>
          <a:p>
            <a:pPr algn="just"/>
            <a:r>
              <a:rPr lang="en-GB" sz="2000" dirty="0">
                <a:latin typeface="Arial Body"/>
              </a:rPr>
              <a:t>Identify specific health concerns, such as mental health issues (e.g., depression) in the chosen age group.</a:t>
            </a:r>
          </a:p>
          <a:p>
            <a:pPr algn="just"/>
            <a:r>
              <a:rPr lang="en-GB" sz="2000" dirty="0">
                <a:latin typeface="Arial Body"/>
              </a:rPr>
              <a:t>Consider socio-economic, environmental, and psychological factors influencing the target group’s well-being (</a:t>
            </a:r>
            <a:r>
              <a:rPr lang="en-GB" sz="2000" b="0" i="0" dirty="0">
                <a:effectLst/>
                <a:latin typeface="Arial Body"/>
              </a:rPr>
              <a:t>Scriven et al, 2023)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2AFFF9-8B28-ED0D-C409-65096D80173B}"/>
              </a:ext>
            </a:extLst>
          </p:cNvPr>
          <p:cNvSpPr txBox="1"/>
          <p:nvPr/>
        </p:nvSpPr>
        <p:spPr>
          <a:xfrm>
            <a:off x="7871447" y="6394762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HSC mental health, 2023)</a:t>
            </a:r>
          </a:p>
        </p:txBody>
      </p:sp>
      <p:pic>
        <p:nvPicPr>
          <p:cNvPr id="3081" name="Picture 9" descr="Stronger Together: The HSE Mental Health Promotion Plan 2022-2027 – HSE  Health and Wellbeing">
            <a:extLst>
              <a:ext uri="{FF2B5EF4-FFF2-40B4-BE49-F238E27FC236}">
                <a16:creationId xmlns:a16="http://schemas.microsoft.com/office/drawing/2014/main" id="{162DBAAE-4754-5315-E549-94B7A9676F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706" y="1096772"/>
            <a:ext cx="3673294" cy="509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7872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89D4F-1BF0-38EF-8BED-0A597CE89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094013"/>
            <a:ext cx="10962821" cy="4833257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2 Establishing the Aims and Objectives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Define clear, measurable goals for the intervention (e.g., reducing depression symptoms among young adults).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Set short-term and long-term objectives, such as improving mood tracking or increasing access to self-help tools.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Align objectives with the health needs identified in the previous step (</a:t>
            </a:r>
            <a:r>
              <a:rPr lang="en-GB" b="0" i="0" dirty="0">
                <a:effectLst/>
                <a:latin typeface="Arial Body"/>
              </a:rPr>
              <a:t>Bowden, 2024)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3 Planning the Intervention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Develop a structured intervention strategy based on evidence-based practices (e.g., CBT, mindfulness).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Determine the resources required, including digital platforms, experts, and content development.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Create a timeline for implementation, including key milestones for the app's development and launch (</a:t>
            </a:r>
            <a:r>
              <a:rPr lang="en-GB" b="0" i="0" dirty="0" err="1">
                <a:effectLst/>
                <a:latin typeface="Arial Body"/>
              </a:rPr>
              <a:t>Ugwuegede</a:t>
            </a:r>
            <a:r>
              <a:rPr lang="en-GB" b="0" i="0" dirty="0">
                <a:effectLst/>
                <a:latin typeface="Arial Body"/>
              </a:rPr>
              <a:t>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2988329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66B75-141A-A488-D023-F275B7E24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718456"/>
            <a:ext cx="7599136" cy="5042771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4 Implementing the Intervention</a:t>
            </a:r>
          </a:p>
          <a:p>
            <a:pPr algn="just"/>
            <a:r>
              <a:rPr lang="en-GB" sz="2000" dirty="0">
                <a:latin typeface="Arial Body"/>
              </a:rPr>
              <a:t>Launch the </a:t>
            </a:r>
            <a:r>
              <a:rPr lang="en-GB" sz="2000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app, ensuring accessibility and ease of use for young adults.</a:t>
            </a:r>
          </a:p>
          <a:p>
            <a:pPr algn="just"/>
            <a:r>
              <a:rPr lang="en-GB" sz="2000" dirty="0">
                <a:latin typeface="Arial Body"/>
              </a:rPr>
              <a:t>Offer user support through tutorials, FAQs, and customer service.</a:t>
            </a:r>
          </a:p>
          <a:p>
            <a:pPr algn="just"/>
            <a:r>
              <a:rPr lang="en-GB" sz="2000" dirty="0">
                <a:latin typeface="Arial Body"/>
              </a:rPr>
              <a:t>Encourage engagement through reminders, progress tracking, and personalized content.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5 Evaluating the Intervention</a:t>
            </a:r>
          </a:p>
          <a:p>
            <a:pPr algn="just"/>
            <a:r>
              <a:rPr lang="en-GB" sz="2000" dirty="0">
                <a:latin typeface="Arial Body"/>
              </a:rPr>
              <a:t>Use user feedback, app usage data, and mental health assessments to evaluate the effectiveness of the app.</a:t>
            </a:r>
          </a:p>
          <a:p>
            <a:pPr algn="just"/>
            <a:r>
              <a:rPr lang="en-GB" sz="2000" dirty="0">
                <a:latin typeface="Arial Body"/>
              </a:rPr>
              <a:t>Measure outcomes such as improved mood, reduced anxiety, and increased engagement with the app.</a:t>
            </a:r>
          </a:p>
          <a:p>
            <a:pPr algn="just"/>
            <a:r>
              <a:rPr lang="en-GB" sz="2000" dirty="0">
                <a:latin typeface="Arial Body"/>
              </a:rPr>
              <a:t>Adjust based on the evaluation results, ensuring continuous improvement (</a:t>
            </a:r>
            <a:r>
              <a:rPr lang="en-GB" sz="2000" b="0" i="0" dirty="0" err="1">
                <a:solidFill>
                  <a:srgbClr val="222222"/>
                </a:solidFill>
                <a:effectLst/>
                <a:latin typeface="Arial Body"/>
              </a:rPr>
              <a:t>Ugwuegede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 et al, 2023)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pic>
        <p:nvPicPr>
          <p:cNvPr id="4099" name="Picture 3" descr="MIND EASE” App Case Study - Ibdesign Studio NYC LLC">
            <a:extLst>
              <a:ext uri="{FF2B5EF4-FFF2-40B4-BE49-F238E27FC236}">
                <a16:creationId xmlns:a16="http://schemas.microsoft.com/office/drawing/2014/main" id="{33F11203-7218-A8EC-B5EB-29A072AEF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463" y="0"/>
            <a:ext cx="3922426" cy="587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9120AD-C617-B8CA-82B4-223FF8C592D5}"/>
              </a:ext>
            </a:extLst>
          </p:cNvPr>
          <p:cNvSpPr txBox="1"/>
          <p:nvPr/>
        </p:nvSpPr>
        <p:spPr>
          <a:xfrm>
            <a:off x="7871447" y="6394762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Irit</a:t>
            </a:r>
            <a:r>
              <a:rPr lang="en-GB" dirty="0"/>
              <a:t> Blumenthal, 2024)</a:t>
            </a:r>
          </a:p>
        </p:txBody>
      </p:sp>
    </p:spTree>
    <p:extLst>
      <p:ext uri="{BB962C8B-B14F-4D97-AF65-F5344CB8AC3E}">
        <p14:creationId xmlns:p14="http://schemas.microsoft.com/office/powerpoint/2010/main" val="2576740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B09E9-33BA-EBE7-55BF-F0AE7CDF2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4" y="473529"/>
            <a:ext cx="7577533" cy="5287699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6 Reviewing and Reflecting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Assess the strengths and weaknesses of the intervention, identifying areas for improvement.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Gather insights from both users and stakeholders (e.g., mental health professionals) to refine the app.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Reflect on the intervention’s impact on the overall health and well-being of the target population (</a:t>
            </a:r>
            <a:r>
              <a:rPr lang="en-GB" b="0" i="0" dirty="0">
                <a:effectLst/>
                <a:latin typeface="Arial Body"/>
              </a:rPr>
              <a:t>Thompson,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7 Sustaining the Intervention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Plan for long-term maintenance and updates to the app, ensuring it remains relevant and effective.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Seek ongoing funding or partnerships to support the app’s continued availability.</a:t>
            </a:r>
          </a:p>
          <a:p>
            <a:pPr algn="just"/>
            <a:r>
              <a:rPr lang="en-GB" dirty="0">
                <a:latin typeface="Arial Body"/>
              </a:rPr>
              <a:t>Develop strategies for scaling the intervention to other regions or age groups if successful (</a:t>
            </a:r>
            <a:r>
              <a:rPr lang="en-GB" b="0" i="0" dirty="0">
                <a:effectLst/>
                <a:latin typeface="Arial Body"/>
              </a:rPr>
              <a:t>Scriven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AB19D7-55F0-7ABD-EC3B-C9C54BD43C07}"/>
              </a:ext>
            </a:extLst>
          </p:cNvPr>
          <p:cNvSpPr txBox="1"/>
          <p:nvPr/>
        </p:nvSpPr>
        <p:spPr>
          <a:xfrm>
            <a:off x="8680537" y="6203068"/>
            <a:ext cx="3130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Apptunix</a:t>
            </a:r>
            <a:r>
              <a:rPr lang="en-GB" dirty="0"/>
              <a:t>, 2024)</a:t>
            </a:r>
          </a:p>
        </p:txBody>
      </p:sp>
      <p:pic>
        <p:nvPicPr>
          <p:cNvPr id="10242" name="Picture 2" descr="10 Health App Ideas for 2024 (+ A Healthcare App Case Study)">
            <a:extLst>
              <a:ext uri="{FF2B5EF4-FFF2-40B4-BE49-F238E27FC236}">
                <a16:creationId xmlns:a16="http://schemas.microsoft.com/office/drawing/2014/main" id="{03674970-46D1-0731-A74D-3B04CAFC5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345" y="93906"/>
            <a:ext cx="4079271" cy="576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049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73A3C6DC-070F-8D34-23A3-E7E096C19C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82" r="-1" b="-1"/>
          <a:stretch/>
        </p:blipFill>
        <p:spPr>
          <a:xfrm>
            <a:off x="3048" y="-1"/>
            <a:ext cx="12188952" cy="6858000"/>
          </a:xfrm>
          <a:prstGeom prst="rect">
            <a:avLst/>
          </a:prstGeom>
        </p:spPr>
      </p:pic>
      <p:sp>
        <p:nvSpPr>
          <p:cNvPr id="39" name="Rectangle">
            <a:extLst>
              <a:ext uri="{FF2B5EF4-FFF2-40B4-BE49-F238E27FC236}">
                <a16:creationId xmlns:a16="http://schemas.microsoft.com/office/drawing/2014/main" id="{2B31B496-E92B-C84B-83E3-6272409ED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2217"/>
            <a:ext cx="12192001" cy="2365291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D3250E-7CD8-8007-67B0-E7A5CAD46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768209"/>
            <a:ext cx="8951770" cy="106324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latin typeface="Arial Black" panose="020B0A04020102020204" pitchFamily="34" charset="0"/>
              </a:rPr>
              <a:t>POTENTIAL STAKEHOLDERS AND BARRIERS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58D799D-6817-AF48-958F-CAC89BB7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42" name="Freeform 105">
              <a:extLst>
                <a:ext uri="{FF2B5EF4-FFF2-40B4-BE49-F238E27FC236}">
                  <a16:creationId xmlns:a16="http://schemas.microsoft.com/office/drawing/2014/main" id="{6DF0BB04-41B9-2740-9969-3C65CE659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492419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67DF20F7-680A-4548-A356-D0B3F4277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107">
              <a:extLst>
                <a:ext uri="{FF2B5EF4-FFF2-40B4-BE49-F238E27FC236}">
                  <a16:creationId xmlns:a16="http://schemas.microsoft.com/office/drawing/2014/main" id="{43CCEEBF-2FC8-D346-BCA8-D48EFF692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108">
              <a:extLst>
                <a:ext uri="{FF2B5EF4-FFF2-40B4-BE49-F238E27FC236}">
                  <a16:creationId xmlns:a16="http://schemas.microsoft.com/office/drawing/2014/main" id="{16B5A5B6-3DE9-A94C-B219-519305EFC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109">
              <a:extLst>
                <a:ext uri="{FF2B5EF4-FFF2-40B4-BE49-F238E27FC236}">
                  <a16:creationId xmlns:a16="http://schemas.microsoft.com/office/drawing/2014/main" id="{40B5DF0C-97A3-EB44-B608-6A71EFBF7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110">
              <a:extLst>
                <a:ext uri="{FF2B5EF4-FFF2-40B4-BE49-F238E27FC236}">
                  <a16:creationId xmlns:a16="http://schemas.microsoft.com/office/drawing/2014/main" id="{FA869BB4-4F0B-F141-BC49-AF399B473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111">
              <a:extLst>
                <a:ext uri="{FF2B5EF4-FFF2-40B4-BE49-F238E27FC236}">
                  <a16:creationId xmlns:a16="http://schemas.microsoft.com/office/drawing/2014/main" id="{4AF46C70-EE90-EC45-978A-0A8FEB661A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1330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D8D8D-C71D-29D2-7D9E-2B9EE978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715010"/>
          </a:xfrm>
        </p:spPr>
        <p:txBody>
          <a:bodyPr/>
          <a:lstStyle/>
          <a:p>
            <a:r>
              <a:rPr lang="en-GB" dirty="0">
                <a:solidFill>
                  <a:srgbClr val="00AA48"/>
                </a:solidFill>
                <a:latin typeface="Arial Black" panose="020B0A04020102020204" pitchFamily="34" charset="0"/>
              </a:rPr>
              <a:t>Potential Stakeholders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35A7A-209C-7B76-E6B9-23926CE66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894113"/>
            <a:ext cx="10342336" cy="4523015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 Body"/>
              </a:rPr>
              <a:t>Young Adults (18-25 years old): </a:t>
            </a:r>
            <a:r>
              <a:rPr lang="en-GB" sz="2000" dirty="0">
                <a:latin typeface="Arial Body"/>
              </a:rPr>
              <a:t>The primary users of the </a:t>
            </a:r>
            <a:r>
              <a:rPr lang="en-GB" sz="2000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app who are affected by depression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Buus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Mental Health Professionals: </a:t>
            </a:r>
            <a:r>
              <a:rPr lang="en-GB" sz="2000" dirty="0">
                <a:latin typeface="Arial Body"/>
              </a:rPr>
              <a:t>Psychologists, psychiatrists, and </a:t>
            </a:r>
            <a:r>
              <a:rPr lang="en-GB" sz="2000" dirty="0" err="1">
                <a:latin typeface="Arial Body"/>
              </a:rPr>
              <a:t>counselors</a:t>
            </a:r>
            <a:r>
              <a:rPr lang="en-GB" sz="2000" dirty="0">
                <a:latin typeface="Arial Body"/>
              </a:rPr>
              <a:t> who may use the app to support their patients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Buus et al, 2020)</a:t>
            </a:r>
            <a:r>
              <a:rPr lang="en-GB" sz="2000" dirty="0">
                <a:latin typeface="Arial Body"/>
              </a:rPr>
              <a:t>..</a:t>
            </a:r>
          </a:p>
          <a:p>
            <a:pPr algn="just"/>
            <a:r>
              <a:rPr lang="en-GB" sz="2000" b="1" dirty="0">
                <a:latin typeface="Arial Body"/>
              </a:rPr>
              <a:t>App Developers and Designers: </a:t>
            </a:r>
            <a:r>
              <a:rPr lang="en-GB" sz="2000" dirty="0">
                <a:latin typeface="Arial Body"/>
              </a:rPr>
              <a:t>Responsible for creating and maintaining the functionality of the </a:t>
            </a:r>
            <a:r>
              <a:rPr lang="en-GB" sz="2000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app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Lavallee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Health and Wellness Organisations: </a:t>
            </a:r>
            <a:r>
              <a:rPr lang="en-GB" sz="2000" dirty="0">
                <a:latin typeface="Arial Body"/>
              </a:rPr>
              <a:t>Non-profits and governmental bodies focusing on mental health awareness and treatment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Bakhtiari et al, 2024)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Educational Institutions (Universities and Colleges): </a:t>
            </a:r>
            <a:r>
              <a:rPr lang="en-GB" sz="2000" dirty="0">
                <a:latin typeface="Arial Body"/>
              </a:rPr>
              <a:t>Can promote the app among students as a mental health tool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Bakhtiari et al, 2024)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11125713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6E37B-2D7C-5360-0A1B-E6294E244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1191986"/>
            <a:ext cx="5530850" cy="4569242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 Body"/>
              </a:rPr>
              <a:t>Families and Caregivers: </a:t>
            </a:r>
            <a:r>
              <a:rPr lang="en-GB" sz="2000" dirty="0">
                <a:latin typeface="Arial Body"/>
              </a:rPr>
              <a:t>Support system for young adults, helping them engage with the app and its features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Buus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Tech Companies and Investors: </a:t>
            </a:r>
            <a:r>
              <a:rPr lang="en-GB" sz="2000" dirty="0">
                <a:latin typeface="Arial Body"/>
              </a:rPr>
              <a:t>Funding or providing technology for app development and maintenance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Lavallee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Policy Makers and Government Agencies: </a:t>
            </a:r>
            <a:r>
              <a:rPr lang="en-GB" sz="2000" dirty="0">
                <a:latin typeface="Arial Body"/>
              </a:rPr>
              <a:t>Responsible for creating policies related to mental health care and app regulation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Lavallee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2939C-E64E-C3DD-CFEE-42934482EBCA}"/>
              </a:ext>
            </a:extLst>
          </p:cNvPr>
          <p:cNvSpPr txBox="1"/>
          <p:nvPr/>
        </p:nvSpPr>
        <p:spPr>
          <a:xfrm>
            <a:off x="7732005" y="5576562"/>
            <a:ext cx="3894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Engagement Hub, 2023)</a:t>
            </a:r>
          </a:p>
        </p:txBody>
      </p:sp>
      <p:pic>
        <p:nvPicPr>
          <p:cNvPr id="5123" name="Picture 3" descr="Top Advantages of a Digital Stakeholder Engagement Approach! - Engagement  Hub">
            <a:extLst>
              <a:ext uri="{FF2B5EF4-FFF2-40B4-BE49-F238E27FC236}">
                <a16:creationId xmlns:a16="http://schemas.microsoft.com/office/drawing/2014/main" id="{776A6F4C-F647-4FA9-F2CC-B6683F7A5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046" y="463463"/>
            <a:ext cx="5199803" cy="5146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80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8202C-6404-7FC2-2F8A-501A17054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093" y="202982"/>
            <a:ext cx="7335835" cy="829310"/>
          </a:xfrm>
        </p:spPr>
        <p:txBody>
          <a:bodyPr/>
          <a:lstStyle/>
          <a:p>
            <a:r>
              <a:rPr lang="en-GB" dirty="0">
                <a:solidFill>
                  <a:srgbClr val="00AA48"/>
                </a:solidFill>
                <a:latin typeface="Arial Black" panose="020B0A04020102020204" pitchFamily="34" charset="0"/>
              </a:rPr>
              <a:t>Potential Barriers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0FACE-F012-B687-0B89-A921C28DA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586" y="1257301"/>
            <a:ext cx="11462657" cy="486591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Stigma Around Mental Health:</a:t>
            </a:r>
          </a:p>
          <a:p>
            <a:pPr algn="just"/>
            <a:r>
              <a:rPr lang="en-GB" dirty="0">
                <a:latin typeface="Arial Body"/>
              </a:rPr>
              <a:t>Many young adults may avoid seeking help for depression due to fear of being judged or </a:t>
            </a:r>
            <a:r>
              <a:rPr lang="en-GB" dirty="0" err="1">
                <a:latin typeface="Arial Body"/>
              </a:rPr>
              <a:t>labeled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Cultural and social factors might discourage open discussions about mental health, leading to hesitancy in using mental health apps 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Patoz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2021)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App Accessibility:</a:t>
            </a:r>
          </a:p>
          <a:p>
            <a:pPr algn="just"/>
            <a:r>
              <a:rPr lang="en-GB" dirty="0">
                <a:latin typeface="Arial Body"/>
              </a:rPr>
              <a:t>Some young adults may not have access to smartphones or stable internet connections, limiting their ability to use the app regularly.</a:t>
            </a:r>
          </a:p>
          <a:p>
            <a:pPr algn="just"/>
            <a:r>
              <a:rPr lang="en-GB" dirty="0">
                <a:latin typeface="Arial Body"/>
              </a:rPr>
              <a:t>Financial constraints might prevent users from accessing paid features or high-data-use functionalities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Hussain-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Shamsy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2020)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Data Privacy and Security:</a:t>
            </a:r>
          </a:p>
          <a:p>
            <a:pPr algn="just"/>
            <a:r>
              <a:rPr lang="en-GB" dirty="0">
                <a:latin typeface="Arial Body"/>
              </a:rPr>
              <a:t>Concerns about the misuse of sensitive personal information, including health data, may prevent users from fully trusting the app.</a:t>
            </a:r>
          </a:p>
          <a:p>
            <a:pPr algn="just"/>
            <a:r>
              <a:rPr lang="en-GB" dirty="0">
                <a:latin typeface="Arial Body"/>
              </a:rPr>
              <a:t>Adherence to data protection laws (e.g., GDPR) could be challenging, especially in maintaining user anonymity and safeguarding data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Hussain-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Shamsy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2020)</a:t>
            </a:r>
            <a:r>
              <a:rPr lang="en-GB" dirty="0">
                <a:latin typeface="Arial Body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99298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DC596-2EDF-DD91-9806-9AAD03529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907" y="277586"/>
            <a:ext cx="11664950" cy="641712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User Engagement:</a:t>
            </a:r>
          </a:p>
          <a:p>
            <a:pPr algn="just"/>
            <a:r>
              <a:rPr lang="en-GB" sz="2000" dirty="0">
                <a:latin typeface="Arial Body"/>
              </a:rPr>
              <a:t>Users may lose interest in the app if it lacks continuous updates or engaging features.</a:t>
            </a:r>
          </a:p>
          <a:p>
            <a:pPr algn="just"/>
            <a:r>
              <a:rPr lang="en-GB" sz="2000" dirty="0">
                <a:latin typeface="Arial Body"/>
              </a:rPr>
              <a:t>Failure to motivate users to track their mood or interact with the app frequently can undermine its long-term effectiveness (</a:t>
            </a:r>
            <a:r>
              <a:rPr lang="en-GB" sz="2000" b="0" i="0" dirty="0">
                <a:effectLst/>
                <a:latin typeface="Arial Body"/>
              </a:rPr>
              <a:t>Porras-Segovia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App Effectiveness:</a:t>
            </a:r>
          </a:p>
          <a:p>
            <a:pPr algn="just"/>
            <a:r>
              <a:rPr lang="en-GB" sz="2000" dirty="0">
                <a:latin typeface="Arial Body"/>
              </a:rPr>
              <a:t>The app might face challenges in proving its effectiveness through measurable outcomes like improved mood or reduced depression.</a:t>
            </a:r>
          </a:p>
          <a:p>
            <a:pPr algn="just"/>
            <a:r>
              <a:rPr lang="en-GB" sz="2000" dirty="0">
                <a:latin typeface="Arial Body"/>
              </a:rPr>
              <a:t>Varying levels of engagement and user adherence could affect the app’s overall success in managing depression (</a:t>
            </a:r>
            <a:r>
              <a:rPr lang="en-GB" sz="2000" b="0" i="0" dirty="0" err="1">
                <a:effectLst/>
                <a:latin typeface="Arial Body"/>
              </a:rPr>
              <a:t>Patoz</a:t>
            </a:r>
            <a:r>
              <a:rPr lang="en-GB" sz="2000" b="0" i="0" dirty="0">
                <a:effectLst/>
                <a:latin typeface="Arial Body"/>
              </a:rPr>
              <a:t>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Cultural and Regional Differences:</a:t>
            </a:r>
          </a:p>
          <a:p>
            <a:pPr algn="just"/>
            <a:r>
              <a:rPr lang="en-GB" sz="2000" dirty="0">
                <a:latin typeface="Arial Body"/>
              </a:rPr>
              <a:t>The app’s features may not be suitable for all cultural backgrounds, which could limit its appeal and effectiveness in diverse communities.</a:t>
            </a:r>
          </a:p>
          <a:p>
            <a:pPr algn="just"/>
            <a:r>
              <a:rPr lang="en-GB" sz="2000" dirty="0">
                <a:latin typeface="Arial Body"/>
              </a:rPr>
              <a:t>Regional variations in mental health perceptions and support systems could impact how well the app is received in different areas (</a:t>
            </a:r>
            <a:r>
              <a:rPr lang="en-GB" sz="2000" b="0" i="0" dirty="0" err="1">
                <a:effectLst/>
                <a:latin typeface="Arial Body"/>
              </a:rPr>
              <a:t>Patoz</a:t>
            </a:r>
            <a:r>
              <a:rPr lang="en-GB" sz="2000" b="0" i="0" dirty="0">
                <a:effectLst/>
                <a:latin typeface="Arial Body"/>
              </a:rPr>
              <a:t>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Lack of Professional Support Integration:</a:t>
            </a:r>
          </a:p>
          <a:p>
            <a:pPr algn="just"/>
            <a:r>
              <a:rPr lang="en-GB" sz="2000" dirty="0">
                <a:latin typeface="Arial Body"/>
              </a:rPr>
              <a:t>Some users may find the app less effective without access to immediate professional help when they experience severe symptoms.</a:t>
            </a:r>
          </a:p>
          <a:p>
            <a:pPr algn="just"/>
            <a:r>
              <a:rPr lang="en-GB" sz="2000" dirty="0">
                <a:latin typeface="Arial Body"/>
              </a:rPr>
              <a:t>Without the integration of licensed therapists or </a:t>
            </a:r>
            <a:r>
              <a:rPr lang="en-GB" sz="2000" dirty="0" err="1">
                <a:latin typeface="Arial Body"/>
              </a:rPr>
              <a:t>counselors</a:t>
            </a:r>
            <a:r>
              <a:rPr lang="en-GB" sz="2000" dirty="0">
                <a:latin typeface="Arial Body"/>
              </a:rPr>
              <a:t>, users might struggle to navigate more complex emotional challenges (</a:t>
            </a:r>
            <a:r>
              <a:rPr lang="en-GB" sz="2000" b="0" i="0" dirty="0">
                <a:effectLst/>
                <a:latin typeface="Arial Body"/>
              </a:rPr>
              <a:t>Porras-Segovia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2315389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8C014-F717-16F0-0C31-198D93966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450" y="150404"/>
            <a:ext cx="7335835" cy="74766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Arial Black" panose="020B0A04020102020204" pitchFamily="34" charset="0"/>
              </a:rPr>
              <a:t>Legal and Ethical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89D7A-6D38-EFCA-5CA5-6496FC005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12372"/>
            <a:ext cx="11430000" cy="5519058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Data Privacy and Protection:</a:t>
            </a:r>
          </a:p>
          <a:p>
            <a:pPr algn="just"/>
            <a:r>
              <a:rPr lang="en-GB" dirty="0">
                <a:latin typeface="Arial Body"/>
              </a:rPr>
              <a:t>Legal Issue: Compliance with data protection laws, such as the General Data Protection Regulation (GDPR) in the UK, is essential to protect users’ personal and sensitive health information 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Skorburg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2022)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Ethical Issue: Ensuring informed consent from users regarding the collection, storage, and use of their personal data, while maintaining transparency about data usage practices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Valentine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Confidentiality and Security of Health Data:</a:t>
            </a:r>
          </a:p>
          <a:p>
            <a:pPr algn="just"/>
            <a:r>
              <a:rPr lang="en-GB" dirty="0">
                <a:latin typeface="Arial Body"/>
              </a:rPr>
              <a:t>Legal Issue: The app must meet legal standards for safeguarding users' confidential health data, preventing unauthorized access or breaches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Gooding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Ethical Issue: Users' privacy should be respected, and confidential information should only be shared with authorized entities, ensuring trust in the app's services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Valentine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Accuracy and Reliability of Information:</a:t>
            </a:r>
          </a:p>
          <a:p>
            <a:pPr algn="just"/>
            <a:r>
              <a:rPr lang="en-GB" dirty="0">
                <a:latin typeface="Arial Body"/>
              </a:rPr>
              <a:t>Legal Issue: Misleading information or unverified mental health content could result in legal liabilities if users’ health deteriorates due to inaccurate guidance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Gooding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Ethical Issue: The app should provide scientifically accurate and evidence-based mental health information, avoiding unproven treatments or advice 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Skorburg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2022)</a:t>
            </a:r>
            <a:r>
              <a:rPr lang="en-GB" dirty="0">
                <a:latin typeface="Arial Body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8050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7BA60-A0ED-2C02-37D2-FA3A08D96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9442" y="281449"/>
            <a:ext cx="8101532" cy="659674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latin typeface="Arial Body"/>
              </a:rPr>
              <a:t>Informed Consent: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Legal Issue: Clear and documented consent must be obtained from users before collecting personal or health data, ensuring users understand how their information will be used (</a:t>
            </a:r>
            <a:r>
              <a:rPr lang="en-GB" sz="1800" b="0" i="0" dirty="0" err="1">
                <a:effectLst/>
                <a:latin typeface="Arial Body"/>
              </a:rPr>
              <a:t>Skorburg</a:t>
            </a:r>
            <a:r>
              <a:rPr lang="en-GB" sz="1800" b="0" i="0" dirty="0">
                <a:effectLst/>
                <a:latin typeface="Arial Body"/>
              </a:rPr>
              <a:t> et al, 2022)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Ethical Issue: Users should be fully informed about their rights, including the ability to withdraw consent at any time without repercussions (</a:t>
            </a:r>
            <a:r>
              <a:rPr lang="en-GB" sz="1800" b="0" i="0" dirty="0">
                <a:effectLst/>
                <a:latin typeface="Arial Body"/>
              </a:rPr>
              <a:t>Valentine et al, 2023)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 Body"/>
              </a:rPr>
              <a:t>Accessibility and Inclusivity</a:t>
            </a:r>
            <a:r>
              <a:rPr lang="en-GB" sz="1800" dirty="0">
                <a:latin typeface="Arial Body"/>
              </a:rPr>
              <a:t>: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Legal Issue: Ensuring the app is accessible to all users, including those with disabilities, in accordance with legal requirements for digital accessibility (</a:t>
            </a:r>
            <a:r>
              <a:rPr lang="en-GB" sz="1800" b="0" i="0" dirty="0">
                <a:effectLst/>
                <a:latin typeface="Arial Body"/>
              </a:rPr>
              <a:t>Gooding et al, 2021)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Ethical Issue: The app should be designed to be inclusive, catering to a diverse group of users and avoiding discrimination based on gender, race, or socio-economic status (</a:t>
            </a:r>
            <a:r>
              <a:rPr lang="en-GB" sz="1800" b="0" i="0" dirty="0">
                <a:effectLst/>
                <a:latin typeface="Arial Body"/>
              </a:rPr>
              <a:t>Valentine et al, 2023)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 Body"/>
              </a:rPr>
              <a:t>Professional Oversight: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Legal Issue: If the app provides advice or therapy, it must be legally compliant with regulations around providing mental health care and counselling (</a:t>
            </a:r>
            <a:r>
              <a:rPr lang="en-GB" sz="1800" b="0" i="0" dirty="0">
                <a:effectLst/>
                <a:latin typeface="Arial Body"/>
              </a:rPr>
              <a:t>Gooding et al, 2021)</a:t>
            </a:r>
            <a:r>
              <a:rPr lang="en-GB" sz="1800" dirty="0">
                <a:latin typeface="Arial Body"/>
              </a:rPr>
              <a:t>..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Ethical Issue: The app should ensure that any professional guidance or interventions are delivered by licensed and qualified mental health professionals, maintaining ethical standards of care (</a:t>
            </a:r>
            <a:r>
              <a:rPr lang="en-GB" sz="1800" b="0" i="0" dirty="0" err="1">
                <a:effectLst/>
                <a:latin typeface="Arial Body"/>
              </a:rPr>
              <a:t>Skorburg</a:t>
            </a:r>
            <a:r>
              <a:rPr lang="en-GB" sz="1800" b="0" i="0" dirty="0">
                <a:effectLst/>
                <a:latin typeface="Arial Body"/>
              </a:rPr>
              <a:t> et al, 2022)</a:t>
            </a:r>
            <a:r>
              <a:rPr lang="en-GB" sz="1800" dirty="0">
                <a:latin typeface="Arial Body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latin typeface="Arial Body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66" name="Picture 2" descr="Ethics and the Law: A Conversation that We Need to Have">
            <a:extLst>
              <a:ext uri="{FF2B5EF4-FFF2-40B4-BE49-F238E27FC236}">
                <a16:creationId xmlns:a16="http://schemas.microsoft.com/office/drawing/2014/main" id="{AFE5A868-138C-9B3D-9C53-FE0190C505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49" y="281449"/>
            <a:ext cx="3635851" cy="5763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20DED5-1EA7-2648-316A-DDD20505D4EF}"/>
              </a:ext>
            </a:extLst>
          </p:cNvPr>
          <p:cNvSpPr txBox="1"/>
          <p:nvPr/>
        </p:nvSpPr>
        <p:spPr>
          <a:xfrm>
            <a:off x="93572" y="6267051"/>
            <a:ext cx="3894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Allan B., 2023)</a:t>
            </a:r>
          </a:p>
        </p:txBody>
      </p:sp>
    </p:spTree>
    <p:extLst>
      <p:ext uri="{BB962C8B-B14F-4D97-AF65-F5344CB8AC3E}">
        <p14:creationId xmlns:p14="http://schemas.microsoft.com/office/powerpoint/2010/main" val="7432184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5" name="Group 12294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2296" name="Oval 12295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9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98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99" name="Oval 12298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0" name="Oval 1229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1" name="Oval 12300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2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3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4" name="Oval 12303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5" name="Oval 12304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6" name="Oval 12305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7" name="Oval 12306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8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9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0" name="Oval 12309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1" name="Oval 12310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2" name="Oval 12311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3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4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5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6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7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8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9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2321" name="Straight Connector 12320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323" name="Rectangle 12322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Why do Small Scale Businesses need Mobile Applications? - AES Technologies">
            <a:extLst>
              <a:ext uri="{FF2B5EF4-FFF2-40B4-BE49-F238E27FC236}">
                <a16:creationId xmlns:a16="http://schemas.microsoft.com/office/drawing/2014/main" id="{EF6C5261-ADD8-9735-3ECD-470F362FD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12" b="-1"/>
          <a:stretch/>
        </p:blipFill>
        <p:spPr bwMode="auto">
          <a:xfrm>
            <a:off x="3048" y="-1"/>
            <a:ext cx="1218895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25" name="Rectangle">
            <a:extLst>
              <a:ext uri="{FF2B5EF4-FFF2-40B4-BE49-F238E27FC236}">
                <a16:creationId xmlns:a16="http://schemas.microsoft.com/office/drawing/2014/main" id="{2B31B496-E92B-C84B-83E3-6272409ED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492708"/>
            <a:ext cx="12192001" cy="2365291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001AB-DB41-626F-A39A-05C85F66F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5023866"/>
            <a:ext cx="6402597" cy="10632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</a:t>
            </a:r>
            <a:endParaRPr lang="en-US" sz="4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484985-8A7E-4DDF-6509-F66D3F994B5F}"/>
              </a:ext>
            </a:extLst>
          </p:cNvPr>
          <p:cNvSpPr txBox="1"/>
          <p:nvPr/>
        </p:nvSpPr>
        <p:spPr>
          <a:xfrm>
            <a:off x="7288276" y="5142960"/>
            <a:ext cx="4132763" cy="9431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spcBef>
                <a:spcPts val="900"/>
              </a:spcBef>
            </a:pPr>
            <a:r>
              <a:rPr lang="en-US" sz="2000" dirty="0"/>
              <a:t>(source: AES , 2019)</a:t>
            </a:r>
          </a:p>
        </p:txBody>
      </p:sp>
      <p:grpSp>
        <p:nvGrpSpPr>
          <p:cNvPr id="12327" name="Group 12326">
            <a:extLst>
              <a:ext uri="{FF2B5EF4-FFF2-40B4-BE49-F238E27FC236}">
                <a16:creationId xmlns:a16="http://schemas.microsoft.com/office/drawing/2014/main" id="{558D799D-6817-AF48-958F-CAC89BB7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2328" name="Freeform 105">
              <a:extLst>
                <a:ext uri="{FF2B5EF4-FFF2-40B4-BE49-F238E27FC236}">
                  <a16:creationId xmlns:a16="http://schemas.microsoft.com/office/drawing/2014/main" id="{6DF0BB04-41B9-2740-9969-3C65CE659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29" name="Freeform 106">
              <a:extLst>
                <a:ext uri="{FF2B5EF4-FFF2-40B4-BE49-F238E27FC236}">
                  <a16:creationId xmlns:a16="http://schemas.microsoft.com/office/drawing/2014/main" id="{67DF20F7-680A-4548-A356-D0B3F4277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0" name="Freeform 107">
              <a:extLst>
                <a:ext uri="{FF2B5EF4-FFF2-40B4-BE49-F238E27FC236}">
                  <a16:creationId xmlns:a16="http://schemas.microsoft.com/office/drawing/2014/main" id="{43CCEEBF-2FC8-D346-BCA8-D48EFF692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1" name="Freeform 108">
              <a:extLst>
                <a:ext uri="{FF2B5EF4-FFF2-40B4-BE49-F238E27FC236}">
                  <a16:creationId xmlns:a16="http://schemas.microsoft.com/office/drawing/2014/main" id="{16B5A5B6-3DE9-A94C-B219-519305EFC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2" name="Freeform 109">
              <a:extLst>
                <a:ext uri="{FF2B5EF4-FFF2-40B4-BE49-F238E27FC236}">
                  <a16:creationId xmlns:a16="http://schemas.microsoft.com/office/drawing/2014/main" id="{40B5DF0C-97A3-EB44-B608-6A71EFBF7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3" name="Freeform 110">
              <a:extLst>
                <a:ext uri="{FF2B5EF4-FFF2-40B4-BE49-F238E27FC236}">
                  <a16:creationId xmlns:a16="http://schemas.microsoft.com/office/drawing/2014/main" id="{FA869BB4-4F0B-F141-BC49-AF399B473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4" name="Freeform 111">
              <a:extLst>
                <a:ext uri="{FF2B5EF4-FFF2-40B4-BE49-F238E27FC236}">
                  <a16:creationId xmlns:a16="http://schemas.microsoft.com/office/drawing/2014/main" id="{4AF46C70-EE90-EC45-978A-0A8FEB661A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0777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989F-753C-3322-1AB5-1ADB6F937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0456636" cy="126898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Potential Benefits of the Chosen Digital Health Promotion Intervention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6A8AD-EBB9-B053-0CFC-9BE7B7D3A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2160016"/>
            <a:ext cx="11403693" cy="4191798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 Body"/>
              </a:rPr>
              <a:t>Increased Accessibility: </a:t>
            </a:r>
            <a:r>
              <a:rPr lang="en-GB" sz="2000" dirty="0">
                <a:latin typeface="Arial Body"/>
              </a:rPr>
              <a:t>The app provides easy access to mental health support, overcoming geographical and time barriers, allowing users to engage with mental health resources whenever they need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Deady et al, 2022)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Early Intervention: </a:t>
            </a:r>
            <a:r>
              <a:rPr lang="en-GB" sz="2000" dirty="0">
                <a:latin typeface="Arial Body"/>
              </a:rPr>
              <a:t>The app can help detect early signs of depression by regularly monitoring mood and </a:t>
            </a:r>
            <a:r>
              <a:rPr lang="en-GB" sz="2000" dirty="0" err="1">
                <a:latin typeface="Arial Body"/>
              </a:rPr>
              <a:t>behavior</a:t>
            </a:r>
            <a:r>
              <a:rPr lang="en-GB" sz="2000" dirty="0">
                <a:latin typeface="Arial Body"/>
              </a:rPr>
              <a:t>, encouraging users to seek help before their condition worsens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McCloud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Personalised Support: </a:t>
            </a:r>
            <a:r>
              <a:rPr lang="en-GB" sz="2000" dirty="0">
                <a:latin typeface="Arial Body"/>
              </a:rPr>
              <a:t>Through features such as mood tracking, cognitive-behavioural therapy (CBT) exercises, and mindfulness techniques, the app offers personalised strategies tailored to individual needs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Wu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32647108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C0867-67D9-3FF4-6174-D29953FA9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979713"/>
            <a:ext cx="10277021" cy="511084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b="1" dirty="0">
                <a:latin typeface="Arial Body"/>
              </a:rPr>
              <a:t>Reduced Stigma: </a:t>
            </a:r>
            <a:r>
              <a:rPr lang="en-GB" dirty="0">
                <a:latin typeface="Arial Body"/>
              </a:rPr>
              <a:t>By providing anonymous support, the app can reduce the stigma around mental health, encouraging young adults to seek help without fear of judgment (</a:t>
            </a:r>
            <a:r>
              <a:rPr lang="en-GB" b="0" i="0" dirty="0">
                <a:effectLst/>
                <a:latin typeface="Arial Body"/>
              </a:rPr>
              <a:t>Deady et al, 2022)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b="1" dirty="0">
                <a:latin typeface="Arial Body"/>
              </a:rPr>
              <a:t>Cost-Effective: </a:t>
            </a:r>
            <a:r>
              <a:rPr lang="en-GB" dirty="0">
                <a:latin typeface="Arial Body"/>
              </a:rPr>
              <a:t>The app provides an affordable alternative to traditional therapy, making mental health support more accessible to a broader audience without high costs (</a:t>
            </a:r>
            <a:r>
              <a:rPr lang="en-GB" b="0" i="0" dirty="0">
                <a:effectLst/>
                <a:latin typeface="Arial Body"/>
              </a:rPr>
              <a:t>Deady et al, 2022)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b="1" dirty="0">
                <a:latin typeface="Arial Body"/>
              </a:rPr>
              <a:t>Convenient and User-Friendly: </a:t>
            </a:r>
            <a:r>
              <a:rPr lang="en-GB" dirty="0">
                <a:latin typeface="Arial Body"/>
              </a:rPr>
              <a:t>The app’s design makes it easy for users to access tools and resources, ensuring they can manage their mental health in a way that fits into their everyday lives (</a:t>
            </a:r>
            <a:r>
              <a:rPr lang="en-GB" b="0" i="0" dirty="0">
                <a:effectLst/>
                <a:latin typeface="Arial Body"/>
              </a:rPr>
              <a:t>McCloud et al, 2020)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b="1" dirty="0">
                <a:latin typeface="Arial Body"/>
              </a:rPr>
              <a:t>Continuous Monitoring: </a:t>
            </a:r>
            <a:r>
              <a:rPr lang="en-GB" dirty="0">
                <a:latin typeface="Arial Body"/>
              </a:rPr>
              <a:t>Real-time tracking of symptoms helps users and healthcare professionals to monitor progress and adjust interventions, ensuring more effective management of depression over time (</a:t>
            </a:r>
            <a:r>
              <a:rPr lang="en-GB" b="0" i="0" dirty="0">
                <a:effectLst/>
                <a:latin typeface="Arial Body"/>
              </a:rPr>
              <a:t>Wu et al, 2021)</a:t>
            </a:r>
            <a:r>
              <a:rPr lang="en-GB" dirty="0">
                <a:latin typeface="Arial Body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83564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0C6FB-BFBE-13F9-EA1E-760021D0A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Implications on Policies, Research, and Education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EF105-C213-46EC-4EBA-B52D996F7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5"/>
            <a:ext cx="8235950" cy="392709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b="1">
                <a:latin typeface="Arial Body"/>
              </a:rPr>
              <a:t>Implications on Policy: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>
                <a:latin typeface="Arial Body"/>
              </a:rPr>
              <a:t>Mental Health Legislation</a:t>
            </a:r>
            <a:r>
              <a:rPr lang="en-GB">
                <a:latin typeface="Arial Body"/>
              </a:rPr>
              <a:t>: Digital health apps like MindEase can be incorporated into national mental health strategies to provide accessible support for depression (</a:t>
            </a:r>
            <a:r>
              <a:rPr lang="en-GB" b="0" i="0">
                <a:solidFill>
                  <a:srgbClr val="222222"/>
                </a:solidFill>
                <a:effectLst/>
                <a:latin typeface="Arial Body"/>
              </a:rPr>
              <a:t>Eisenstadt et al, 2021)</a:t>
            </a:r>
            <a:r>
              <a:rPr lang="en-GB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>
                <a:latin typeface="Arial Body"/>
              </a:rPr>
              <a:t>Public Health Funding</a:t>
            </a:r>
            <a:r>
              <a:rPr lang="en-GB">
                <a:latin typeface="Arial Body"/>
              </a:rPr>
              <a:t>: Success of mobile health technologies can drive funding for further research and development, especially for underserved groups (</a:t>
            </a:r>
            <a:r>
              <a:rPr lang="en-GB" b="0" i="0">
                <a:solidFill>
                  <a:srgbClr val="222222"/>
                </a:solidFill>
                <a:effectLst/>
                <a:latin typeface="Arial Body"/>
              </a:rPr>
              <a:t>Eisenstadt et al, 2021)</a:t>
            </a:r>
            <a:r>
              <a:rPr lang="en-GB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>
                <a:latin typeface="Arial Body"/>
              </a:rPr>
              <a:t>Regulation and Standards</a:t>
            </a:r>
            <a:r>
              <a:rPr lang="en-GB">
                <a:latin typeface="Arial Body"/>
              </a:rPr>
              <a:t>: Clear guidelines may be needed to ensure mental health apps adhere to privacy laws and national health standards (</a:t>
            </a:r>
            <a:r>
              <a:rPr lang="en-GB" b="0" i="0">
                <a:solidFill>
                  <a:srgbClr val="222222"/>
                </a:solidFill>
                <a:effectLst/>
                <a:latin typeface="Arial Body"/>
              </a:rPr>
              <a:t>Eisenstadt et al, 2021)</a:t>
            </a:r>
            <a:r>
              <a:rPr lang="en-GB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  <p:pic>
        <p:nvPicPr>
          <p:cNvPr id="13318" name="Picture 6" descr="What is the meaning of the word IMPLICATION?">
            <a:extLst>
              <a:ext uri="{FF2B5EF4-FFF2-40B4-BE49-F238E27FC236}">
                <a16:creationId xmlns:a16="http://schemas.microsoft.com/office/drawing/2014/main" id="{B7BB5B9A-72BB-852C-28D3-C728FF1F9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4386" y="0"/>
            <a:ext cx="322761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141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0B177-4E3F-C429-3F6B-48ACD454B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045029"/>
            <a:ext cx="6962321" cy="471619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Implications on Research: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 Body"/>
              </a:rPr>
              <a:t>Exploration of Digital Therapeutics</a:t>
            </a:r>
            <a:r>
              <a:rPr lang="en-GB" sz="2000" dirty="0">
                <a:latin typeface="Arial Body"/>
              </a:rPr>
              <a:t>: Research could focus on the long-term effectiveness of digital interventions in improving depression and reducing therapy reliance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Six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 Body"/>
              </a:rPr>
              <a:t>Technology-Enhanced Therapies</a:t>
            </a:r>
            <a:r>
              <a:rPr lang="en-GB" sz="2000" dirty="0">
                <a:latin typeface="Arial Body"/>
              </a:rPr>
              <a:t>: Studies may explore combining digital tools with existing therapies like CBT and mindfulness for enhanced outcomes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Six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 Body"/>
              </a:rPr>
              <a:t>Understanding User Engagement</a:t>
            </a:r>
            <a:r>
              <a:rPr lang="en-GB" sz="2000" dirty="0">
                <a:latin typeface="Arial Body"/>
              </a:rPr>
              <a:t>: Research could identify factors that drive sustained engagement with mental health apps for ongoing effectiveness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Six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pic>
        <p:nvPicPr>
          <p:cNvPr id="14342" name="Picture 6" descr="What are Implications and Recommendations in Research? How to Write It,  with Examples | Researcher.Life">
            <a:extLst>
              <a:ext uri="{FF2B5EF4-FFF2-40B4-BE49-F238E27FC236}">
                <a16:creationId xmlns:a16="http://schemas.microsoft.com/office/drawing/2014/main" id="{A957A231-D1EB-5933-4BE0-BA66751BCE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430" y="0"/>
            <a:ext cx="451757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6923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783C1-AE1F-3755-E655-BB20246CD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191986"/>
            <a:ext cx="7335835" cy="4569242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Implications on Education: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 Body"/>
              </a:rPr>
              <a:t>Curriculum Development</a:t>
            </a:r>
            <a:r>
              <a:rPr lang="en-GB" dirty="0">
                <a:latin typeface="Arial Body"/>
              </a:rPr>
              <a:t>: Schools can integrate mental health education, highlighting digital tools like </a:t>
            </a:r>
            <a:r>
              <a:rPr lang="en-GB" dirty="0" err="1">
                <a:latin typeface="Arial Body"/>
              </a:rPr>
              <a:t>MindEase</a:t>
            </a:r>
            <a:r>
              <a:rPr lang="en-GB" dirty="0">
                <a:latin typeface="Arial Body"/>
              </a:rPr>
              <a:t> for managing depression (</a:t>
            </a:r>
            <a:r>
              <a:rPr lang="en-GB" b="0" i="0" dirty="0">
                <a:effectLst/>
                <a:latin typeface="Arial Body"/>
              </a:rPr>
              <a:t>Harrer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 Body"/>
              </a:rPr>
              <a:t>Training for Educators</a:t>
            </a:r>
            <a:r>
              <a:rPr lang="en-GB" dirty="0">
                <a:latin typeface="Arial Body"/>
              </a:rPr>
              <a:t>: Educators can be trained to support students using digital mental health apps, ensuring proper guidance (</a:t>
            </a:r>
            <a:r>
              <a:rPr lang="en-GB" b="0" i="0" dirty="0">
                <a:effectLst/>
                <a:latin typeface="Arial Body"/>
              </a:rPr>
              <a:t>Harrer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 Body"/>
              </a:rPr>
              <a:t>Awareness Campaigns</a:t>
            </a:r>
            <a:r>
              <a:rPr lang="en-GB" dirty="0">
                <a:latin typeface="Arial Body"/>
              </a:rPr>
              <a:t>: Awareness campaigns can promote the benefits of digital health solutions, reducing stigma and encouraging self-care (</a:t>
            </a:r>
            <a:r>
              <a:rPr lang="en-GB" b="0" i="0" dirty="0">
                <a:effectLst/>
                <a:latin typeface="Arial Body"/>
              </a:rPr>
              <a:t>Harrer et al, 2021)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  <p:pic>
        <p:nvPicPr>
          <p:cNvPr id="15362" name="Picture 2" descr="Educational Implications - TSLAT">
            <a:extLst>
              <a:ext uri="{FF2B5EF4-FFF2-40B4-BE49-F238E27FC236}">
                <a16:creationId xmlns:a16="http://schemas.microsoft.com/office/drawing/2014/main" id="{10AABE54-13F0-60A9-1551-14F63E5E8C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422" y="1191986"/>
            <a:ext cx="3619500" cy="3963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134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1403F-8AA2-F0FC-3FF2-E41DF0766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AAB3-CD38-4E51-A2BA-14FA2A0FD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10293350" cy="3601212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 Body"/>
              </a:rPr>
              <a:t>In conclusion, the </a:t>
            </a:r>
            <a:r>
              <a:rPr lang="en-GB" dirty="0" err="1">
                <a:latin typeface="Arial Body"/>
              </a:rPr>
              <a:t>MindEase</a:t>
            </a:r>
            <a:r>
              <a:rPr lang="en-GB" dirty="0">
                <a:latin typeface="Arial Body"/>
              </a:rPr>
              <a:t> app offers a promising digital health intervention for managing depression among young adults in the UK. By integrating accessible, evidence-based tools, it has the potential to improve mental well-being and reduce stigma around seeking help. Its implementation could significantly influence policies, research, and educational practices, fostering a more supportive environment for mental health care.</a:t>
            </a:r>
          </a:p>
        </p:txBody>
      </p:sp>
    </p:spTree>
    <p:extLst>
      <p:ext uri="{BB962C8B-B14F-4D97-AF65-F5344CB8AC3E}">
        <p14:creationId xmlns:p14="http://schemas.microsoft.com/office/powerpoint/2010/main" val="39040089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E66C-36C6-722D-DB83-96BCA4711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078" y="336732"/>
            <a:ext cx="9623879" cy="52868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F5BB4-7ADA-C60D-7526-7F4472D5C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159329"/>
            <a:ext cx="11256736" cy="5241471"/>
          </a:xfrm>
        </p:spPr>
        <p:txBody>
          <a:bodyPr>
            <a:normAutofit fontScale="47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Ahmed, A., Ali, N., Aziz, S., Abd-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Alrazaq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A.A., Hassan, A., Khalifa,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Elhusein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Ahmed, M., Ahmed, M.A.S.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Househ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2021. A review of mobile chatbot apps for anxiety and depression and their self-care features.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Computer Methods and Programs in Biomedicine Update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p.100012.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Bakhtiari, V.,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Piadeh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F., Chen, A.S.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Behzadian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2024. Stakeholder analysis in the application of cutting-edge digital visualisation technologies for urban flood risk management: A critical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Expert Systems with Applications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236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p.121426.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Bowden, J., 2024. Models and Approaches in Health Promotion.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in Midwifery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91-104). Routledge.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Buus, N.,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Erlangsen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River,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Andreasson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Frandsen, H., Larsen, J.L.S.,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Nordentoft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and Juel, A., 2020. Stakeholder perspectives on using and developing the MYPLAN suicide prevention mobile phone application: a focus group study.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Archives of Suicide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Crouse, J.J., Carpenter, J.S., Song, Y.J.C., Hockey, S.J., Naismith, S.L.,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Grunstein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R.R., Scott, E.M.,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Merikangas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K.R., Scott, 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Hickie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I.B., 2021. Circadian rhythm sleep–wake disturbances and depression in young people: implications for prevention and early intervention.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Lancet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(9), pp.813-823.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Deady,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Glozier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Calvo, R., Johnston, D., Mackinnon, A., Milne, D., Choi, I.,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Gayed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Peters, D., Bryant, R. and Christensen, H., 2022. Preventing depression using a smartphone app: a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Psychological medicine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pp.457-466.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Eisenstadt, M., Liverpool, 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Infanti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Ciuvat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R.M. and Carlsson, C., 2021. Mobile apps that promote emotion regulation, positive mental health, and well-being in the general population: systematic review and meta-analysis.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p.e31170.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Gooding, P.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Kariotis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2021. Ethics and law in research on algorithmic and data-driven technology in mental health care: scoping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p.e24668.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Harrer,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Apolinário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-Hagen, J., Fritsche,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Salewski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Zarski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A.C., Lehr, D., Baumeister, H.,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Cuijpers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 and Ebert, D.D., 2021. Effect of an internet-and app-based stress intervention compared to online psychoeducation in university students with depressive symptoms: Results of a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Internet interventions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p.100374.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Huberty,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Puzia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M.E., Green,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Vlisides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-Henry, R.D., Larkey, L., Irwin, M.R.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Vranceanu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A.M., 2021. A mindfulness meditation mobile app improves depression and anxiety in adults with sleep disturbance: Analysis from a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General hospital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pp.30-37.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Hussain-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Shamsy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Shah,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Vigod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S.N., Zaheer, J. and Seto, E., 2020. Mobile health for perinatal depression and anxiety: scoping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medical Internet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p.e17011.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Lavallee, D.C., Lee, J.R., Austin, E., Bloch, R., Lawrence, S.O., McCall, D., Munson, S.A., Nery-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Hurwit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M.B.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Amtmann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2020. mHealth and patient generated health data: stakeholder perspectives on opportunities and barriers for transforming healthcare.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9843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6DAC4-83AC-8EE8-399C-F86BAB074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914400"/>
            <a:ext cx="11142436" cy="4846828"/>
          </a:xfrm>
        </p:spPr>
        <p:txBody>
          <a:bodyPr>
            <a:normAutofit fontScale="550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McCloud, T., Jones, R., Lewis, G., Bell, V.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Tsakanikos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2020. Effectiveness of a mobile app intervention for anxiety and depression symptoms in university students: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mHealth and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uHealth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(7), p.e15418.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Patoz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M.C., Hidalgo-Mazzei, D., Blanc, O.,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Verdolini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Pacchiarotti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Murru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Zukerwar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Vieta, E.,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Llorca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Samalin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2021. Patient and physician perspectives of a smartphone application for depression: a qualitative study.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pp.1-12.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Porras-Segovia, A., Díaz-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Oliván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I., Gutiérrez-Rojas, L., Dunne, H., Moreno, M. and Baca-García, E., 2020. Apps for depression: are they ready to work?.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Current Psychiatry Reports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pp.1-9.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Office for National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Stastics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(2022),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https://www.ons.gov.uk/peoplepopulationandcommunity/healthandsocialcare/mentalhealth/articles/costoflivinganddepressioninadultsgreatbritain/29septemberto23october2022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Qu, C., Sas, C., Roquet, C.D. and Doherty, G., 2020. Functionality of top-rated mobile apps for depression: systematic search and evaluation.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p.e15321.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Scriven, A., Morgan, G. and Woodall, J., 2023.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Ewles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Simnett’s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Promoting Health: A Practical Guide-E-Book: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Ewles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Simnett’s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Promoting Health: A Practical Guide-E-Book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Elsevier Health Sciences.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Shorey, S., Ng, E.D. and Wong, C.H., 2022. Global prevalence of depression and elevated depressive symptoms among adolescents: A systematic review and meta‐analysis.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British Journal of Clinical Psychology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pp.287-305.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Six, S.G., Byrne, K.A., Tibbett, T.P.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Pericot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-Valverde, I., 2021. Examining the effectiveness of gamification in mental health apps for depression: systematic review and meta-analysis.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p.e32199.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Skorburg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J.A. and Yam, J., 2022. Is there an App for that?: Ethical issues in the digital mental health response to COVID-19.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AJOB neuroscience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pp.177-190.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Soares Filho, L.C., Batista, R.F.L., Cardoso, V.C.,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Simões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V.M.F., Santos, A.M.D., Coelho, S.J.D.D.D.A.C. and Silva, A.A.M.D., 2020. Body image dissatisfaction and symptoms of depression disorder in adolescents.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Brazilian Journal of Medical and Biological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p.e10397.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278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0587-BB87-934F-1AB5-AC386F0FB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408214"/>
            <a:ext cx="11322050" cy="6221186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Thompson, S.R., 2023. Approaches and models used to promote health.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Essential Guide to Public Health and Health Promotion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42-55). Routledge.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Thapar, A., Eyre, O., Patel, V. and Brent, D., 2022. Depression in young people.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Lancet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400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(10352), pp.617-631.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Valentine,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D’Alfonso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and Lederman, R., 2023. Recommender systems for mental health apps: advantages and ethical challenges.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AI &amp; society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pp.1627-1638.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Vieira, I.S.,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Ferrugem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S.C.R., Reyes, A.N., Branco, J.C.,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Mondin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T.C., de Azevedo Cardoso, T.,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Kapczinski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F., de Mattos Souza, L.D., Jansen, K., da Silva, R.A. and Moreira, F.P., 2021. Effects of depression and excess body weight on cognition and functioning in young adults: A population-based study.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Affective Disorders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pp.401-406.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Wu,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Scult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M.A., Barnes, E.D., Betancourt, J.A., Falk, A. and Gunning, F.M., 2021. Smartphone apps for depression and anxiety: a systematic review and meta-analysis of techniques to increase engagement.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NPJ digital medicine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p.20.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897961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307</TotalTime>
  <Words>4533</Words>
  <Application>Microsoft Office PowerPoint</Application>
  <PresentationFormat>Widescreen</PresentationFormat>
  <Paragraphs>207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Algerian</vt:lpstr>
      <vt:lpstr>Arial</vt:lpstr>
      <vt:lpstr>Arial </vt:lpstr>
      <vt:lpstr>Arial Black</vt:lpstr>
      <vt:lpstr>Arial Body</vt:lpstr>
      <vt:lpstr>Avenir Next</vt:lpstr>
      <vt:lpstr>Neue Haas Grotesk Text Pro</vt:lpstr>
      <vt:lpstr>PunchcardVTI</vt:lpstr>
      <vt:lpstr>INTRODUCTION OF GROUP</vt:lpstr>
      <vt:lpstr>MindEase: Exploring the Effectiveness of a Mobile App for Monitoring and Managing Depression in Young Adults Aged 18-25 in the UK</vt:lpstr>
      <vt:lpstr>AIM</vt:lpstr>
      <vt:lpstr>ACTIVITIES</vt:lpstr>
      <vt:lpstr>INTRODUCTION</vt:lpstr>
      <vt:lpstr>JUSTIFICATION</vt:lpstr>
      <vt:lpstr>EFFECT OF DEPRESSION</vt:lpstr>
      <vt:lpstr>MOBILE APP: MindEase</vt:lpstr>
      <vt:lpstr>Why this app?</vt:lpstr>
      <vt:lpstr>APPLICATION:  Ewles and Simnett Model for Health Promotion </vt:lpstr>
      <vt:lpstr>Ewles and Simnett Model for Health Promotion</vt:lpstr>
      <vt:lpstr>PowerPoint Presentation</vt:lpstr>
      <vt:lpstr>PowerPoint Presentation</vt:lpstr>
      <vt:lpstr>PowerPoint Presentation</vt:lpstr>
      <vt:lpstr>POTENTIAL STAKEHOLDERS AND BARRIERS</vt:lpstr>
      <vt:lpstr>Potential Stakeholders</vt:lpstr>
      <vt:lpstr>PowerPoint Presentation</vt:lpstr>
      <vt:lpstr>Potential Barriers</vt:lpstr>
      <vt:lpstr>PowerPoint Presentation</vt:lpstr>
      <vt:lpstr>Legal and Ethical Issues</vt:lpstr>
      <vt:lpstr>PowerPoint Presentation</vt:lpstr>
      <vt:lpstr>Benefits</vt:lpstr>
      <vt:lpstr>Potential Benefits of the Chosen Digital Health Promotion Intervention</vt:lpstr>
      <vt:lpstr>PowerPoint Presentation</vt:lpstr>
      <vt:lpstr>Implications on Policies, Research, and Education</vt:lpstr>
      <vt:lpstr>PowerPoint Presentation</vt:lpstr>
      <vt:lpstr>PowerPoint Presentation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GAZALA SHAHJADA</dc:creator>
  <cp:lastModifiedBy>archipatel0501@gmail.com</cp:lastModifiedBy>
  <cp:revision>82</cp:revision>
  <dcterms:created xsi:type="dcterms:W3CDTF">2024-12-08T14:06:22Z</dcterms:created>
  <dcterms:modified xsi:type="dcterms:W3CDTF">2024-12-10T12:22:17Z</dcterms:modified>
</cp:coreProperties>
</file>