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handoutMasterIdLst>
    <p:handoutMasterId r:id="rId16"/>
  </p:handoutMasterIdLst>
  <p:sldIdLst>
    <p:sldId id="257" r:id="rId2"/>
    <p:sldId id="281" r:id="rId3"/>
    <p:sldId id="282" r:id="rId4"/>
    <p:sldId id="287" r:id="rId5"/>
    <p:sldId id="286" r:id="rId6"/>
    <p:sldId id="283" r:id="rId7"/>
    <p:sldId id="288" r:id="rId8"/>
    <p:sldId id="284" r:id="rId9"/>
    <p:sldId id="285" r:id="rId10"/>
    <p:sldId id="289" r:id="rId11"/>
    <p:sldId id="292" r:id="rId12"/>
    <p:sldId id="290" r:id="rId13"/>
    <p:sldId id="291" r:id="rId14"/>
  </p:sldIdLst>
  <p:sldSz cx="9144000" cy="6858000" type="screen4x3"/>
  <p:notesSz cx="9926638" cy="67976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0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4301543" cy="34106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5622799" y="0"/>
            <a:ext cx="4301543" cy="341064"/>
          </a:xfrm>
          <a:prstGeom prst="rect">
            <a:avLst/>
          </a:prstGeom>
        </p:spPr>
        <p:txBody>
          <a:bodyPr vert="horz" lIns="91440" tIns="45720" rIns="91440" bIns="45720" rtlCol="0"/>
          <a:lstStyle>
            <a:lvl1pPr algn="r">
              <a:defRPr sz="1200"/>
            </a:lvl1pPr>
          </a:lstStyle>
          <a:p>
            <a:fld id="{36F73E14-8119-4C40-9BDE-FCC81A0848F4}" type="datetimeFigureOut">
              <a:rPr lang="en-GB" smtClean="0"/>
              <a:t>19/11/2017</a:t>
            </a:fld>
            <a:endParaRPr lang="en-GB"/>
          </a:p>
        </p:txBody>
      </p:sp>
      <p:sp>
        <p:nvSpPr>
          <p:cNvPr id="4" name="Footer Placeholder 3"/>
          <p:cNvSpPr>
            <a:spLocks noGrp="1"/>
          </p:cNvSpPr>
          <p:nvPr>
            <p:ph type="ftr" sz="quarter" idx="2"/>
          </p:nvPr>
        </p:nvSpPr>
        <p:spPr>
          <a:xfrm>
            <a:off x="1" y="6456612"/>
            <a:ext cx="4301543" cy="341064"/>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5622799" y="6456612"/>
            <a:ext cx="4301543" cy="341064"/>
          </a:xfrm>
          <a:prstGeom prst="rect">
            <a:avLst/>
          </a:prstGeom>
        </p:spPr>
        <p:txBody>
          <a:bodyPr vert="horz" lIns="91440" tIns="45720" rIns="91440" bIns="45720" rtlCol="0" anchor="b"/>
          <a:lstStyle>
            <a:lvl1pPr algn="r">
              <a:defRPr sz="1200"/>
            </a:lvl1pPr>
          </a:lstStyle>
          <a:p>
            <a:fld id="{8AB28405-F52C-41A7-84F5-6A1EFA6DCB75}" type="slidenum">
              <a:rPr lang="en-GB" smtClean="0"/>
              <a:t>‹#›</a:t>
            </a:fld>
            <a:endParaRPr lang="en-GB"/>
          </a:p>
        </p:txBody>
      </p:sp>
    </p:spTree>
    <p:extLst>
      <p:ext uri="{BB962C8B-B14F-4D97-AF65-F5344CB8AC3E}">
        <p14:creationId xmlns:p14="http://schemas.microsoft.com/office/powerpoint/2010/main" val="38663669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4301543" cy="33988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622799" y="0"/>
            <a:ext cx="4301543" cy="339884"/>
          </a:xfrm>
          <a:prstGeom prst="rect">
            <a:avLst/>
          </a:prstGeom>
        </p:spPr>
        <p:txBody>
          <a:bodyPr vert="horz" lIns="91440" tIns="45720" rIns="91440" bIns="45720" rtlCol="0"/>
          <a:lstStyle>
            <a:lvl1pPr algn="r">
              <a:defRPr sz="1200"/>
            </a:lvl1pPr>
          </a:lstStyle>
          <a:p>
            <a:fld id="{4BCA3D56-FCE0-4E44-A9FF-599074DCE4C2}" type="datetimeFigureOut">
              <a:rPr lang="en-GB" smtClean="0"/>
              <a:t>19/11/2017</a:t>
            </a:fld>
            <a:endParaRPr lang="en-GB"/>
          </a:p>
        </p:txBody>
      </p:sp>
      <p:sp>
        <p:nvSpPr>
          <p:cNvPr id="4" name="Slide Image Placeholder 3"/>
          <p:cNvSpPr>
            <a:spLocks noGrp="1" noRot="1" noChangeAspect="1"/>
          </p:cNvSpPr>
          <p:nvPr>
            <p:ph type="sldImg" idx="2"/>
          </p:nvPr>
        </p:nvSpPr>
        <p:spPr>
          <a:xfrm>
            <a:off x="3263900" y="509588"/>
            <a:ext cx="3398838" cy="25495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92665" y="3228896"/>
            <a:ext cx="7941310" cy="305895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6456611"/>
            <a:ext cx="4301543" cy="33988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622799" y="6456611"/>
            <a:ext cx="4301543" cy="339884"/>
          </a:xfrm>
          <a:prstGeom prst="rect">
            <a:avLst/>
          </a:prstGeom>
        </p:spPr>
        <p:txBody>
          <a:bodyPr vert="horz" lIns="91440" tIns="45720" rIns="91440" bIns="45720" rtlCol="0" anchor="b"/>
          <a:lstStyle>
            <a:lvl1pPr algn="r">
              <a:defRPr sz="1200"/>
            </a:lvl1pPr>
          </a:lstStyle>
          <a:p>
            <a:fld id="{4D8BFA35-32D8-4BC3-8FC7-063D5A73EDA5}" type="slidenum">
              <a:rPr lang="en-GB" smtClean="0"/>
              <a:t>‹#›</a:t>
            </a:fld>
            <a:endParaRPr lang="en-GB"/>
          </a:p>
        </p:txBody>
      </p:sp>
    </p:spTree>
    <p:extLst>
      <p:ext uri="{BB962C8B-B14F-4D97-AF65-F5344CB8AC3E}">
        <p14:creationId xmlns:p14="http://schemas.microsoft.com/office/powerpoint/2010/main" val="21792999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19/11/2017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19/11/2017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19/11/2017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19/11/2017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19/11/2017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19/11/2017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19/11/2017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hyperlink" Target="mailto:ken.dicks@uwtsd.ac.uk" TargetMode="External"/><Relationship Id="rId7" Type="http://schemas.openxmlformats.org/officeDocument/2006/relationships/image" Target="../media/image5.jpeg"/><Relationship Id="rId2" Type="http://schemas.openxmlformats.org/officeDocument/2006/relationships/slideLayout" Target="../slideLayouts/slideLayout1.xml"/><Relationship Id="rId1" Type="http://schemas.openxmlformats.org/officeDocument/2006/relationships/tags" Target="../tags/tag1.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SJSI5017%20&#8211;%20Session%20Recap%20-%2013-11-2017.docx"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1.xml"/><Relationship Id="rId1" Type="http://schemas.openxmlformats.org/officeDocument/2006/relationships/tags" Target="../tags/tag2.xml"/><Relationship Id="rId6" Type="http://schemas.openxmlformats.org/officeDocument/2006/relationships/image" Target="../media/image10.png"/><Relationship Id="rId5" Type="http://schemas.openxmlformats.org/officeDocument/2006/relationships/hyperlink" Target="Special%20Educational%20Needs%20&amp;%20Additional%20Learning%20Needs.docx" TargetMode="Externa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3.png"/><Relationship Id="rId2" Type="http://schemas.openxmlformats.org/officeDocument/2006/relationships/hyperlink" Target="What%20do%20we%20mean%20by%20ALN.docx" TargetMode="External"/><Relationship Id="rId1" Type="http://schemas.openxmlformats.org/officeDocument/2006/relationships/slideLayout" Target="../slideLayouts/slideLayout2.xml"/><Relationship Id="rId6" Type="http://schemas.openxmlformats.org/officeDocument/2006/relationships/hyperlink" Target="Special%20Educational%20Needs%20&amp;%20Additional%20Learning%20Needs.docx" TargetMode="External"/><Relationship Id="rId5" Type="http://schemas.openxmlformats.org/officeDocument/2006/relationships/image" Target="../media/image12.png"/><Relationship Id="rId4" Type="http://schemas.openxmlformats.org/officeDocument/2006/relationships/hyperlink" Target="ALN%20Bill%20Briefing%20Paper%20-%20March%202017.pdf"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dera.ioe.ac.uk/23945/7/15-025_Redacted.pdf" TargetMode="External"/><Relationship Id="rId1" Type="http://schemas.openxmlformats.org/officeDocument/2006/relationships/slideLayout" Target="../slideLayouts/slideLayout6.xml"/><Relationship Id="rId6" Type="http://schemas.openxmlformats.org/officeDocument/2006/relationships/image" Target="../media/image16.png"/><Relationship Id="rId5" Type="http://schemas.openxmlformats.org/officeDocument/2006/relationships/hyperlink" Target="What%20were%20the%20faults%20with%20the%20previous%20framework.docx" TargetMode="External"/><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SEN%20in%20Wales%20&#8211;%20Some%20statistics.docx" TargetMode="External"/><Relationship Id="rId2" Type="http://schemas.openxmlformats.org/officeDocument/2006/relationships/image" Target="../media/image12.png"/><Relationship Id="rId1" Type="http://schemas.openxmlformats.org/officeDocument/2006/relationships/slideLayout" Target="../slideLayouts/slideLayout6.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hyperlink" Target="Worksheet%20-%20Draft%20Code%20of%20Practice.docx" TargetMode="External"/><Relationship Id="rId2" Type="http://schemas.openxmlformats.org/officeDocument/2006/relationships/image" Target="../media/image18.png"/><Relationship Id="rId1" Type="http://schemas.openxmlformats.org/officeDocument/2006/relationships/slideLayout" Target="../slideLayouts/slideLayout6.xml"/><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hyperlink" Target="http://dera.ioe.ac.uk/23945/7/15-025_Redacted.pdf" TargetMode="External"/><Relationship Id="rId2" Type="http://schemas.openxmlformats.org/officeDocument/2006/relationships/hyperlink" Target="http://www.assembly.wales/research%20documents/17-005/17-005-web-english.pdf" TargetMode="External"/><Relationship Id="rId1" Type="http://schemas.openxmlformats.org/officeDocument/2006/relationships/slideLayout" Target="../slideLayouts/slideLayout6.xml"/><Relationship Id="rId4" Type="http://schemas.openxmlformats.org/officeDocument/2006/relationships/hyperlink" Target="https://seneddresearch.blog/2015/10/14/committee-to-carry-out-pre-legislative-scrutiny-of-draft-aln-bill/" TargetMode="External"/></Relationships>
</file>

<file path=ppt/slides/_rels/slide13.xml.rels><?xml version="1.0" encoding="UTF-8" standalone="yes"?>
<Relationships xmlns="http://schemas.openxmlformats.org/package/2006/relationships"><Relationship Id="rId2" Type="http://schemas.openxmlformats.org/officeDocument/2006/relationships/hyperlink" Target="http://www.senedd.assembly.wales/documents/s59527/Draft%20Additional%20Learning%20Needs%20Code%20February%202017.pdf"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611560" y="404664"/>
            <a:ext cx="2448272" cy="3312039"/>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611560" y="3861048"/>
            <a:ext cx="2448272" cy="936104"/>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3275856" y="404664"/>
            <a:ext cx="2736304" cy="1656019"/>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3275856" y="2520280"/>
            <a:ext cx="3384376" cy="2276872"/>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3275856" y="2155129"/>
            <a:ext cx="2736304" cy="265759"/>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6156176" y="404664"/>
            <a:ext cx="2448272" cy="18833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p:cNvSpPr/>
          <p:nvPr/>
        </p:nvSpPr>
        <p:spPr>
          <a:xfrm>
            <a:off x="6804248" y="2420888"/>
            <a:ext cx="1800200" cy="1656184"/>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p:cNvSpPr/>
          <p:nvPr/>
        </p:nvSpPr>
        <p:spPr>
          <a:xfrm>
            <a:off x="6804248" y="4149080"/>
            <a:ext cx="1800200" cy="648072"/>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408315" y="5072510"/>
            <a:ext cx="8712968" cy="891530"/>
          </a:xfrm>
        </p:spPr>
        <p:txBody>
          <a:bodyPr>
            <a:normAutofit fontScale="90000"/>
          </a:bodyPr>
          <a:lstStyle/>
          <a:p>
            <a:pPr algn="l"/>
            <a:r>
              <a:rPr lang="en-GB" sz="3200" b="1" dirty="0" smtClean="0"/>
              <a:t>SJSI5017: Equality and Disability in Education</a:t>
            </a:r>
            <a:br>
              <a:rPr lang="en-GB" sz="3200" b="1" dirty="0" smtClean="0"/>
            </a:br>
            <a:r>
              <a:rPr lang="en-GB" sz="3200" b="1" dirty="0" smtClean="0"/>
              <a:t>Government Policy: </a:t>
            </a:r>
            <a:r>
              <a:rPr lang="en-GB" sz="3200" b="1" dirty="0" smtClean="0"/>
              <a:t>Additional Learning Needs</a:t>
            </a:r>
            <a:endParaRPr lang="en-US" sz="3200" b="1" dirty="0"/>
          </a:p>
        </p:txBody>
      </p:sp>
      <p:sp>
        <p:nvSpPr>
          <p:cNvPr id="5" name="TextBox 4"/>
          <p:cNvSpPr txBox="1"/>
          <p:nvPr/>
        </p:nvSpPr>
        <p:spPr>
          <a:xfrm>
            <a:off x="2555776" y="6002124"/>
            <a:ext cx="5904656" cy="523220"/>
          </a:xfrm>
          <a:prstGeom prst="rect">
            <a:avLst/>
          </a:prstGeom>
          <a:noFill/>
        </p:spPr>
        <p:txBody>
          <a:bodyPr wrap="square" rtlCol="0">
            <a:spAutoFit/>
          </a:bodyPr>
          <a:lstStyle/>
          <a:p>
            <a:r>
              <a:rPr lang="en-GB" sz="2800" b="1" dirty="0" smtClean="0"/>
              <a:t>Ken Dicks </a:t>
            </a:r>
            <a:r>
              <a:rPr lang="en-GB" sz="2800" b="1" dirty="0" smtClean="0">
                <a:hlinkClick r:id="rId3"/>
              </a:rPr>
              <a:t>ken.dicks@uwtsd.ac.uk</a:t>
            </a:r>
            <a:r>
              <a:rPr lang="en-GB" sz="2800" b="1" dirty="0" smtClean="0"/>
              <a:t> </a:t>
            </a:r>
            <a:endParaRPr lang="en-GB" sz="2800" b="1" dirty="0"/>
          </a:p>
        </p:txBody>
      </p:sp>
      <p:pic>
        <p:nvPicPr>
          <p:cNvPr id="6" name="Picture 5"/>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04990" y="517190"/>
            <a:ext cx="2161702" cy="2961531"/>
          </a:xfrm>
          <a:prstGeom prst="rect">
            <a:avLst/>
          </a:prstGeom>
        </p:spPr>
      </p:pic>
      <p:pic>
        <p:nvPicPr>
          <p:cNvPr id="7" name="Picture 6"/>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318499" y="520781"/>
            <a:ext cx="2141933" cy="1606450"/>
          </a:xfrm>
          <a:prstGeom prst="rect">
            <a:avLst/>
          </a:prstGeom>
        </p:spPr>
      </p:pic>
      <p:pic>
        <p:nvPicPr>
          <p:cNvPr id="8" name="Picture 7"/>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3637975" y="626404"/>
            <a:ext cx="1871589" cy="1247726"/>
          </a:xfrm>
          <a:prstGeom prst="rect">
            <a:avLst/>
          </a:prstGeom>
        </p:spPr>
      </p:pic>
      <p:pic>
        <p:nvPicPr>
          <p:cNvPr id="9" name="Picture 8"/>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3384711" y="2694308"/>
            <a:ext cx="3166665" cy="1871551"/>
          </a:xfrm>
          <a:prstGeom prst="rect">
            <a:avLst/>
          </a:prstGeom>
        </p:spPr>
      </p:pic>
      <p:pic>
        <p:nvPicPr>
          <p:cNvPr id="10" name="Picture 9"/>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6997960" y="2542592"/>
            <a:ext cx="1412776" cy="1412776"/>
          </a:xfrm>
          <a:prstGeom prst="rect">
            <a:avLst/>
          </a:prstGeom>
        </p:spPr>
      </p:pic>
    </p:spTree>
    <p:custDataLst>
      <p:tags r:id="rId1"/>
    </p:custDataLst>
    <p:extLst>
      <p:ext uri="{BB962C8B-B14F-4D97-AF65-F5344CB8AC3E}">
        <p14:creationId xmlns:p14="http://schemas.microsoft.com/office/powerpoint/2010/main" val="238072656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a:bodyPr>
          <a:lstStyle/>
          <a:p>
            <a:r>
              <a:rPr lang="en-GB" sz="4000" b="1" dirty="0" smtClean="0"/>
              <a:t>Recap of last session</a:t>
            </a:r>
            <a:endParaRPr lang="en-GB" sz="4000" b="1" dirty="0"/>
          </a:p>
        </p:txBody>
      </p:sp>
      <p:sp>
        <p:nvSpPr>
          <p:cNvPr id="4" name="TextBox 3"/>
          <p:cNvSpPr txBox="1"/>
          <p:nvPr/>
        </p:nvSpPr>
        <p:spPr>
          <a:xfrm>
            <a:off x="755576" y="1340768"/>
            <a:ext cx="7776864" cy="954107"/>
          </a:xfrm>
          <a:prstGeom prst="rect">
            <a:avLst/>
          </a:prstGeom>
          <a:noFill/>
        </p:spPr>
        <p:txBody>
          <a:bodyPr wrap="square" rtlCol="0">
            <a:spAutoFit/>
          </a:bodyPr>
          <a:lstStyle/>
          <a:p>
            <a:pPr algn="ctr"/>
            <a:r>
              <a:rPr lang="en-GB" sz="2800" dirty="0" smtClean="0"/>
              <a:t>Discuss, in small groups, the key features of our last session.</a:t>
            </a:r>
            <a:endParaRPr lang="en-GB" sz="2800" dirty="0"/>
          </a:p>
        </p:txBody>
      </p:sp>
      <p:pic>
        <p:nvPicPr>
          <p:cNvPr id="6" name="Picture 5">
            <a:hlinkClick r:id="rId2" action="ppaction://hlinkfile"/>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79913" y="3717034"/>
            <a:ext cx="1728190" cy="1728190"/>
          </a:xfrm>
          <a:prstGeom prst="rect">
            <a:avLst/>
          </a:prstGeom>
        </p:spPr>
      </p:pic>
      <p:sp>
        <p:nvSpPr>
          <p:cNvPr id="5" name="TextBox 4"/>
          <p:cNvSpPr txBox="1"/>
          <p:nvPr/>
        </p:nvSpPr>
        <p:spPr>
          <a:xfrm>
            <a:off x="755576" y="2690917"/>
            <a:ext cx="7776864" cy="523220"/>
          </a:xfrm>
          <a:prstGeom prst="rect">
            <a:avLst/>
          </a:prstGeom>
          <a:noFill/>
        </p:spPr>
        <p:txBody>
          <a:bodyPr wrap="square" rtlCol="0">
            <a:spAutoFit/>
          </a:bodyPr>
          <a:lstStyle/>
          <a:p>
            <a:pPr algn="ctr"/>
            <a:r>
              <a:rPr lang="en-GB" sz="2800" dirty="0" smtClean="0"/>
              <a:t>Share your discussions with the larger group.</a:t>
            </a:r>
            <a:endParaRPr lang="en-GB" sz="2800" dirty="0"/>
          </a:p>
        </p:txBody>
      </p:sp>
    </p:spTree>
    <p:extLst>
      <p:ext uri="{BB962C8B-B14F-4D97-AF65-F5344CB8AC3E}">
        <p14:creationId xmlns:p14="http://schemas.microsoft.com/office/powerpoint/2010/main" val="1867476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600201"/>
            <a:ext cx="8229600" cy="3917032"/>
          </a:xfrm>
        </p:spPr>
        <p:txBody>
          <a:bodyPr>
            <a:normAutofit fontScale="92500" lnSpcReduction="20000"/>
          </a:bodyPr>
          <a:lstStyle/>
          <a:p>
            <a:r>
              <a:rPr lang="en-US" b="1" dirty="0" smtClean="0"/>
              <a:t>Impairment</a:t>
            </a:r>
            <a:r>
              <a:rPr lang="en-US" dirty="0" smtClean="0"/>
              <a:t> is the loss or limitation of physical, mental or sensory function on a long term, or permanent basis </a:t>
            </a:r>
          </a:p>
          <a:p>
            <a:endParaRPr lang="en-US" b="1" dirty="0" smtClean="0"/>
          </a:p>
          <a:p>
            <a:r>
              <a:rPr lang="en-US" b="1" dirty="0" smtClean="0"/>
              <a:t>Disablement </a:t>
            </a:r>
            <a:r>
              <a:rPr lang="en-US" dirty="0" smtClean="0"/>
              <a:t>is the loss or limitation of opportunities to take part in the normal life of the community on an equal level with others due to the physical and social barriers </a:t>
            </a:r>
          </a:p>
          <a:p>
            <a:pPr>
              <a:buNone/>
            </a:pPr>
            <a:r>
              <a:rPr lang="en-US" dirty="0" smtClean="0"/>
              <a:t>   </a:t>
            </a:r>
          </a:p>
          <a:p>
            <a:pPr>
              <a:buNone/>
            </a:pPr>
            <a:endParaRPr lang="en-US" sz="2000" dirty="0"/>
          </a:p>
        </p:txBody>
      </p:sp>
      <p:sp>
        <p:nvSpPr>
          <p:cNvPr id="3" name="Title 2"/>
          <p:cNvSpPr>
            <a:spLocks noGrp="1"/>
          </p:cNvSpPr>
          <p:nvPr>
            <p:ph type="title"/>
          </p:nvPr>
        </p:nvSpPr>
        <p:spPr/>
        <p:txBody>
          <a:bodyPr>
            <a:normAutofit/>
          </a:bodyPr>
          <a:lstStyle/>
          <a:p>
            <a:pPr algn="ctr"/>
            <a:r>
              <a:rPr lang="en-US" sz="4000" b="1" dirty="0" smtClean="0"/>
              <a:t>Key concepts and phrases</a:t>
            </a:r>
            <a:r>
              <a:rPr lang="en-US" sz="4000" b="1" dirty="0" smtClean="0">
                <a:effectLst/>
              </a:rPr>
              <a:t> </a:t>
            </a:r>
            <a:endParaRPr lang="en-US" sz="4000" b="1" dirty="0">
              <a:effectLst/>
            </a:endParaRPr>
          </a:p>
        </p:txBody>
      </p:sp>
      <p:sp>
        <p:nvSpPr>
          <p:cNvPr id="4" name="TextBox 3"/>
          <p:cNvSpPr txBox="1"/>
          <p:nvPr/>
        </p:nvSpPr>
        <p:spPr>
          <a:xfrm>
            <a:off x="2915816" y="5373216"/>
            <a:ext cx="5760640" cy="369332"/>
          </a:xfrm>
          <a:prstGeom prst="rect">
            <a:avLst/>
          </a:prstGeom>
          <a:noFill/>
        </p:spPr>
        <p:txBody>
          <a:bodyPr wrap="square" rtlCol="0">
            <a:spAutoFit/>
          </a:bodyPr>
          <a:lstStyle/>
          <a:p>
            <a:r>
              <a:rPr lang="en-US" dirty="0"/>
              <a:t>(Disabled People’s International 1981 </a:t>
            </a:r>
            <a:r>
              <a:rPr lang="en-US" i="1" dirty="0"/>
              <a:t>cited in </a:t>
            </a:r>
            <a:r>
              <a:rPr lang="en-US" i="1" dirty="0" err="1"/>
              <a:t>Rieser</a:t>
            </a:r>
            <a:r>
              <a:rPr lang="en-US" i="1" dirty="0"/>
              <a:t> 2003) </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611560" y="332656"/>
            <a:ext cx="7848872" cy="646331"/>
          </a:xfrm>
          <a:prstGeom prst="rect">
            <a:avLst/>
          </a:prstGeom>
          <a:noFill/>
        </p:spPr>
        <p:txBody>
          <a:bodyPr wrap="square" rtlCol="0">
            <a:spAutoFit/>
          </a:bodyPr>
          <a:lstStyle/>
          <a:p>
            <a:pPr algn="ctr"/>
            <a:r>
              <a:rPr lang="en-GB" sz="3600" b="1" dirty="0" smtClean="0"/>
              <a:t>Key Phrases and Concepts</a:t>
            </a:r>
            <a:endParaRPr lang="en-GB" sz="3600" b="1" dirty="0"/>
          </a:p>
        </p:txBody>
      </p:sp>
      <p:sp>
        <p:nvSpPr>
          <p:cNvPr id="7" name="TextBox 6"/>
          <p:cNvSpPr txBox="1"/>
          <p:nvPr/>
        </p:nvSpPr>
        <p:spPr>
          <a:xfrm>
            <a:off x="611560" y="1052736"/>
            <a:ext cx="7848872" cy="523220"/>
          </a:xfrm>
          <a:prstGeom prst="rect">
            <a:avLst/>
          </a:prstGeom>
          <a:noFill/>
        </p:spPr>
        <p:txBody>
          <a:bodyPr wrap="square" rtlCol="0">
            <a:spAutoFit/>
          </a:bodyPr>
          <a:lstStyle/>
          <a:p>
            <a:pPr algn="ctr"/>
            <a:r>
              <a:rPr lang="en-GB" sz="2800" i="1" dirty="0" smtClean="0"/>
              <a:t>In small groups discuss the following:</a:t>
            </a:r>
            <a:endParaRPr lang="en-GB" sz="2800" i="1" dirty="0"/>
          </a:p>
        </p:txBody>
      </p:sp>
      <p:pic>
        <p:nvPicPr>
          <p:cNvPr id="8" name="Picture 7"/>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067944" y="1628800"/>
            <a:ext cx="968732" cy="729398"/>
          </a:xfrm>
          <a:prstGeom prst="rect">
            <a:avLst/>
          </a:prstGeom>
        </p:spPr>
      </p:pic>
      <p:sp>
        <p:nvSpPr>
          <p:cNvPr id="9" name="TextBox 8"/>
          <p:cNvSpPr txBox="1"/>
          <p:nvPr/>
        </p:nvSpPr>
        <p:spPr>
          <a:xfrm>
            <a:off x="683568" y="2636912"/>
            <a:ext cx="8136904" cy="2246769"/>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What do we consider the phrase special educational needs to mean?</a:t>
            </a:r>
          </a:p>
          <a:p>
            <a:pPr marL="457200" indent="-457200">
              <a:buFont typeface="Arial" panose="020B0604020202020204" pitchFamily="34" charset="0"/>
              <a:buChar char="•"/>
            </a:pPr>
            <a:r>
              <a:rPr lang="en-GB" sz="2800" dirty="0" smtClean="0"/>
              <a:t>What do we consider the phrase additional learning needs to mean?</a:t>
            </a:r>
          </a:p>
          <a:p>
            <a:pPr marL="457200" indent="-457200">
              <a:buFont typeface="Arial" panose="020B0604020202020204" pitchFamily="34" charset="0"/>
              <a:buChar char="•"/>
            </a:pPr>
            <a:r>
              <a:rPr lang="en-GB" sz="2800" dirty="0" smtClean="0"/>
              <a:t>Do they mean the same thing?</a:t>
            </a:r>
            <a:endParaRPr lang="en-GB" sz="2800" dirty="0"/>
          </a:p>
        </p:txBody>
      </p:sp>
      <p:pic>
        <p:nvPicPr>
          <p:cNvPr id="2" name="Picture 1"/>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3294399" y="5229200"/>
            <a:ext cx="773545" cy="773545"/>
          </a:xfrm>
          <a:prstGeom prst="rect">
            <a:avLst/>
          </a:prstGeom>
        </p:spPr>
      </p:pic>
      <p:sp>
        <p:nvSpPr>
          <p:cNvPr id="5" name="TextBox 4"/>
          <p:cNvSpPr txBox="1"/>
          <p:nvPr/>
        </p:nvSpPr>
        <p:spPr>
          <a:xfrm>
            <a:off x="6516216" y="6125319"/>
            <a:ext cx="1944216" cy="369332"/>
          </a:xfrm>
          <a:prstGeom prst="rect">
            <a:avLst/>
          </a:prstGeom>
          <a:noFill/>
        </p:spPr>
        <p:txBody>
          <a:bodyPr wrap="square" rtlCol="0">
            <a:spAutoFit/>
          </a:bodyPr>
          <a:lstStyle/>
          <a:p>
            <a:endParaRPr lang="en-GB" i="1" dirty="0"/>
          </a:p>
        </p:txBody>
      </p:sp>
      <p:pic>
        <p:nvPicPr>
          <p:cNvPr id="3" name="Picture 2">
            <a:hlinkClick r:id="rId5" action="ppaction://hlinkfile"/>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535996" y="5147603"/>
            <a:ext cx="820459" cy="820459"/>
          </a:xfrm>
          <a:prstGeom prst="rect">
            <a:avLst/>
          </a:prstGeom>
        </p:spPr>
      </p:pic>
    </p:spTree>
    <p:custDataLst>
      <p:tags r:id="rId1"/>
    </p:custDataLst>
    <p:extLst>
      <p:ext uri="{BB962C8B-B14F-4D97-AF65-F5344CB8AC3E}">
        <p14:creationId xmlns:p14="http://schemas.microsoft.com/office/powerpoint/2010/main" val="678043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8229600" cy="1143000"/>
          </a:xfrm>
        </p:spPr>
        <p:txBody>
          <a:bodyPr>
            <a:normAutofit fontScale="90000"/>
          </a:bodyPr>
          <a:lstStyle/>
          <a:p>
            <a:r>
              <a:rPr lang="en-GB" dirty="0"/>
              <a:t>W</a:t>
            </a:r>
            <a:r>
              <a:rPr lang="en-GB" dirty="0" smtClean="0"/>
              <a:t>hat do we mean by </a:t>
            </a:r>
            <a:r>
              <a:rPr lang="en-GB" dirty="0"/>
              <a:t>A</a:t>
            </a:r>
            <a:r>
              <a:rPr lang="en-GB" dirty="0" smtClean="0"/>
              <a:t>dditional </a:t>
            </a:r>
            <a:r>
              <a:rPr lang="en-GB" dirty="0"/>
              <a:t>L</a:t>
            </a:r>
            <a:r>
              <a:rPr lang="en-GB" dirty="0" smtClean="0"/>
              <a:t>earning </a:t>
            </a:r>
            <a:r>
              <a:rPr lang="en-GB" dirty="0" smtClean="0"/>
              <a:t>Needs?</a:t>
            </a:r>
            <a:endParaRPr lang="en-GB" dirty="0"/>
          </a:p>
        </p:txBody>
      </p:sp>
      <p:sp>
        <p:nvSpPr>
          <p:cNvPr id="4" name="TextBox 3"/>
          <p:cNvSpPr txBox="1"/>
          <p:nvPr/>
        </p:nvSpPr>
        <p:spPr>
          <a:xfrm>
            <a:off x="683568" y="1772816"/>
            <a:ext cx="7704856" cy="830997"/>
          </a:xfrm>
          <a:prstGeom prst="rect">
            <a:avLst/>
          </a:prstGeom>
          <a:noFill/>
        </p:spPr>
        <p:txBody>
          <a:bodyPr wrap="square" rtlCol="0">
            <a:spAutoFit/>
          </a:bodyPr>
          <a:lstStyle/>
          <a:p>
            <a:pPr algn="ctr"/>
            <a:r>
              <a:rPr lang="en-GB" sz="2400" dirty="0" smtClean="0"/>
              <a:t>In groups, come up with a list of what you would consider to be Additional Learning Needs.</a:t>
            </a:r>
            <a:endParaRPr lang="en-GB" sz="2400" dirty="0"/>
          </a:p>
        </p:txBody>
      </p:sp>
      <p:pic>
        <p:nvPicPr>
          <p:cNvPr id="5" name="Picture 4">
            <a:hlinkClick r:id="rId2" action="ppaction://hlinkfile"/>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23928" y="2603813"/>
            <a:ext cx="859160" cy="859160"/>
          </a:xfrm>
          <a:prstGeom prst="rect">
            <a:avLst/>
          </a:prstGeom>
        </p:spPr>
      </p:pic>
      <p:sp>
        <p:nvSpPr>
          <p:cNvPr id="6" name="TextBox 5"/>
          <p:cNvSpPr txBox="1"/>
          <p:nvPr/>
        </p:nvSpPr>
        <p:spPr>
          <a:xfrm>
            <a:off x="683568" y="3491370"/>
            <a:ext cx="7704856" cy="1200329"/>
          </a:xfrm>
          <a:prstGeom prst="rect">
            <a:avLst/>
          </a:prstGeom>
          <a:noFill/>
        </p:spPr>
        <p:txBody>
          <a:bodyPr wrap="square" rtlCol="0">
            <a:spAutoFit/>
          </a:bodyPr>
          <a:lstStyle/>
          <a:p>
            <a:pPr algn="ctr"/>
            <a:r>
              <a:rPr lang="en-GB" sz="2400" dirty="0" smtClean="0"/>
              <a:t>Read through the extract from </a:t>
            </a:r>
            <a:r>
              <a:rPr lang="en-GB" sz="2400" i="1" dirty="0"/>
              <a:t>Research </a:t>
            </a:r>
            <a:r>
              <a:rPr lang="en-GB" sz="2400" i="1" dirty="0" smtClean="0"/>
              <a:t>Briefing: Additional Learning Needs and </a:t>
            </a:r>
            <a:r>
              <a:rPr lang="en-GB" sz="2400" i="1" dirty="0"/>
              <a:t>Education </a:t>
            </a:r>
            <a:r>
              <a:rPr lang="en-GB" sz="2400" i="1" dirty="0" smtClean="0"/>
              <a:t>Tribunal (Wales</a:t>
            </a:r>
            <a:r>
              <a:rPr lang="en-GB" sz="2400" i="1" dirty="0"/>
              <a:t>) </a:t>
            </a:r>
            <a:r>
              <a:rPr lang="en-GB" sz="2400" i="1" dirty="0" smtClean="0"/>
              <a:t>Bill (2017)</a:t>
            </a:r>
          </a:p>
          <a:p>
            <a:pPr algn="ctr"/>
            <a:r>
              <a:rPr lang="en-GB" sz="2400" dirty="0" smtClean="0"/>
              <a:t>to </a:t>
            </a:r>
            <a:r>
              <a:rPr lang="en-GB" sz="2400" dirty="0" smtClean="0"/>
              <a:t>identify if there are any additional categories.</a:t>
            </a:r>
            <a:endParaRPr lang="en-GB" sz="2400" dirty="0"/>
          </a:p>
        </p:txBody>
      </p:sp>
      <p:pic>
        <p:nvPicPr>
          <p:cNvPr id="7" name="Picture 6">
            <a:hlinkClick r:id="rId4" action="ppaction://hlinkfile"/>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627784" y="4832126"/>
            <a:ext cx="715444" cy="715444"/>
          </a:xfrm>
          <a:prstGeom prst="rect">
            <a:avLst/>
          </a:prstGeom>
        </p:spPr>
      </p:pic>
      <p:pic>
        <p:nvPicPr>
          <p:cNvPr id="3" name="Picture 2">
            <a:hlinkClick r:id="rId6" action="ppaction://hlinkfile"/>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807895" y="2695171"/>
            <a:ext cx="676443" cy="676443"/>
          </a:xfrm>
          <a:prstGeom prst="rect">
            <a:avLst/>
          </a:prstGeom>
        </p:spPr>
      </p:pic>
      <p:sp>
        <p:nvSpPr>
          <p:cNvPr id="9" name="TextBox 8"/>
          <p:cNvSpPr txBox="1"/>
          <p:nvPr/>
        </p:nvSpPr>
        <p:spPr>
          <a:xfrm>
            <a:off x="3563888" y="5013176"/>
            <a:ext cx="4824536" cy="369332"/>
          </a:xfrm>
          <a:prstGeom prst="rect">
            <a:avLst/>
          </a:prstGeom>
          <a:noFill/>
        </p:spPr>
        <p:txBody>
          <a:bodyPr wrap="square" rtlCol="0">
            <a:spAutoFit/>
          </a:bodyPr>
          <a:lstStyle/>
          <a:p>
            <a:r>
              <a:rPr lang="en-GB" dirty="0" smtClean="0"/>
              <a:t>Handout 1: Extract from </a:t>
            </a:r>
            <a:r>
              <a:rPr lang="en-GB" dirty="0" err="1" smtClean="0"/>
              <a:t>Dauncey</a:t>
            </a:r>
            <a:r>
              <a:rPr lang="en-GB" dirty="0" smtClean="0"/>
              <a:t> (2017a)</a:t>
            </a:r>
            <a:endParaRPr lang="en-GB" dirty="0"/>
          </a:p>
        </p:txBody>
      </p:sp>
    </p:spTree>
    <p:extLst>
      <p:ext uri="{BB962C8B-B14F-4D97-AF65-F5344CB8AC3E}">
        <p14:creationId xmlns:p14="http://schemas.microsoft.com/office/powerpoint/2010/main" val="503272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95536" y="188640"/>
            <a:ext cx="8229600" cy="1143000"/>
          </a:xfrm>
        </p:spPr>
        <p:txBody>
          <a:bodyPr>
            <a:normAutofit/>
          </a:bodyPr>
          <a:lstStyle/>
          <a:p>
            <a:pPr algn="ctr"/>
            <a:r>
              <a:rPr lang="en-US" sz="2800" b="1" dirty="0" smtClean="0"/>
              <a:t>Additional Learning Needs and Education Tribunal (Wales) Bill</a:t>
            </a:r>
            <a:r>
              <a:rPr lang="en-US" sz="2800" b="1" dirty="0" smtClean="0">
                <a:effectLst/>
              </a:rPr>
              <a:t> </a:t>
            </a:r>
            <a:endParaRPr lang="en-US" sz="2800" b="1" dirty="0">
              <a:effectLst/>
            </a:endParaRPr>
          </a:p>
        </p:txBody>
      </p:sp>
      <p:sp>
        <p:nvSpPr>
          <p:cNvPr id="2" name="TextBox 1"/>
          <p:cNvSpPr txBox="1"/>
          <p:nvPr/>
        </p:nvSpPr>
        <p:spPr>
          <a:xfrm>
            <a:off x="333872" y="1556792"/>
            <a:ext cx="8352928" cy="4154984"/>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2015 - Initial consultation with academics, schools, local authorities, charities, parents/carers and children</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smtClean="0"/>
              <a:t>2016 – Draft Bill written and goes through various stages of scrutiny in the National Assembly for Wales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smtClean="0"/>
              <a:t>Jan – March 2017 – Consultation on a proposed implementation plan</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smtClean="0"/>
              <a:t>June 2017 – Stage 2 – Review by Education Committee and Financial scrutiny </a:t>
            </a:r>
            <a:endParaRPr lang="en-GB" sz="2400" dirty="0"/>
          </a:p>
        </p:txBody>
      </p:sp>
    </p:spTree>
    <p:extLst>
      <p:ext uri="{BB962C8B-B14F-4D97-AF65-F5344CB8AC3E}">
        <p14:creationId xmlns:p14="http://schemas.microsoft.com/office/powerpoint/2010/main" val="2560785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1143000"/>
          </a:xfrm>
        </p:spPr>
        <p:txBody>
          <a:bodyPr/>
          <a:lstStyle/>
          <a:p>
            <a:r>
              <a:rPr lang="en-GB" dirty="0" smtClean="0"/>
              <a:t>Additional Learning Needs</a:t>
            </a:r>
            <a:endParaRPr lang="en-GB" dirty="0"/>
          </a:p>
        </p:txBody>
      </p:sp>
      <p:sp>
        <p:nvSpPr>
          <p:cNvPr id="3" name="TextBox 2"/>
          <p:cNvSpPr txBox="1"/>
          <p:nvPr/>
        </p:nvSpPr>
        <p:spPr>
          <a:xfrm>
            <a:off x="729916" y="1196752"/>
            <a:ext cx="7560840" cy="1815882"/>
          </a:xfrm>
          <a:prstGeom prst="rect">
            <a:avLst/>
          </a:prstGeom>
          <a:noFill/>
        </p:spPr>
        <p:txBody>
          <a:bodyPr wrap="square" rtlCol="0">
            <a:spAutoFit/>
          </a:bodyPr>
          <a:lstStyle/>
          <a:p>
            <a:pPr algn="ctr"/>
            <a:r>
              <a:rPr lang="en-GB" sz="2800" dirty="0" smtClean="0"/>
              <a:t>Welsh Government is proposing to change the framewor</a:t>
            </a:r>
            <a:r>
              <a:rPr lang="en-GB" sz="2400" dirty="0" smtClean="0"/>
              <a:t>k</a:t>
            </a:r>
            <a:r>
              <a:rPr lang="en-GB" sz="2800" dirty="0" smtClean="0"/>
              <a:t> for Special Educational Needs to one for Additional Leaning Needs as outlined in a Research paper published in June 2015</a:t>
            </a:r>
            <a:endParaRPr lang="en-GB" sz="2800" dirty="0"/>
          </a:p>
        </p:txBody>
      </p:sp>
      <p:pic>
        <p:nvPicPr>
          <p:cNvPr id="4" name="Picture 3">
            <a:hlinkClick r:id="rId2"/>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851920" y="2996952"/>
            <a:ext cx="978562" cy="971950"/>
          </a:xfrm>
          <a:prstGeom prst="rect">
            <a:avLst/>
          </a:prstGeom>
        </p:spPr>
      </p:pic>
      <p:sp>
        <p:nvSpPr>
          <p:cNvPr id="5" name="TextBox 4"/>
          <p:cNvSpPr txBox="1"/>
          <p:nvPr/>
        </p:nvSpPr>
        <p:spPr>
          <a:xfrm>
            <a:off x="539552" y="4077072"/>
            <a:ext cx="8085584" cy="1200329"/>
          </a:xfrm>
          <a:prstGeom prst="rect">
            <a:avLst/>
          </a:prstGeom>
          <a:noFill/>
        </p:spPr>
        <p:txBody>
          <a:bodyPr wrap="square" rtlCol="0">
            <a:spAutoFit/>
          </a:bodyPr>
          <a:lstStyle/>
          <a:p>
            <a:pPr algn="ctr"/>
            <a:r>
              <a:rPr lang="en-GB" sz="2400" i="1" dirty="0" smtClean="0"/>
              <a:t>Read through the following extract and in groups discuss what the faults were with the previous system and what improvements the Government intends to make.</a:t>
            </a:r>
            <a:endParaRPr lang="en-GB" sz="2400" i="1" dirty="0"/>
          </a:p>
        </p:txBody>
      </p:sp>
      <p:pic>
        <p:nvPicPr>
          <p:cNvPr id="6" name="Picture 5"/>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2411760" y="5306912"/>
            <a:ext cx="994471" cy="968127"/>
          </a:xfrm>
          <a:prstGeom prst="rect">
            <a:avLst/>
          </a:prstGeom>
        </p:spPr>
      </p:pic>
      <p:pic>
        <p:nvPicPr>
          <p:cNvPr id="7" name="Picture 6">
            <a:hlinkClick r:id="rId5" action="ppaction://hlinkfile"/>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7092280" y="5353169"/>
            <a:ext cx="939946" cy="939946"/>
          </a:xfrm>
          <a:prstGeom prst="rect">
            <a:avLst/>
          </a:prstGeom>
        </p:spPr>
      </p:pic>
      <p:sp>
        <p:nvSpPr>
          <p:cNvPr id="8" name="TextBox 7"/>
          <p:cNvSpPr txBox="1"/>
          <p:nvPr/>
        </p:nvSpPr>
        <p:spPr>
          <a:xfrm>
            <a:off x="3406231" y="5589240"/>
            <a:ext cx="3181993" cy="369332"/>
          </a:xfrm>
          <a:prstGeom prst="rect">
            <a:avLst/>
          </a:prstGeom>
          <a:noFill/>
        </p:spPr>
        <p:txBody>
          <a:bodyPr wrap="square" rtlCol="0">
            <a:spAutoFit/>
          </a:bodyPr>
          <a:lstStyle/>
          <a:p>
            <a:r>
              <a:rPr lang="en-GB" dirty="0" smtClean="0"/>
              <a:t>Handout 2: SEN &amp; ALN in Wales</a:t>
            </a:r>
            <a:endParaRPr lang="en-GB" dirty="0"/>
          </a:p>
        </p:txBody>
      </p:sp>
    </p:spTree>
    <p:extLst>
      <p:ext uri="{BB962C8B-B14F-4D97-AF65-F5344CB8AC3E}">
        <p14:creationId xmlns:p14="http://schemas.microsoft.com/office/powerpoint/2010/main" val="740338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95536" y="188640"/>
            <a:ext cx="8229600" cy="1143000"/>
          </a:xfrm>
        </p:spPr>
        <p:txBody>
          <a:bodyPr>
            <a:normAutofit/>
          </a:bodyPr>
          <a:lstStyle/>
          <a:p>
            <a:pPr algn="ctr"/>
            <a:r>
              <a:rPr lang="en-US" sz="2800" b="1" dirty="0" smtClean="0"/>
              <a:t>Additional Learning Needs and Education Tribunal (Wales) Bill</a:t>
            </a:r>
            <a:r>
              <a:rPr lang="en-US" sz="2800" b="1" dirty="0" smtClean="0">
                <a:effectLst/>
              </a:rPr>
              <a:t> </a:t>
            </a:r>
            <a:endParaRPr lang="en-US" sz="2800" b="1" dirty="0">
              <a:effectLst/>
            </a:endParaRPr>
          </a:p>
        </p:txBody>
      </p:sp>
      <p:sp>
        <p:nvSpPr>
          <p:cNvPr id="2" name="TextBox 1"/>
          <p:cNvSpPr txBox="1"/>
          <p:nvPr/>
        </p:nvSpPr>
        <p:spPr>
          <a:xfrm>
            <a:off x="467544" y="1772816"/>
            <a:ext cx="8352928" cy="4308872"/>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sz="2400" dirty="0" smtClean="0"/>
              <a:t>to </a:t>
            </a:r>
            <a:r>
              <a:rPr lang="en-GB" sz="2400" dirty="0"/>
              <a:t>replace the terms ‘special educational needs’ (SEN) and ‘learning difficulties and/or disabilities’ (LDD) with the new term ‘additional learning needs’</a:t>
            </a:r>
          </a:p>
          <a:p>
            <a:pPr marL="342900" indent="-342900">
              <a:spcBef>
                <a:spcPts val="600"/>
              </a:spcBef>
              <a:buFont typeface="Arial" panose="020B0604020202020204" pitchFamily="34" charset="0"/>
              <a:buChar char="•"/>
            </a:pPr>
            <a:r>
              <a:rPr lang="en-GB" sz="2400" dirty="0"/>
              <a:t>to create a single legislative system to support children and young people aged 0 to 25 who have ALN, instead of the two separate systems currently operating</a:t>
            </a:r>
          </a:p>
          <a:p>
            <a:pPr marL="342900" indent="-342900">
              <a:spcBef>
                <a:spcPts val="600"/>
              </a:spcBef>
              <a:buFont typeface="Arial" panose="020B0604020202020204" pitchFamily="34" charset="0"/>
              <a:buChar char="•"/>
            </a:pPr>
            <a:r>
              <a:rPr lang="en-GB" sz="2400" dirty="0"/>
              <a:t>to do away with the system of statementing and create a single plan (the individual development plan (IDP)) to replace the existing range of statutory and non-statutory SEN/LDD plans for learners, ensuring equity of rights regardless of the learner’s level of need or the education setting they </a:t>
            </a:r>
            <a:r>
              <a:rPr lang="en-GB" sz="2400" dirty="0" smtClean="0"/>
              <a:t>attend</a:t>
            </a:r>
            <a:endParaRPr lang="en-GB" sz="2400" dirty="0"/>
          </a:p>
        </p:txBody>
      </p:sp>
      <p:sp>
        <p:nvSpPr>
          <p:cNvPr id="4" name="TextBox 3"/>
          <p:cNvSpPr txBox="1"/>
          <p:nvPr/>
        </p:nvSpPr>
        <p:spPr>
          <a:xfrm>
            <a:off x="395536" y="1239143"/>
            <a:ext cx="5256584" cy="461665"/>
          </a:xfrm>
          <a:prstGeom prst="rect">
            <a:avLst/>
          </a:prstGeom>
          <a:noFill/>
        </p:spPr>
        <p:txBody>
          <a:bodyPr wrap="square" rtlCol="0">
            <a:spAutoFit/>
          </a:bodyPr>
          <a:lstStyle/>
          <a:p>
            <a:r>
              <a:rPr lang="en-GB" sz="2400" dirty="0"/>
              <a:t>Some of the main aims of the Bill are:</a:t>
            </a:r>
          </a:p>
        </p:txBody>
      </p:sp>
    </p:spTree>
    <p:extLst>
      <p:ext uri="{BB962C8B-B14F-4D97-AF65-F5344CB8AC3E}">
        <p14:creationId xmlns:p14="http://schemas.microsoft.com/office/powerpoint/2010/main" val="710979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95536" y="188640"/>
            <a:ext cx="8229600" cy="1143000"/>
          </a:xfrm>
        </p:spPr>
        <p:txBody>
          <a:bodyPr>
            <a:normAutofit/>
          </a:bodyPr>
          <a:lstStyle/>
          <a:p>
            <a:pPr algn="ctr"/>
            <a:r>
              <a:rPr lang="en-US" sz="2800" b="1" dirty="0" smtClean="0"/>
              <a:t>Additional Learning Needs and Education Tribunal (Wales) Bill</a:t>
            </a:r>
            <a:r>
              <a:rPr lang="en-US" sz="2800" b="1" dirty="0" smtClean="0">
                <a:effectLst/>
              </a:rPr>
              <a:t> </a:t>
            </a:r>
            <a:endParaRPr lang="en-US" sz="2800" b="1" dirty="0">
              <a:effectLst/>
            </a:endParaRPr>
          </a:p>
        </p:txBody>
      </p:sp>
      <p:sp>
        <p:nvSpPr>
          <p:cNvPr id="2" name="TextBox 1"/>
          <p:cNvSpPr txBox="1"/>
          <p:nvPr/>
        </p:nvSpPr>
        <p:spPr>
          <a:xfrm>
            <a:off x="467544" y="1916832"/>
            <a:ext cx="8352928" cy="2677656"/>
          </a:xfrm>
          <a:prstGeom prst="rect">
            <a:avLst/>
          </a:prstGeom>
          <a:noFill/>
        </p:spPr>
        <p:txBody>
          <a:bodyPr wrap="square" rtlCol="0">
            <a:spAutoFit/>
          </a:bodyPr>
          <a:lstStyle/>
          <a:p>
            <a:pPr marL="342900" indent="-342900">
              <a:buFont typeface="Arial" panose="020B0604020202020204" pitchFamily="34" charset="0"/>
              <a:buChar char="•"/>
            </a:pPr>
            <a:r>
              <a:rPr lang="en-GB" sz="2400" dirty="0"/>
              <a:t>to ensure the views of learners and parents are always considered throughout the planning process to ensure all parties view it as something which is done with them rather than to them and that the child or young person is at the centre of everything,</a:t>
            </a:r>
          </a:p>
          <a:p>
            <a:pPr marL="342900" indent="-342900">
              <a:buFont typeface="Arial" panose="020B0604020202020204" pitchFamily="34" charset="0"/>
              <a:buChar char="•"/>
            </a:pPr>
            <a:r>
              <a:rPr lang="en-GB" sz="2400" dirty="0"/>
              <a:t>to encourage better collaboration between agencies, so that needs are identified early and the right support is put in place.</a:t>
            </a:r>
          </a:p>
        </p:txBody>
      </p:sp>
      <p:sp>
        <p:nvSpPr>
          <p:cNvPr id="4" name="TextBox 3"/>
          <p:cNvSpPr txBox="1"/>
          <p:nvPr/>
        </p:nvSpPr>
        <p:spPr>
          <a:xfrm>
            <a:off x="395536" y="1331640"/>
            <a:ext cx="5256584" cy="461665"/>
          </a:xfrm>
          <a:prstGeom prst="rect">
            <a:avLst/>
          </a:prstGeom>
          <a:noFill/>
        </p:spPr>
        <p:txBody>
          <a:bodyPr wrap="square" rtlCol="0">
            <a:spAutoFit/>
          </a:bodyPr>
          <a:lstStyle/>
          <a:p>
            <a:r>
              <a:rPr lang="en-GB" sz="2400" dirty="0"/>
              <a:t>Some of the main aims of the Bill are:</a:t>
            </a:r>
          </a:p>
        </p:txBody>
      </p:sp>
    </p:spTree>
    <p:extLst>
      <p:ext uri="{BB962C8B-B14F-4D97-AF65-F5344CB8AC3E}">
        <p14:creationId xmlns:p14="http://schemas.microsoft.com/office/powerpoint/2010/main" val="1206110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1143000"/>
          </a:xfrm>
        </p:spPr>
        <p:txBody>
          <a:bodyPr>
            <a:normAutofit/>
          </a:bodyPr>
          <a:lstStyle/>
          <a:p>
            <a:r>
              <a:rPr lang="en-GB" sz="3600" b="1" dirty="0" smtClean="0"/>
              <a:t>How many young people are affected?</a:t>
            </a:r>
            <a:endParaRPr lang="en-GB" sz="3600" b="1" dirty="0"/>
          </a:p>
        </p:txBody>
      </p:sp>
      <p:sp>
        <p:nvSpPr>
          <p:cNvPr id="3" name="TextBox 2"/>
          <p:cNvSpPr txBox="1"/>
          <p:nvPr/>
        </p:nvSpPr>
        <p:spPr>
          <a:xfrm>
            <a:off x="827584" y="1628800"/>
            <a:ext cx="7488832" cy="1200329"/>
          </a:xfrm>
          <a:prstGeom prst="rect">
            <a:avLst/>
          </a:prstGeom>
          <a:noFill/>
        </p:spPr>
        <p:txBody>
          <a:bodyPr wrap="square" rtlCol="0">
            <a:spAutoFit/>
          </a:bodyPr>
          <a:lstStyle/>
          <a:p>
            <a:pPr algn="ctr"/>
            <a:r>
              <a:rPr lang="en-GB" sz="2400" i="1" dirty="0" smtClean="0"/>
              <a:t>Michael </a:t>
            </a:r>
            <a:r>
              <a:rPr lang="en-GB" sz="2400" i="1" dirty="0" err="1" smtClean="0"/>
              <a:t>Dauncey</a:t>
            </a:r>
            <a:r>
              <a:rPr lang="en-GB" sz="2400" i="1" dirty="0" smtClean="0"/>
              <a:t> has also looked at the statistics and data involved and a summary can be found on the Assembly in Brief website.</a:t>
            </a:r>
            <a:endParaRPr lang="en-GB" sz="2400" i="1" dirty="0"/>
          </a:p>
        </p:txBody>
      </p:sp>
      <p:sp>
        <p:nvSpPr>
          <p:cNvPr id="4" name="TextBox 3"/>
          <p:cNvSpPr txBox="1"/>
          <p:nvPr/>
        </p:nvSpPr>
        <p:spPr>
          <a:xfrm>
            <a:off x="827584" y="2886035"/>
            <a:ext cx="7488832" cy="461665"/>
          </a:xfrm>
          <a:prstGeom prst="rect">
            <a:avLst/>
          </a:prstGeom>
          <a:noFill/>
        </p:spPr>
        <p:txBody>
          <a:bodyPr wrap="square" rtlCol="0">
            <a:spAutoFit/>
          </a:bodyPr>
          <a:lstStyle/>
          <a:p>
            <a:pPr algn="ctr"/>
            <a:r>
              <a:rPr lang="en-GB" sz="2400" i="1" dirty="0" smtClean="0"/>
              <a:t>.</a:t>
            </a:r>
            <a:endParaRPr lang="en-GB" sz="2400" i="1" dirty="0"/>
          </a:p>
        </p:txBody>
      </p:sp>
      <p:sp>
        <p:nvSpPr>
          <p:cNvPr id="5" name="TextBox 4"/>
          <p:cNvSpPr txBox="1"/>
          <p:nvPr/>
        </p:nvSpPr>
        <p:spPr>
          <a:xfrm>
            <a:off x="1115616" y="4077072"/>
            <a:ext cx="7272808" cy="461665"/>
          </a:xfrm>
          <a:prstGeom prst="rect">
            <a:avLst/>
          </a:prstGeom>
          <a:noFill/>
        </p:spPr>
        <p:txBody>
          <a:bodyPr wrap="square" rtlCol="0">
            <a:spAutoFit/>
          </a:bodyPr>
          <a:lstStyle/>
          <a:p>
            <a:pPr algn="ctr"/>
            <a:r>
              <a:rPr lang="en-GB" sz="2400" i="1" dirty="0" smtClean="0"/>
              <a:t>What were the key statistical issues that he identified? </a:t>
            </a:r>
            <a:endParaRPr lang="en-GB" sz="2400" i="1"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491880" y="3116867"/>
            <a:ext cx="710809" cy="710809"/>
          </a:xfrm>
          <a:prstGeom prst="rect">
            <a:avLst/>
          </a:prstGeom>
        </p:spPr>
      </p:pic>
      <p:sp>
        <p:nvSpPr>
          <p:cNvPr id="7" name="TextBox 6"/>
          <p:cNvSpPr txBox="1"/>
          <p:nvPr/>
        </p:nvSpPr>
        <p:spPr>
          <a:xfrm>
            <a:off x="4202689" y="3287605"/>
            <a:ext cx="4185735" cy="369332"/>
          </a:xfrm>
          <a:prstGeom prst="rect">
            <a:avLst/>
          </a:prstGeom>
          <a:noFill/>
        </p:spPr>
        <p:txBody>
          <a:bodyPr wrap="square" rtlCol="0">
            <a:spAutoFit/>
          </a:bodyPr>
          <a:lstStyle/>
          <a:p>
            <a:r>
              <a:rPr lang="en-GB" dirty="0" smtClean="0"/>
              <a:t>Handout 3: Summary of the draft ALN Bill</a:t>
            </a:r>
            <a:endParaRPr lang="en-GB" dirty="0"/>
          </a:p>
        </p:txBody>
      </p:sp>
      <p:pic>
        <p:nvPicPr>
          <p:cNvPr id="8" name="Picture 7">
            <a:hlinkClick r:id="rId3" action="ppaction://hlinkfile"/>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212583" y="4898154"/>
            <a:ext cx="718834" cy="718834"/>
          </a:xfrm>
          <a:prstGeom prst="rect">
            <a:avLst/>
          </a:prstGeom>
        </p:spPr>
      </p:pic>
    </p:spTree>
    <p:extLst>
      <p:ext uri="{BB962C8B-B14F-4D97-AF65-F5344CB8AC3E}">
        <p14:creationId xmlns:p14="http://schemas.microsoft.com/office/powerpoint/2010/main" val="2329842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rmAutofit fontScale="90000"/>
          </a:bodyPr>
          <a:lstStyle/>
          <a:p>
            <a:r>
              <a:rPr lang="en-GB" sz="3600" b="1" dirty="0" smtClean="0"/>
              <a:t>Close reading exercise – Draft Additional Learning Needs Code</a:t>
            </a:r>
            <a:endParaRPr lang="en-GB" sz="3600" b="1" dirty="0"/>
          </a:p>
        </p:txBody>
      </p:sp>
      <p:sp>
        <p:nvSpPr>
          <p:cNvPr id="3" name="TextBox 2"/>
          <p:cNvSpPr txBox="1"/>
          <p:nvPr/>
        </p:nvSpPr>
        <p:spPr>
          <a:xfrm>
            <a:off x="179512" y="1340768"/>
            <a:ext cx="8856984" cy="1015663"/>
          </a:xfrm>
          <a:prstGeom prst="rect">
            <a:avLst/>
          </a:prstGeom>
          <a:noFill/>
        </p:spPr>
        <p:txBody>
          <a:bodyPr wrap="square" rtlCol="0">
            <a:spAutoFit/>
          </a:bodyPr>
          <a:lstStyle/>
          <a:p>
            <a:pPr algn="ctr"/>
            <a:r>
              <a:rPr lang="en-GB" sz="2000" dirty="0" smtClean="0"/>
              <a:t>The National Assembly for Wales has recently updated the draft Code of Practice that will come into effect when </a:t>
            </a:r>
            <a:r>
              <a:rPr lang="en-GB" sz="2000" dirty="0"/>
              <a:t>the </a:t>
            </a:r>
            <a:r>
              <a:rPr lang="en-GB" sz="2000" i="1" dirty="0"/>
              <a:t>Additional Learning Needs and Education Tribunal (Wales) Bill</a:t>
            </a:r>
            <a:r>
              <a:rPr lang="en-GB" sz="2000" dirty="0"/>
              <a:t> </a:t>
            </a:r>
            <a:r>
              <a:rPr lang="en-GB" sz="2000" dirty="0" smtClean="0"/>
              <a:t>is passed into law.</a:t>
            </a:r>
            <a:endParaRPr lang="en-GB" sz="2000" dirty="0"/>
          </a:p>
        </p:txBody>
      </p:sp>
      <p:sp>
        <p:nvSpPr>
          <p:cNvPr id="4" name="TextBox 3"/>
          <p:cNvSpPr txBox="1"/>
          <p:nvPr/>
        </p:nvSpPr>
        <p:spPr>
          <a:xfrm>
            <a:off x="179512" y="2348880"/>
            <a:ext cx="7992888" cy="461665"/>
          </a:xfrm>
          <a:prstGeom prst="rect">
            <a:avLst/>
          </a:prstGeom>
          <a:noFill/>
        </p:spPr>
        <p:txBody>
          <a:bodyPr wrap="square" rtlCol="0">
            <a:spAutoFit/>
          </a:bodyPr>
          <a:lstStyle/>
          <a:p>
            <a:r>
              <a:rPr lang="en-GB" sz="2400" dirty="0" smtClean="0"/>
              <a:t>Using the worksheet s identify the following;</a:t>
            </a:r>
            <a:endParaRPr lang="en-GB" sz="2400" dirty="0"/>
          </a:p>
        </p:txBody>
      </p:sp>
      <p:sp>
        <p:nvSpPr>
          <p:cNvPr id="5" name="TextBox 4"/>
          <p:cNvSpPr txBox="1"/>
          <p:nvPr/>
        </p:nvSpPr>
        <p:spPr>
          <a:xfrm>
            <a:off x="647056" y="3068960"/>
            <a:ext cx="8496944" cy="2800767"/>
          </a:xfrm>
          <a:prstGeom prst="rect">
            <a:avLst/>
          </a:prstGeom>
          <a:noFill/>
        </p:spPr>
        <p:txBody>
          <a:bodyPr wrap="square" rtlCol="0">
            <a:spAutoFit/>
          </a:bodyPr>
          <a:lstStyle/>
          <a:p>
            <a:pPr marL="285750" indent="-285750">
              <a:buFont typeface="Arial" panose="020B0604020202020204" pitchFamily="34" charset="0"/>
              <a:buChar char="•"/>
            </a:pPr>
            <a:r>
              <a:rPr lang="en-GB" sz="2200" dirty="0" smtClean="0"/>
              <a:t>Which organisations will be involved?</a:t>
            </a:r>
          </a:p>
          <a:p>
            <a:pPr marL="285750" indent="-285750">
              <a:buFont typeface="Arial" panose="020B0604020202020204" pitchFamily="34" charset="0"/>
              <a:buChar char="•"/>
            </a:pPr>
            <a:r>
              <a:rPr lang="en-GB" sz="2200" dirty="0" smtClean="0"/>
              <a:t>The role of the </a:t>
            </a:r>
            <a:r>
              <a:rPr lang="en-GB" sz="2200" dirty="0" err="1" smtClean="0"/>
              <a:t>ALNCo</a:t>
            </a:r>
            <a:endParaRPr lang="en-GB" sz="2200" dirty="0" smtClean="0"/>
          </a:p>
          <a:p>
            <a:pPr marL="285750" indent="-285750">
              <a:buFont typeface="Arial" panose="020B0604020202020204" pitchFamily="34" charset="0"/>
              <a:buChar char="•"/>
            </a:pPr>
            <a:r>
              <a:rPr lang="en-GB" sz="2200" dirty="0" smtClean="0"/>
              <a:t>The process for identifying children with an ALN</a:t>
            </a:r>
          </a:p>
          <a:p>
            <a:pPr marL="285750" indent="-285750">
              <a:buFont typeface="Arial" panose="020B0604020202020204" pitchFamily="34" charset="0"/>
              <a:buChar char="•"/>
            </a:pPr>
            <a:r>
              <a:rPr lang="en-GB" sz="2200" dirty="0" smtClean="0"/>
              <a:t>What will be involved in drawing up an Individual Development Plan (</a:t>
            </a:r>
            <a:r>
              <a:rPr lang="en-GB" sz="2200" dirty="0" err="1" smtClean="0"/>
              <a:t>IDP</a:t>
            </a:r>
            <a:r>
              <a:rPr lang="en-GB" sz="2200" dirty="0" smtClean="0"/>
              <a:t>)?</a:t>
            </a:r>
          </a:p>
          <a:p>
            <a:pPr marL="285750" indent="-285750">
              <a:buFont typeface="Arial" panose="020B0604020202020204" pitchFamily="34" charset="0"/>
              <a:buChar char="•"/>
            </a:pPr>
            <a:r>
              <a:rPr lang="en-GB" sz="2200" dirty="0" smtClean="0"/>
              <a:t>What support will be in place for young people at transition points?</a:t>
            </a:r>
          </a:p>
          <a:p>
            <a:pPr marL="285750" indent="-285750">
              <a:buFont typeface="Arial" panose="020B0604020202020204" pitchFamily="34" charset="0"/>
              <a:buChar char="•"/>
            </a:pPr>
            <a:r>
              <a:rPr lang="en-GB" sz="2200" dirty="0" smtClean="0"/>
              <a:t>How disputes will be resolved?</a:t>
            </a:r>
          </a:p>
          <a:p>
            <a:pPr marL="285750" indent="-285750">
              <a:buFont typeface="Arial" panose="020B0604020202020204" pitchFamily="34" charset="0"/>
              <a:buChar char="•"/>
            </a:pPr>
            <a:r>
              <a:rPr lang="en-GB" sz="2200" dirty="0" smtClean="0"/>
              <a:t>What are considered ‘special circumstances’?</a:t>
            </a:r>
            <a:endParaRPr lang="en-GB" sz="22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00192" y="2348880"/>
            <a:ext cx="604435" cy="604435"/>
          </a:xfrm>
          <a:prstGeom prst="rect">
            <a:avLst/>
          </a:prstGeom>
        </p:spPr>
      </p:pic>
      <p:pic>
        <p:nvPicPr>
          <p:cNvPr id="7" name="Picture 6">
            <a:hlinkClick r:id="rId3" action="ppaction://hlinkfile"/>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6296" y="2348880"/>
            <a:ext cx="604435" cy="604435"/>
          </a:xfrm>
          <a:prstGeom prst="rect">
            <a:avLst/>
          </a:prstGeom>
        </p:spPr>
      </p:pic>
    </p:spTree>
    <p:extLst>
      <p:ext uri="{BB962C8B-B14F-4D97-AF65-F5344CB8AC3E}">
        <p14:creationId xmlns:p14="http://schemas.microsoft.com/office/powerpoint/2010/main" val="2950790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sz="3600" b="1" dirty="0" smtClean="0"/>
              <a:t>References</a:t>
            </a:r>
            <a:endParaRPr lang="en-GB" sz="3600" b="1" dirty="0"/>
          </a:p>
        </p:txBody>
      </p:sp>
      <p:sp>
        <p:nvSpPr>
          <p:cNvPr id="3" name="TextBox 2"/>
          <p:cNvSpPr txBox="1"/>
          <p:nvPr/>
        </p:nvSpPr>
        <p:spPr>
          <a:xfrm>
            <a:off x="539552" y="4221088"/>
            <a:ext cx="8208912" cy="1631216"/>
          </a:xfrm>
          <a:prstGeom prst="rect">
            <a:avLst/>
          </a:prstGeom>
          <a:noFill/>
        </p:spPr>
        <p:txBody>
          <a:bodyPr wrap="square" rtlCol="0">
            <a:spAutoFit/>
          </a:bodyPr>
          <a:lstStyle/>
          <a:p>
            <a:r>
              <a:rPr lang="en-GB" sz="2000" dirty="0" err="1" smtClean="0"/>
              <a:t>Dauncey</a:t>
            </a:r>
            <a:r>
              <a:rPr lang="en-GB" sz="2000" dirty="0" smtClean="0"/>
              <a:t>, M. </a:t>
            </a:r>
            <a:r>
              <a:rPr lang="en-GB" sz="2000" dirty="0"/>
              <a:t>(2017) </a:t>
            </a:r>
            <a:r>
              <a:rPr lang="en-GB" sz="2000" i="1" dirty="0"/>
              <a:t>Research </a:t>
            </a:r>
            <a:r>
              <a:rPr lang="en-GB" sz="2000" i="1" dirty="0" smtClean="0"/>
              <a:t>Briefing Additional </a:t>
            </a:r>
            <a:r>
              <a:rPr lang="en-GB" sz="2000" i="1" dirty="0"/>
              <a:t>Learning </a:t>
            </a:r>
            <a:r>
              <a:rPr lang="en-GB" sz="2000" i="1" dirty="0" smtClean="0"/>
              <a:t>Needs and </a:t>
            </a:r>
            <a:r>
              <a:rPr lang="en-GB" sz="2000" i="1" dirty="0"/>
              <a:t>Education </a:t>
            </a:r>
            <a:r>
              <a:rPr lang="en-GB" sz="2000" i="1" dirty="0" smtClean="0"/>
              <a:t>Tribunal (Wales</a:t>
            </a:r>
            <a:r>
              <a:rPr lang="en-GB" sz="2000" i="1" dirty="0"/>
              <a:t>) </a:t>
            </a:r>
            <a:r>
              <a:rPr lang="en-GB" sz="2000" i="1" dirty="0" smtClean="0"/>
              <a:t>Bill</a:t>
            </a:r>
            <a:r>
              <a:rPr lang="en-GB" sz="2000" dirty="0" smtClean="0"/>
              <a:t> Paper Number 17-005 Cardiff: National Assembly for </a:t>
            </a:r>
            <a:r>
              <a:rPr lang="en-GB" sz="2000" dirty="0"/>
              <a:t>Wales Available </a:t>
            </a:r>
            <a:r>
              <a:rPr lang="en-GB" sz="2000" dirty="0" smtClean="0"/>
              <a:t>at: </a:t>
            </a:r>
            <a:r>
              <a:rPr lang="en-GB" sz="2000" dirty="0">
                <a:hlinkClick r:id="rId2"/>
              </a:rPr>
              <a:t>http://</a:t>
            </a:r>
            <a:r>
              <a:rPr lang="en-GB" sz="2000" dirty="0" smtClean="0">
                <a:hlinkClick r:id="rId2"/>
              </a:rPr>
              <a:t>www.assembly.wales/research%20documents/17-005/17-005-web-english.pdf</a:t>
            </a:r>
            <a:r>
              <a:rPr lang="en-GB" sz="2000" dirty="0" smtClean="0"/>
              <a:t> [Accessed 19-11-2017]</a:t>
            </a:r>
            <a:endParaRPr lang="en-GB" sz="2000" i="1" dirty="0"/>
          </a:p>
        </p:txBody>
      </p:sp>
      <p:sp>
        <p:nvSpPr>
          <p:cNvPr id="4" name="TextBox 3"/>
          <p:cNvSpPr txBox="1"/>
          <p:nvPr/>
        </p:nvSpPr>
        <p:spPr>
          <a:xfrm>
            <a:off x="570887" y="1124744"/>
            <a:ext cx="8208912" cy="1323439"/>
          </a:xfrm>
          <a:prstGeom prst="rect">
            <a:avLst/>
          </a:prstGeom>
          <a:noFill/>
        </p:spPr>
        <p:txBody>
          <a:bodyPr wrap="square" rtlCol="0">
            <a:spAutoFit/>
          </a:bodyPr>
          <a:lstStyle/>
          <a:p>
            <a:r>
              <a:rPr lang="en-GB" sz="2000" dirty="0" err="1" smtClean="0"/>
              <a:t>Dauncey</a:t>
            </a:r>
            <a:r>
              <a:rPr lang="en-GB" sz="2000" dirty="0" smtClean="0"/>
              <a:t>, M. </a:t>
            </a:r>
            <a:r>
              <a:rPr lang="en-GB" sz="2000" dirty="0"/>
              <a:t>(</a:t>
            </a:r>
            <a:r>
              <a:rPr lang="en-GB" sz="2000" dirty="0" smtClean="0"/>
              <a:t>2015a) </a:t>
            </a:r>
            <a:r>
              <a:rPr lang="en-GB" sz="2000" i="1" dirty="0"/>
              <a:t>Special Educational Needs (SEN)/Additional Learning Needs (ALN) in </a:t>
            </a:r>
            <a:r>
              <a:rPr lang="en-GB" sz="2000" i="1" dirty="0" smtClean="0"/>
              <a:t>Wales </a:t>
            </a:r>
            <a:r>
              <a:rPr lang="en-GB" sz="2000" dirty="0" smtClean="0"/>
              <a:t>Paper Number 15-055 Cardiff: National Assembly for </a:t>
            </a:r>
            <a:r>
              <a:rPr lang="en-GB" sz="2000" dirty="0"/>
              <a:t>Wales Available </a:t>
            </a:r>
            <a:r>
              <a:rPr lang="en-GB" sz="2000" dirty="0" smtClean="0"/>
              <a:t>at: </a:t>
            </a:r>
            <a:r>
              <a:rPr lang="en-GB" sz="2000" dirty="0">
                <a:hlinkClick r:id="rId3"/>
              </a:rPr>
              <a:t>http://</a:t>
            </a:r>
            <a:r>
              <a:rPr lang="en-GB" sz="2000" dirty="0" smtClean="0">
                <a:hlinkClick r:id="rId3"/>
              </a:rPr>
              <a:t>dera.ioe.ac.uk/23945/7/15-025_Redacted.pdf</a:t>
            </a:r>
            <a:r>
              <a:rPr lang="en-GB" sz="2000" dirty="0" smtClean="0"/>
              <a:t>  </a:t>
            </a:r>
            <a:r>
              <a:rPr lang="en-GB" sz="2000" dirty="0"/>
              <a:t>[</a:t>
            </a:r>
            <a:r>
              <a:rPr lang="en-GB" sz="2000" dirty="0" smtClean="0"/>
              <a:t>Accessed 19-11-2017]</a:t>
            </a:r>
            <a:endParaRPr lang="en-GB" sz="2000" i="1" dirty="0"/>
          </a:p>
        </p:txBody>
      </p:sp>
      <p:sp>
        <p:nvSpPr>
          <p:cNvPr id="5" name="TextBox 4"/>
          <p:cNvSpPr txBox="1"/>
          <p:nvPr/>
        </p:nvSpPr>
        <p:spPr>
          <a:xfrm>
            <a:off x="590925" y="2610366"/>
            <a:ext cx="8208912" cy="1323439"/>
          </a:xfrm>
          <a:prstGeom prst="rect">
            <a:avLst/>
          </a:prstGeom>
          <a:noFill/>
        </p:spPr>
        <p:txBody>
          <a:bodyPr wrap="square" rtlCol="0">
            <a:spAutoFit/>
          </a:bodyPr>
          <a:lstStyle/>
          <a:p>
            <a:r>
              <a:rPr lang="en-GB" sz="2000" dirty="0" err="1" smtClean="0"/>
              <a:t>Dauncey</a:t>
            </a:r>
            <a:r>
              <a:rPr lang="en-GB" sz="2000" dirty="0" smtClean="0"/>
              <a:t>, M. </a:t>
            </a:r>
            <a:r>
              <a:rPr lang="en-GB" sz="2000" dirty="0"/>
              <a:t>(</a:t>
            </a:r>
            <a:r>
              <a:rPr lang="en-GB" sz="2000" dirty="0" smtClean="0"/>
              <a:t>2015b) </a:t>
            </a:r>
            <a:r>
              <a:rPr lang="en-GB" sz="2000" i="1" dirty="0"/>
              <a:t>Committee to carry out pre-legislative scrutiny of Draft ALN </a:t>
            </a:r>
            <a:r>
              <a:rPr lang="en-GB" sz="2000" i="1" dirty="0" smtClean="0"/>
              <a:t>Bill</a:t>
            </a:r>
            <a:r>
              <a:rPr lang="en-GB" sz="2000" dirty="0"/>
              <a:t> </a:t>
            </a:r>
            <a:r>
              <a:rPr lang="en-GB" sz="2000" dirty="0" smtClean="0"/>
              <a:t> Cardiff: National Assembly for </a:t>
            </a:r>
            <a:r>
              <a:rPr lang="en-GB" sz="2000" dirty="0"/>
              <a:t>Wales Available </a:t>
            </a:r>
            <a:r>
              <a:rPr lang="en-GB" sz="2000" dirty="0" smtClean="0"/>
              <a:t>at: </a:t>
            </a:r>
            <a:r>
              <a:rPr lang="en-GB" sz="2000" dirty="0">
                <a:hlinkClick r:id="rId4"/>
              </a:rPr>
              <a:t>https://seneddresearch.blog/2015/10/14/committee-to-carry-out-pre-legislative-scrutiny-of-draft-aln-bill</a:t>
            </a:r>
            <a:r>
              <a:rPr lang="en-GB" sz="2000" dirty="0" smtClean="0">
                <a:hlinkClick r:id="rId4"/>
              </a:rPr>
              <a:t>/</a:t>
            </a:r>
            <a:r>
              <a:rPr lang="en-GB" sz="2000" dirty="0" smtClean="0"/>
              <a:t> [Accessed 19-11-2017]</a:t>
            </a:r>
            <a:endParaRPr lang="en-GB" sz="2000" i="1" dirty="0"/>
          </a:p>
        </p:txBody>
      </p:sp>
    </p:spTree>
    <p:extLst>
      <p:ext uri="{BB962C8B-B14F-4D97-AF65-F5344CB8AC3E}">
        <p14:creationId xmlns:p14="http://schemas.microsoft.com/office/powerpoint/2010/main" val="234094702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sz="3600" b="1" dirty="0" smtClean="0"/>
              <a:t>References</a:t>
            </a:r>
            <a:endParaRPr lang="en-GB" sz="3600" b="1" dirty="0"/>
          </a:p>
        </p:txBody>
      </p:sp>
      <p:sp>
        <p:nvSpPr>
          <p:cNvPr id="4" name="TextBox 3"/>
          <p:cNvSpPr txBox="1"/>
          <p:nvPr/>
        </p:nvSpPr>
        <p:spPr>
          <a:xfrm>
            <a:off x="570887" y="1124744"/>
            <a:ext cx="8208912" cy="1631216"/>
          </a:xfrm>
          <a:prstGeom prst="rect">
            <a:avLst/>
          </a:prstGeom>
          <a:noFill/>
        </p:spPr>
        <p:txBody>
          <a:bodyPr wrap="square" rtlCol="0">
            <a:spAutoFit/>
          </a:bodyPr>
          <a:lstStyle/>
          <a:p>
            <a:r>
              <a:rPr lang="en-GB" sz="2000" dirty="0" smtClean="0"/>
              <a:t>National Assembly for Wales (2017) </a:t>
            </a:r>
            <a:r>
              <a:rPr lang="en-GB" sz="2000" i="1" dirty="0" smtClean="0"/>
              <a:t>Draft </a:t>
            </a:r>
            <a:r>
              <a:rPr lang="en-GB" sz="2000" i="1" dirty="0" err="1" smtClean="0"/>
              <a:t>Additonal</a:t>
            </a:r>
            <a:r>
              <a:rPr lang="en-GB" sz="2000" i="1" dirty="0" smtClean="0"/>
              <a:t> Learning Needs Code of Practice </a:t>
            </a:r>
            <a:r>
              <a:rPr lang="en-GB" sz="2000" dirty="0" smtClean="0"/>
              <a:t>Cardiff: National Assembly for </a:t>
            </a:r>
            <a:r>
              <a:rPr lang="en-GB" sz="2000" dirty="0"/>
              <a:t>Wales Available </a:t>
            </a:r>
            <a:r>
              <a:rPr lang="en-GB" sz="2000" dirty="0" smtClean="0"/>
              <a:t>at: </a:t>
            </a:r>
            <a:r>
              <a:rPr lang="en-GB" sz="2000" dirty="0">
                <a:hlinkClick r:id="rId2"/>
              </a:rPr>
              <a:t>http://</a:t>
            </a:r>
            <a:r>
              <a:rPr lang="en-GB" sz="2000" dirty="0" smtClean="0">
                <a:hlinkClick r:id="rId2"/>
              </a:rPr>
              <a:t>www.senedd.assembly.wales/documents/s59527/Draft%20Additional%20Learning%20Needs%20Code%20February%202017.pdf</a:t>
            </a:r>
            <a:r>
              <a:rPr lang="en-GB" sz="2000" dirty="0" smtClean="0"/>
              <a:t> [Accessed 19-11-2017]</a:t>
            </a:r>
            <a:endParaRPr lang="en-GB" sz="2000" i="1" dirty="0"/>
          </a:p>
        </p:txBody>
      </p:sp>
    </p:spTree>
    <p:extLst>
      <p:ext uri="{BB962C8B-B14F-4D97-AF65-F5344CB8AC3E}">
        <p14:creationId xmlns:p14="http://schemas.microsoft.com/office/powerpoint/2010/main" val="3460491347"/>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UWTSD PPT Template (lectures)">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1612</TotalTime>
  <Words>871</Words>
  <Application>Microsoft Office PowerPoint</Application>
  <PresentationFormat>On-screen Show (4:3)</PresentationFormat>
  <Paragraphs>63</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UWTSD PPT Template (lectures)</vt:lpstr>
      <vt:lpstr>SJSI5017: Equality and Disability in Education Government Policy: Additional Learning Needs</vt:lpstr>
      <vt:lpstr>Recap of last session</vt:lpstr>
      <vt:lpstr>Key concepts and phrases </vt:lpstr>
      <vt:lpstr>PowerPoint Presentation</vt:lpstr>
      <vt:lpstr>What do we mean by Additional Learning Needs?</vt:lpstr>
      <vt:lpstr>Additional Learning Needs and Education Tribunal (Wales) Bill </vt:lpstr>
      <vt:lpstr>Additional Learning Needs</vt:lpstr>
      <vt:lpstr>Additional Learning Needs and Education Tribunal (Wales) Bill </vt:lpstr>
      <vt:lpstr>Additional Learning Needs and Education Tribunal (Wales) Bill </vt:lpstr>
      <vt:lpstr>How many young people are affected?</vt:lpstr>
      <vt:lpstr>Close reading exercise – Draft Additional Learning Needs Code</vt:lpstr>
      <vt:lpstr>References</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SJTA4010: Additional Needs in Context</dc:title>
  <dc:creator>Ken Dicks</dc:creator>
  <cp:lastModifiedBy>Ken Dicks</cp:lastModifiedBy>
  <cp:revision>79</cp:revision>
  <cp:lastPrinted>2016-11-12T10:46:07Z</cp:lastPrinted>
  <dcterms:created xsi:type="dcterms:W3CDTF">2016-10-28T11:34:04Z</dcterms:created>
  <dcterms:modified xsi:type="dcterms:W3CDTF">2017-11-19T14:59:04Z</dcterms:modified>
</cp:coreProperties>
</file>