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2028" autoAdjust="0"/>
  </p:normalViewPr>
  <p:slideViewPr>
    <p:cSldViewPr>
      <p:cViewPr varScale="1">
        <p:scale>
          <a:sx n="74" d="100"/>
          <a:sy n="74" d="100"/>
        </p:scale>
        <p:origin x="1022" y="67"/>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7FFAFB-FB59-4C38-AC12-A52217C21EA4}" type="datetimeFigureOut">
              <a:rPr lang="en-GB" smtClean="0"/>
              <a:pPr/>
              <a:t>11/09/2023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ED04086-AC4D-4CF8-AD1F-DD670172D175}" type="slidenum">
              <a:rPr lang="en-GB" smtClean="0"/>
              <a:pPr/>
              <a:t>‹#›</a:t>
            </a:fld>
            <a:endParaRPr lang="en-GB"/>
          </a:p>
        </p:txBody>
      </p:sp>
    </p:spTree>
    <p:extLst>
      <p:ext uri="{BB962C8B-B14F-4D97-AF65-F5344CB8AC3E}">
        <p14:creationId xmlns:p14="http://schemas.microsoft.com/office/powerpoint/2010/main" val="1404904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itchFamily="34" charset="0"/>
              <a:buChar char="•"/>
            </a:pPr>
            <a:r>
              <a:rPr lang="en-GB" dirty="0">
                <a:latin typeface="Times New Roman" pitchFamily="18" charset="0"/>
                <a:cs typeface="Times New Roman" pitchFamily="18" charset="0"/>
              </a:rPr>
              <a:t>The mental health considerations include social well-being and psychological and emotional connectivity. </a:t>
            </a:r>
          </a:p>
          <a:p>
            <a:pPr marL="171450" indent="-171450" algn="just">
              <a:buFont typeface="Arial" pitchFamily="34" charset="0"/>
              <a:buChar char="•"/>
            </a:pPr>
            <a:r>
              <a:rPr lang="en-GB" dirty="0"/>
              <a:t>The state of mind and condition of an individual for analysing the various aspects related to their daily routine is called mental health. </a:t>
            </a:r>
            <a:endParaRPr lang="en-GB" dirty="0">
              <a:latin typeface="Times New Roman" pitchFamily="18" charset="0"/>
              <a:cs typeface="Times New Roman" pitchFamily="18" charset="0"/>
            </a:endParaRP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It influences cognition, behaviour and perception for measuring a particular context, also called mental health.</a:t>
            </a:r>
            <a:endParaRPr lang="en-US" dirty="0">
              <a:latin typeface="Times New Roman" pitchFamily="18" charset="0"/>
              <a:cs typeface="Times New Roman" pitchFamily="18" charset="0"/>
            </a:endParaRP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A human being who is between the age and stage of puberty and birth is also called a child. On the other hand, the duration of puberty, infancy, and developmental period is measured as a child.</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In this period, he or she is between being a child and an adult.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It is also determined as the stage for a person who is young and has begun puberty, but he/she does not achieve the stage of adulthood yet.</a:t>
            </a:r>
            <a:endParaRPr lang="en-GB" dirty="0">
              <a:latin typeface="Times New Roman" pitchFamily="18" charset="0"/>
              <a:cs typeface="Times New Roman" pitchFamily="18" charset="0"/>
            </a:endParaRP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2</a:t>
            </a:fld>
            <a:endParaRPr lang="en-GB"/>
          </a:p>
        </p:txBody>
      </p:sp>
    </p:spTree>
    <p:extLst>
      <p:ext uri="{BB962C8B-B14F-4D97-AF65-F5344CB8AC3E}">
        <p14:creationId xmlns:p14="http://schemas.microsoft.com/office/powerpoint/2010/main" val="27471591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itchFamily="34" charset="0"/>
              <a:buChar char="•"/>
            </a:pPr>
            <a:r>
              <a:rPr lang="en-US" dirty="0">
                <a:latin typeface="Times New Roman" pitchFamily="18" charset="0"/>
                <a:cs typeface="Times New Roman" pitchFamily="18" charset="0"/>
              </a:rPr>
              <a:t>The history of mental health in the UK consists of certain facts as mental health and other issues related to the child's health came into the focus of the British government in the 1700s. </a:t>
            </a:r>
          </a:p>
          <a:p>
            <a:pPr marL="171450" indent="-171450" algn="just">
              <a:buFont typeface="Arial" pitchFamily="34" charset="0"/>
              <a:buChar char="•"/>
            </a:pPr>
            <a:r>
              <a:rPr lang="en-US" dirty="0">
                <a:latin typeface="Times New Roman" pitchFamily="18" charset="0"/>
                <a:cs typeface="Times New Roman" pitchFamily="18" charset="0"/>
              </a:rPr>
              <a:t>Mental health in England was considered a mental illness in the 16th and 17th centuries. </a:t>
            </a:r>
          </a:p>
          <a:p>
            <a:pPr marL="171450" indent="-171450" algn="just">
              <a:buFont typeface="Arial" pitchFamily="34" charset="0"/>
              <a:buChar char="•"/>
            </a:pPr>
            <a:r>
              <a:rPr lang="en-US" dirty="0">
                <a:latin typeface="Times New Roman" pitchFamily="18" charset="0"/>
                <a:cs typeface="Times New Roman" pitchFamily="18" charset="0"/>
              </a:rPr>
              <a:t>In the historical period, mental health in the UK was considered a mental illness instead of a supernatural event that was treated with the help of several traditional methods in the country.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US" dirty="0">
                <a:latin typeface="Times New Roman" pitchFamily="18" charset="0"/>
                <a:cs typeface="Times New Roman" pitchFamily="18" charset="0"/>
              </a:rPr>
              <a:t>Child mental health in the UK in the previous times was increased due to labour as the children were required to work in several areas before attaining a specific age limit.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In the 1760s, a wealthy merchant in London identified that the children in the city used to work as sweepers and sell matches and other products. There was already an act of 1788 which was not enforced, and the child was being exploited in the city.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The current situation in the United Kingdom is such that the government has imposed legislation and legal regulations to control the position of mental health and other issues related to children.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The Mental Health Act of 1983 allows children to receive appropriate treatment for mental health problems.</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latin typeface="Times New Roman" pitchFamily="18" charset="0"/>
              <a:cs typeface="Times New Roman" pitchFamily="18" charset="0"/>
            </a:endParaRP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3</a:t>
            </a:fld>
            <a:endParaRPr lang="en-GB"/>
          </a:p>
        </p:txBody>
      </p:sp>
    </p:spTree>
    <p:extLst>
      <p:ext uri="{BB962C8B-B14F-4D97-AF65-F5344CB8AC3E}">
        <p14:creationId xmlns:p14="http://schemas.microsoft.com/office/powerpoint/2010/main" val="1043467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For this study, the researcher has used interpretivism research philosophy for evaluating the mental health and well-being strategies in children aged between 6 to 16 years.</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For this investigation, the researcher has focused on employing the descriptive research design to offer logical information about a specific population, group or phenomenon.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For this research, inductive research approach is used for evaluating the mental health and well-being strategies in children aged 6 to 16 years.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Grounded theory as a research strategy is used as it has allowed the systematic generation of data explaining particular subjects for evaluating mental health and well-being strategies in children aged between 6 to 16 years.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For this study, the researcher has used secondary form of data collection, which means gathering data from already published articles, journals, books, etc.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For this research, the researcher has employed qualitative data analysis technique in which thematic analysis is further used.</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latin typeface="Times New Roman" pitchFamily="18" charset="0"/>
              <a:cs typeface="Times New Roman" pitchFamily="18" charset="0"/>
            </a:endParaRP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latin typeface="Times New Roman" pitchFamily="18" charset="0"/>
              <a:cs typeface="Times New Roman" pitchFamily="18" charset="0"/>
            </a:endParaRP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4</a:t>
            </a:fld>
            <a:endParaRPr lang="en-GB"/>
          </a:p>
        </p:txBody>
      </p:sp>
    </p:spTree>
    <p:extLst>
      <p:ext uri="{BB962C8B-B14F-4D97-AF65-F5344CB8AC3E}">
        <p14:creationId xmlns:p14="http://schemas.microsoft.com/office/powerpoint/2010/main" val="36704943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The mental health of the individual includes their ability to think, act and feel, as well as also involve their social, psychological and emotional well-being.</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At that time, only family members were allowed to take care of the children, and mental illness was also treated by the family members.</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The traumatic experience for the children includes family conflict, long-term illness or changing school.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The traumatic experience in adolescence in the UK causes major issues of behaviour disorders along with this, they often feel anxiety and ultimately, suicide becomes the leading cause of death in young individuals who are aged from 15 to 24 years.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As the data suggests, mental health issues are becoming more complex among children; this shows in 2021, 12 per cent of young girls and 20 per cent of young boys are facing mental disorders and behavioural issues.</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There is also evidence that shows psychological changes that happen in adolescence that appears in new cognitive structures. As a result of this suicidal intent and ideation, depression and anxiety are some of the common mental health issues faced by adolescence.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Under these laws, it helps in telling individuals how they can be treated when facing major mental health disorder. The main objective of the Mental Health Act (MHA) of 1983 is to maintain and improve the health and well-being of individuals who need mental treatment and help in order to deal with signs and symptoms of mental illness. </a:t>
            </a: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5</a:t>
            </a:fld>
            <a:endParaRPr lang="en-GB"/>
          </a:p>
        </p:txBody>
      </p:sp>
    </p:spTree>
    <p:extLst>
      <p:ext uri="{BB962C8B-B14F-4D97-AF65-F5344CB8AC3E}">
        <p14:creationId xmlns:p14="http://schemas.microsoft.com/office/powerpoint/2010/main" val="1232875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Moreover at the time when children bring their knees far from their chest, then, there are chances that they get jammed in the chimney. This increases the fear of the children, and because of the increase in their fear, they are started to face mental health issues.  </a:t>
            </a:r>
            <a:endParaRPr lang="en-US" dirty="0">
              <a:latin typeface="Times New Roman" pitchFamily="18" charset="0"/>
              <a:cs typeface="Times New Roman" pitchFamily="18" charset="0"/>
            </a:endParaRPr>
          </a:p>
          <a:p>
            <a:pPr marL="171450" indent="-171450" algn="just">
              <a:buFont typeface="Arial" pitchFamily="34" charset="0"/>
              <a:buChar char="•"/>
            </a:pPr>
            <a:r>
              <a:rPr lang="en-GB" dirty="0">
                <a:latin typeface="Times New Roman" pitchFamily="18" charset="0"/>
                <a:cs typeface="Times New Roman" pitchFamily="18" charset="0"/>
              </a:rPr>
              <a:t>In the 18</a:t>
            </a:r>
            <a:r>
              <a:rPr lang="en-GB" baseline="30000" dirty="0">
                <a:latin typeface="Times New Roman" pitchFamily="18" charset="0"/>
                <a:cs typeface="Times New Roman" pitchFamily="18" charset="0"/>
              </a:rPr>
              <a:t>th</a:t>
            </a:r>
            <a:r>
              <a:rPr lang="en-GB" dirty="0">
                <a:latin typeface="Times New Roman" pitchFamily="18" charset="0"/>
                <a:cs typeface="Times New Roman" pitchFamily="18" charset="0"/>
              </a:rPr>
              <a:t> century, the Chimney Sweeps Act was introduced and passed in the year 1834, and with the help of this Act, it was illegal in the UK to employ children who were below the age of 10 in the previous times.</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Discrimination, depression and anxiety are some of the reasons why adolescents in the UK face mental health issues. They also face mental health issues when they are exposed to traumatic experiences.</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t>The mental health act shows the rights of a mental health disorder, and it allows management of an individual’s mental health concerns.</a:t>
            </a:r>
            <a:endParaRPr lang="en-GB" dirty="0">
              <a:latin typeface="Times New Roman" pitchFamily="18" charset="0"/>
              <a:cs typeface="Times New Roman" pitchFamily="18" charset="0"/>
            </a:endParaRP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Times New Roman" pitchFamily="18" charset="0"/>
                <a:ea typeface="+mn-ea"/>
                <a:cs typeface="Times New Roman" pitchFamily="18" charset="0"/>
              </a:rPr>
              <a:t>Common mental health disorders in young involve depression alongside attention deficit hyperactivity, and these are the major leading causes of death because of suicide.</a:t>
            </a:r>
            <a:endParaRPr lang="en-GB" dirty="0">
              <a:latin typeface="Times New Roman" pitchFamily="18" charset="0"/>
              <a:cs typeface="Times New Roman" pitchFamily="18" charset="0"/>
            </a:endParaRPr>
          </a:p>
          <a:p>
            <a:pPr lvl="0"/>
            <a:r>
              <a:rPr lang="en-GB" sz="1200" kern="1200" dirty="0">
                <a:solidFill>
                  <a:schemeClr val="tx1"/>
                </a:solidFill>
                <a:effectLst/>
                <a:latin typeface="+mn-lt"/>
                <a:ea typeface="+mn-ea"/>
                <a:cs typeface="+mn-cs"/>
              </a:rPr>
              <a:t>The interests and needs of Newham Borough take priority over the demands and requirements of each person. This culture can create a higher burden as they can feel depression and anxiety in many situations. </a:t>
            </a:r>
          </a:p>
          <a:p>
            <a:pPr lvl="0"/>
            <a:r>
              <a:rPr lang="en-GB" sz="1200" kern="1200" dirty="0">
                <a:solidFill>
                  <a:schemeClr val="tx1"/>
                </a:solidFill>
                <a:effectLst/>
                <a:latin typeface="+mn-lt"/>
                <a:ea typeface="+mn-ea"/>
                <a:cs typeface="+mn-cs"/>
              </a:rPr>
              <a:t> In families, there are demands for career fulfilment, and working to earn income and taking care of families and values can define traumatised situations.  Asian children at Newham Borough are raised with certain expectations, and because of this, there are possibilities of constant pressure.</a:t>
            </a:r>
          </a:p>
          <a:p>
            <a:r>
              <a:rPr lang="en-GB" sz="1200" kern="1200" dirty="0">
                <a:solidFill>
                  <a:schemeClr val="tx1"/>
                </a:solidFill>
                <a:effectLst/>
                <a:latin typeface="+mn-lt"/>
                <a:ea typeface="+mn-ea"/>
                <a:cs typeface="+mn-cs"/>
              </a:rPr>
              <a:t>Therefore, if the child is unable to work on the expectations and demands that are set by their families, then they are likely to get traumatised and feel anxious. </a:t>
            </a:r>
          </a:p>
          <a:p>
            <a:r>
              <a:rPr lang="en-GB" sz="1200" kern="1200" dirty="0">
                <a:solidFill>
                  <a:schemeClr val="tx1"/>
                </a:solidFill>
                <a:effectLst/>
                <a:latin typeface="+mn-lt"/>
                <a:ea typeface="+mn-ea"/>
                <a:cs typeface="+mn-cs"/>
              </a:rPr>
              <a:t>Some of Newham's differences in demographics show major risk factors for mental illness. Another pressure that is commonly recognised is regarding cultural expectations, as many parents do not recognise cultural expectations.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6</a:t>
            </a:fld>
            <a:endParaRPr lang="en-GB"/>
          </a:p>
        </p:txBody>
      </p:sp>
    </p:spTree>
    <p:extLst>
      <p:ext uri="{BB962C8B-B14F-4D97-AF65-F5344CB8AC3E}">
        <p14:creationId xmlns:p14="http://schemas.microsoft.com/office/powerpoint/2010/main" val="3192656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itchFamily="34" charset="0"/>
              <a:buChar char="•"/>
            </a:pPr>
            <a:r>
              <a:rPr lang="en-GB" dirty="0">
                <a:latin typeface="Times New Roman" pitchFamily="18" charset="0"/>
                <a:cs typeface="Times New Roman" pitchFamily="18" charset="0"/>
              </a:rPr>
              <a:t>Based on the above findings, it has been identified that an individual under the age of 18 years is considered a child in the United Kingdom (UK). It is noteworthy that the duration of infancy, developmental period as well as puberty all is measured as the term child. </a:t>
            </a:r>
          </a:p>
          <a:p>
            <a:pPr marL="171450" indent="-171450" algn="just">
              <a:buFont typeface="Arial" pitchFamily="34" charset="0"/>
              <a:buChar char="•"/>
            </a:pPr>
            <a:r>
              <a:rPr lang="en-GB" dirty="0">
                <a:latin typeface="Times New Roman" pitchFamily="18" charset="0"/>
                <a:cs typeface="Times New Roman" pitchFamily="18" charset="0"/>
              </a:rPr>
              <a:t>The four types of children have been identified, namely: melancholic, choleric, sanguine and phlegmatic, which represent different personalities, including analytical, dominant, expressive and loyal, respectively. </a:t>
            </a:r>
          </a:p>
          <a:p>
            <a:pPr marL="171450" indent="-171450" algn="just">
              <a:buFont typeface="Arial" pitchFamily="34" charset="0"/>
              <a:buChar char="•"/>
            </a:pPr>
            <a:r>
              <a:rPr lang="en-GB" dirty="0">
                <a:latin typeface="Times New Roman" pitchFamily="18" charset="0"/>
                <a:cs typeface="Times New Roman" pitchFamily="18" charset="0"/>
              </a:rPr>
              <a:t>It has been discussed that an individual's social well-being, psychological as well as emotional factors play an imperative consideration in a person's mental health.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It has been discussed that a person with a healthy mental state is able to make better decisions in all aspects of life. Anxiety, depression, personality and other types of disorders are concerned with the acknowledgement of the mental health of an individual.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Moreover, the forceful employment of children of the children at the age of receiving education was further understood to be a major long-term challenge by the UK government.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To put an end to this child labour and this heinous practice, the government of the UK imposed several acts as a treatment of mental issues that were gaining attention all across the nation.</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Times New Roman" pitchFamily="18" charset="0"/>
                <a:ea typeface="+mn-ea"/>
                <a:cs typeface="Times New Roman" pitchFamily="18" charset="0"/>
              </a:rPr>
              <a:t>It has been identified that with the help of this act, the government of the UK opened the opportunities for the children with regard to education as they were free to receive quality knowledge and enhance their development of bodies as well as mind.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Times New Roman" pitchFamily="18" charset="0"/>
                <a:ea typeface="+mn-ea"/>
                <a:cs typeface="Times New Roman" pitchFamily="18" charset="0"/>
              </a:rPr>
              <a:t>Thus, it can be said that the Chimney Sweeps Act of 1832 was the government's response to the increasing mental health conditions in the children of the country. </a:t>
            </a:r>
            <a:r>
              <a:rPr lang="en-GB" dirty="0">
                <a:latin typeface="Times New Roman" pitchFamily="18" charset="0"/>
                <a:cs typeface="Times New Roman" pitchFamily="18" charset="0"/>
              </a:rPr>
              <a:t>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Times New Roman" pitchFamily="18" charset="0"/>
                <a:ea typeface="+mn-ea"/>
                <a:cs typeface="Times New Roman" pitchFamily="18" charset="0"/>
              </a:rPr>
              <a:t>Several factors in an individual’s life influence mental health.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Times New Roman" pitchFamily="18" charset="0"/>
                <a:ea typeface="+mn-ea"/>
                <a:cs typeface="Times New Roman" pitchFamily="18" charset="0"/>
              </a:rPr>
              <a:t>It has been discussed that a person with a healthy mental state is able to make better decisions in all aspects of life.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Times New Roman" pitchFamily="18" charset="0"/>
                <a:ea typeface="+mn-ea"/>
                <a:cs typeface="Times New Roman" pitchFamily="18" charset="0"/>
              </a:rPr>
              <a:t>Anxiety, depression, personality and other types of disorders are concerned with the acknowledgement of the mental health of an individual.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It has been identified that during that period, the only right to treat people with mental health was with the family members.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Only a few parents understood the influence of mental health conditions on their children and, as a result, avoided going to work in order to treat children in a better manner.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When parents chose to stay at home and treat their children's conditions, it captured the attention of the UK government.</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kern="1200" dirty="0">
              <a:solidFill>
                <a:schemeClr val="tx1"/>
              </a:solidFill>
              <a:effectLst/>
              <a:latin typeface="Times New Roman" pitchFamily="18" charset="0"/>
              <a:ea typeface="+mn-ea"/>
              <a:cs typeface="Times New Roman" pitchFamily="18" charset="0"/>
            </a:endParaRP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latin typeface="Times New Roman" pitchFamily="18" charset="0"/>
              <a:cs typeface="Times New Roman" pitchFamily="18" charset="0"/>
            </a:endParaRP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7</a:t>
            </a:fld>
            <a:endParaRPr lang="en-GB"/>
          </a:p>
        </p:txBody>
      </p:sp>
    </p:spTree>
    <p:extLst>
      <p:ext uri="{BB962C8B-B14F-4D97-AF65-F5344CB8AC3E}">
        <p14:creationId xmlns:p14="http://schemas.microsoft.com/office/powerpoint/2010/main" val="21452164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lgn="just">
              <a:buFont typeface="Arial" pitchFamily="34" charset="0"/>
              <a:buChar char="•"/>
            </a:pPr>
            <a:r>
              <a:rPr lang="en-GB" dirty="0">
                <a:latin typeface="Times New Roman" pitchFamily="18" charset="0"/>
                <a:cs typeface="Times New Roman" pitchFamily="18" charset="0"/>
              </a:rPr>
              <a:t>It is recommended that children play games and include relaxing activities in order to reduce the negative impacts of stress. </a:t>
            </a:r>
          </a:p>
          <a:p>
            <a:pPr marL="171450" lvl="0" indent="-171450" algn="just">
              <a:buFont typeface="Arial" pitchFamily="34" charset="0"/>
              <a:buChar char="•"/>
            </a:pPr>
            <a:r>
              <a:rPr lang="en-GB" dirty="0">
                <a:latin typeface="Times New Roman" pitchFamily="18" charset="0"/>
                <a:cs typeface="Times New Roman" pitchFamily="18" charset="0"/>
              </a:rPr>
              <a:t>Making time for entertaining activities can be beneficial for releasing excessive stress from both the body as well as the mind of the children ensuring positive growth in their minds. </a:t>
            </a:r>
          </a:p>
          <a:p>
            <a:pPr marL="171450" lvl="0" indent="-171450" algn="just">
              <a:buFont typeface="Arial" pitchFamily="34" charset="0"/>
              <a:buChar char="•"/>
            </a:pPr>
            <a:r>
              <a:rPr lang="en-GB" dirty="0">
                <a:latin typeface="Times New Roman" pitchFamily="18" charset="0"/>
                <a:cs typeface="Times New Roman" pitchFamily="18" charset="0"/>
              </a:rPr>
              <a:t>It is suggested that adults should build happy and positive relationships with their children so that they can feel free to share their feelings and any discomfort that they experience in their minds. </a:t>
            </a:r>
          </a:p>
          <a:p>
            <a:pPr marL="171450" lvl="0" indent="-171450" algn="just">
              <a:buFont typeface="Arial" pitchFamily="34" charset="0"/>
              <a:buChar char="•"/>
            </a:pPr>
            <a:r>
              <a:rPr lang="en-GB" dirty="0">
                <a:latin typeface="Times New Roman" pitchFamily="18" charset="0"/>
                <a:cs typeface="Times New Roman" pitchFamily="18" charset="0"/>
              </a:rPr>
              <a:t>It is recommended that adults should keep open and honest communication and actively check up on their behaviours. It can be beneficial for the adults to keep an active watch over any type of behavioural changes as they might be indicative of their mental health. </a:t>
            </a:r>
          </a:p>
          <a:p>
            <a:pPr marL="171450" lvl="0" indent="-171450" algn="just">
              <a:buFont typeface="Arial" pitchFamily="34" charset="0"/>
              <a:buChar char="•"/>
            </a:pPr>
            <a:r>
              <a:rPr lang="en-GB" dirty="0">
                <a:latin typeface="Times New Roman" pitchFamily="18" charset="0"/>
                <a:cs typeface="Times New Roman" pitchFamily="18" charset="0"/>
              </a:rPr>
              <a:t>It is recommended to enrol children in several physical activity programs such as martial arts, gymnastics and swimming to build resiliency within the children.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It is recommended that the government of the UK raise awareness regarding mental health conditions and their negative impact on the life of the children. Awareness programmes are beneficial ways to capture the attention of the common mass as well as educate them in the light of any issue or concern. Creating a sound awareness programme can further help the government in reducing the number of the mental health conditions in the children.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It is suggested that the government introduce and implement mental health programs to promote the mental health among the children.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The government should introduce policies that support the various mental health-related issues of the school-going children and equip teachers with appropriate knowledge concerning the mental health conditions of the children. </a:t>
            </a:r>
          </a:p>
          <a:p>
            <a:pPr marL="171450" lvl="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Suitable training programmes for teachers can be beneficial as they can help the teachers in understanding the different behaviours and needs of the children with mental health conditions. </a:t>
            </a:r>
          </a:p>
          <a:p>
            <a:pPr marL="17145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It is also suggested that the UK government introduce a 24/7 helpline to the individuals with an aim to provide psychosocial assistance to the children suffering from mental health conditions as well as the adults treating such children. </a:t>
            </a:r>
          </a:p>
          <a:p>
            <a:pPr marL="171450" indent="-171450" algn="just">
              <a:buFont typeface="Arial" pitchFamily="34" charset="0"/>
              <a:buChar char="•"/>
            </a:pPr>
            <a:r>
              <a:rPr lang="en-GB" sz="1200" kern="1200" dirty="0">
                <a:solidFill>
                  <a:schemeClr val="tx1"/>
                </a:solidFill>
                <a:effectLst/>
                <a:latin typeface="Times New Roman" pitchFamily="18" charset="0"/>
                <a:ea typeface="+mn-ea"/>
                <a:cs typeface="Times New Roman" pitchFamily="18" charset="0"/>
              </a:rPr>
              <a:t>Doing this will ensure that the immediate needs of the children with mental conditions are immediately responded to and the required action is taken in case of emergency.</a:t>
            </a:r>
            <a:endParaRPr lang="en-GB" dirty="0">
              <a:latin typeface="Times New Roman" pitchFamily="18" charset="0"/>
              <a:cs typeface="Times New Roman" pitchFamily="18" charset="0"/>
            </a:endParaRP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8</a:t>
            </a:fld>
            <a:endParaRPr lang="en-GB"/>
          </a:p>
        </p:txBody>
      </p:sp>
    </p:spTree>
    <p:extLst>
      <p:ext uri="{BB962C8B-B14F-4D97-AF65-F5344CB8AC3E}">
        <p14:creationId xmlns:p14="http://schemas.microsoft.com/office/powerpoint/2010/main" val="7885296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Mental health means that state of mind which supports the mental peace and current condition of human beings.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This is the condition which affects the whole lifestyle, working environment, behaviour, perception and reflex of the individual.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It is very much essential for humans that their mental peace is maintained during the course of their life so that it can support their overall development.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latin typeface="Times New Roman" pitchFamily="18" charset="0"/>
                <a:cs typeface="Times New Roman" pitchFamily="18" charset="0"/>
              </a:rPr>
              <a:t>During the 1800s, the Chimney Sweep Act was passed, which made it strictly prohibited and illegal for factories and other production houses to employ young children below the age of 10.</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According to the act, it is the right of mental people to get the proper treatment in any case concerning their issue. </a:t>
            </a:r>
          </a:p>
          <a:p>
            <a:pPr marL="171450" marR="0" indent="-171450" algn="just" defTabSz="914400" rtl="0" eaLnBrk="1" fontAlgn="auto" latinLnBrk="0" hangingPunct="1">
              <a:lnSpc>
                <a:spcPct val="100000"/>
              </a:lnSpc>
              <a:spcBef>
                <a:spcPts val="0"/>
              </a:spcBef>
              <a:spcAft>
                <a:spcPts val="0"/>
              </a:spcAft>
              <a:buClrTx/>
              <a:buSzTx/>
              <a:buFont typeface="Arial" pitchFamily="34" charset="0"/>
              <a:buChar char="•"/>
              <a:tabLst/>
              <a:defRPr/>
            </a:pPr>
            <a:r>
              <a:rPr lang="en-GB" sz="1200" kern="1200" dirty="0">
                <a:solidFill>
                  <a:schemeClr val="tx1"/>
                </a:solidFill>
                <a:effectLst/>
                <a:latin typeface="+mn-lt"/>
                <a:ea typeface="+mn-ea"/>
                <a:cs typeface="+mn-cs"/>
              </a:rPr>
              <a:t>The aim of this act is to maintain and improve the mental health condition of people who are in need of support. </a:t>
            </a:r>
            <a:endParaRPr lang="en-GB" dirty="0">
              <a:latin typeface="Times New Roman" pitchFamily="18" charset="0"/>
              <a:cs typeface="Times New Roman" pitchFamily="18" charset="0"/>
            </a:endParaRPr>
          </a:p>
          <a:p>
            <a:pPr marL="171450" indent="-171450" algn="just">
              <a:buFont typeface="Arial" pitchFamily="34" charset="0"/>
              <a:buChar char="•"/>
            </a:pP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BED04086-AC4D-4CF8-AD1F-DD670172D175}" type="slidenum">
              <a:rPr lang="en-GB" smtClean="0"/>
              <a:pPr/>
              <a:t>9</a:t>
            </a:fld>
            <a:endParaRPr lang="en-GB"/>
          </a:p>
        </p:txBody>
      </p:sp>
    </p:spTree>
    <p:extLst>
      <p:ext uri="{BB962C8B-B14F-4D97-AF65-F5344CB8AC3E}">
        <p14:creationId xmlns:p14="http://schemas.microsoft.com/office/powerpoint/2010/main" val="2473774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196A800-C662-4FF8-9C0E-2CE7E7B59DA6}"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196A800-C662-4FF8-9C0E-2CE7E7B59DA6}"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196A800-C662-4FF8-9C0E-2CE7E7B59DA6}"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CA4F14C6-343E-4C99-A532-0D5ECD4C6751}" type="datetimeFigureOut">
              <a:rPr lang="en-GB" smtClean="0"/>
              <a:pPr/>
              <a:t>11/09/2023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196A800-C662-4FF8-9C0E-2CE7E7B59DA6}"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196A800-C662-4FF8-9C0E-2CE7E7B59DA6}"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196A800-C662-4FF8-9C0E-2CE7E7B59DA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196A800-C662-4FF8-9C0E-2CE7E7B59DA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196A800-C662-4FF8-9C0E-2CE7E7B59DA6}"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196A800-C662-4FF8-9C0E-2CE7E7B59DA6}"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A4F14C6-343E-4C99-A532-0D5ECD4C6751}" type="datetimeFigureOut">
              <a:rPr lang="en-GB" smtClean="0"/>
              <a:pPr/>
              <a:t>11/09/2023</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196A800-C662-4FF8-9C0E-2CE7E7B59DA6}"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196A800-C662-4FF8-9C0E-2CE7E7B59DA6}"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A4F14C6-343E-4C99-A532-0D5ECD4C6751}" type="datetimeFigureOut">
              <a:rPr lang="en-GB" smtClean="0"/>
              <a:pPr/>
              <a:t>11/09/2023</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A4F14C6-343E-4C99-A532-0D5ECD4C6751}" type="datetimeFigureOut">
              <a:rPr lang="en-GB" smtClean="0"/>
              <a:pPr/>
              <a:t>11/09/2023</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196A800-C662-4FF8-9C0E-2CE7E7B59DA6}"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igital.nhs.uk/news/2021/rate-of-mental-disorders-among-children-remained-stable-in-2021-after-previous-rise-report-shows" TargetMode="External"/><Relationship Id="rId2" Type="http://schemas.openxmlformats.org/officeDocument/2006/relationships/hyperlink" Target="https://intriguing-history.com/chimney-sweeps-act-1834/" TargetMode="External"/><Relationship Id="rId1" Type="http://schemas.openxmlformats.org/officeDocument/2006/relationships/slideLayout" Target="../slideLayouts/slideLayout2.xml"/><Relationship Id="rId5" Type="http://schemas.openxmlformats.org/officeDocument/2006/relationships/hyperlink" Target="https://www.parliament.uk/about/living-heritage/transformingsociety/livinglearning/19thcentury/overview/childrenchimneys/" TargetMode="External"/><Relationship Id="rId4" Type="http://schemas.openxmlformats.org/officeDocument/2006/relationships/hyperlink" Target="https://www.nhs.uk/mental-health/social-care-and-your-rights/mental-health-and-the-law/mental-health-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Student name</a:t>
            </a:r>
            <a:r>
              <a:rPr lang="ro-RO" dirty="0"/>
              <a:t> Liliana Turbatu</a:t>
            </a:r>
            <a:br>
              <a:rPr lang="en-GB" dirty="0"/>
            </a:br>
            <a:r>
              <a:rPr lang="en-GB" dirty="0"/>
              <a:t>Student ID:</a:t>
            </a:r>
            <a:r>
              <a:rPr lang="ro-RO" dirty="0"/>
              <a:t> 1919066</a:t>
            </a:r>
            <a:br>
              <a:rPr lang="en-GB" dirty="0"/>
            </a:br>
            <a:r>
              <a:rPr lang="ro-RO" dirty="0"/>
              <a:t>Module name – independent project</a:t>
            </a:r>
          </a:p>
          <a:p>
            <a:r>
              <a:rPr lang="ro-RO" dirty="0"/>
              <a:t>Module code – Bmhp6020</a:t>
            </a:r>
            <a:endParaRPr lang="en-GB" dirty="0"/>
          </a:p>
        </p:txBody>
      </p:sp>
      <p:sp>
        <p:nvSpPr>
          <p:cNvPr id="2" name="Title 1"/>
          <p:cNvSpPr>
            <a:spLocks noGrp="1"/>
          </p:cNvSpPr>
          <p:nvPr>
            <p:ph type="ctrTitle"/>
          </p:nvPr>
        </p:nvSpPr>
        <p:spPr/>
        <p:txBody>
          <a:bodyPr>
            <a:normAutofit fontScale="90000"/>
          </a:bodyPr>
          <a:lstStyle/>
          <a:p>
            <a:r>
              <a:rPr lang="ro-RO" b="1" dirty="0"/>
              <a:t>Mental Health and welbeing strategies in children age 6 – 16years old</a:t>
            </a:r>
            <a:endParaRPr lang="en-GB" dirty="0"/>
          </a:p>
        </p:txBody>
      </p:sp>
    </p:spTree>
    <p:extLst>
      <p:ext uri="{BB962C8B-B14F-4D97-AF65-F5344CB8AC3E}">
        <p14:creationId xmlns:p14="http://schemas.microsoft.com/office/powerpoint/2010/main" val="3888054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Chapter 1: Introduction</a:t>
            </a:r>
            <a:endParaRPr lang="en-GB" dirty="0"/>
          </a:p>
        </p:txBody>
      </p:sp>
      <p:sp>
        <p:nvSpPr>
          <p:cNvPr id="3" name="Content Placeholder 2"/>
          <p:cNvSpPr>
            <a:spLocks noGrp="1"/>
          </p:cNvSpPr>
          <p:nvPr>
            <p:ph sz="quarter" idx="1"/>
          </p:nvPr>
        </p:nvSpPr>
        <p:spPr/>
        <p:txBody>
          <a:bodyPr>
            <a:normAutofit/>
          </a:bodyPr>
          <a:lstStyle/>
          <a:p>
            <a:pPr algn="just"/>
            <a:r>
              <a:rPr lang="en-GB" b="1" dirty="0"/>
              <a:t>Mental health: </a:t>
            </a:r>
            <a:r>
              <a:rPr lang="en-GB" dirty="0"/>
              <a:t>The act of feeling, acting and thinking about a particular state is measured as the mental health condition of a human body (Bland, Drake and Drayton, 2021). </a:t>
            </a:r>
          </a:p>
          <a:p>
            <a:pPr algn="just"/>
            <a:r>
              <a:rPr lang="en-GB" b="1" dirty="0"/>
              <a:t>Children and adolescents: </a:t>
            </a:r>
            <a:r>
              <a:rPr lang="en-GB" dirty="0"/>
              <a:t>Any individual below the age of 18 is called a child in the United Kingdom.</a:t>
            </a:r>
          </a:p>
        </p:txBody>
      </p:sp>
    </p:spTree>
    <p:extLst>
      <p:ext uri="{BB962C8B-B14F-4D97-AF65-F5344CB8AC3E}">
        <p14:creationId xmlns:p14="http://schemas.microsoft.com/office/powerpoint/2010/main" val="4060128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Chapter 2: Background</a:t>
            </a:r>
            <a:endParaRPr lang="en-GB" dirty="0"/>
          </a:p>
        </p:txBody>
      </p:sp>
      <p:sp>
        <p:nvSpPr>
          <p:cNvPr id="3" name="Content Placeholder 2"/>
          <p:cNvSpPr>
            <a:spLocks noGrp="1"/>
          </p:cNvSpPr>
          <p:nvPr>
            <p:ph sz="half" idx="1"/>
          </p:nvPr>
        </p:nvSpPr>
        <p:spPr/>
        <p:txBody>
          <a:bodyPr>
            <a:normAutofit fontScale="85000" lnSpcReduction="20000"/>
          </a:bodyPr>
          <a:lstStyle/>
          <a:p>
            <a:pPr algn="just"/>
            <a:r>
              <a:rPr lang="en-US" dirty="0"/>
              <a:t>In the 16th and the start of the 17th century, mentally ill patients were treated by family members, and only the members of the family used to take care of the patient (Historic England, 2023). </a:t>
            </a:r>
          </a:p>
          <a:p>
            <a:pPr algn="just"/>
            <a:r>
              <a:rPr lang="en-GB" dirty="0"/>
              <a:t>The solution to this came out in the 1800s as the preoccupation towards the exploitation of children came into sight of the parliament, and the Chimney Sweeps Act was introduced and passed in 1832, which made it illegal to employ children who are below the age of 10 (Parliament, 2023). </a:t>
            </a:r>
          </a:p>
        </p:txBody>
      </p:sp>
      <p:pic>
        <p:nvPicPr>
          <p:cNvPr id="5" name="Content Placeholder 4"/>
          <p:cNvPicPr>
            <a:picLocks noGrp="1"/>
          </p:cNvPicPr>
          <p:nvPr>
            <p:ph sz="half" idx="2"/>
          </p:nvPr>
        </p:nvPicPr>
        <p:blipFill>
          <a:blip r:embed="rId3"/>
          <a:srcRect/>
          <a:stretch>
            <a:fillRect/>
          </a:stretch>
        </p:blipFill>
        <p:spPr bwMode="auto">
          <a:xfrm>
            <a:off x="4800600" y="1295400"/>
            <a:ext cx="4038600" cy="5029199"/>
          </a:xfrm>
          <a:prstGeom prst="rect">
            <a:avLst/>
          </a:prstGeom>
          <a:noFill/>
          <a:ln w="9525">
            <a:noFill/>
            <a:miter lim="800000"/>
            <a:headEnd/>
            <a:tailEnd/>
          </a:ln>
        </p:spPr>
      </p:pic>
    </p:spTree>
    <p:extLst>
      <p:ext uri="{BB962C8B-B14F-4D97-AF65-F5344CB8AC3E}">
        <p14:creationId xmlns:p14="http://schemas.microsoft.com/office/powerpoint/2010/main" val="34002061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Chapter 3: Methods</a:t>
            </a:r>
          </a:p>
        </p:txBody>
      </p:sp>
      <p:sp>
        <p:nvSpPr>
          <p:cNvPr id="3" name="Content Placeholder 2"/>
          <p:cNvSpPr>
            <a:spLocks noGrp="1"/>
          </p:cNvSpPr>
          <p:nvPr>
            <p:ph sz="quarter" idx="1"/>
          </p:nvPr>
        </p:nvSpPr>
        <p:spPr>
          <a:xfrm>
            <a:off x="304800" y="1447800"/>
            <a:ext cx="8503920" cy="4572000"/>
          </a:xfrm>
        </p:spPr>
        <p:txBody>
          <a:bodyPr>
            <a:normAutofit fontScale="70000" lnSpcReduction="20000"/>
          </a:bodyPr>
          <a:lstStyle/>
          <a:p>
            <a:pPr algn="just"/>
            <a:r>
              <a:rPr lang="en-GB" dirty="0"/>
              <a:t>Research philosophy can be denoted as the values and beliefs of the researcher for executing the process of research in a systematic manner. Interpretivism and positivism are two types of research philosophy (Oliva, 2019). </a:t>
            </a:r>
          </a:p>
          <a:p>
            <a:pPr algn="just"/>
            <a:r>
              <a:rPr lang="en-GB" dirty="0"/>
              <a:t>The research design can be categorized as the blueprint for conducting a systematic study while considering different techniques and tools (Questionpro, 2023). </a:t>
            </a:r>
          </a:p>
          <a:p>
            <a:pPr algn="just"/>
            <a:r>
              <a:rPr lang="en-GB" dirty="0"/>
              <a:t>The term research approach is an act or procedure helpful in gathering and interpreting data defining the process to be carried out in a systematic manner (Oliva, 2019). </a:t>
            </a:r>
          </a:p>
          <a:p>
            <a:pPr algn="just"/>
            <a:r>
              <a:rPr lang="en-GB" dirty="0"/>
              <a:t>The term research strategy is a procedure planned by the researcher for preparing, interpreting, executing and monitoring the overall research. Grounded theory, ethnographic, action, archival and case study are its types (Opie, 2019). </a:t>
            </a:r>
          </a:p>
          <a:p>
            <a:pPr algn="just"/>
            <a:r>
              <a:rPr lang="en-GB" dirty="0"/>
              <a:t>Data collection is one of the most important aspects of giving a base to the research. It means gathering and measuring all the relevant information, such as figures and facts, to gain meaningful insights (Ruggiano and Perry, 2019). </a:t>
            </a:r>
          </a:p>
          <a:p>
            <a:pPr algn="just"/>
            <a:r>
              <a:rPr lang="en-GB" dirty="0"/>
              <a:t>This is an act which the researcher applies to reach a logical conclusion of the study while analyzing theoretical information (Sileyew, 2019). </a:t>
            </a:r>
          </a:p>
        </p:txBody>
      </p:sp>
    </p:spTree>
    <p:extLst>
      <p:ext uri="{BB962C8B-B14F-4D97-AF65-F5344CB8AC3E}">
        <p14:creationId xmlns:p14="http://schemas.microsoft.com/office/powerpoint/2010/main" val="503420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Chapter 4: Results</a:t>
            </a:r>
            <a:endParaRPr lang="en-GB" dirty="0"/>
          </a:p>
        </p:txBody>
      </p:sp>
      <p:sp>
        <p:nvSpPr>
          <p:cNvPr id="3" name="Content Placeholder 2"/>
          <p:cNvSpPr>
            <a:spLocks noGrp="1"/>
          </p:cNvSpPr>
          <p:nvPr>
            <p:ph sz="half" idx="1"/>
          </p:nvPr>
        </p:nvSpPr>
        <p:spPr/>
        <p:txBody>
          <a:bodyPr>
            <a:normAutofit fontScale="77500" lnSpcReduction="20000"/>
          </a:bodyPr>
          <a:lstStyle/>
          <a:p>
            <a:pPr algn="just"/>
            <a:r>
              <a:rPr lang="en-GB" dirty="0"/>
              <a:t>The Act of feeling, acting and thinking is defined as the mental health condition of the human body because it causes an individual difficulty and distress in functioning (Yule, and Kelly, 2019).</a:t>
            </a:r>
          </a:p>
          <a:p>
            <a:pPr algn="just"/>
            <a:r>
              <a:rPr lang="en-GB" dirty="0"/>
              <a:t>In the 17</a:t>
            </a:r>
            <a:r>
              <a:rPr lang="en-GB" baseline="30000" dirty="0"/>
              <a:t>th</a:t>
            </a:r>
            <a:r>
              <a:rPr lang="en-GB" dirty="0"/>
              <a:t> century, mental health in the UK was one of the mental illnesses which were avoided or treated with the help of traditional methods (Historic England, 2023). </a:t>
            </a:r>
          </a:p>
          <a:p>
            <a:pPr algn="just"/>
            <a:r>
              <a:rPr lang="en-GB" dirty="0"/>
              <a:t>It has been identified that mental health issues among children are increasing rapidly, as in the year 2017-2021, 39% of the children in the age group 6-16 years old experienced deterioration (NHS Digital, 2021). </a:t>
            </a:r>
          </a:p>
        </p:txBody>
      </p:sp>
      <p:pic>
        <p:nvPicPr>
          <p:cNvPr id="5" name="Content Placeholder 4"/>
          <p:cNvPicPr>
            <a:picLocks noGrp="1"/>
          </p:cNvPicPr>
          <p:nvPr>
            <p:ph sz="half" idx="2"/>
          </p:nvPr>
        </p:nvPicPr>
        <p:blipFill>
          <a:blip r:embed="rId3"/>
          <a:stretch>
            <a:fillRect/>
          </a:stretch>
        </p:blipFill>
        <p:spPr bwMode="auto">
          <a:xfrm>
            <a:off x="4800600" y="1524000"/>
            <a:ext cx="4038600" cy="4800600"/>
          </a:xfrm>
          <a:prstGeom prst="rect">
            <a:avLst/>
          </a:prstGeom>
          <a:noFill/>
          <a:ln w="9525">
            <a:noFill/>
            <a:miter lim="800000"/>
            <a:headEnd/>
            <a:tailEnd/>
          </a:ln>
        </p:spPr>
      </p:pic>
    </p:spTree>
    <p:extLst>
      <p:ext uri="{BB962C8B-B14F-4D97-AF65-F5344CB8AC3E}">
        <p14:creationId xmlns:p14="http://schemas.microsoft.com/office/powerpoint/2010/main" val="18692143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Continued…</a:t>
            </a:r>
            <a:endParaRPr lang="en-GB" dirty="0"/>
          </a:p>
        </p:txBody>
      </p:sp>
      <p:sp>
        <p:nvSpPr>
          <p:cNvPr id="3" name="Content Placeholder 2"/>
          <p:cNvSpPr>
            <a:spLocks noGrp="1"/>
          </p:cNvSpPr>
          <p:nvPr>
            <p:ph sz="quarter" idx="1"/>
          </p:nvPr>
        </p:nvSpPr>
        <p:spPr/>
        <p:txBody>
          <a:bodyPr>
            <a:normAutofit fontScale="85000" lnSpcReduction="20000"/>
          </a:bodyPr>
          <a:lstStyle/>
          <a:p>
            <a:pPr algn="just"/>
            <a:r>
              <a:rPr lang="en-GB" dirty="0"/>
              <a:t> In the previous times, children of the age group 6 who belonged to the poorest households were sent to work, and there they faced many issues such as being stuck inside the twisted chimney, children were required to bring their knees up to the wedge against the chimney and their back form another wedge of the chimney (Intriguing History, 2019). </a:t>
            </a:r>
          </a:p>
          <a:p>
            <a:pPr algn="just"/>
            <a:r>
              <a:rPr lang="en-GB" dirty="0"/>
              <a:t>Under the Chimney Sweeps Act of 1834, children who were below the age group of 14 were not allowed to get engaged in the work or employment of cleaning chimneys (UK Parliament, 2023).</a:t>
            </a:r>
          </a:p>
          <a:p>
            <a:pPr algn="just"/>
            <a:r>
              <a:rPr lang="en-GB" dirty="0"/>
              <a:t>There are more than 20% of adolescents in the UK faces mental health issues every year because of problems they face in their daily life (Saini, </a:t>
            </a:r>
            <a:r>
              <a:rPr lang="en-GB" i="1" dirty="0"/>
              <a:t>et al.</a:t>
            </a:r>
            <a:r>
              <a:rPr lang="en-GB" dirty="0"/>
              <a:t> 2020). </a:t>
            </a:r>
          </a:p>
          <a:p>
            <a:pPr algn="just"/>
            <a:r>
              <a:rPr lang="en-GB" dirty="0"/>
              <a:t>When a person can be detained also called as sectioned as the Mental Health Act, and this was passed to decriminalise attempted suicide (NHS, 2023). </a:t>
            </a:r>
          </a:p>
        </p:txBody>
      </p:sp>
    </p:spTree>
    <p:extLst>
      <p:ext uri="{BB962C8B-B14F-4D97-AF65-F5344CB8AC3E}">
        <p14:creationId xmlns:p14="http://schemas.microsoft.com/office/powerpoint/2010/main" val="526964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Chapter 4: Discussion</a:t>
            </a:r>
            <a:endParaRPr lang="en-GB" dirty="0"/>
          </a:p>
        </p:txBody>
      </p:sp>
      <p:sp>
        <p:nvSpPr>
          <p:cNvPr id="3" name="Content Placeholder 2"/>
          <p:cNvSpPr>
            <a:spLocks noGrp="1"/>
          </p:cNvSpPr>
          <p:nvPr>
            <p:ph sz="quarter" idx="1"/>
          </p:nvPr>
        </p:nvSpPr>
        <p:spPr/>
        <p:txBody>
          <a:bodyPr>
            <a:normAutofit fontScale="85000" lnSpcReduction="20000"/>
          </a:bodyPr>
          <a:lstStyle/>
          <a:p>
            <a:pPr algn="just"/>
            <a:r>
              <a:rPr lang="en-GB" dirty="0"/>
              <a:t>In the words of Mygind </a:t>
            </a:r>
            <a:r>
              <a:rPr lang="en-GB" i="1" dirty="0"/>
              <a:t>et al.,</a:t>
            </a:r>
            <a:r>
              <a:rPr lang="en-GB" dirty="0"/>
              <a:t> (2019), mental health and cognition, behaviours as well as perception are connected. Several factors in an individual’s life influence mental health. </a:t>
            </a:r>
          </a:p>
          <a:p>
            <a:pPr algn="just"/>
            <a:r>
              <a:rPr lang="en-GB" dirty="0"/>
              <a:t>It has been criticised by Saini, </a:t>
            </a:r>
            <a:r>
              <a:rPr lang="en-GB" i="1" dirty="0"/>
              <a:t>et al.</a:t>
            </a:r>
            <a:r>
              <a:rPr lang="en-GB" dirty="0"/>
              <a:t> (2020) that in any case of any mistake on the part of children in cleaning chimneys, it could also result in the death of the children, which was also a reason behind the fear of the children. </a:t>
            </a:r>
          </a:p>
          <a:p>
            <a:pPr algn="just"/>
            <a:r>
              <a:rPr lang="en-GB" dirty="0"/>
              <a:t>In the opinion of Kotera, Green and Sheffield (2020), as a result of this physical and mental exploitation due to the child labour that was prevalent in the UK, the mindset of the children during that time was affected negatively. </a:t>
            </a:r>
          </a:p>
          <a:p>
            <a:pPr algn="just"/>
            <a:r>
              <a:rPr lang="en-GB" dirty="0"/>
              <a:t>The government of the UK further described through this act that the children below the age group of 14 were not allowed to be employed in cleaning chimneys (UK Parliament, 2023).</a:t>
            </a:r>
          </a:p>
          <a:p>
            <a:pPr algn="just"/>
            <a:endParaRPr lang="en-GB" dirty="0"/>
          </a:p>
        </p:txBody>
      </p:sp>
    </p:spTree>
    <p:extLst>
      <p:ext uri="{BB962C8B-B14F-4D97-AF65-F5344CB8AC3E}">
        <p14:creationId xmlns:p14="http://schemas.microsoft.com/office/powerpoint/2010/main" val="2981296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Chapter 5 : Recommendations </a:t>
            </a:r>
            <a:endParaRPr lang="en-GB" dirty="0"/>
          </a:p>
        </p:txBody>
      </p:sp>
      <p:sp>
        <p:nvSpPr>
          <p:cNvPr id="3" name="Content Placeholder 2"/>
          <p:cNvSpPr>
            <a:spLocks noGrp="1"/>
          </p:cNvSpPr>
          <p:nvPr>
            <p:ph sz="quarter" idx="1"/>
          </p:nvPr>
        </p:nvSpPr>
        <p:spPr/>
        <p:txBody>
          <a:bodyPr>
            <a:normAutofit fontScale="85000" lnSpcReduction="10000"/>
          </a:bodyPr>
          <a:lstStyle/>
          <a:p>
            <a:pPr lvl="0" algn="just"/>
            <a:r>
              <a:rPr lang="en-GB" dirty="0"/>
              <a:t>A prolonged exposure to stressful situations can negatively affect children’s physical as well as mental health and can lead to the development of anxiety and depression (Dunning, </a:t>
            </a:r>
            <a:r>
              <a:rPr lang="en-GB" i="1" dirty="0"/>
              <a:t>et al. </a:t>
            </a:r>
            <a:r>
              <a:rPr lang="en-GB" dirty="0"/>
              <a:t>2019). </a:t>
            </a:r>
          </a:p>
          <a:p>
            <a:pPr algn="just"/>
            <a:r>
              <a:rPr lang="en-GB" dirty="0"/>
              <a:t>A supportive relationship is the backbone of a healthy mind and body and is thus beneficial for enhancing the mental health of the children (Fusar-Poli, 2019).</a:t>
            </a:r>
          </a:p>
          <a:p>
            <a:pPr algn="just"/>
            <a:r>
              <a:rPr lang="en-GB" dirty="0"/>
              <a:t>Encouraging children to follow a healthy schedule and providing sufficient nutrition is another beneficial method that can ensure the improvement of the mental health among the children (Adan, </a:t>
            </a:r>
            <a:r>
              <a:rPr lang="en-GB" i="1" dirty="0"/>
              <a:t>et al. </a:t>
            </a:r>
            <a:r>
              <a:rPr lang="en-GB" dirty="0"/>
              <a:t>2019).</a:t>
            </a:r>
          </a:p>
          <a:p>
            <a:pPr lvl="0" algn="just"/>
            <a:r>
              <a:rPr lang="en-GB" dirty="0"/>
              <a:t>Providing enough opportunities to the children in building resiliency is beneficial for both the physical as well as mental health of the children (Biddle, </a:t>
            </a:r>
            <a:r>
              <a:rPr lang="en-GB" i="1" dirty="0"/>
              <a:t>et al. </a:t>
            </a:r>
            <a:r>
              <a:rPr lang="en-GB" dirty="0"/>
              <a:t>2019). </a:t>
            </a:r>
            <a:endParaRPr lang="en-US" dirty="0"/>
          </a:p>
          <a:p>
            <a:pPr lvl="0" algn="just"/>
            <a:endParaRPr lang="en-GB" dirty="0"/>
          </a:p>
        </p:txBody>
      </p:sp>
    </p:spTree>
    <p:extLst>
      <p:ext uri="{BB962C8B-B14F-4D97-AF65-F5344CB8AC3E}">
        <p14:creationId xmlns:p14="http://schemas.microsoft.com/office/powerpoint/2010/main" val="3108913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a:t>Chapter 5: Conclusion </a:t>
            </a:r>
            <a:endParaRPr lang="en-GB" dirty="0"/>
          </a:p>
        </p:txBody>
      </p:sp>
      <p:sp>
        <p:nvSpPr>
          <p:cNvPr id="3" name="Content Placeholder 2"/>
          <p:cNvSpPr>
            <a:spLocks noGrp="1"/>
          </p:cNvSpPr>
          <p:nvPr>
            <p:ph sz="quarter" idx="1"/>
          </p:nvPr>
        </p:nvSpPr>
        <p:spPr/>
        <p:txBody>
          <a:bodyPr>
            <a:normAutofit fontScale="77500" lnSpcReduction="20000"/>
          </a:bodyPr>
          <a:lstStyle/>
          <a:p>
            <a:pPr algn="just"/>
            <a:r>
              <a:rPr lang="en-GB" dirty="0"/>
              <a:t>From the above analysis, discussion and findings, it could be concluded that mental health well-being is a critical subject area which affects the overall lifestyle of the individual. </a:t>
            </a:r>
          </a:p>
          <a:p>
            <a:pPr algn="just"/>
            <a:r>
              <a:rPr lang="en-GB" dirty="0"/>
              <a:t>The aim of the study was to determine the mental health and well-being strategies in children aged between 6-16 years of age. </a:t>
            </a:r>
          </a:p>
          <a:p>
            <a:pPr algn="just"/>
            <a:r>
              <a:rPr lang="en-GB" dirty="0"/>
              <a:t>There was a chance that they were being stacked into the chimney as they were supposed to clean that area by going inside where their knees and chest were bent. </a:t>
            </a:r>
          </a:p>
          <a:p>
            <a:pPr algn="just"/>
            <a:r>
              <a:rPr lang="en-GB" dirty="0"/>
              <a:t>There are more than 20% of the adolescents in the UK who are facing certain kinds of mental illness. </a:t>
            </a:r>
          </a:p>
          <a:p>
            <a:pPr algn="just"/>
            <a:r>
              <a:rPr lang="en-GB" dirty="0"/>
              <a:t>This could include behaviour disorder, anxiety, depression, suicidal thoughts and others. </a:t>
            </a:r>
          </a:p>
          <a:p>
            <a:pPr algn="just"/>
            <a:r>
              <a:rPr lang="en-GB" dirty="0"/>
              <a:t>There are several reasons as to why the mental health issue is increasing in the UK, as they are exposed to traumatic experiences at home or school.</a:t>
            </a:r>
          </a:p>
        </p:txBody>
      </p:sp>
    </p:spTree>
    <p:extLst>
      <p:ext uri="{BB962C8B-B14F-4D97-AF65-F5344CB8AC3E}">
        <p14:creationId xmlns:p14="http://schemas.microsoft.com/office/powerpoint/2010/main" val="2828711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quarter" idx="1"/>
          </p:nvPr>
        </p:nvSpPr>
        <p:spPr/>
        <p:txBody>
          <a:bodyPr>
            <a:noAutofit/>
          </a:bodyPr>
          <a:lstStyle/>
          <a:p>
            <a:r>
              <a:rPr lang="en-GB" sz="900" dirty="0"/>
              <a:t> Adan, R.A., van der Beek, E.M., Buitelaar, J.K., Cryan, J.F., Hebebrand, J., Higgs, S., Schellekens, H. and Dickson, S.L., 2019. Nutritional psychiatry: Towards improving mental health by what you eat. </a:t>
            </a:r>
            <a:r>
              <a:rPr lang="en-GB" sz="900" i="1" dirty="0"/>
              <a:t>European Neuropsychopharmacology</a:t>
            </a:r>
            <a:r>
              <a:rPr lang="en-GB" sz="900" dirty="0"/>
              <a:t>, </a:t>
            </a:r>
            <a:r>
              <a:rPr lang="en-GB" sz="900" i="1" dirty="0"/>
              <a:t>29</a:t>
            </a:r>
            <a:r>
              <a:rPr lang="en-GB" sz="900" dirty="0"/>
              <a:t>(12), pp.1321-1332.</a:t>
            </a:r>
          </a:p>
          <a:p>
            <a:r>
              <a:rPr lang="en-GB" sz="900" dirty="0"/>
              <a:t>Biddle, S.J., Ciaccioni, S., Thomas, G. and Vergeer, I., 2019. Physical activity and mental health in children and adolescents: An updated review of reviews and an analysis of causality. </a:t>
            </a:r>
            <a:r>
              <a:rPr lang="en-GB" sz="900" i="1" dirty="0"/>
              <a:t>Psychology of sport and exercise</a:t>
            </a:r>
            <a:r>
              <a:rPr lang="en-GB" sz="900" dirty="0"/>
              <a:t>, </a:t>
            </a:r>
            <a:r>
              <a:rPr lang="en-GB" sz="900" i="1" dirty="0"/>
              <a:t>42</a:t>
            </a:r>
            <a:r>
              <a:rPr lang="en-GB" sz="900" dirty="0"/>
              <a:t>, pp.146-155.</a:t>
            </a:r>
          </a:p>
          <a:p>
            <a:r>
              <a:rPr lang="en-GB" sz="900" dirty="0"/>
              <a:t>Bland, R., Drake, G. and Drayton, J., 2021. </a:t>
            </a:r>
            <a:r>
              <a:rPr lang="en-GB" sz="900" i="1" dirty="0"/>
              <a:t>Social work practice in mental health: An introduction</a:t>
            </a:r>
            <a:r>
              <a:rPr lang="en-GB" sz="900" dirty="0"/>
              <a:t>. Routledge.</a:t>
            </a:r>
          </a:p>
          <a:p>
            <a:r>
              <a:rPr lang="en-GB" sz="900" dirty="0"/>
              <a:t>Dunning, D.L., Griffiths, K., Kuyken, W., Crane, C., Foulkes, L., Parker, J. and Dalgleish, T., 2019. Research Review: The effects of mindfulness‐based interventions on cognition and mental health in children and adolescents–a meta‐analysis of randomized controlled trials. </a:t>
            </a:r>
            <a:r>
              <a:rPr lang="en-GB" sz="900" i="1" dirty="0"/>
              <a:t>Journal of Child Psychology and Psychiatry</a:t>
            </a:r>
            <a:r>
              <a:rPr lang="en-GB" sz="900" dirty="0"/>
              <a:t>, </a:t>
            </a:r>
            <a:r>
              <a:rPr lang="en-GB" sz="900" i="1" dirty="0"/>
              <a:t>60</a:t>
            </a:r>
            <a:r>
              <a:rPr lang="en-GB" sz="900" dirty="0"/>
              <a:t>(3), pp.244-258.</a:t>
            </a:r>
          </a:p>
          <a:p>
            <a:r>
              <a:rPr lang="en-GB" sz="900" dirty="0"/>
              <a:t>Fusar-Poli, P., 2019. Integrated mental health services for the developmental period (0 to 25 years): a critical review of the evidence. </a:t>
            </a:r>
            <a:r>
              <a:rPr lang="en-GB" sz="900" i="1" dirty="0"/>
              <a:t>Frontiers in Psychiatry</a:t>
            </a:r>
            <a:r>
              <a:rPr lang="en-GB" sz="900" dirty="0"/>
              <a:t>, </a:t>
            </a:r>
            <a:r>
              <a:rPr lang="en-GB" sz="900" i="1" dirty="0"/>
              <a:t>10</a:t>
            </a:r>
            <a:r>
              <a:rPr lang="en-GB" sz="900" dirty="0"/>
              <a:t>, p.355.</a:t>
            </a:r>
          </a:p>
          <a:p>
            <a:r>
              <a:rPr lang="en-GB" sz="900" dirty="0"/>
              <a:t>Historic England, 2023. </a:t>
            </a:r>
            <a:r>
              <a:rPr lang="en-GB" sz="900" i="1" dirty="0"/>
              <a:t>Mental health in the 16</a:t>
            </a:r>
            <a:r>
              <a:rPr lang="en-GB" sz="900" i="1" baseline="30000" dirty="0"/>
              <a:t>th</a:t>
            </a:r>
            <a:r>
              <a:rPr lang="en-GB" sz="900" i="1" dirty="0"/>
              <a:t> and 17</a:t>
            </a:r>
            <a:r>
              <a:rPr lang="en-GB" sz="900" i="1" baseline="30000" dirty="0"/>
              <a:t>th</a:t>
            </a:r>
            <a:r>
              <a:rPr lang="en-GB" sz="900" i="1" dirty="0"/>
              <a:t> century</a:t>
            </a:r>
            <a:r>
              <a:rPr lang="en-GB" sz="900" dirty="0"/>
              <a:t> [Online] Available Through &lt;http://surl.li/ierme/&gt; [Accessed on 19 June 2023]</a:t>
            </a:r>
          </a:p>
          <a:p>
            <a:r>
              <a:rPr lang="en-GB" sz="900" dirty="0"/>
              <a:t>Intriguing History, 2019. </a:t>
            </a:r>
            <a:r>
              <a:rPr lang="en-GB" sz="900" i="1" dirty="0"/>
              <a:t>About the Chimney Sweeps Act 1834.</a:t>
            </a:r>
            <a:r>
              <a:rPr lang="en-GB" sz="900" dirty="0"/>
              <a:t> [Online]. Available through: &lt;</a:t>
            </a:r>
            <a:r>
              <a:rPr lang="en-GB" sz="900" u="sng" dirty="0">
                <a:hlinkClick r:id="rId2"/>
              </a:rPr>
              <a:t>https://intriguing-history.com/chimney-sweeps-act-1834/</a:t>
            </a:r>
            <a:r>
              <a:rPr lang="en-GB" sz="900" dirty="0"/>
              <a:t> &gt;. [Accessed on 14</a:t>
            </a:r>
            <a:r>
              <a:rPr lang="en-GB" sz="900" baseline="30000" dirty="0"/>
              <a:t>th</a:t>
            </a:r>
            <a:r>
              <a:rPr lang="en-GB" sz="900" dirty="0"/>
              <a:t> August 2023]. </a:t>
            </a:r>
          </a:p>
          <a:p>
            <a:r>
              <a:rPr lang="en-GB" sz="900" dirty="0"/>
              <a:t>Kotera, Y., Green, P. and Sheffield, D., 2020. Roles of positive psychology for mental health in UK social work students: Self-compassion as a predictor of better mental health. </a:t>
            </a:r>
            <a:r>
              <a:rPr lang="en-GB" sz="900" i="1" dirty="0"/>
              <a:t>The British Journal of Social Work</a:t>
            </a:r>
            <a:r>
              <a:rPr lang="en-GB" sz="900" dirty="0"/>
              <a:t>, </a:t>
            </a:r>
            <a:r>
              <a:rPr lang="en-GB" sz="900" i="1" dirty="0"/>
              <a:t>50</a:t>
            </a:r>
            <a:r>
              <a:rPr lang="en-GB" sz="900" dirty="0"/>
              <a:t>(7), pp.2002-2021.</a:t>
            </a:r>
          </a:p>
          <a:p>
            <a:r>
              <a:rPr lang="en-GB" sz="900" dirty="0"/>
              <a:t>Mygind, L., Kjeldsted, E., Hartmeyer, R., Mygind, E., Bølling, M. and Bentsen, P., 2019. Mental, physical and social health benefits of immersive nature-experience for children and adolescents: A systematic review and quality assessment of the evidence. </a:t>
            </a:r>
            <a:r>
              <a:rPr lang="en-GB" sz="900" i="1" dirty="0"/>
              <a:t>Health &amp; Place</a:t>
            </a:r>
            <a:r>
              <a:rPr lang="en-GB" sz="900" dirty="0"/>
              <a:t>, </a:t>
            </a:r>
            <a:r>
              <a:rPr lang="en-GB" sz="900" i="1" dirty="0"/>
              <a:t>58</a:t>
            </a:r>
            <a:r>
              <a:rPr lang="en-GB" sz="900" dirty="0"/>
              <a:t>, p.102136.</a:t>
            </a:r>
          </a:p>
          <a:p>
            <a:r>
              <a:rPr lang="en-GB" sz="900" dirty="0"/>
              <a:t>NHS Digital, 2021. </a:t>
            </a:r>
            <a:r>
              <a:rPr lang="en-GB" sz="900" i="1" dirty="0"/>
              <a:t>Mental Health Issues.</a:t>
            </a:r>
            <a:r>
              <a:rPr lang="en-GB" sz="900" dirty="0"/>
              <a:t> [Online]. Available through: &lt;</a:t>
            </a:r>
            <a:r>
              <a:rPr lang="en-GB" sz="900" u="sng" dirty="0">
                <a:hlinkClick r:id="rId3"/>
              </a:rPr>
              <a:t>https://digital.nhs.uk/news/2021/rate-of-mental-disorders-among-children-remained-stable-in-2021-after-previous-rise-report-shows</a:t>
            </a:r>
            <a:r>
              <a:rPr lang="en-GB" sz="900" dirty="0"/>
              <a:t>&gt;. [Accessed on 14</a:t>
            </a:r>
            <a:r>
              <a:rPr lang="en-GB" sz="900" baseline="30000" dirty="0"/>
              <a:t>th</a:t>
            </a:r>
            <a:r>
              <a:rPr lang="en-GB" sz="900" dirty="0"/>
              <a:t> August 2023]. </a:t>
            </a:r>
          </a:p>
          <a:p>
            <a:r>
              <a:rPr lang="en-GB" sz="900" dirty="0"/>
              <a:t>NHS, 2023. </a:t>
            </a:r>
            <a:r>
              <a:rPr lang="en-GB" sz="900" i="1" dirty="0"/>
              <a:t>Mental Health Act</a:t>
            </a:r>
            <a:r>
              <a:rPr lang="en-GB" sz="900" dirty="0"/>
              <a:t>. [Online]. Available through: &lt; </a:t>
            </a:r>
            <a:r>
              <a:rPr lang="en-GB" sz="900" u="sng" dirty="0">
                <a:hlinkClick r:id="rId4"/>
              </a:rPr>
              <a:t>https://www.nhs.uk/mental-health/social-care-and-your-rights/mental-health-and-the-law/mental-health-act/#:~:text=The%20Mental%20Health%20Act%20(1983)%20is%20the%20main%20piece%20of,on%20the%20government%20legislation%20website</a:t>
            </a:r>
            <a:r>
              <a:rPr lang="en-GB" sz="900" dirty="0"/>
              <a:t>. &gt;. [Accessed on: 14</a:t>
            </a:r>
            <a:r>
              <a:rPr lang="en-GB" sz="900" baseline="30000" dirty="0"/>
              <a:t>th</a:t>
            </a:r>
            <a:r>
              <a:rPr lang="en-GB" sz="900" dirty="0"/>
              <a:t> August 2023].</a:t>
            </a:r>
          </a:p>
          <a:p>
            <a:r>
              <a:rPr lang="en-GB" sz="900" dirty="0"/>
              <a:t>Oliva, R., 2019. Intervention as a research strategy. </a:t>
            </a:r>
            <a:r>
              <a:rPr lang="en-GB" sz="900" i="1" dirty="0"/>
              <a:t>Journal of Operations Management</a:t>
            </a:r>
            <a:r>
              <a:rPr lang="en-GB" sz="900" dirty="0"/>
              <a:t>, </a:t>
            </a:r>
            <a:r>
              <a:rPr lang="en-GB" sz="900" i="1" dirty="0"/>
              <a:t>65</a:t>
            </a:r>
            <a:r>
              <a:rPr lang="en-GB" sz="900" dirty="0"/>
              <a:t>(7), pp.710-724.</a:t>
            </a:r>
          </a:p>
          <a:p>
            <a:r>
              <a:rPr lang="en-GB" sz="900" dirty="0"/>
              <a:t>Opie, C., 2019. Research approaches. </a:t>
            </a:r>
            <a:r>
              <a:rPr lang="en-GB" sz="900" i="1" dirty="0"/>
              <a:t>Getting Started in Your Educational Research: Design, Data Production and Analysis</a:t>
            </a:r>
            <a:r>
              <a:rPr lang="en-GB" sz="900" dirty="0"/>
              <a:t>, </a:t>
            </a:r>
            <a:r>
              <a:rPr lang="en-GB" sz="900" i="1" dirty="0"/>
              <a:t>137</a:t>
            </a:r>
            <a:r>
              <a:rPr lang="en-GB" sz="900" dirty="0"/>
              <a:t>.</a:t>
            </a:r>
          </a:p>
          <a:p>
            <a:r>
              <a:rPr lang="en-GB" sz="900" dirty="0"/>
              <a:t>Parliament, 2023. </a:t>
            </a:r>
            <a:r>
              <a:rPr lang="en-GB" sz="900" i="1" dirty="0"/>
              <a:t>Chimney Sweeps Act</a:t>
            </a:r>
            <a:r>
              <a:rPr lang="en-GB" sz="900" dirty="0"/>
              <a:t> [Online] Available Through &lt;http://surl.li/iermi.&gt; [Accessed on 19 June 2023]</a:t>
            </a:r>
          </a:p>
          <a:p>
            <a:r>
              <a:rPr lang="en-GB" sz="900" dirty="0"/>
              <a:t>Questionpro. 2023.</a:t>
            </a:r>
            <a:r>
              <a:rPr lang="en-GB" sz="900" i="1" dirty="0"/>
              <a:t> Inductive research.</a:t>
            </a:r>
            <a:r>
              <a:rPr lang="en-GB" sz="900" dirty="0"/>
              <a:t>&lt;Accessed through: https://www.questionpro.com/blog/inductive-research//&gt;. [Accessed on: 25th  July 2023].</a:t>
            </a:r>
          </a:p>
          <a:p>
            <a:r>
              <a:rPr lang="en-GB" sz="900" dirty="0"/>
              <a:t>Ruggiano, N. and Perry, T.E., 2019. Conducting secondary analysis of qualitative data: Should we, can we, and how?. </a:t>
            </a:r>
            <a:r>
              <a:rPr lang="en-GB" sz="900" i="1" dirty="0"/>
              <a:t>Qualitative Social Work</a:t>
            </a:r>
            <a:r>
              <a:rPr lang="en-GB" sz="900" dirty="0"/>
              <a:t>, </a:t>
            </a:r>
            <a:r>
              <a:rPr lang="en-GB" sz="900" i="1" dirty="0"/>
              <a:t>18</a:t>
            </a:r>
            <a:r>
              <a:rPr lang="en-GB" sz="900" dirty="0"/>
              <a:t>(1), pp.81-97.</a:t>
            </a:r>
          </a:p>
          <a:p>
            <a:r>
              <a:rPr lang="en-GB" sz="900" dirty="0"/>
              <a:t>Saini, P., McIntyre, J., Corcoran, R., Daras, K., Giebel, C., Fuller, E., Shelton, J., Wilson, T., Comerford, T., Nathan, R. and Gabbay, M., 2020. Predictors of emergency department and GP use among patients with mental health conditions: a public health survey. </a:t>
            </a:r>
            <a:r>
              <a:rPr lang="en-GB" sz="900" i="1" dirty="0"/>
              <a:t>British Journal of General Practice</a:t>
            </a:r>
            <a:r>
              <a:rPr lang="en-GB" sz="900" dirty="0"/>
              <a:t>, </a:t>
            </a:r>
            <a:r>
              <a:rPr lang="en-GB" sz="900" i="1" dirty="0"/>
              <a:t>70</a:t>
            </a:r>
            <a:r>
              <a:rPr lang="en-GB" sz="900" dirty="0"/>
              <a:t>(690), pp.e1-e8.</a:t>
            </a:r>
          </a:p>
          <a:p>
            <a:r>
              <a:rPr lang="en-GB" sz="900" dirty="0"/>
              <a:t>Sileyew, K.J., 2019. Research design and methodology. </a:t>
            </a:r>
            <a:r>
              <a:rPr lang="en-GB" sz="900" i="1" dirty="0"/>
              <a:t>Cyberspace</a:t>
            </a:r>
            <a:r>
              <a:rPr lang="en-GB" sz="900" dirty="0"/>
              <a:t>, pp.1-12.</a:t>
            </a:r>
          </a:p>
          <a:p>
            <a:r>
              <a:rPr lang="en-GB" sz="900" dirty="0"/>
              <a:t>UK Parliament, 2023. </a:t>
            </a:r>
            <a:r>
              <a:rPr lang="en-GB" sz="900" i="1" dirty="0"/>
              <a:t>About the Chimney Sweeps Act 1834.</a:t>
            </a:r>
            <a:r>
              <a:rPr lang="en-GB" sz="900" dirty="0"/>
              <a:t> [Online]. Available through: &lt;</a:t>
            </a:r>
            <a:r>
              <a:rPr lang="en-GB" sz="900" u="sng" dirty="0">
                <a:hlinkClick r:id="rId5"/>
              </a:rPr>
              <a:t>https://www.parliament.uk/about/living-heritage/transformingsociety/livinglearning/19thcentury/overview/childrenchimneys/</a:t>
            </a:r>
            <a:r>
              <a:rPr lang="en-GB" sz="900" dirty="0"/>
              <a:t> &gt;. [Accessed on 14</a:t>
            </a:r>
            <a:r>
              <a:rPr lang="en-GB" sz="900" baseline="30000" dirty="0"/>
              <a:t>th</a:t>
            </a:r>
            <a:r>
              <a:rPr lang="en-GB" sz="900" dirty="0"/>
              <a:t> August 2023]. </a:t>
            </a:r>
          </a:p>
          <a:p>
            <a:r>
              <a:rPr lang="en-GB" sz="900" dirty="0"/>
              <a:t>Yule, A.M. and Kelly, J.F., 2019. Integrating treatment for co-occurring mental health conditions. </a:t>
            </a:r>
            <a:r>
              <a:rPr lang="en-GB" sz="900" i="1" dirty="0"/>
              <a:t>Alcohol research: current reviews</a:t>
            </a:r>
            <a:r>
              <a:rPr lang="en-GB" sz="900" dirty="0"/>
              <a:t>, </a:t>
            </a:r>
            <a:r>
              <a:rPr lang="en-GB" sz="900" i="1" dirty="0"/>
              <a:t>40</a:t>
            </a:r>
            <a:r>
              <a:rPr lang="en-GB" sz="900" dirty="0"/>
              <a:t>(1). </a:t>
            </a:r>
          </a:p>
          <a:p>
            <a:pPr marL="0" indent="0">
              <a:buNone/>
            </a:pPr>
            <a:endParaRPr lang="en-GB" sz="900" dirty="0"/>
          </a:p>
        </p:txBody>
      </p:sp>
    </p:spTree>
    <p:extLst>
      <p:ext uri="{BB962C8B-B14F-4D97-AF65-F5344CB8AC3E}">
        <p14:creationId xmlns:p14="http://schemas.microsoft.com/office/powerpoint/2010/main" val="401469659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ustom 1">
      <a:majorFont>
        <a:latin typeface="Times New Roman"/>
        <a:ea typeface=""/>
        <a:cs typeface=""/>
      </a:majorFont>
      <a:minorFont>
        <a:latin typeface="Times New Roman"/>
        <a:ea typeface=""/>
        <a:cs typeface=""/>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40</TotalTime>
  <Words>4119</Words>
  <Application>Microsoft Office PowerPoint</Application>
  <PresentationFormat>On-screen Show (4:3)</PresentationFormat>
  <Paragraphs>139</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Times New Roman</vt:lpstr>
      <vt:lpstr>Wingdings</vt:lpstr>
      <vt:lpstr>Wingdings 2</vt:lpstr>
      <vt:lpstr>Civic</vt:lpstr>
      <vt:lpstr>Mental Health and welbeing strategies in children age 6 – 16years old</vt:lpstr>
      <vt:lpstr>Chapter 1: Introduction</vt:lpstr>
      <vt:lpstr>Chapter 2: Background</vt:lpstr>
      <vt:lpstr>Chapter 3: Methods</vt:lpstr>
      <vt:lpstr>Chapter 4: Results</vt:lpstr>
      <vt:lpstr>Continued…</vt:lpstr>
      <vt:lpstr>Chapter 4: Discussion</vt:lpstr>
      <vt:lpstr>Chapter 5 : Recommendations </vt:lpstr>
      <vt:lpstr>Chapter 5: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pc</dc:creator>
  <cp:lastModifiedBy>Liliana Turbatu (1919066)</cp:lastModifiedBy>
  <cp:revision>22</cp:revision>
  <dcterms:created xsi:type="dcterms:W3CDTF">2023-08-22T11:57:32Z</dcterms:created>
  <dcterms:modified xsi:type="dcterms:W3CDTF">2023-09-11T15:15:10Z</dcterms:modified>
</cp:coreProperties>
</file>