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handoutMasterIdLst>
    <p:handoutMasterId r:id="rId51"/>
  </p:handoutMasterIdLst>
  <p:sldIdLst>
    <p:sldId id="257" r:id="rId2"/>
    <p:sldId id="261" r:id="rId3"/>
    <p:sldId id="262" r:id="rId4"/>
    <p:sldId id="263" r:id="rId5"/>
    <p:sldId id="264" r:id="rId6"/>
    <p:sldId id="265" r:id="rId7"/>
    <p:sldId id="260"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6" r:id="rId24"/>
    <p:sldId id="281" r:id="rId25"/>
    <p:sldId id="282" r:id="rId26"/>
    <p:sldId id="283" r:id="rId27"/>
    <p:sldId id="287" r:id="rId28"/>
    <p:sldId id="284" r:id="rId29"/>
    <p:sldId id="285" r:id="rId30"/>
    <p:sldId id="288" r:id="rId31"/>
    <p:sldId id="289" r:id="rId32"/>
    <p:sldId id="290" r:id="rId33"/>
    <p:sldId id="256"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Lst>
  <p:sldSz cx="9144000" cy="6858000" type="screen4x3"/>
  <p:notesSz cx="7099300" cy="102346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882" y="17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3076575" cy="512763"/>
          </a:xfrm>
          <a:prstGeom prst="rect">
            <a:avLst/>
          </a:prstGeom>
          <a:noFill/>
          <a:ln w="9525">
            <a:noFill/>
            <a:miter lim="800000"/>
            <a:headEnd/>
            <a:tailEnd/>
          </a:ln>
          <a:effectLst/>
        </p:spPr>
        <p:txBody>
          <a:bodyPr vert="horz" wrap="square" lIns="94759" tIns="47380" rIns="94759" bIns="47380" numCol="1" anchor="t" anchorCtr="0" compatLnSpc="1">
            <a:prstTxWarp prst="textNoShape">
              <a:avLst/>
            </a:prstTxWarp>
          </a:bodyPr>
          <a:lstStyle>
            <a:lvl1pPr defTabSz="947738">
              <a:defRPr sz="1200"/>
            </a:lvl1pPr>
          </a:lstStyle>
          <a:p>
            <a:pPr>
              <a:defRPr/>
            </a:pPr>
            <a:endParaRPr lang="en-GB"/>
          </a:p>
        </p:txBody>
      </p:sp>
      <p:sp>
        <p:nvSpPr>
          <p:cNvPr id="57347" name="Rectangle 3"/>
          <p:cNvSpPr>
            <a:spLocks noGrp="1" noChangeArrowheads="1"/>
          </p:cNvSpPr>
          <p:nvPr>
            <p:ph type="dt" sz="quarter" idx="1"/>
          </p:nvPr>
        </p:nvSpPr>
        <p:spPr bwMode="auto">
          <a:xfrm>
            <a:off x="4021138" y="0"/>
            <a:ext cx="3076575" cy="512763"/>
          </a:xfrm>
          <a:prstGeom prst="rect">
            <a:avLst/>
          </a:prstGeom>
          <a:noFill/>
          <a:ln w="9525">
            <a:noFill/>
            <a:miter lim="800000"/>
            <a:headEnd/>
            <a:tailEnd/>
          </a:ln>
          <a:effectLst/>
        </p:spPr>
        <p:txBody>
          <a:bodyPr vert="horz" wrap="square" lIns="94759" tIns="47380" rIns="94759" bIns="47380" numCol="1" anchor="t" anchorCtr="0" compatLnSpc="1">
            <a:prstTxWarp prst="textNoShape">
              <a:avLst/>
            </a:prstTxWarp>
          </a:bodyPr>
          <a:lstStyle>
            <a:lvl1pPr algn="r" defTabSz="947738">
              <a:defRPr sz="1200"/>
            </a:lvl1pPr>
          </a:lstStyle>
          <a:p>
            <a:pPr>
              <a:defRPr/>
            </a:pPr>
            <a:endParaRPr lang="en-GB"/>
          </a:p>
        </p:txBody>
      </p:sp>
      <p:sp>
        <p:nvSpPr>
          <p:cNvPr id="57348" name="Rectangle 4"/>
          <p:cNvSpPr>
            <a:spLocks noGrp="1" noChangeArrowheads="1"/>
          </p:cNvSpPr>
          <p:nvPr>
            <p:ph type="ftr" sz="quarter" idx="2"/>
          </p:nvPr>
        </p:nvSpPr>
        <p:spPr bwMode="auto">
          <a:xfrm>
            <a:off x="0" y="9720263"/>
            <a:ext cx="3076575" cy="512762"/>
          </a:xfrm>
          <a:prstGeom prst="rect">
            <a:avLst/>
          </a:prstGeom>
          <a:noFill/>
          <a:ln w="9525">
            <a:noFill/>
            <a:miter lim="800000"/>
            <a:headEnd/>
            <a:tailEnd/>
          </a:ln>
          <a:effectLst/>
        </p:spPr>
        <p:txBody>
          <a:bodyPr vert="horz" wrap="square" lIns="94759" tIns="47380" rIns="94759" bIns="47380" numCol="1" anchor="b" anchorCtr="0" compatLnSpc="1">
            <a:prstTxWarp prst="textNoShape">
              <a:avLst/>
            </a:prstTxWarp>
          </a:bodyPr>
          <a:lstStyle>
            <a:lvl1pPr defTabSz="947738">
              <a:defRPr sz="1200"/>
            </a:lvl1pPr>
          </a:lstStyle>
          <a:p>
            <a:pPr>
              <a:defRPr/>
            </a:pPr>
            <a:endParaRPr lang="en-GB"/>
          </a:p>
        </p:txBody>
      </p:sp>
      <p:sp>
        <p:nvSpPr>
          <p:cNvPr id="57349" name="Rectangle 5"/>
          <p:cNvSpPr>
            <a:spLocks noGrp="1" noChangeArrowheads="1"/>
          </p:cNvSpPr>
          <p:nvPr>
            <p:ph type="sldNum" sz="quarter" idx="3"/>
          </p:nvPr>
        </p:nvSpPr>
        <p:spPr bwMode="auto">
          <a:xfrm>
            <a:off x="4021138" y="9720263"/>
            <a:ext cx="3076575" cy="512762"/>
          </a:xfrm>
          <a:prstGeom prst="rect">
            <a:avLst/>
          </a:prstGeom>
          <a:noFill/>
          <a:ln w="9525">
            <a:noFill/>
            <a:miter lim="800000"/>
            <a:headEnd/>
            <a:tailEnd/>
          </a:ln>
          <a:effectLst/>
        </p:spPr>
        <p:txBody>
          <a:bodyPr vert="horz" wrap="square" lIns="94759" tIns="47380" rIns="94759" bIns="47380" numCol="1" anchor="b" anchorCtr="0" compatLnSpc="1">
            <a:prstTxWarp prst="textNoShape">
              <a:avLst/>
            </a:prstTxWarp>
          </a:bodyPr>
          <a:lstStyle>
            <a:lvl1pPr algn="r" defTabSz="947738">
              <a:defRPr sz="1200"/>
            </a:lvl1pPr>
          </a:lstStyle>
          <a:p>
            <a:pPr>
              <a:defRPr/>
            </a:pPr>
            <a:fld id="{F9EDB1E0-D77D-411B-8D35-B75AB3BDA580}" type="slidenum">
              <a:rPr lang="en-GB"/>
              <a:pPr>
                <a:defRPr/>
              </a:pPr>
              <a:t>‹#›</a:t>
            </a:fld>
            <a:endParaRPr lang="en-GB"/>
          </a:p>
        </p:txBody>
      </p:sp>
    </p:spTree>
    <p:extLst>
      <p:ext uri="{BB962C8B-B14F-4D97-AF65-F5344CB8AC3E}">
        <p14:creationId xmlns:p14="http://schemas.microsoft.com/office/powerpoint/2010/main" val="174324219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FFCEB95-8DC8-4B02-8CB0-6839EE1CD2F4}" type="slidenum">
              <a:rPr lang="en-GB" smtClean="0"/>
              <a:pPr>
                <a:defRPr/>
              </a:pPr>
              <a:t>‹#›</a:t>
            </a:fld>
            <a:endParaRPr lang="en-GB"/>
          </a:p>
        </p:txBody>
      </p:sp>
    </p:spTree>
    <p:extLst>
      <p:ext uri="{BB962C8B-B14F-4D97-AF65-F5344CB8AC3E}">
        <p14:creationId xmlns:p14="http://schemas.microsoft.com/office/powerpoint/2010/main" val="4088180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45D0E6-71DF-43B5-A634-D260B35512BC}" type="slidenum">
              <a:rPr lang="en-GB" smtClean="0"/>
              <a:pPr>
                <a:defRPr/>
              </a:pPr>
              <a:t>‹#›</a:t>
            </a:fld>
            <a:endParaRPr lang="en-GB"/>
          </a:p>
        </p:txBody>
      </p:sp>
    </p:spTree>
    <p:extLst>
      <p:ext uri="{BB962C8B-B14F-4D97-AF65-F5344CB8AC3E}">
        <p14:creationId xmlns:p14="http://schemas.microsoft.com/office/powerpoint/2010/main" val="1969615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B3044E9-3CA4-4B7A-8C36-C7FFD7FABB4E}" type="slidenum">
              <a:rPr lang="en-GB" smtClean="0"/>
              <a:pPr>
                <a:defRPr/>
              </a:pPr>
              <a:t>‹#›</a:t>
            </a:fld>
            <a:endParaRPr lang="en-GB"/>
          </a:p>
        </p:txBody>
      </p:sp>
    </p:spTree>
    <p:extLst>
      <p:ext uri="{BB962C8B-B14F-4D97-AF65-F5344CB8AC3E}">
        <p14:creationId xmlns:p14="http://schemas.microsoft.com/office/powerpoint/2010/main" val="2228639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BE8D017-8CB9-4DE9-9E4E-BBAE822AE785}" type="slidenum">
              <a:rPr lang="en-GB" smtClean="0"/>
              <a:pPr>
                <a:defRPr/>
              </a:pPr>
              <a:t>‹#›</a:t>
            </a:fld>
            <a:endParaRPr lang="en-GB"/>
          </a:p>
        </p:txBody>
      </p:sp>
    </p:spTree>
    <p:extLst>
      <p:ext uri="{BB962C8B-B14F-4D97-AF65-F5344CB8AC3E}">
        <p14:creationId xmlns:p14="http://schemas.microsoft.com/office/powerpoint/2010/main" val="2704184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87E578C-1835-445B-948B-A743B41C6AA2}" type="slidenum">
              <a:rPr lang="en-GB" smtClean="0"/>
              <a:pPr>
                <a:defRPr/>
              </a:pPr>
              <a:t>‹#›</a:t>
            </a:fld>
            <a:endParaRPr lang="en-GB"/>
          </a:p>
        </p:txBody>
      </p:sp>
    </p:spTree>
    <p:extLst>
      <p:ext uri="{BB962C8B-B14F-4D97-AF65-F5344CB8AC3E}">
        <p14:creationId xmlns:p14="http://schemas.microsoft.com/office/powerpoint/2010/main" val="365819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9B1BFE5-D497-4955-9E7E-B2FEFB95F51F}" type="slidenum">
              <a:rPr lang="en-GB" smtClean="0"/>
              <a:pPr>
                <a:defRPr/>
              </a:pPr>
              <a:t>‹#›</a:t>
            </a:fld>
            <a:endParaRPr lang="en-GB"/>
          </a:p>
        </p:txBody>
      </p:sp>
    </p:spTree>
    <p:extLst>
      <p:ext uri="{BB962C8B-B14F-4D97-AF65-F5344CB8AC3E}">
        <p14:creationId xmlns:p14="http://schemas.microsoft.com/office/powerpoint/2010/main" val="1492251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A66C1281-8092-4D90-9502-2B8CF5AB4FE3}" type="slidenum">
              <a:rPr lang="en-GB" smtClean="0"/>
              <a:pPr>
                <a:defRPr/>
              </a:pPr>
              <a:t>‹#›</a:t>
            </a:fld>
            <a:endParaRPr lang="en-GB"/>
          </a:p>
        </p:txBody>
      </p:sp>
    </p:spTree>
    <p:extLst>
      <p:ext uri="{BB962C8B-B14F-4D97-AF65-F5344CB8AC3E}">
        <p14:creationId xmlns:p14="http://schemas.microsoft.com/office/powerpoint/2010/main" val="3438346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ADC45A9-B388-435D-A287-FCC6F51F1B30}" type="slidenum">
              <a:rPr lang="en-GB" smtClean="0"/>
              <a:pPr>
                <a:defRPr/>
              </a:pPr>
              <a:t>‹#›</a:t>
            </a:fld>
            <a:endParaRPr lang="en-GB"/>
          </a:p>
        </p:txBody>
      </p:sp>
    </p:spTree>
    <p:extLst>
      <p:ext uri="{BB962C8B-B14F-4D97-AF65-F5344CB8AC3E}">
        <p14:creationId xmlns:p14="http://schemas.microsoft.com/office/powerpoint/2010/main" val="661950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D10515C-CD30-4626-BEFA-75C74D68F6FB}" type="slidenum">
              <a:rPr lang="en-GB" smtClean="0"/>
              <a:pPr>
                <a:defRPr/>
              </a:pPr>
              <a:t>‹#›</a:t>
            </a:fld>
            <a:endParaRPr lang="en-GB"/>
          </a:p>
        </p:txBody>
      </p:sp>
    </p:spTree>
    <p:extLst>
      <p:ext uri="{BB962C8B-B14F-4D97-AF65-F5344CB8AC3E}">
        <p14:creationId xmlns:p14="http://schemas.microsoft.com/office/powerpoint/2010/main" val="321323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6B0358D-C4B4-4765-A5D5-852734B59FA6}" type="slidenum">
              <a:rPr lang="en-GB" smtClean="0"/>
              <a:pPr>
                <a:defRPr/>
              </a:pPr>
              <a:t>‹#›</a:t>
            </a:fld>
            <a:endParaRPr lang="en-GB"/>
          </a:p>
        </p:txBody>
      </p:sp>
    </p:spTree>
    <p:extLst>
      <p:ext uri="{BB962C8B-B14F-4D97-AF65-F5344CB8AC3E}">
        <p14:creationId xmlns:p14="http://schemas.microsoft.com/office/powerpoint/2010/main" val="1085733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5196581-1E70-47C5-A6F3-1E65B1D3D6AB}" type="slidenum">
              <a:rPr lang="en-GB" smtClean="0"/>
              <a:pPr>
                <a:defRPr/>
              </a:pPr>
              <a:t>‹#›</a:t>
            </a:fld>
            <a:endParaRPr lang="en-GB"/>
          </a:p>
        </p:txBody>
      </p:sp>
    </p:spTree>
    <p:extLst>
      <p:ext uri="{BB962C8B-B14F-4D97-AF65-F5344CB8AC3E}">
        <p14:creationId xmlns:p14="http://schemas.microsoft.com/office/powerpoint/2010/main" val="2348551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064A6871-AEE4-442E-B789-D33E8E6D77AF}" type="slidenum">
              <a:rPr lang="en-GB" smtClean="0"/>
              <a:pPr>
                <a:defRPr/>
              </a:pPr>
              <a:t>‹#›</a:t>
            </a:fld>
            <a:endParaRPr lang="en-GB"/>
          </a:p>
        </p:txBody>
      </p:sp>
    </p:spTree>
    <p:extLst>
      <p:ext uri="{BB962C8B-B14F-4D97-AF65-F5344CB8AC3E}">
        <p14:creationId xmlns:p14="http://schemas.microsoft.com/office/powerpoint/2010/main" val="303976083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altLang="en-US" b="1" dirty="0" smtClean="0"/>
              <a:t>Sparta</a:t>
            </a:r>
            <a:endParaRPr lang="en-GB" altLang="en-US" b="1" dirty="0" smtClean="0"/>
          </a:p>
        </p:txBody>
      </p:sp>
      <p:sp>
        <p:nvSpPr>
          <p:cNvPr id="6146" name="Rectangle 3"/>
          <p:cNvSpPr>
            <a:spLocks noGrp="1" noChangeArrowheads="1"/>
          </p:cNvSpPr>
          <p:nvPr>
            <p:ph type="subTitle" idx="1"/>
          </p:nvPr>
        </p:nvSpPr>
        <p:spPr/>
        <p:txBody>
          <a:bodyPr/>
          <a:lstStyle/>
          <a:p>
            <a:pPr eaLnBrk="1" hangingPunct="1"/>
            <a:r>
              <a:rPr lang="en-GB" altLang="en-US" i="1" dirty="0" smtClean="0"/>
              <a:t>The </a:t>
            </a:r>
            <a:r>
              <a:rPr lang="en-GB" altLang="en-US" i="1" dirty="0" err="1" smtClean="0"/>
              <a:t>Rhetra</a:t>
            </a:r>
            <a:endParaRPr lang="en-GB" altLang="en-US" i="1" dirty="0" smtClean="0"/>
          </a:p>
          <a:p>
            <a:pPr eaLnBrk="1" hangingPunct="1"/>
            <a:endParaRPr lang="en-GB" altLang="en-US" sz="2000" dirty="0" smtClean="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The Rhetra</a:t>
            </a:r>
          </a:p>
        </p:txBody>
      </p:sp>
      <p:sp>
        <p:nvSpPr>
          <p:cNvPr id="8195" name="Rectangle 3"/>
          <p:cNvSpPr>
            <a:spLocks noGrp="1" noChangeArrowheads="1"/>
          </p:cNvSpPr>
          <p:nvPr>
            <p:ph idx="1"/>
          </p:nvPr>
        </p:nvSpPr>
        <p:spPr/>
        <p:txBody>
          <a:bodyPr/>
          <a:lstStyle/>
          <a:p>
            <a:pPr eaLnBrk="1" hangingPunct="1">
              <a:lnSpc>
                <a:spcPct val="90000"/>
              </a:lnSpc>
            </a:pPr>
            <a:r>
              <a:rPr lang="en-GB" altLang="en-US" smtClean="0"/>
              <a:t>The Spartan Rhetra is one of the most important documents in Greek history.</a:t>
            </a:r>
          </a:p>
          <a:p>
            <a:pPr eaLnBrk="1" hangingPunct="1">
              <a:lnSpc>
                <a:spcPct val="90000"/>
              </a:lnSpc>
            </a:pPr>
            <a:r>
              <a:rPr lang="en-GB" altLang="en-US" smtClean="0"/>
              <a:t>The Rhetra is important as evidence of a constitutional reform in Sparta.</a:t>
            </a:r>
          </a:p>
          <a:p>
            <a:pPr eaLnBrk="1" hangingPunct="1">
              <a:lnSpc>
                <a:spcPct val="90000"/>
              </a:lnSpc>
            </a:pPr>
            <a:r>
              <a:rPr lang="en-GB" altLang="en-US" smtClean="0"/>
              <a:t>It is also important as evidence of what later Spartans and other Greeks writing about Sparta considered the beginnings of what became one of the most famed constitutions in the Greek world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fontAlgn="auto" hangingPunct="1">
              <a:spcAft>
                <a:spcPts val="0"/>
              </a:spcAft>
              <a:defRPr/>
            </a:pPr>
            <a:r>
              <a:rPr lang="en-GB"/>
              <a:t>The Stability of the Spartan Constitution</a:t>
            </a:r>
          </a:p>
        </p:txBody>
      </p:sp>
      <p:sp>
        <p:nvSpPr>
          <p:cNvPr id="9219" name="Rectangle 3"/>
          <p:cNvSpPr>
            <a:spLocks noGrp="1" noChangeArrowheads="1"/>
          </p:cNvSpPr>
          <p:nvPr>
            <p:ph idx="1"/>
          </p:nvPr>
        </p:nvSpPr>
        <p:spPr>
          <a:xfrm>
            <a:off x="457200" y="1600200"/>
            <a:ext cx="8229600" cy="5257800"/>
          </a:xfrm>
        </p:spPr>
        <p:txBody>
          <a:bodyPr/>
          <a:lstStyle/>
          <a:p>
            <a:pPr eaLnBrk="1" hangingPunct="1">
              <a:lnSpc>
                <a:spcPct val="80000"/>
              </a:lnSpc>
            </a:pPr>
            <a:r>
              <a:rPr lang="en-GB" altLang="en-US" sz="2400" smtClean="0"/>
              <a:t>But at last a time came when the tyrants of Athens and the far older tyrannies of the rest of Hellas were, with the exception of those in Sicily, once and for all put down by Lacedaemon; for this city, though after the settlement of the Dorians, its present inhabitants, it suffered from factions for an unparalleled length of time, still at a very early period obtained good laws, and </a:t>
            </a:r>
            <a:r>
              <a:rPr lang="en-GB" altLang="en-US" sz="2400" b="1" smtClean="0"/>
              <a:t>enjoyed a freedom from tyrants which was unbroken</a:t>
            </a:r>
            <a:r>
              <a:rPr lang="en-GB" altLang="en-US" sz="2400" smtClean="0"/>
              <a:t>; </a:t>
            </a:r>
            <a:r>
              <a:rPr lang="en-GB" altLang="en-US" sz="2400" b="1" smtClean="0"/>
              <a:t>it has possessed the same form of government for more than four hundred years</a:t>
            </a:r>
            <a:r>
              <a:rPr lang="en-GB" altLang="en-US" sz="2400" smtClean="0"/>
              <a:t>, reckoning to the end of the late war, and has thus been in a position to arrange the affairs of the other states. Not many years after the deposition of the tyrants, the battle of Marathon was fought between the Medes and the Athenians. </a:t>
            </a:r>
            <a:r>
              <a:rPr lang="en-GB" altLang="en-US" sz="2400" u="sng" smtClean="0"/>
              <a:t>Thucydides 1.18.1</a:t>
            </a:r>
          </a:p>
          <a:p>
            <a:pPr eaLnBrk="1" hangingPunct="1">
              <a:lnSpc>
                <a:spcPct val="80000"/>
              </a:lnSpc>
              <a:buFontTx/>
              <a:buNone/>
            </a:pPr>
            <a:r>
              <a:rPr lang="en-GB" altLang="en-US" sz="1400" smtClean="0"/>
              <a:t>Transl: Thucydides. The Peloponnesian War. London, J. M. Dent; New York, E. P. Dutton. 1910. www.perseus.tufts.edu</a:t>
            </a:r>
            <a:br>
              <a:rPr lang="en-GB" altLang="en-US" sz="1400" smtClean="0"/>
            </a:br>
            <a:endParaRPr lang="en-GB" altLang="en-US" sz="1400" smtClean="0"/>
          </a:p>
          <a:p>
            <a:pPr eaLnBrk="1" hangingPunct="1">
              <a:lnSpc>
                <a:spcPct val="80000"/>
              </a:lnSpc>
            </a:pPr>
            <a:endParaRPr lang="en-GB" altLang="en-US" sz="14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Lykourgos the Sage</a:t>
            </a:r>
          </a:p>
        </p:txBody>
      </p:sp>
      <p:sp>
        <p:nvSpPr>
          <p:cNvPr id="10243" name="Rectangle 3"/>
          <p:cNvSpPr>
            <a:spLocks noGrp="1" noChangeArrowheads="1"/>
          </p:cNvSpPr>
          <p:nvPr>
            <p:ph idx="1"/>
          </p:nvPr>
        </p:nvSpPr>
        <p:spPr/>
        <p:txBody>
          <a:bodyPr/>
          <a:lstStyle/>
          <a:p>
            <a:pPr eaLnBrk="1" hangingPunct="1"/>
            <a:r>
              <a:rPr lang="en-GB" altLang="en-US" smtClean="0"/>
              <a:t>The idea of a legal and constitutional reform by a single person is not unique to Sparta. </a:t>
            </a:r>
          </a:p>
          <a:p>
            <a:pPr eaLnBrk="1" hangingPunct="1"/>
            <a:r>
              <a:rPr lang="en-GB" altLang="en-US" smtClean="0"/>
              <a:t>On the contrary in the archaic period there are several such “figures”, for example Charondas and Solon.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What does the Rhetra Say?</a:t>
            </a:r>
          </a:p>
        </p:txBody>
      </p:sp>
      <p:sp>
        <p:nvSpPr>
          <p:cNvPr id="11267" name="Rectangle 3"/>
          <p:cNvSpPr>
            <a:spLocks noGrp="1" noChangeArrowheads="1"/>
          </p:cNvSpPr>
          <p:nvPr>
            <p:ph idx="1"/>
          </p:nvPr>
        </p:nvSpPr>
        <p:spPr>
          <a:xfrm>
            <a:off x="457200" y="1268413"/>
            <a:ext cx="8229600" cy="5400675"/>
          </a:xfrm>
        </p:spPr>
        <p:txBody>
          <a:bodyPr/>
          <a:lstStyle/>
          <a:p>
            <a:pPr eaLnBrk="1" hangingPunct="1"/>
            <a:r>
              <a:rPr lang="en-GB" altLang="en-US" sz="2800" smtClean="0"/>
              <a:t>After dedicating a temple to Zeus Skyllanios and Athena Skyllania, forming tribes (phylai) and creating obai and setting up a Gerousia of 30 including the archagetai. Then from season to season there will be an apella between Babyka and Knakion. So as to introduce and rescind measures. ~To the people should belong the agora~ and the power. If the people should choose a crooked ordinance (rhetra), the older-born and leaders are to set is aside. Plutarch </a:t>
            </a:r>
            <a:r>
              <a:rPr lang="en-GB" altLang="en-US" sz="2800" i="1" smtClean="0"/>
              <a:t>Lykourgos</a:t>
            </a:r>
            <a:r>
              <a:rPr lang="en-GB" altLang="en-US" sz="2800" smtClean="0"/>
              <a:t>, 6.2 and 6.8. </a:t>
            </a:r>
          </a:p>
          <a:p>
            <a:pPr eaLnBrk="1" hangingPunct="1">
              <a:buFontTx/>
              <a:buNone/>
            </a:pPr>
            <a:r>
              <a:rPr lang="en-GB" altLang="en-US" sz="1200" smtClean="0"/>
              <a:t>Transl: Dillon &amp; Garland (1994:148)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eaLnBrk="1" fontAlgn="auto" hangingPunct="1">
              <a:spcAft>
                <a:spcPts val="0"/>
              </a:spcAft>
              <a:defRPr/>
            </a:pPr>
            <a:r>
              <a:rPr lang="en-GB"/>
              <a:t>Clause 1: </a:t>
            </a:r>
            <a:r>
              <a:rPr lang="en-GB" i="1"/>
              <a:t>After dedicating a temple to Zeus Skyllanios and Athena Skyllania</a:t>
            </a:r>
          </a:p>
        </p:txBody>
      </p:sp>
      <p:sp>
        <p:nvSpPr>
          <p:cNvPr id="12291" name="Rectangle 3"/>
          <p:cNvSpPr>
            <a:spLocks noGrp="1" noChangeArrowheads="1"/>
          </p:cNvSpPr>
          <p:nvPr>
            <p:ph idx="1"/>
          </p:nvPr>
        </p:nvSpPr>
        <p:spPr>
          <a:xfrm>
            <a:off x="457200" y="1600200"/>
            <a:ext cx="8229600" cy="4997450"/>
          </a:xfrm>
        </p:spPr>
        <p:txBody>
          <a:bodyPr/>
          <a:lstStyle/>
          <a:p>
            <a:pPr eaLnBrk="1" hangingPunct="1"/>
            <a:endParaRPr lang="en-GB" altLang="en-US" i="1" smtClean="0"/>
          </a:p>
          <a:p>
            <a:pPr eaLnBrk="1" hangingPunct="1"/>
            <a:r>
              <a:rPr lang="en-GB" altLang="en-US" smtClean="0"/>
              <a:t>These sanctuaries are unknown to us. </a:t>
            </a:r>
          </a:p>
          <a:p>
            <a:pPr eaLnBrk="1" hangingPunct="1"/>
            <a:r>
              <a:rPr lang="en-GB" altLang="en-US" smtClean="0"/>
              <a:t>They are not mentioned in any of the early sources.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Clause 2: Tribes and Obai</a:t>
            </a:r>
          </a:p>
        </p:txBody>
      </p:sp>
      <p:sp>
        <p:nvSpPr>
          <p:cNvPr id="13315" name="Rectangle 3"/>
          <p:cNvSpPr>
            <a:spLocks noGrp="1" noChangeArrowheads="1"/>
          </p:cNvSpPr>
          <p:nvPr>
            <p:ph idx="1"/>
          </p:nvPr>
        </p:nvSpPr>
        <p:spPr/>
        <p:txBody>
          <a:bodyPr/>
          <a:lstStyle/>
          <a:p>
            <a:pPr eaLnBrk="1" hangingPunct="1"/>
            <a:r>
              <a:rPr lang="en-GB" altLang="en-US" i="1" smtClean="0"/>
              <a:t>…forming tribes (phylai) and creating obai…</a:t>
            </a:r>
          </a:p>
        </p:txBody>
      </p:sp>
      <p:sp>
        <p:nvSpPr>
          <p:cNvPr id="13316" name="Text Box 9"/>
          <p:cNvSpPr txBox="1">
            <a:spLocks noChangeArrowheads="1"/>
          </p:cNvSpPr>
          <p:nvPr/>
        </p:nvSpPr>
        <p:spPr bwMode="auto">
          <a:xfrm>
            <a:off x="282575" y="3429000"/>
            <a:ext cx="8861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What the Spartan tribes and obai where is still a debated matter.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Tribes</a:t>
            </a:r>
          </a:p>
        </p:txBody>
      </p:sp>
      <p:sp>
        <p:nvSpPr>
          <p:cNvPr id="14339" name="Rectangle 3"/>
          <p:cNvSpPr>
            <a:spLocks noGrp="1" noChangeArrowheads="1"/>
          </p:cNvSpPr>
          <p:nvPr>
            <p:ph idx="1"/>
          </p:nvPr>
        </p:nvSpPr>
        <p:spPr/>
        <p:txBody>
          <a:bodyPr/>
          <a:lstStyle/>
          <a:p>
            <a:pPr eaLnBrk="1" hangingPunct="1">
              <a:lnSpc>
                <a:spcPct val="90000"/>
              </a:lnSpc>
            </a:pPr>
            <a:r>
              <a:rPr lang="en-GB" altLang="en-US" smtClean="0"/>
              <a:t>The tribes were probably the three Dorian tribes: the Hylleis, the Pamphyloi and the Dynames.</a:t>
            </a:r>
          </a:p>
          <a:p>
            <a:pPr eaLnBrk="1" hangingPunct="1">
              <a:lnSpc>
                <a:spcPct val="90000"/>
              </a:lnSpc>
            </a:pPr>
            <a:r>
              <a:rPr lang="en-GB" altLang="en-US" b="1" u="sng" smtClean="0"/>
              <a:t>But</a:t>
            </a:r>
            <a:r>
              <a:rPr lang="en-GB" altLang="en-US" smtClean="0"/>
              <a:t> these tribes were there before the reform. So what was the reform about?</a:t>
            </a:r>
          </a:p>
          <a:p>
            <a:pPr eaLnBrk="1" hangingPunct="1">
              <a:lnSpc>
                <a:spcPct val="90000"/>
              </a:lnSpc>
            </a:pPr>
            <a:r>
              <a:rPr lang="en-GB" altLang="en-US" smtClean="0"/>
              <a:t>Scholars have debated the purpose of this “reform”.</a:t>
            </a:r>
          </a:p>
          <a:p>
            <a:pPr eaLnBrk="1" hangingPunct="1">
              <a:lnSpc>
                <a:spcPct val="90000"/>
              </a:lnSpc>
            </a:pPr>
            <a:r>
              <a:rPr lang="en-GB" altLang="en-US" smtClean="0"/>
              <a:t>There are two options to what the reform of the tribes in the rhetra may mean.</a:t>
            </a:r>
          </a:p>
          <a:p>
            <a:pPr eaLnBrk="1" hangingPunct="1">
              <a:lnSpc>
                <a:spcPct val="90000"/>
              </a:lnSpc>
              <a:buFontTx/>
              <a:buNone/>
            </a:pPr>
            <a:endParaRPr lang="en-GB" alt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Tribes: Option 1</a:t>
            </a:r>
          </a:p>
        </p:txBody>
      </p:sp>
      <p:sp>
        <p:nvSpPr>
          <p:cNvPr id="15363" name="Rectangle 3"/>
          <p:cNvSpPr>
            <a:spLocks noGrp="1" noChangeArrowheads="1"/>
          </p:cNvSpPr>
          <p:nvPr>
            <p:ph idx="1"/>
          </p:nvPr>
        </p:nvSpPr>
        <p:spPr/>
        <p:txBody>
          <a:bodyPr/>
          <a:lstStyle/>
          <a:p>
            <a:pPr eaLnBrk="1" hangingPunct="1"/>
            <a:r>
              <a:rPr lang="en-GB" altLang="en-US" smtClean="0"/>
              <a:t>The reform is a reorganisation of the tribal system like Kleisthenes did for Athens.</a:t>
            </a:r>
          </a:p>
          <a:p>
            <a:pPr eaLnBrk="1" hangingPunct="1"/>
            <a:r>
              <a:rPr lang="en-GB" altLang="en-US" smtClean="0"/>
              <a:t>Kleisthenes in Athens left the 4 old Ionian tribes as religious institutions, reorganising the political system with 10 new tribes.</a:t>
            </a:r>
          </a:p>
          <a:p>
            <a:pPr eaLnBrk="1" hangingPunct="1"/>
            <a:r>
              <a:rPr lang="en-GB" altLang="en-US" smtClean="0"/>
              <a:t>Kleisthenes was not the only one to do a tribal reform. Cleisthenes of Sicyon also redistributed the people in new tribes.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Tribes: Option 1, the problem</a:t>
            </a:r>
          </a:p>
        </p:txBody>
      </p:sp>
      <p:sp>
        <p:nvSpPr>
          <p:cNvPr id="16387" name="Rectangle 3"/>
          <p:cNvSpPr>
            <a:spLocks noGrp="1" noChangeArrowheads="1"/>
          </p:cNvSpPr>
          <p:nvPr>
            <p:ph idx="1"/>
          </p:nvPr>
        </p:nvSpPr>
        <p:spPr/>
        <p:txBody>
          <a:bodyPr/>
          <a:lstStyle/>
          <a:p>
            <a:pPr eaLnBrk="1" hangingPunct="1"/>
            <a:r>
              <a:rPr lang="en-GB" altLang="en-US" smtClean="0"/>
              <a:t>However there is no evidence in Sparta for any other tribes than the 3 Dorian tribes.</a:t>
            </a:r>
          </a:p>
          <a:p>
            <a:pPr eaLnBrk="1" hangingPunct="1"/>
            <a:r>
              <a:rPr lang="en-GB" altLang="en-US" smtClean="0"/>
              <a:t>So a reformation of the tribal system is </a:t>
            </a:r>
            <a:r>
              <a:rPr lang="en-GB" altLang="en-US" b="1" smtClean="0"/>
              <a:t>not </a:t>
            </a:r>
            <a:r>
              <a:rPr lang="en-GB" altLang="en-US" smtClean="0"/>
              <a:t>the answer.</a:t>
            </a:r>
            <a:endParaRPr lang="en-GB" altLang="en-US" b="1"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Tribes: Option 2</a:t>
            </a:r>
          </a:p>
        </p:txBody>
      </p:sp>
      <p:sp>
        <p:nvSpPr>
          <p:cNvPr id="17411" name="Rectangle 3"/>
          <p:cNvSpPr>
            <a:spLocks noGrp="1" noChangeArrowheads="1"/>
          </p:cNvSpPr>
          <p:nvPr>
            <p:ph idx="1"/>
          </p:nvPr>
        </p:nvSpPr>
        <p:spPr/>
        <p:txBody>
          <a:bodyPr/>
          <a:lstStyle/>
          <a:p>
            <a:pPr eaLnBrk="1" hangingPunct="1"/>
            <a:r>
              <a:rPr lang="en-GB" altLang="en-US" smtClean="0"/>
              <a:t>The second option to the problem of the tribal reform is that this is a military not a political reform.</a:t>
            </a:r>
          </a:p>
          <a:p>
            <a:pPr eaLnBrk="1" hangingPunct="1"/>
            <a:r>
              <a:rPr lang="en-GB" altLang="en-US" smtClean="0"/>
              <a:t>There is some evidence suggesting that this is the case, since at the Tyrtaios the Spartans appear to fight in tribal regiments but later they fight in obai regiments.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The Obai</a:t>
            </a:r>
          </a:p>
        </p:txBody>
      </p:sp>
      <p:sp>
        <p:nvSpPr>
          <p:cNvPr id="18435" name="Rectangle 3"/>
          <p:cNvSpPr>
            <a:spLocks noGrp="1" noChangeArrowheads="1"/>
          </p:cNvSpPr>
          <p:nvPr>
            <p:ph idx="1"/>
          </p:nvPr>
        </p:nvSpPr>
        <p:spPr/>
        <p:txBody>
          <a:bodyPr/>
          <a:lstStyle/>
          <a:p>
            <a:pPr eaLnBrk="1" hangingPunct="1"/>
            <a:r>
              <a:rPr lang="en-GB" altLang="en-US" smtClean="0"/>
              <a:t>Oba is a village</a:t>
            </a:r>
          </a:p>
          <a:p>
            <a:pPr eaLnBrk="1" hangingPunct="1"/>
            <a:r>
              <a:rPr lang="en-GB" altLang="en-US" smtClean="0"/>
              <a:t>But what does the rhetra mean by “creating obai”?</a:t>
            </a:r>
          </a:p>
          <a:p>
            <a:pPr eaLnBrk="1" hangingPunct="1"/>
            <a:r>
              <a:rPr lang="en-GB" altLang="en-US" smtClean="0"/>
              <a:t>How many obai were there?</a:t>
            </a:r>
          </a:p>
          <a:p>
            <a:pPr eaLnBrk="1" hangingPunct="1"/>
            <a:r>
              <a:rPr lang="en-GB" altLang="en-US" smtClean="0"/>
              <a:t>Which of the settlements were obai?</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The Obai</a:t>
            </a:r>
          </a:p>
        </p:txBody>
      </p:sp>
      <p:sp>
        <p:nvSpPr>
          <p:cNvPr id="19459" name="Rectangle 3"/>
          <p:cNvSpPr>
            <a:spLocks noGrp="1" noChangeArrowheads="1"/>
          </p:cNvSpPr>
          <p:nvPr>
            <p:ph idx="1"/>
          </p:nvPr>
        </p:nvSpPr>
        <p:spPr/>
        <p:txBody>
          <a:bodyPr/>
          <a:lstStyle/>
          <a:p>
            <a:pPr eaLnBrk="1" hangingPunct="1"/>
            <a:r>
              <a:rPr lang="en-GB" altLang="en-US" smtClean="0"/>
              <a:t>The number of obai is a matter of debate among scholars. </a:t>
            </a:r>
          </a:p>
          <a:p>
            <a:pPr eaLnBrk="1" hangingPunct="1"/>
            <a:r>
              <a:rPr lang="en-GB" altLang="en-US" smtClean="0"/>
              <a:t>In the asty of Sparta there were four obai: Limnai, Pitane, Mesoa and Kynosoura.</a:t>
            </a:r>
          </a:p>
          <a:p>
            <a:pPr eaLnBrk="1" hangingPunct="1"/>
            <a:r>
              <a:rPr lang="en-GB" altLang="en-US" smtClean="0"/>
              <a:t>Amyklai was also a part of the city centre.</a:t>
            </a:r>
          </a:p>
          <a:p>
            <a:pPr eaLnBrk="1" hangingPunct="1"/>
            <a:r>
              <a:rPr lang="en-GB" altLang="en-US" smtClean="0"/>
              <a:t>But it is possible that there were other obai that were not part of the asty per 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Obai: The Evidence </a:t>
            </a:r>
          </a:p>
        </p:txBody>
      </p:sp>
      <p:sp>
        <p:nvSpPr>
          <p:cNvPr id="20483" name="Rectangle 3"/>
          <p:cNvSpPr>
            <a:spLocks noGrp="1" noChangeArrowheads="1"/>
          </p:cNvSpPr>
          <p:nvPr>
            <p:ph idx="1"/>
          </p:nvPr>
        </p:nvSpPr>
        <p:spPr/>
        <p:txBody>
          <a:bodyPr/>
          <a:lstStyle/>
          <a:p>
            <a:pPr eaLnBrk="1" hangingPunct="1"/>
            <a:r>
              <a:rPr lang="en-GB" altLang="en-US" smtClean="0"/>
              <a:t>The evidence on obai and which settlements had obal status is very difficult to use, since the vast majority comes from the Roman period.</a:t>
            </a:r>
          </a:p>
          <a:p>
            <a:pPr eaLnBrk="1" hangingPunct="1"/>
            <a:endParaRPr lang="en-GB" altLang="en-US"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Obai: The Roman Period</a:t>
            </a:r>
          </a:p>
        </p:txBody>
      </p:sp>
      <p:sp>
        <p:nvSpPr>
          <p:cNvPr id="21507" name="Rectangle 3"/>
          <p:cNvSpPr>
            <a:spLocks noGrp="1" noChangeArrowheads="1"/>
          </p:cNvSpPr>
          <p:nvPr>
            <p:ph idx="1"/>
          </p:nvPr>
        </p:nvSpPr>
        <p:spPr/>
        <p:txBody>
          <a:bodyPr/>
          <a:lstStyle/>
          <a:p>
            <a:pPr eaLnBrk="1" hangingPunct="1"/>
            <a:r>
              <a:rPr lang="en-GB" altLang="en-US" smtClean="0"/>
              <a:t>In inscriptions of the Roman period, there are five obai:</a:t>
            </a:r>
          </a:p>
          <a:p>
            <a:pPr eaLnBrk="1" hangingPunct="1"/>
            <a:r>
              <a:rPr lang="en-GB" altLang="en-US" smtClean="0"/>
              <a:t>Limnai</a:t>
            </a:r>
          </a:p>
          <a:p>
            <a:pPr eaLnBrk="1" hangingPunct="1"/>
            <a:r>
              <a:rPr lang="en-GB" altLang="en-US" smtClean="0"/>
              <a:t>Mesoa</a:t>
            </a:r>
          </a:p>
          <a:p>
            <a:pPr eaLnBrk="1" hangingPunct="1"/>
            <a:r>
              <a:rPr lang="en-GB" altLang="en-US" smtClean="0"/>
              <a:t>Pitane</a:t>
            </a:r>
          </a:p>
          <a:p>
            <a:pPr eaLnBrk="1" hangingPunct="1"/>
            <a:r>
              <a:rPr lang="en-GB" altLang="en-US" smtClean="0"/>
              <a:t>Kynosoura</a:t>
            </a:r>
          </a:p>
          <a:p>
            <a:pPr eaLnBrk="1" hangingPunct="1"/>
            <a:r>
              <a:rPr lang="en-GB" altLang="en-US" smtClean="0"/>
              <a:t>Neopolitai (= New Citizens)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Obai: The Other Obai</a:t>
            </a:r>
          </a:p>
        </p:txBody>
      </p:sp>
      <p:sp>
        <p:nvSpPr>
          <p:cNvPr id="22531" name="Rectangle 3"/>
          <p:cNvSpPr>
            <a:spLocks noGrp="1" noChangeArrowheads="1"/>
          </p:cNvSpPr>
          <p:nvPr>
            <p:ph idx="1"/>
          </p:nvPr>
        </p:nvSpPr>
        <p:spPr/>
        <p:txBody>
          <a:bodyPr/>
          <a:lstStyle/>
          <a:p>
            <a:pPr eaLnBrk="1" hangingPunct="1"/>
            <a:r>
              <a:rPr lang="en-GB" altLang="en-US" smtClean="0"/>
              <a:t>Again from Roman inscriptions we learn that Amyklai sometime in the past had obal status but it had been lost by the Roman period.</a:t>
            </a:r>
          </a:p>
          <a:p>
            <a:pPr eaLnBrk="1" hangingPunct="1"/>
            <a:r>
              <a:rPr lang="en-GB" altLang="en-US" smtClean="0"/>
              <a:t>Another name that appears to be an oba is the Argaloi or Arkaloi.</a:t>
            </a:r>
          </a:p>
          <a:p>
            <a:pPr eaLnBrk="1" hangingPunct="1"/>
            <a:endParaRPr lang="en-GB" altLang="en-US"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Obai: The Archaeology</a:t>
            </a:r>
          </a:p>
        </p:txBody>
      </p:sp>
      <p:sp>
        <p:nvSpPr>
          <p:cNvPr id="23555" name="Rectangle 3"/>
          <p:cNvSpPr>
            <a:spLocks noGrp="1" noChangeArrowheads="1"/>
          </p:cNvSpPr>
          <p:nvPr>
            <p:ph idx="1"/>
          </p:nvPr>
        </p:nvSpPr>
        <p:spPr/>
        <p:txBody>
          <a:bodyPr/>
          <a:lstStyle/>
          <a:p>
            <a:pPr eaLnBrk="1" hangingPunct="1"/>
            <a:r>
              <a:rPr lang="en-GB" altLang="en-US" smtClean="0"/>
              <a:t>Archaeologically we can distinguish at least two settlements outside of the asty and Amyklai that are big enough to be obai and are not far out enough to be communities of perioikoi (=non-homoioi).</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Obai: Ambiguities</a:t>
            </a:r>
          </a:p>
        </p:txBody>
      </p:sp>
      <p:sp>
        <p:nvSpPr>
          <p:cNvPr id="24579" name="Rectangle 3"/>
          <p:cNvSpPr>
            <a:spLocks noGrp="1" noChangeArrowheads="1"/>
          </p:cNvSpPr>
          <p:nvPr>
            <p:ph idx="1"/>
          </p:nvPr>
        </p:nvSpPr>
        <p:spPr/>
        <p:txBody>
          <a:bodyPr/>
          <a:lstStyle/>
          <a:p>
            <a:pPr eaLnBrk="1" hangingPunct="1"/>
            <a:r>
              <a:rPr lang="en-GB" altLang="en-US" smtClean="0"/>
              <a:t>Yet none of this can be considered certain evidence. </a:t>
            </a:r>
          </a:p>
          <a:p>
            <a:pPr eaLnBrk="1" hangingPunct="1"/>
            <a:r>
              <a:rPr lang="en-GB" altLang="en-US" smtClean="0"/>
              <a:t>Evidence from the Roman period is too late to be of any use in the archaic constitution</a:t>
            </a:r>
          </a:p>
          <a:p>
            <a:pPr eaLnBrk="1" hangingPunct="1"/>
            <a:r>
              <a:rPr lang="en-GB" altLang="en-US" smtClean="0"/>
              <a:t>If Amyklai had lost its obal status by the Roman period, then other settlements may have gained obal status.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Obai: The Indications</a:t>
            </a:r>
          </a:p>
        </p:txBody>
      </p:sp>
      <p:sp>
        <p:nvSpPr>
          <p:cNvPr id="25603" name="Rectangle 3"/>
          <p:cNvSpPr>
            <a:spLocks noGrp="1" noChangeArrowheads="1"/>
          </p:cNvSpPr>
          <p:nvPr>
            <p:ph idx="1"/>
          </p:nvPr>
        </p:nvSpPr>
        <p:spPr/>
        <p:txBody>
          <a:bodyPr/>
          <a:lstStyle/>
          <a:p>
            <a:pPr eaLnBrk="1" hangingPunct="1"/>
            <a:r>
              <a:rPr lang="en-GB" altLang="en-US" smtClean="0"/>
              <a:t>There are two main indications that the number of obai in the archaic and classical periods was 5</a:t>
            </a:r>
          </a:p>
          <a:p>
            <a:pPr eaLnBrk="1" hangingPunct="1"/>
            <a:r>
              <a:rPr lang="en-GB" altLang="en-US" smtClean="0"/>
              <a:t>A) The number of ephors</a:t>
            </a:r>
          </a:p>
          <a:p>
            <a:pPr eaLnBrk="1" hangingPunct="1"/>
            <a:r>
              <a:rPr lang="en-GB" altLang="en-US" smtClean="0"/>
              <a:t>B) A fragment from Aristotle’s </a:t>
            </a:r>
            <a:r>
              <a:rPr lang="en-GB" altLang="en-US" i="1" smtClean="0"/>
              <a:t>Spartan Constitution</a:t>
            </a:r>
            <a:r>
              <a:rPr lang="en-GB" altLang="en-US" smtClean="0"/>
              <a:t> that mentions five regiments in the Spartan army, which by that time was organised by oba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Obai: ???</a:t>
            </a:r>
          </a:p>
        </p:txBody>
      </p:sp>
      <p:sp>
        <p:nvSpPr>
          <p:cNvPr id="26627" name="Rectangle 3"/>
          <p:cNvSpPr>
            <a:spLocks noGrp="1" noChangeArrowheads="1"/>
          </p:cNvSpPr>
          <p:nvPr>
            <p:ph idx="1"/>
          </p:nvPr>
        </p:nvSpPr>
        <p:spPr/>
        <p:txBody>
          <a:bodyPr/>
          <a:lstStyle/>
          <a:p>
            <a:pPr eaLnBrk="1" hangingPunct="1"/>
            <a:r>
              <a:rPr lang="en-GB" altLang="en-US" smtClean="0"/>
              <a:t>The evidence is inconclusive and although I am in favour of a theory of the 5 obai for the archaic and classical periods, the exact number of obai cannot be ascertained.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fontAlgn="auto" hangingPunct="1">
              <a:spcAft>
                <a:spcPts val="0"/>
              </a:spcAft>
              <a:defRPr/>
            </a:pPr>
            <a:r>
              <a:rPr lang="en-GB"/>
              <a:t>What is the point of the obal reform in the rhetra?</a:t>
            </a:r>
          </a:p>
        </p:txBody>
      </p:sp>
      <p:sp>
        <p:nvSpPr>
          <p:cNvPr id="27651" name="Rectangle 3"/>
          <p:cNvSpPr>
            <a:spLocks noGrp="1" noChangeArrowheads="1"/>
          </p:cNvSpPr>
          <p:nvPr>
            <p:ph idx="1"/>
          </p:nvPr>
        </p:nvSpPr>
        <p:spPr/>
        <p:txBody>
          <a:bodyPr/>
          <a:lstStyle/>
          <a:p>
            <a:pPr eaLnBrk="1" hangingPunct="1"/>
            <a:r>
              <a:rPr lang="en-GB" altLang="en-US" smtClean="0"/>
              <a:t>The exact details of the obal reform are impossible to restore</a:t>
            </a:r>
          </a:p>
          <a:p>
            <a:pPr eaLnBrk="1" hangingPunct="1"/>
            <a:r>
              <a:rPr lang="en-GB" altLang="en-US" smtClean="0"/>
              <a:t>But it appears that this is mainly a military reform, i.e. from tribal regiments to obal regiments</a:t>
            </a:r>
          </a:p>
          <a:p>
            <a:pPr eaLnBrk="1" hangingPunct="1"/>
            <a:r>
              <a:rPr lang="en-GB" altLang="en-US" smtClean="0"/>
              <a:t>Quite probably since persons from all tribes were in each oba, the new oba-based regiments had tribal subdivisions.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Clause 3: The Gerousia </a:t>
            </a:r>
          </a:p>
        </p:txBody>
      </p:sp>
      <p:sp>
        <p:nvSpPr>
          <p:cNvPr id="28675" name="Rectangle 3"/>
          <p:cNvSpPr>
            <a:spLocks noGrp="1" noChangeArrowheads="1"/>
          </p:cNvSpPr>
          <p:nvPr>
            <p:ph idx="1"/>
          </p:nvPr>
        </p:nvSpPr>
        <p:spPr/>
        <p:txBody>
          <a:bodyPr/>
          <a:lstStyle/>
          <a:p>
            <a:pPr eaLnBrk="1" hangingPunct="1"/>
            <a:r>
              <a:rPr lang="en-GB" altLang="en-US" i="1" smtClean="0"/>
              <a:t>and setting up a Gerousia of 30 including the archagetai</a:t>
            </a:r>
          </a:p>
        </p:txBody>
      </p:sp>
      <p:sp>
        <p:nvSpPr>
          <p:cNvPr id="28676" name="Text Box 4"/>
          <p:cNvSpPr txBox="1">
            <a:spLocks noChangeArrowheads="1"/>
          </p:cNvSpPr>
          <p:nvPr/>
        </p:nvSpPr>
        <p:spPr bwMode="auto">
          <a:xfrm>
            <a:off x="663575" y="3370263"/>
            <a:ext cx="6864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600"/>
              <a:t>The Archagetai are the two kings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928688" y="0"/>
            <a:ext cx="7772400" cy="1143000"/>
          </a:xfrm>
        </p:spPr>
        <p:txBody>
          <a:bodyPr/>
          <a:lstStyle/>
          <a:p>
            <a:pPr eaLnBrk="1" hangingPunct="1"/>
            <a:r>
              <a:rPr lang="en-GB" altLang="en-US" smtClean="0"/>
              <a:t>Councils in Homer</a:t>
            </a:r>
          </a:p>
        </p:txBody>
      </p:sp>
      <p:sp>
        <p:nvSpPr>
          <p:cNvPr id="29699" name="Rectangle 3"/>
          <p:cNvSpPr>
            <a:spLocks noGrp="1" noChangeArrowheads="1"/>
          </p:cNvSpPr>
          <p:nvPr>
            <p:ph idx="1"/>
          </p:nvPr>
        </p:nvSpPr>
        <p:spPr>
          <a:xfrm>
            <a:off x="457200" y="1125538"/>
            <a:ext cx="8229600" cy="5616575"/>
          </a:xfrm>
        </p:spPr>
        <p:txBody>
          <a:bodyPr/>
          <a:lstStyle/>
          <a:p>
            <a:pPr eaLnBrk="1" hangingPunct="1">
              <a:lnSpc>
                <a:spcPct val="80000"/>
              </a:lnSpc>
            </a:pPr>
            <a:r>
              <a:rPr lang="en-GB" altLang="en-US" sz="2400" smtClean="0"/>
              <a:t>Ulysses knew the voice as that of the goddess: he flung his cloak from him and set off to run. His servant Eurybates, a man of Ithaca, who waited on him, took charge of the cloak, whereon Ulysses went straight up to Agamemnon and received from him his ancestral, imperishable staff. With this he went about among the ships of the Achaeans. </a:t>
            </a:r>
            <a:br>
              <a:rPr lang="en-GB" altLang="en-US" sz="2400" smtClean="0"/>
            </a:br>
            <a:r>
              <a:rPr lang="en-GB" altLang="en-US" sz="2400" smtClean="0"/>
              <a:t/>
            </a:r>
            <a:br>
              <a:rPr lang="en-GB" altLang="en-US" sz="2400" smtClean="0"/>
            </a:br>
            <a:r>
              <a:rPr lang="en-GB" altLang="en-US" sz="2400" smtClean="0"/>
              <a:t>Whenever he met a king or chieftain, he stood by him and spoke him fairly. "Sir," said he, "this flight is cowardly and unworthy. Stand to your post, and bid your people also keep their places. You do not yet know the full mind of Agamemnon; he was sounding us, and ere long will visit the Achaeans with his displeasure. We were not all of us at the council to hear what he then said; see to it lest he be angry and do us a mischief; for the pride of kings is great, and the hand of Jove is with them."  Homer </a:t>
            </a:r>
            <a:r>
              <a:rPr lang="en-GB" altLang="en-US" sz="2400" i="1" smtClean="0"/>
              <a:t>Iliad</a:t>
            </a:r>
            <a:r>
              <a:rPr lang="en-GB" altLang="en-US" sz="2400" smtClean="0"/>
              <a:t> 2.183-94</a:t>
            </a:r>
          </a:p>
          <a:p>
            <a:pPr eaLnBrk="1" hangingPunct="1">
              <a:lnSpc>
                <a:spcPct val="80000"/>
              </a:lnSpc>
              <a:buFontTx/>
              <a:buNone/>
            </a:pPr>
            <a:r>
              <a:rPr lang="en-GB" altLang="en-US" sz="1400" smtClean="0"/>
              <a:t>Transl: Samuel Butler http://classics.mit.edu/Homer/iliad.2.ii.html</a:t>
            </a:r>
          </a:p>
          <a:p>
            <a:pPr eaLnBrk="1" hangingPunct="1">
              <a:lnSpc>
                <a:spcPct val="80000"/>
              </a:lnSpc>
              <a:buFontTx/>
              <a:buNone/>
            </a:pPr>
            <a:endParaRPr lang="en-GB" altLang="en-US" sz="240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The Gerousia</a:t>
            </a:r>
          </a:p>
        </p:txBody>
      </p:sp>
      <p:sp>
        <p:nvSpPr>
          <p:cNvPr id="30723" name="Rectangle 3"/>
          <p:cNvSpPr>
            <a:spLocks noGrp="1" noChangeArrowheads="1"/>
          </p:cNvSpPr>
          <p:nvPr>
            <p:ph idx="1"/>
          </p:nvPr>
        </p:nvSpPr>
        <p:spPr/>
        <p:txBody>
          <a:bodyPr/>
          <a:lstStyle/>
          <a:p>
            <a:pPr eaLnBrk="1" hangingPunct="1"/>
            <a:r>
              <a:rPr lang="en-GB" altLang="en-US" smtClean="0"/>
              <a:t>It is not probably that the rhetra institutes a council, since some sort of Royal Council probably existed already.</a:t>
            </a:r>
          </a:p>
          <a:p>
            <a:pPr eaLnBrk="1" hangingPunct="1"/>
            <a:r>
              <a:rPr lang="en-GB" altLang="en-US" smtClean="0"/>
              <a:t>However early archaic royal coulcils, judging mainly from Homer, had no constant members or specific number.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Gerousia: The Reform</a:t>
            </a:r>
          </a:p>
        </p:txBody>
      </p:sp>
      <p:sp>
        <p:nvSpPr>
          <p:cNvPr id="31747" name="Rectangle 3"/>
          <p:cNvSpPr>
            <a:spLocks noGrp="1" noChangeArrowheads="1"/>
          </p:cNvSpPr>
          <p:nvPr>
            <p:ph idx="1"/>
          </p:nvPr>
        </p:nvSpPr>
        <p:spPr/>
        <p:txBody>
          <a:bodyPr/>
          <a:lstStyle/>
          <a:p>
            <a:pPr eaLnBrk="1" hangingPunct="1"/>
            <a:r>
              <a:rPr lang="en-GB" altLang="en-US" smtClean="0"/>
              <a:t>The reform in the case of the Gerousia seems to be that membership becomes specific and the number of members is specified at 28 elders and the 2 kings.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Clause 4: </a:t>
            </a:r>
          </a:p>
        </p:txBody>
      </p:sp>
      <p:sp>
        <p:nvSpPr>
          <p:cNvPr id="32771" name="Rectangle 3"/>
          <p:cNvSpPr>
            <a:spLocks noGrp="1" noChangeArrowheads="1"/>
          </p:cNvSpPr>
          <p:nvPr>
            <p:ph idx="1"/>
          </p:nvPr>
        </p:nvSpPr>
        <p:spPr/>
        <p:txBody>
          <a:bodyPr/>
          <a:lstStyle/>
          <a:p>
            <a:pPr eaLnBrk="1" hangingPunct="1"/>
            <a:r>
              <a:rPr lang="en-GB" altLang="en-US" smtClean="0"/>
              <a:t>Then from season to season there will be an apella between Babyka and Knakion.</a:t>
            </a:r>
          </a:p>
        </p:txBody>
      </p:sp>
      <p:sp>
        <p:nvSpPr>
          <p:cNvPr id="32772" name="Text Box 4"/>
          <p:cNvSpPr txBox="1">
            <a:spLocks noChangeArrowheads="1"/>
          </p:cNvSpPr>
          <p:nvPr/>
        </p:nvSpPr>
        <p:spPr bwMode="auto">
          <a:xfrm>
            <a:off x="663575" y="3443288"/>
            <a:ext cx="7651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600"/>
              <a:t>Apella is most probably an Assembly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857250" y="0"/>
            <a:ext cx="7772400" cy="1143000"/>
          </a:xfrm>
        </p:spPr>
        <p:txBody>
          <a:bodyPr/>
          <a:lstStyle/>
          <a:p>
            <a:pPr eaLnBrk="1" hangingPunct="1"/>
            <a:r>
              <a:rPr lang="en-GB" altLang="en-US" smtClean="0"/>
              <a:t>Assemblies in Homer</a:t>
            </a:r>
          </a:p>
        </p:txBody>
      </p:sp>
      <p:sp>
        <p:nvSpPr>
          <p:cNvPr id="33795" name="Rectangle 3"/>
          <p:cNvSpPr>
            <a:spLocks noGrp="1" noChangeArrowheads="1"/>
          </p:cNvSpPr>
          <p:nvPr>
            <p:ph idx="1"/>
          </p:nvPr>
        </p:nvSpPr>
        <p:spPr>
          <a:xfrm>
            <a:off x="457200" y="1125538"/>
            <a:ext cx="8229600" cy="5616575"/>
          </a:xfrm>
        </p:spPr>
        <p:txBody>
          <a:bodyPr/>
          <a:lstStyle/>
          <a:p>
            <a:pPr eaLnBrk="1" hangingPunct="1">
              <a:lnSpc>
                <a:spcPct val="80000"/>
              </a:lnSpc>
            </a:pPr>
            <a:r>
              <a:rPr lang="en-GB" altLang="en-US" sz="2800" smtClean="0"/>
              <a:t>The goddess Dawn now wended her way to vast Olympus that she might herald day to Jove and to the other immortals, and Agamemnon sent the criers round to call the people in assembly; so they called them and the people gathered thereon …On this the Argives raised a shout, till the ships rang again with the uproar …Thus he spoke, and the Achaeans roared applause. As when the waves run high before the blast of the south wind and break on some lofty headland, dashing against it and buffeting it without ceasing, as the storms from every quarter drive them, even so did the Achaeans rise and hurry in all directions to their ships. Homer </a:t>
            </a:r>
            <a:r>
              <a:rPr lang="en-GB" altLang="en-US" sz="2800" i="1" smtClean="0"/>
              <a:t>Iliad</a:t>
            </a:r>
            <a:r>
              <a:rPr lang="en-GB" altLang="en-US" sz="2800" smtClean="0"/>
              <a:t> Book 2 excerpts</a:t>
            </a:r>
          </a:p>
          <a:p>
            <a:pPr eaLnBrk="1" hangingPunct="1">
              <a:lnSpc>
                <a:spcPct val="80000"/>
              </a:lnSpc>
              <a:buFontTx/>
              <a:buNone/>
            </a:pPr>
            <a:r>
              <a:rPr lang="en-GB" altLang="en-US" sz="1600" smtClean="0"/>
              <a:t>Transl: Samuel Butler http://classics.mit.edu/Homer/iliad.2.ii.html</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t>The Apella</a:t>
            </a:r>
          </a:p>
        </p:txBody>
      </p:sp>
      <p:sp>
        <p:nvSpPr>
          <p:cNvPr id="34819" name="Rectangle 3"/>
          <p:cNvSpPr>
            <a:spLocks noGrp="1" noChangeArrowheads="1"/>
          </p:cNvSpPr>
          <p:nvPr>
            <p:ph idx="1"/>
          </p:nvPr>
        </p:nvSpPr>
        <p:spPr/>
        <p:txBody>
          <a:bodyPr/>
          <a:lstStyle/>
          <a:p>
            <a:pPr eaLnBrk="1" hangingPunct="1">
              <a:lnSpc>
                <a:spcPct val="90000"/>
              </a:lnSpc>
            </a:pPr>
            <a:r>
              <a:rPr lang="en-GB" altLang="en-US" smtClean="0"/>
              <a:t>In Clause 4, an assembly is constituted.</a:t>
            </a:r>
          </a:p>
          <a:p>
            <a:pPr eaLnBrk="1" hangingPunct="1">
              <a:lnSpc>
                <a:spcPct val="90000"/>
              </a:lnSpc>
            </a:pPr>
            <a:r>
              <a:rPr lang="en-GB" altLang="en-US" smtClean="0"/>
              <a:t>Similarly to the case of the Gerousia, early political systems always included assemblies. </a:t>
            </a:r>
          </a:p>
          <a:p>
            <a:pPr eaLnBrk="1" hangingPunct="1">
              <a:lnSpc>
                <a:spcPct val="90000"/>
              </a:lnSpc>
            </a:pPr>
            <a:r>
              <a:rPr lang="en-GB" altLang="en-US" smtClean="0"/>
              <a:t>However from Homer we can see that assemblies were convened extraordinarily and often were more a means of dissemination of information than a decision-making body.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Apella: The Reform</a:t>
            </a:r>
          </a:p>
        </p:txBody>
      </p:sp>
      <p:sp>
        <p:nvSpPr>
          <p:cNvPr id="35843" name="Rectangle 3"/>
          <p:cNvSpPr>
            <a:spLocks noGrp="1" noChangeArrowheads="1"/>
          </p:cNvSpPr>
          <p:nvPr>
            <p:ph idx="1"/>
          </p:nvPr>
        </p:nvSpPr>
        <p:spPr/>
        <p:txBody>
          <a:bodyPr/>
          <a:lstStyle/>
          <a:p>
            <a:pPr eaLnBrk="1" hangingPunct="1"/>
            <a:r>
              <a:rPr lang="en-GB" altLang="en-US" smtClean="0"/>
              <a:t>The rhetra institutes regular assemblies both temporally and spatially. </a:t>
            </a:r>
          </a:p>
          <a:p>
            <a:pPr eaLnBrk="1" hangingPunct="1"/>
            <a:r>
              <a:rPr lang="en-GB" altLang="en-US" smtClean="0"/>
              <a:t>The temporal institution is arranged by religious festival, probably the festival of Apellai in honour of Apollo, thus the assembly is called an apella.</a:t>
            </a:r>
          </a:p>
          <a:p>
            <a:pPr eaLnBrk="1" hangingPunct="1"/>
            <a:r>
              <a:rPr lang="en-GB" altLang="en-US" smtClean="0"/>
              <a:t>The Apellai probably took place once a month</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The Apella: The Issue of Space</a:t>
            </a:r>
          </a:p>
        </p:txBody>
      </p:sp>
      <p:sp>
        <p:nvSpPr>
          <p:cNvPr id="36867" name="Rectangle 3"/>
          <p:cNvSpPr>
            <a:spLocks noGrp="1" noChangeArrowheads="1"/>
          </p:cNvSpPr>
          <p:nvPr>
            <p:ph idx="1"/>
          </p:nvPr>
        </p:nvSpPr>
        <p:spPr/>
        <p:txBody>
          <a:bodyPr/>
          <a:lstStyle/>
          <a:p>
            <a:pPr eaLnBrk="1" hangingPunct="1"/>
            <a:r>
              <a:rPr lang="en-GB" altLang="en-US" smtClean="0"/>
              <a:t>The spatial arrangement is rather interesting: </a:t>
            </a:r>
            <a:r>
              <a:rPr lang="en-GB" altLang="en-US" i="1" smtClean="0"/>
              <a:t>between Babyka and Knakion</a:t>
            </a:r>
            <a:r>
              <a:rPr lang="en-GB" altLang="en-US" smtClean="0"/>
              <a:t>.</a:t>
            </a:r>
          </a:p>
          <a:p>
            <a:pPr eaLnBrk="1" hangingPunct="1"/>
            <a:r>
              <a:rPr lang="en-GB" altLang="en-US" smtClean="0"/>
              <a:t>We cannot pinpoint either Babyka or Knakion, although apparently Aristotle thought that Babyka was a bridge and Knakion a river.</a:t>
            </a:r>
          </a:p>
          <a:p>
            <a:pPr eaLnBrk="1" hangingPunct="1"/>
            <a:endParaRPr lang="en-GB" altLang="en-US"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Apella: Why Care for Space?</a:t>
            </a:r>
          </a:p>
        </p:txBody>
      </p:sp>
      <p:sp>
        <p:nvSpPr>
          <p:cNvPr id="37891" name="Rectangle 3"/>
          <p:cNvSpPr>
            <a:spLocks noGrp="1" noChangeArrowheads="1"/>
          </p:cNvSpPr>
          <p:nvPr>
            <p:ph idx="1"/>
          </p:nvPr>
        </p:nvSpPr>
        <p:spPr/>
        <p:txBody>
          <a:bodyPr/>
          <a:lstStyle/>
          <a:p>
            <a:pPr eaLnBrk="1" hangingPunct="1"/>
            <a:r>
              <a:rPr lang="en-GB" altLang="en-US" smtClean="0"/>
              <a:t>Such precise spatial arrangement may look unimportant at first glance.</a:t>
            </a:r>
          </a:p>
          <a:p>
            <a:pPr eaLnBrk="1" hangingPunct="1"/>
            <a:r>
              <a:rPr lang="en-GB" altLang="en-US" b="1" smtClean="0"/>
              <a:t>But they are important.</a:t>
            </a:r>
          </a:p>
          <a:p>
            <a:pPr eaLnBrk="1" hangingPunct="1"/>
            <a:r>
              <a:rPr lang="en-GB" altLang="en-US" smtClean="0"/>
              <a:t>By having a specified place of assembly it means that any assembly taking place outside the designated site is not valid.</a:t>
            </a:r>
          </a:p>
          <a:p>
            <a:pPr eaLnBrk="1" hangingPunct="1"/>
            <a:endParaRPr lang="en-GB" altLang="en-US"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00063" y="-142875"/>
            <a:ext cx="8229600" cy="1143000"/>
          </a:xfrm>
        </p:spPr>
        <p:txBody>
          <a:bodyPr/>
          <a:lstStyle/>
          <a:p>
            <a:pPr eaLnBrk="1" hangingPunct="1"/>
            <a:r>
              <a:rPr lang="en-GB" altLang="en-US" smtClean="0"/>
              <a:t>Stasis and Assemblies</a:t>
            </a:r>
          </a:p>
        </p:txBody>
      </p:sp>
      <p:sp>
        <p:nvSpPr>
          <p:cNvPr id="38915" name="Rectangle 3"/>
          <p:cNvSpPr>
            <a:spLocks noGrp="1" noChangeArrowheads="1"/>
          </p:cNvSpPr>
          <p:nvPr>
            <p:ph idx="1"/>
          </p:nvPr>
        </p:nvSpPr>
        <p:spPr>
          <a:xfrm>
            <a:off x="457200" y="836613"/>
            <a:ext cx="8229600" cy="6021387"/>
          </a:xfrm>
        </p:spPr>
        <p:txBody>
          <a:bodyPr/>
          <a:lstStyle/>
          <a:p>
            <a:pPr eaLnBrk="1" hangingPunct="1">
              <a:lnSpc>
                <a:spcPct val="80000"/>
              </a:lnSpc>
            </a:pPr>
            <a:r>
              <a:rPr lang="en-GB" altLang="en-US" sz="2100" smtClean="0"/>
              <a:t>At this juncture arrived Pisander and his colleagues, who lost no time in doing the rest. First they assembled the people, and moved to elect ten commissioners with full powers to frame a constitution, and that when this was done they should on an appointed day lay before the people their opinion as to the best mode of governing the city. [2] Afterwards, when the day arrived, the conspirators enclosed the assembly in Colonus, a temple of Poseidon, a little more than a mile outside the city; when the commissioners simply brought forward this single motion, that any Athenian might propose with impunity whatever measure he pleased, heavy penalties being imposed upon any who should indict for illegality, or otherwise molest him for so doing. [3] The way thus cleared, it was now plainly declared, that all tenure of office and receipt of pay under the existing institutions were at an end, and that five men must be elected as presidents, who should in their turn elect one hundred, and each of the hundred three apiece; and that this body thus made up to four hundred should enter the council chamber with full powers and govern as they judged best, and should convene the five thousand whenever they pleased. Thucydides 8.67</a:t>
            </a:r>
          </a:p>
          <a:p>
            <a:pPr eaLnBrk="1" hangingPunct="1">
              <a:lnSpc>
                <a:spcPct val="80000"/>
              </a:lnSpc>
              <a:buFontTx/>
              <a:buNone/>
            </a:pPr>
            <a:r>
              <a:rPr lang="en-GB" altLang="en-US" sz="1400" smtClean="0"/>
              <a:t>Transl:Thucydides. The Peloponnesian War. London, J. M. Dent; New York, E. P. Dutton. 1910 http://www.perseus.tufts.edu/hopper/text.jsp?doc=Thuc.+8.67&amp;fromdoc=Perseus%3Atext%3A1999.01.0200</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p:txBody>
          <a:bodyPr/>
          <a:lstStyle/>
          <a:p>
            <a:pPr eaLnBrk="1" hangingPunct="1"/>
            <a:r>
              <a:rPr lang="en-GB" altLang="en-US" smtClean="0"/>
              <a:t>The 400</a:t>
            </a:r>
          </a:p>
        </p:txBody>
      </p:sp>
      <p:sp>
        <p:nvSpPr>
          <p:cNvPr id="39939" name="Rectangle 5"/>
          <p:cNvSpPr>
            <a:spLocks noGrp="1" noChangeArrowheads="1"/>
          </p:cNvSpPr>
          <p:nvPr>
            <p:ph idx="1"/>
          </p:nvPr>
        </p:nvSpPr>
        <p:spPr/>
        <p:txBody>
          <a:bodyPr/>
          <a:lstStyle/>
          <a:p>
            <a:pPr eaLnBrk="1" hangingPunct="1"/>
            <a:r>
              <a:rPr lang="en-GB" altLang="en-US" smtClean="0"/>
              <a:t>The best example of how not having a constitutionally fixed place of assembly can be catastrophic is seen in the Revolution of the 400 in 411 at Athens. </a:t>
            </a:r>
          </a:p>
          <a:p>
            <a:pPr eaLnBrk="1" hangingPunct="1"/>
            <a:r>
              <a:rPr lang="en-GB" altLang="en-US" smtClean="0"/>
              <a:t>An extraordinary assembly is convened in Kolonos, which in effect abolished the democracy.</a:t>
            </a:r>
          </a:p>
          <a:p>
            <a:pPr eaLnBrk="1" hangingPunct="1"/>
            <a:endParaRPr lang="en-GB" altLang="en-US"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857250" y="785813"/>
            <a:ext cx="7772400" cy="1143000"/>
          </a:xfrm>
        </p:spPr>
        <p:txBody>
          <a:bodyPr>
            <a:normAutofit fontScale="90000"/>
          </a:bodyPr>
          <a:lstStyle/>
          <a:p>
            <a:pPr eaLnBrk="1" fontAlgn="auto" hangingPunct="1">
              <a:spcAft>
                <a:spcPts val="0"/>
              </a:spcAft>
              <a:defRPr/>
            </a:pPr>
            <a:r>
              <a:rPr lang="en-GB" dirty="0"/>
              <a:t>Clause 5: </a:t>
            </a:r>
            <a:r>
              <a:rPr lang="en-GB" i="1" dirty="0"/>
              <a:t>So as to introduce and rescind measures</a:t>
            </a:r>
            <a:br>
              <a:rPr lang="en-GB" i="1" dirty="0"/>
            </a:br>
            <a:endParaRPr lang="en-GB" i="1" dirty="0"/>
          </a:p>
        </p:txBody>
      </p:sp>
      <p:sp>
        <p:nvSpPr>
          <p:cNvPr id="40963" name="Rectangle 3"/>
          <p:cNvSpPr>
            <a:spLocks noGrp="1" noChangeArrowheads="1"/>
          </p:cNvSpPr>
          <p:nvPr>
            <p:ph idx="1"/>
          </p:nvPr>
        </p:nvSpPr>
        <p:spPr>
          <a:xfrm>
            <a:off x="914400" y="2214563"/>
            <a:ext cx="7772400" cy="3805237"/>
          </a:xfrm>
        </p:spPr>
        <p:txBody>
          <a:bodyPr/>
          <a:lstStyle/>
          <a:p>
            <a:pPr eaLnBrk="1" hangingPunct="1"/>
            <a:r>
              <a:rPr lang="en-GB" altLang="en-US" smtClean="0"/>
              <a:t>The meaning of Clause 5 is a matter of debate.</a:t>
            </a:r>
          </a:p>
          <a:p>
            <a:pPr eaLnBrk="1" hangingPunct="1"/>
            <a:r>
              <a:rPr lang="en-GB" altLang="en-US" smtClean="0"/>
              <a:t>It could refer either to the Assembly or to the Gerousia</a:t>
            </a:r>
          </a:p>
          <a:p>
            <a:pPr eaLnBrk="1" hangingPunct="1"/>
            <a:r>
              <a:rPr lang="en-GB" altLang="en-US" smtClean="0"/>
              <a:t>It appears that the most likely case is that the Gerousia has the right to introduce measures and rescind them.</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Clause 5: The Problem</a:t>
            </a:r>
          </a:p>
        </p:txBody>
      </p:sp>
      <p:sp>
        <p:nvSpPr>
          <p:cNvPr id="41987" name="Rectangle 3"/>
          <p:cNvSpPr>
            <a:spLocks noGrp="1" noChangeArrowheads="1"/>
          </p:cNvSpPr>
          <p:nvPr>
            <p:ph idx="1"/>
          </p:nvPr>
        </p:nvSpPr>
        <p:spPr/>
        <p:txBody>
          <a:bodyPr/>
          <a:lstStyle/>
          <a:p>
            <a:pPr eaLnBrk="1" hangingPunct="1">
              <a:lnSpc>
                <a:spcPct val="90000"/>
              </a:lnSpc>
            </a:pPr>
            <a:r>
              <a:rPr lang="en-GB" altLang="en-US" sz="2800" smtClean="0"/>
              <a:t>The problem with the clause is with the meaning of “rescind”.</a:t>
            </a:r>
          </a:p>
          <a:p>
            <a:pPr eaLnBrk="1" hangingPunct="1">
              <a:lnSpc>
                <a:spcPct val="90000"/>
              </a:lnSpc>
            </a:pPr>
            <a:r>
              <a:rPr lang="en-GB" altLang="en-US" sz="2800" smtClean="0"/>
              <a:t>It could mean rescind as in “adjourn the assembly”</a:t>
            </a:r>
          </a:p>
          <a:p>
            <a:pPr eaLnBrk="1" hangingPunct="1">
              <a:lnSpc>
                <a:spcPct val="90000"/>
              </a:lnSpc>
            </a:pPr>
            <a:r>
              <a:rPr lang="en-GB" altLang="en-US" sz="2800" smtClean="0"/>
              <a:t>It could mean rescind proposals</a:t>
            </a:r>
          </a:p>
          <a:p>
            <a:pPr eaLnBrk="1" hangingPunct="1">
              <a:lnSpc>
                <a:spcPct val="90000"/>
              </a:lnSpc>
            </a:pPr>
            <a:r>
              <a:rPr lang="en-GB" altLang="en-US" sz="2800" smtClean="0"/>
              <a:t>It could mean that the Gerousia is to “stand aloof”</a:t>
            </a:r>
          </a:p>
          <a:p>
            <a:pPr eaLnBrk="1" hangingPunct="1">
              <a:lnSpc>
                <a:spcPct val="90000"/>
              </a:lnSpc>
            </a:pPr>
            <a:r>
              <a:rPr lang="en-GB" altLang="en-US" sz="2800" smtClean="0"/>
              <a:t>Or it could mean that the Gerousia is to reconvene after the assembly has met to discuss the issue again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mtClean="0"/>
              <a:t>Clause 5: The Second Meeting</a:t>
            </a:r>
          </a:p>
        </p:txBody>
      </p:sp>
      <p:sp>
        <p:nvSpPr>
          <p:cNvPr id="43011" name="Rectangle 3"/>
          <p:cNvSpPr>
            <a:spLocks noGrp="1" noChangeArrowheads="1"/>
          </p:cNvSpPr>
          <p:nvPr>
            <p:ph idx="1"/>
          </p:nvPr>
        </p:nvSpPr>
        <p:spPr/>
        <p:txBody>
          <a:bodyPr/>
          <a:lstStyle/>
          <a:p>
            <a:pPr eaLnBrk="1" hangingPunct="1"/>
            <a:r>
              <a:rPr lang="en-GB" altLang="en-US" smtClean="0"/>
              <a:t>There is some evidence from classical and Hellenistic Spartan assemblies that the Gerousia did meet again after the assembly.</a:t>
            </a:r>
          </a:p>
          <a:p>
            <a:pPr eaLnBrk="1" hangingPunct="1"/>
            <a:r>
              <a:rPr lang="en-GB" altLang="en-US" smtClean="0"/>
              <a:t>During that second meeting of the Gerousia, the issue was re-examined keeping the views of the assembly in mind before a final decision was made.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eaLnBrk="1" fontAlgn="auto" hangingPunct="1">
              <a:spcAft>
                <a:spcPts val="0"/>
              </a:spcAft>
              <a:defRPr/>
            </a:pPr>
            <a:r>
              <a:rPr lang="en-GB"/>
              <a:t>Clause 6: ~To the people should belong the agora~ and the power</a:t>
            </a:r>
          </a:p>
        </p:txBody>
      </p:sp>
      <p:sp>
        <p:nvSpPr>
          <p:cNvPr id="44035" name="Rectangle 3"/>
          <p:cNvSpPr>
            <a:spLocks noGrp="1" noChangeArrowheads="1"/>
          </p:cNvSpPr>
          <p:nvPr>
            <p:ph idx="1"/>
          </p:nvPr>
        </p:nvSpPr>
        <p:spPr/>
        <p:txBody>
          <a:bodyPr/>
          <a:lstStyle/>
          <a:p>
            <a:pPr eaLnBrk="1" hangingPunct="1"/>
            <a:r>
              <a:rPr lang="en-GB" altLang="en-US" smtClean="0"/>
              <a:t>The main problem in this clause is that the text is hopelessly corrupted.</a:t>
            </a:r>
          </a:p>
          <a:p>
            <a:pPr eaLnBrk="1" hangingPunct="1"/>
            <a:r>
              <a:rPr lang="en-GB" altLang="en-US" smtClean="0"/>
              <a:t>Several variant interpretations of the what the Greek could mean have been proposed by scholars.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t>Clause 6: The Power</a:t>
            </a:r>
          </a:p>
        </p:txBody>
      </p:sp>
      <p:sp>
        <p:nvSpPr>
          <p:cNvPr id="45059" name="Rectangle 3"/>
          <p:cNvSpPr>
            <a:spLocks noGrp="1" noChangeArrowheads="1"/>
          </p:cNvSpPr>
          <p:nvPr>
            <p:ph idx="1"/>
          </p:nvPr>
        </p:nvSpPr>
        <p:spPr/>
        <p:txBody>
          <a:bodyPr/>
          <a:lstStyle/>
          <a:p>
            <a:pPr eaLnBrk="1" hangingPunct="1"/>
            <a:r>
              <a:rPr lang="en-GB" altLang="en-US" smtClean="0"/>
              <a:t>The last part of the clause however is clear.</a:t>
            </a:r>
          </a:p>
          <a:p>
            <a:pPr eaLnBrk="1" hangingPunct="1"/>
            <a:r>
              <a:rPr lang="en-GB" altLang="en-US" smtClean="0"/>
              <a:t>It gives probably the Assembly final power over all decisions.</a:t>
            </a:r>
          </a:p>
          <a:p>
            <a:pPr eaLnBrk="1" hangingPunct="1"/>
            <a:r>
              <a:rPr lang="en-GB" altLang="en-US" smtClean="0"/>
              <a:t>In at least one of the two historical Assemblies we know about, the assembly reconvened after the second meeting of the Gerousia in order to ratify the decision.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Clause 6: Two assemblies?</a:t>
            </a:r>
          </a:p>
        </p:txBody>
      </p:sp>
      <p:sp>
        <p:nvSpPr>
          <p:cNvPr id="46083" name="Rectangle 3"/>
          <p:cNvSpPr>
            <a:spLocks noGrp="1" noChangeArrowheads="1"/>
          </p:cNvSpPr>
          <p:nvPr>
            <p:ph idx="1"/>
          </p:nvPr>
        </p:nvSpPr>
        <p:spPr/>
        <p:txBody>
          <a:bodyPr/>
          <a:lstStyle/>
          <a:p>
            <a:pPr eaLnBrk="1" hangingPunct="1"/>
            <a:r>
              <a:rPr lang="en-GB" altLang="en-US" smtClean="0"/>
              <a:t>To have two assemblies on a matter may seem a bit excessive, especially in light of the practice in Athens where the assembly was sovereign.</a:t>
            </a:r>
          </a:p>
          <a:p>
            <a:pPr eaLnBrk="1" hangingPunct="1"/>
            <a:r>
              <a:rPr lang="en-GB" altLang="en-US" smtClean="0"/>
              <a:t>But even in Athens for certain important matters, a preliminary assembly was considered necessary, as in example in ostracism.</a:t>
            </a:r>
          </a:p>
          <a:p>
            <a:pPr eaLnBrk="1" hangingPunct="1"/>
            <a:endParaRPr lang="en-GB" altLang="en-US"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mtClean="0"/>
              <a:t>Ostracism </a:t>
            </a:r>
          </a:p>
        </p:txBody>
      </p:sp>
      <p:sp>
        <p:nvSpPr>
          <p:cNvPr id="47107" name="Rectangle 3"/>
          <p:cNvSpPr>
            <a:spLocks noGrp="1" noChangeArrowheads="1"/>
          </p:cNvSpPr>
          <p:nvPr>
            <p:ph idx="1"/>
          </p:nvPr>
        </p:nvSpPr>
        <p:spPr/>
        <p:txBody>
          <a:bodyPr/>
          <a:lstStyle/>
          <a:p>
            <a:pPr eaLnBrk="1" hangingPunct="1">
              <a:lnSpc>
                <a:spcPct val="90000"/>
              </a:lnSpc>
            </a:pPr>
            <a:r>
              <a:rPr lang="en-GB" altLang="en-US" sz="2800" smtClean="0"/>
              <a:t>In the sixth prytany, in addition to the business already stated, the question is put to the vote whether it is desirable to hold a vote of ostracism or not… Aristotle AthPol 43.5</a:t>
            </a:r>
          </a:p>
          <a:p>
            <a:pPr eaLnBrk="1" hangingPunct="1">
              <a:lnSpc>
                <a:spcPct val="90000"/>
              </a:lnSpc>
            </a:pPr>
            <a:r>
              <a:rPr lang="en-GB" altLang="en-US" sz="2800" smtClean="0"/>
              <a:t>Each year in the sixth prytany the question whether an ostracism should be held that year was put to the ekklesia. If the people voted in favour of holding an ostracism, it was held on a day in the eighth prytany in the agora under the supervision of the archontes and the boule OCD</a:t>
            </a:r>
            <a:r>
              <a:rPr lang="en-GB" altLang="en-US" sz="2800" baseline="30000" smtClean="0"/>
              <a:t>3</a:t>
            </a:r>
            <a:r>
              <a:rPr lang="en-GB" altLang="en-US" sz="2800" smtClean="0"/>
              <a:t> sv ostracism</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t>Clause 7</a:t>
            </a:r>
          </a:p>
        </p:txBody>
      </p:sp>
      <p:sp>
        <p:nvSpPr>
          <p:cNvPr id="48131" name="Rectangle 3"/>
          <p:cNvSpPr>
            <a:spLocks noGrp="1" noChangeArrowheads="1"/>
          </p:cNvSpPr>
          <p:nvPr>
            <p:ph idx="1"/>
          </p:nvPr>
        </p:nvSpPr>
        <p:spPr/>
        <p:txBody>
          <a:bodyPr/>
          <a:lstStyle/>
          <a:p>
            <a:pPr eaLnBrk="1" hangingPunct="1"/>
            <a:r>
              <a:rPr lang="en-GB" altLang="en-US" smtClean="0"/>
              <a:t>If the people should choose a crooked ordinance (rhetra), the older-born and leaders are to set is aside.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mtClean="0"/>
              <a:t>Clause 7: The addition</a:t>
            </a:r>
          </a:p>
        </p:txBody>
      </p:sp>
      <p:sp>
        <p:nvSpPr>
          <p:cNvPr id="49155" name="Rectangle 3"/>
          <p:cNvSpPr>
            <a:spLocks noGrp="1" noChangeArrowheads="1"/>
          </p:cNvSpPr>
          <p:nvPr>
            <p:ph idx="1"/>
          </p:nvPr>
        </p:nvSpPr>
        <p:spPr/>
        <p:txBody>
          <a:bodyPr/>
          <a:lstStyle/>
          <a:p>
            <a:pPr eaLnBrk="1" hangingPunct="1"/>
            <a:r>
              <a:rPr lang="en-GB" altLang="en-US" smtClean="0"/>
              <a:t>According to Plutarch this clause was a later addition.</a:t>
            </a:r>
          </a:p>
          <a:p>
            <a:pPr eaLnBrk="1" hangingPunct="1"/>
            <a:r>
              <a:rPr lang="en-GB" altLang="en-US" smtClean="0"/>
              <a:t>Linguistically it cannot be proven that this text is from a date different than the rest of the clauses of the rhetra.</a:t>
            </a:r>
          </a:p>
          <a:p>
            <a:pPr eaLnBrk="1" hangingPunct="1"/>
            <a:r>
              <a:rPr lang="en-GB" altLang="en-US" smtClean="0"/>
              <a:t>This clause effectively gives the Gerousia the right to ignore the decisions of the assembly.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smtClean="0"/>
              <a:t>Clause 7: The Point</a:t>
            </a:r>
          </a:p>
        </p:txBody>
      </p:sp>
      <p:sp>
        <p:nvSpPr>
          <p:cNvPr id="50179" name="Rectangle 3"/>
          <p:cNvSpPr>
            <a:spLocks noGrp="1" noChangeArrowheads="1"/>
          </p:cNvSpPr>
          <p:nvPr>
            <p:ph idx="1"/>
          </p:nvPr>
        </p:nvSpPr>
        <p:spPr/>
        <p:txBody>
          <a:bodyPr/>
          <a:lstStyle/>
          <a:p>
            <a:pPr eaLnBrk="1" hangingPunct="1">
              <a:lnSpc>
                <a:spcPct val="90000"/>
              </a:lnSpc>
            </a:pPr>
            <a:r>
              <a:rPr lang="en-GB" altLang="en-US" smtClean="0"/>
              <a:t>The pivotal issue maybe the word rhetra.</a:t>
            </a:r>
          </a:p>
          <a:p>
            <a:pPr eaLnBrk="1" hangingPunct="1">
              <a:lnSpc>
                <a:spcPct val="90000"/>
              </a:lnSpc>
            </a:pPr>
            <a:r>
              <a:rPr lang="en-GB" altLang="en-US" smtClean="0"/>
              <a:t>Rhetra may mean ordinance but it may also mean constitution.</a:t>
            </a:r>
          </a:p>
          <a:p>
            <a:pPr eaLnBrk="1" hangingPunct="1">
              <a:lnSpc>
                <a:spcPct val="90000"/>
              </a:lnSpc>
            </a:pPr>
            <a:r>
              <a:rPr lang="en-GB" altLang="en-US" smtClean="0"/>
              <a:t>Originally the additional clause may have been simply a fail-safe, so that the assembly could not change the constitution.</a:t>
            </a:r>
          </a:p>
          <a:p>
            <a:pPr eaLnBrk="1" hangingPunct="1">
              <a:lnSpc>
                <a:spcPct val="90000"/>
              </a:lnSpc>
            </a:pPr>
            <a:r>
              <a:rPr lang="en-GB" altLang="en-US" smtClean="0"/>
              <a:t>What is certain is that Clause 7 curtails the powers of the assembly.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The Date of the Rhetra</a:t>
            </a:r>
          </a:p>
        </p:txBody>
      </p:sp>
      <p:sp>
        <p:nvSpPr>
          <p:cNvPr id="51203" name="Rectangle 3"/>
          <p:cNvSpPr>
            <a:spLocks noGrp="1" noChangeArrowheads="1"/>
          </p:cNvSpPr>
          <p:nvPr>
            <p:ph idx="1"/>
          </p:nvPr>
        </p:nvSpPr>
        <p:spPr/>
        <p:txBody>
          <a:bodyPr/>
          <a:lstStyle/>
          <a:p>
            <a:pPr eaLnBrk="1" hangingPunct="1"/>
            <a:r>
              <a:rPr lang="en-GB" altLang="en-US" smtClean="0"/>
              <a:t>The greatest problem with the rhetra is its date.</a:t>
            </a:r>
          </a:p>
          <a:p>
            <a:pPr eaLnBrk="1" hangingPunct="1"/>
            <a:r>
              <a:rPr lang="en-GB" altLang="en-US" smtClean="0"/>
              <a:t>Since our sources connect the rhetra with Lykourgos, then there should be a date for Lykourgos.</a:t>
            </a:r>
          </a:p>
          <a:p>
            <a:pPr eaLnBrk="1" hangingPunct="1"/>
            <a:r>
              <a:rPr lang="en-GB" altLang="en-US" smtClean="0"/>
              <a:t>Unfortunately the sources cannot agree providing dates ranging from 1000 BCE (Herodotos) to 776 BCE (most).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Rhetra # Lykourgos</a:t>
            </a:r>
          </a:p>
        </p:txBody>
      </p:sp>
      <p:sp>
        <p:nvSpPr>
          <p:cNvPr id="52227" name="Rectangle 3"/>
          <p:cNvSpPr>
            <a:spLocks noGrp="1" noChangeArrowheads="1"/>
          </p:cNvSpPr>
          <p:nvPr>
            <p:ph idx="1"/>
          </p:nvPr>
        </p:nvSpPr>
        <p:spPr/>
        <p:txBody>
          <a:bodyPr/>
          <a:lstStyle/>
          <a:p>
            <a:pPr eaLnBrk="1" hangingPunct="1"/>
            <a:r>
              <a:rPr lang="en-GB" altLang="en-US" smtClean="0"/>
              <a:t>The connection between Lykourgos and the rhetra is anything but certain.</a:t>
            </a:r>
          </a:p>
          <a:p>
            <a:pPr eaLnBrk="1" hangingPunct="1"/>
            <a:r>
              <a:rPr lang="en-GB" altLang="en-US" smtClean="0"/>
              <a:t>The majority of Greek political and reforms took place in the course of the 6</a:t>
            </a:r>
            <a:r>
              <a:rPr lang="en-GB" altLang="en-US" baseline="30000" smtClean="0"/>
              <a:t>th</a:t>
            </a:r>
            <a:r>
              <a:rPr lang="en-GB" altLang="en-US" smtClean="0"/>
              <a:t> century </a:t>
            </a:r>
          </a:p>
          <a:p>
            <a:pPr eaLnBrk="1" hangingPunct="1"/>
            <a:r>
              <a:rPr lang="en-GB" altLang="en-US" smtClean="0"/>
              <a:t>Postulating a constitutional reform of this magnitude two centuries earlier is not believable in the polis-formation evolution.</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mtClean="0"/>
              <a:t>The 8</a:t>
            </a:r>
            <a:r>
              <a:rPr lang="en-GB" altLang="en-US" baseline="30000" smtClean="0"/>
              <a:t>th</a:t>
            </a:r>
            <a:r>
              <a:rPr lang="en-GB" altLang="en-US" smtClean="0"/>
              <a:t> century </a:t>
            </a:r>
          </a:p>
        </p:txBody>
      </p:sp>
      <p:sp>
        <p:nvSpPr>
          <p:cNvPr id="53251" name="Rectangle 3"/>
          <p:cNvSpPr>
            <a:spLocks noGrp="1" noChangeArrowheads="1"/>
          </p:cNvSpPr>
          <p:nvPr>
            <p:ph idx="1"/>
          </p:nvPr>
        </p:nvSpPr>
        <p:spPr/>
        <p:txBody>
          <a:bodyPr/>
          <a:lstStyle/>
          <a:p>
            <a:pPr eaLnBrk="1" hangingPunct="1"/>
            <a:r>
              <a:rPr lang="en-GB" altLang="en-US" smtClean="0"/>
              <a:t>In the early, 8</a:t>
            </a:r>
            <a:r>
              <a:rPr lang="en-GB" altLang="en-US" baseline="30000" smtClean="0"/>
              <a:t>th</a:t>
            </a:r>
            <a:r>
              <a:rPr lang="en-GB" altLang="en-US" smtClean="0"/>
              <a:t> century the polis was only beginning its formation.</a:t>
            </a:r>
          </a:p>
          <a:p>
            <a:pPr eaLnBrk="1" hangingPunct="1"/>
            <a:r>
              <a:rPr lang="en-GB" altLang="en-US" smtClean="0"/>
              <a:t>An evolved constitutional reform, like the Rhetra, is too much for such an early period.</a:t>
            </a:r>
          </a:p>
          <a:p>
            <a:pPr eaLnBrk="1" hangingPunct="1"/>
            <a:r>
              <a:rPr lang="en-GB" altLang="en-US" smtClean="0"/>
              <a:t>Even if we assume an early development for Sparta, we cannot postulate such development in the 8</a:t>
            </a:r>
            <a:r>
              <a:rPr lang="en-GB" altLang="en-US" baseline="30000" smtClean="0"/>
              <a:t>th</a:t>
            </a:r>
            <a:r>
              <a:rPr lang="en-GB" altLang="en-US" smtClean="0"/>
              <a:t> century.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altLang="en-US" smtClean="0"/>
              <a:t>Tyrtaios and the Rhetra</a:t>
            </a:r>
          </a:p>
        </p:txBody>
      </p:sp>
      <p:sp>
        <p:nvSpPr>
          <p:cNvPr id="54275" name="Rectangle 3"/>
          <p:cNvSpPr>
            <a:spLocks noGrp="1" noChangeArrowheads="1"/>
          </p:cNvSpPr>
          <p:nvPr>
            <p:ph idx="1"/>
          </p:nvPr>
        </p:nvSpPr>
        <p:spPr/>
        <p:txBody>
          <a:bodyPr/>
          <a:lstStyle/>
          <a:p>
            <a:pPr eaLnBrk="1" hangingPunct="1">
              <a:lnSpc>
                <a:spcPct val="90000"/>
              </a:lnSpc>
              <a:buFontTx/>
              <a:buNone/>
            </a:pPr>
            <a:r>
              <a:rPr lang="en-GB" altLang="en-US" sz="2800" smtClean="0"/>
              <a:t>They listened to Apollo and brought home from Delphi the oracles of the god and his words of sure fulfilment: The god-honoured kings shall begin the counsel, for in their care is the lovely city of Sparta, and the first-born old men; then the common men answering them with straightforward ordinances shall both speak what is good and do all things right, nor give this city any crooked counsel; and victory and might shall attend the people. For concerning this Apollo proclaimed thus to the city. Tyrtaios F4</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mtClean="0"/>
              <a:t>Tyrtaios and the Rhetra </a:t>
            </a:r>
          </a:p>
        </p:txBody>
      </p:sp>
      <p:sp>
        <p:nvSpPr>
          <p:cNvPr id="55299" name="Rectangle 3"/>
          <p:cNvSpPr>
            <a:spLocks noGrp="1" noChangeArrowheads="1"/>
          </p:cNvSpPr>
          <p:nvPr>
            <p:ph idx="1"/>
          </p:nvPr>
        </p:nvSpPr>
        <p:spPr/>
        <p:txBody>
          <a:bodyPr/>
          <a:lstStyle/>
          <a:p>
            <a:pPr eaLnBrk="1" hangingPunct="1"/>
            <a:r>
              <a:rPr lang="en-GB" altLang="en-US" smtClean="0"/>
              <a:t>Tyrtaios can provide us with a solution to our chronological problem for the rhetra. </a:t>
            </a:r>
          </a:p>
          <a:p>
            <a:pPr eaLnBrk="1" hangingPunct="1"/>
            <a:r>
              <a:rPr lang="en-GB" altLang="en-US" smtClean="0"/>
              <a:t>F4 appears to be a poetic paraphrase of the what we call the Rhetra.</a:t>
            </a:r>
          </a:p>
          <a:p>
            <a:pPr eaLnBrk="1" hangingPunct="1"/>
            <a:r>
              <a:rPr lang="en-GB" altLang="en-US" smtClean="0"/>
              <a:t>Tyrtaios does not mention Lykourgos but probably refers to the reigns of Polydoros and Theopompos in the first half of the 7</a:t>
            </a:r>
            <a:r>
              <a:rPr lang="en-GB" altLang="en-US" baseline="30000" smtClean="0"/>
              <a:t>th</a:t>
            </a:r>
            <a:r>
              <a:rPr lang="en-GB" altLang="en-US" smtClean="0"/>
              <a:t> century </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ltLang="en-US" smtClean="0"/>
              <a:t>The mid-7</a:t>
            </a:r>
            <a:r>
              <a:rPr lang="en-GB" altLang="en-US" baseline="30000" smtClean="0"/>
              <a:t>th</a:t>
            </a:r>
            <a:r>
              <a:rPr lang="en-GB" altLang="en-US" smtClean="0"/>
              <a:t> century </a:t>
            </a:r>
          </a:p>
        </p:txBody>
      </p:sp>
      <p:sp>
        <p:nvSpPr>
          <p:cNvPr id="56323" name="Rectangle 3"/>
          <p:cNvSpPr>
            <a:spLocks noGrp="1" noChangeArrowheads="1"/>
          </p:cNvSpPr>
          <p:nvPr>
            <p:ph idx="1"/>
          </p:nvPr>
        </p:nvSpPr>
        <p:spPr>
          <a:xfrm>
            <a:off x="457200" y="1600200"/>
            <a:ext cx="8229600" cy="5068888"/>
          </a:xfrm>
        </p:spPr>
        <p:txBody>
          <a:bodyPr/>
          <a:lstStyle/>
          <a:p>
            <a:pPr eaLnBrk="1" hangingPunct="1">
              <a:lnSpc>
                <a:spcPct val="90000"/>
              </a:lnSpc>
            </a:pPr>
            <a:r>
              <a:rPr lang="en-GB" altLang="en-US" smtClean="0"/>
              <a:t>In the tradition Polydoros and Theopompos are the ones who add Clause 7 to the Rhetra.</a:t>
            </a:r>
          </a:p>
          <a:p>
            <a:pPr eaLnBrk="1" hangingPunct="1">
              <a:lnSpc>
                <a:spcPct val="90000"/>
              </a:lnSpc>
            </a:pPr>
            <a:r>
              <a:rPr lang="en-GB" altLang="en-US" smtClean="0"/>
              <a:t>But Tyrtaios appears to consider the whole rhetra not merely the ammendment as introduced by these kings.</a:t>
            </a:r>
          </a:p>
          <a:p>
            <a:pPr eaLnBrk="1" hangingPunct="1">
              <a:lnSpc>
                <a:spcPct val="90000"/>
              </a:lnSpc>
            </a:pPr>
            <a:r>
              <a:rPr lang="en-GB" altLang="en-US" smtClean="0"/>
              <a:t>While no certain date for the rhetra can be stated, the best solution is during Tyrtaios’ lifetime or just before in the mid-7</a:t>
            </a:r>
            <a:r>
              <a:rPr lang="en-GB" altLang="en-US" baseline="30000" smtClean="0"/>
              <a:t>th</a:t>
            </a:r>
            <a:r>
              <a:rPr lang="en-GB" altLang="en-US" smtClean="0"/>
              <a:t> century BCE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243</TotalTime>
  <Words>2884</Words>
  <Application>Microsoft Office PowerPoint</Application>
  <PresentationFormat>On-screen Show (4:3)</PresentationFormat>
  <Paragraphs>172</Paragraphs>
  <Slides>49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Franklin Gothic Book</vt:lpstr>
      <vt:lpstr>Perpetua</vt:lpstr>
      <vt:lpstr>Wingdings 2</vt:lpstr>
      <vt:lpstr>Calibri</vt:lpstr>
      <vt:lpstr>Office Theme</vt:lpstr>
      <vt:lpstr>Sparta</vt:lpstr>
      <vt:lpstr>The Rhetra</vt:lpstr>
      <vt:lpstr>The Stability of the Spartan Constitution</vt:lpstr>
      <vt:lpstr>Lykourgos the Sage</vt:lpstr>
      <vt:lpstr>What does the Rhetra Say?</vt:lpstr>
      <vt:lpstr>Clause 1: After dedicating a temple to Zeus Skyllanios and Athena Skyllania</vt:lpstr>
      <vt:lpstr>Clause 2: Tribes and Obai</vt:lpstr>
      <vt:lpstr>Tribes</vt:lpstr>
      <vt:lpstr>Tribes: Option 1</vt:lpstr>
      <vt:lpstr>Tribes: Option 1, the problem</vt:lpstr>
      <vt:lpstr>Tribes: Option 2</vt:lpstr>
      <vt:lpstr>The Obai</vt:lpstr>
      <vt:lpstr>The Obai</vt:lpstr>
      <vt:lpstr>Obai: The Evidence </vt:lpstr>
      <vt:lpstr>Obai: The Roman Period</vt:lpstr>
      <vt:lpstr>Obai: The Other Obai</vt:lpstr>
      <vt:lpstr>Obai: The Archaeology</vt:lpstr>
      <vt:lpstr>Obai: Ambiguities</vt:lpstr>
      <vt:lpstr>Obai: The Indications</vt:lpstr>
      <vt:lpstr>Obai: ???</vt:lpstr>
      <vt:lpstr>What is the point of the obal reform in the rhetra?</vt:lpstr>
      <vt:lpstr>Clause 3: The Gerousia </vt:lpstr>
      <vt:lpstr>Councils in Homer</vt:lpstr>
      <vt:lpstr>The Gerousia</vt:lpstr>
      <vt:lpstr>Gerousia: The Reform</vt:lpstr>
      <vt:lpstr>Clause 4: </vt:lpstr>
      <vt:lpstr>Assemblies in Homer</vt:lpstr>
      <vt:lpstr>The Apella</vt:lpstr>
      <vt:lpstr>Apella: The Reform</vt:lpstr>
      <vt:lpstr>The Apella: The Issue of Space</vt:lpstr>
      <vt:lpstr>Apella: Why Care for Space?</vt:lpstr>
      <vt:lpstr>Stasis and Assemblies</vt:lpstr>
      <vt:lpstr>The 400</vt:lpstr>
      <vt:lpstr>Clause 5: So as to introduce and rescind measures </vt:lpstr>
      <vt:lpstr>Clause 5: The Problem</vt:lpstr>
      <vt:lpstr>Clause 5: The Second Meeting</vt:lpstr>
      <vt:lpstr>Clause 6: ~To the people should belong the agora~ and the power</vt:lpstr>
      <vt:lpstr>Clause 6: The Power</vt:lpstr>
      <vt:lpstr>Clause 6: Two assemblies?</vt:lpstr>
      <vt:lpstr>Ostracism </vt:lpstr>
      <vt:lpstr>Clause 7</vt:lpstr>
      <vt:lpstr>Clause 7: The addition</vt:lpstr>
      <vt:lpstr>Clause 7: The Point</vt:lpstr>
      <vt:lpstr>The Date of the Rhetra</vt:lpstr>
      <vt:lpstr>Rhetra # Lykourgos</vt:lpstr>
      <vt:lpstr>The 8th century </vt:lpstr>
      <vt:lpstr>Tyrtaios and the Rhetra</vt:lpstr>
      <vt:lpstr>Tyrtaios and the Rhetra </vt:lpstr>
      <vt:lpstr>The mid-7th century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Administrator</cp:lastModifiedBy>
  <cp:revision>89</cp:revision>
  <dcterms:created xsi:type="dcterms:W3CDTF">2008-01-14T14:18:22Z</dcterms:created>
  <dcterms:modified xsi:type="dcterms:W3CDTF">2016-06-21T11:45:48Z</dcterms:modified>
</cp:coreProperties>
</file>