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14"/>
  </p:notesMasterIdLst>
  <p:handoutMasterIdLst>
    <p:handoutMasterId r:id="rId15"/>
  </p:handoutMasterIdLst>
  <p:sldIdLst>
    <p:sldId id="283" r:id="rId2"/>
    <p:sldId id="287" r:id="rId3"/>
    <p:sldId id="285" r:id="rId4"/>
    <p:sldId id="300" r:id="rId5"/>
    <p:sldId id="301" r:id="rId6"/>
    <p:sldId id="305" r:id="rId7"/>
    <p:sldId id="302" r:id="rId8"/>
    <p:sldId id="298" r:id="rId9"/>
    <p:sldId id="306" r:id="rId10"/>
    <p:sldId id="308" r:id="rId11"/>
    <p:sldId id="307" r:id="rId12"/>
    <p:sldId id="299" r:id="rId13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4" autoAdjust="0"/>
    <p:restoredTop sz="81305"/>
  </p:normalViewPr>
  <p:slideViewPr>
    <p:cSldViewPr snapToGrid="0">
      <p:cViewPr varScale="1">
        <p:scale>
          <a:sx n="75" d="100"/>
          <a:sy n="75" d="100"/>
        </p:scale>
        <p:origin x="8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10B73C53-4D57-4D35-9D52-08D28DD1DFC2}" type="datetimeFigureOut">
              <a:rPr lang="en-US" smtClean="0"/>
              <a:t>1/17/2019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1F56573A-EF53-46DB-810D-E2D88F938B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78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6866" y="0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A53DF5C4-970B-664A-B502-B6ED3B56F5B6}" type="datetimeFigureOut">
              <a:rPr lang="en-US" smtClean="0"/>
              <a:t>1/17/2019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598" y="4693521"/>
            <a:ext cx="5335893" cy="3840295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5374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6866" y="9265374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6AB26003-50EF-C944-A8E1-7199B9107B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06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082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82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26003-50EF-C944-A8E1-7199B9107BC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B7DB106-5A79-4857-8145-B6BD6D92DB00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5958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34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9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5FEC9-8563-4013-BFAA-01C62513A0DB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B545D-68D3-498F-A347-EF3162297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163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nationalnumeracy.org.uk/research-and-resources?field_etile_keyword_tags_tid%5b%5d=106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usicmathsmagic.com/page4/files/EffectiveTeachersofNumeracy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s-ed.org.uk/skima/Rowland%20Palermo%20paper.pdf" TargetMode="External"/><Relationship Id="rId2" Type="http://schemas.openxmlformats.org/officeDocument/2006/relationships/hyperlink" Target="http://www.knowledgequartet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GkjjVfnGYI" TargetMode="External"/><Relationship Id="rId2" Type="http://schemas.openxmlformats.org/officeDocument/2006/relationships/hyperlink" Target="https://www.youtube.com/watch?v=YPWmOVt8vgw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PWmOVt8vgw" TargetMode="External"/><Relationship Id="rId2" Type="http://schemas.openxmlformats.org/officeDocument/2006/relationships/hyperlink" Target="https://studysites.uk.sagepub.com/haylock/Making%20Connections.pdf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youtube.com/watch?v=VGkjjVfnGY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8708" y="327020"/>
            <a:ext cx="11557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ECAD4003/C</a:t>
            </a:r>
          </a:p>
          <a:p>
            <a:pPr algn="ctr"/>
            <a:r>
              <a:rPr lang="en-US" sz="6000" dirty="0" err="1" smtClean="0">
                <a:solidFill>
                  <a:schemeClr val="bg1"/>
                </a:solidFill>
              </a:rPr>
              <a:t>Mathemateg</a:t>
            </a:r>
            <a:r>
              <a:rPr lang="en-US" sz="6000" dirty="0" smtClean="0">
                <a:solidFill>
                  <a:schemeClr val="bg1"/>
                </a:solidFill>
              </a:rPr>
              <a:t> </a:t>
            </a:r>
            <a:r>
              <a:rPr lang="mr-IN" sz="6000" dirty="0" smtClean="0">
                <a:solidFill>
                  <a:schemeClr val="bg1"/>
                </a:solidFill>
              </a:rPr>
              <a:t>–</a:t>
            </a:r>
            <a:r>
              <a:rPr lang="en-US" sz="6000" dirty="0" smtClean="0">
                <a:solidFill>
                  <a:schemeClr val="bg1"/>
                </a:solidFill>
              </a:rPr>
              <a:t> Mathematics </a:t>
            </a:r>
            <a:r>
              <a:rPr lang="en-US" sz="6000" dirty="0" smtClean="0">
                <a:solidFill>
                  <a:schemeClr val="bg1"/>
                </a:solidFill>
              </a:rPr>
              <a:t>2</a:t>
            </a:r>
            <a:endParaRPr lang="en-US" sz="6000" dirty="0">
              <a:solidFill>
                <a:schemeClr val="bg1"/>
              </a:solidFill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8708" y="4535605"/>
            <a:ext cx="11557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</a:rPr>
              <a:t>17-01-2019 (2)</a:t>
            </a:r>
            <a:endParaRPr lang="en-US" sz="4800" dirty="0" smtClean="0">
              <a:solidFill>
                <a:schemeClr val="bg1"/>
              </a:solidFill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89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1981200" y="157201"/>
            <a:ext cx="8229600" cy="55769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7600" dirty="0" err="1" smtClean="0">
                <a:solidFill>
                  <a:schemeClr val="accent1">
                    <a:lumMod val="75000"/>
                  </a:schemeClr>
                </a:solidFill>
              </a:rPr>
              <a:t>Croeso</a:t>
            </a:r>
            <a:r>
              <a:rPr lang="en-GB" sz="17600" dirty="0" smtClean="0">
                <a:solidFill>
                  <a:schemeClr val="accent1">
                    <a:lumMod val="75000"/>
                  </a:schemeClr>
                </a:solidFill>
              </a:rPr>
              <a:t> - Welcome</a:t>
            </a:r>
            <a:endParaRPr lang="en-GB" sz="17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8"/>
          <p:cNvSpPr txBox="1">
            <a:spLocks/>
          </p:cNvSpPr>
          <p:nvPr/>
        </p:nvSpPr>
        <p:spPr>
          <a:xfrm>
            <a:off x="669073" y="1455185"/>
            <a:ext cx="5757127" cy="438219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669074" y="998709"/>
            <a:ext cx="10723418" cy="329233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By the end of this session, you should be able to:</a:t>
            </a:r>
          </a:p>
          <a:p>
            <a:r>
              <a:rPr lang="en-GB" dirty="0"/>
              <a:t>understand the </a:t>
            </a:r>
            <a:r>
              <a:rPr lang="en-GB" dirty="0" smtClean="0"/>
              <a:t>subject knowledge requirements for mathematics and numeracy</a:t>
            </a:r>
          </a:p>
          <a:p>
            <a:r>
              <a:rPr lang="en-GB" dirty="0" smtClean="0"/>
              <a:t>reflect on your own knowledge and identify areas for improvement </a:t>
            </a:r>
            <a:endParaRPr lang="en-GB" dirty="0"/>
          </a:p>
          <a:p>
            <a:r>
              <a:rPr lang="en-GB" dirty="0"/>
              <a:t>understand how mathematics subject knowledge can be </a:t>
            </a:r>
            <a:r>
              <a:rPr lang="en-GB" dirty="0" smtClean="0"/>
              <a:t>used effectively </a:t>
            </a:r>
            <a:r>
              <a:rPr lang="en-GB" dirty="0"/>
              <a:t>in the primary classroom</a:t>
            </a:r>
          </a:p>
        </p:txBody>
      </p:sp>
    </p:spTree>
    <p:extLst>
      <p:ext uri="{BB962C8B-B14F-4D97-AF65-F5344CB8AC3E}">
        <p14:creationId xmlns:p14="http://schemas.microsoft.com/office/powerpoint/2010/main" val="117323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 txBox="1">
            <a:spLocks/>
          </p:cNvSpPr>
          <p:nvPr/>
        </p:nvSpPr>
        <p:spPr>
          <a:xfrm>
            <a:off x="1577526" y="355749"/>
            <a:ext cx="8824686" cy="89952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5300" dirty="0"/>
          </a:p>
        </p:txBody>
      </p:sp>
      <p:sp>
        <p:nvSpPr>
          <p:cNvPr id="2" name="Cloud Callout 1"/>
          <p:cNvSpPr/>
          <p:nvPr/>
        </p:nvSpPr>
        <p:spPr>
          <a:xfrm>
            <a:off x="556090" y="0"/>
            <a:ext cx="8280400" cy="42164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833796" y="966851"/>
            <a:ext cx="5435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Different people feel differently about mathematics and numeracy.</a:t>
            </a: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What are your beliefs about mathematics and numeracy?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How could these impact on the way you teach mathematics and numeracy to children?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6491" y="3950128"/>
            <a:ext cx="2707809" cy="15231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56090" y="4947367"/>
            <a:ext cx="73052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https://www.nationalnumeracy.org.uk/research-and-resources?field_etile_keyword_tags_tid[]=</a:t>
            </a:r>
            <a:r>
              <a:rPr lang="en-US" dirty="0" smtClean="0">
                <a:hlinkClick r:id="rId4"/>
              </a:rPr>
              <a:t>106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25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647700" y="228600"/>
            <a:ext cx="8458200" cy="4114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841500" y="1407636"/>
            <a:ext cx="5562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What are your beliefs about mathematics and numeracy learning?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For each row of the table, highlight/circle one statement that best fits for view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solidFill>
                  <a:schemeClr val="bg1"/>
                </a:solidFill>
              </a:rPr>
              <a:t>Where are most of your views?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871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039168" y="1533819"/>
            <a:ext cx="8183880" cy="1051560"/>
          </a:xfrm>
        </p:spPr>
        <p:txBody>
          <a:bodyPr>
            <a:normAutofit fontScale="90000"/>
          </a:bodyPr>
          <a:lstStyle/>
          <a:p>
            <a:pPr lvl="0"/>
            <a:r>
              <a:rPr lang="en-GB" sz="2400" dirty="0">
                <a:latin typeface="Comic Sans MS" pitchFamily="66"/>
              </a:rPr>
              <a:t>Askew, M., Brown, M., Rhodes, V., </a:t>
            </a:r>
            <a:r>
              <a:rPr lang="en-GB" sz="2400" dirty="0" err="1">
                <a:latin typeface="Comic Sans MS" pitchFamily="66"/>
              </a:rPr>
              <a:t>Wiliam</a:t>
            </a:r>
            <a:r>
              <a:rPr lang="en-GB" sz="2400" dirty="0">
                <a:latin typeface="Comic Sans MS" pitchFamily="66"/>
              </a:rPr>
              <a:t>, D and Johnson’ D.(1997) </a:t>
            </a:r>
            <a:r>
              <a:rPr lang="en-GB" sz="2400" i="1" dirty="0">
                <a:latin typeface="Comic Sans MS" pitchFamily="66"/>
              </a:rPr>
              <a:t>Effective Teachers of Numeracy </a:t>
            </a:r>
            <a:r>
              <a:rPr lang="en-GB" sz="2400" i="1" dirty="0">
                <a:latin typeface="Comic Sans MS" pitchFamily="66"/>
                <a:hlinkClick r:id="rId3"/>
              </a:rPr>
              <a:t>http://</a:t>
            </a:r>
            <a:r>
              <a:rPr lang="en-GB" sz="2400" i="1" dirty="0" smtClean="0">
                <a:latin typeface="Comic Sans MS" pitchFamily="66"/>
                <a:hlinkClick r:id="rId3"/>
              </a:rPr>
              <a:t>musicmathsmagic.com/page4/files/EffectiveTeachersofNumeracy.pdf</a:t>
            </a:r>
            <a:r>
              <a:rPr lang="en-GB" sz="2400" i="1" dirty="0" smtClean="0">
                <a:latin typeface="Comic Sans MS" pitchFamily="66"/>
              </a:rPr>
              <a:t/>
            </a:r>
            <a:br>
              <a:rPr lang="en-GB" sz="2400" i="1" dirty="0" smtClean="0">
                <a:latin typeface="Comic Sans MS" pitchFamily="66"/>
              </a:rPr>
            </a:br>
            <a:endParaRPr lang="en-GB" sz="2400" dirty="0">
              <a:latin typeface="Comic Sans MS" pitchFamily="66"/>
            </a:endParaRP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861241" y="2565502"/>
            <a:ext cx="8255888" cy="3495257"/>
          </a:xfrm>
        </p:spPr>
        <p:txBody>
          <a:bodyPr/>
          <a:lstStyle/>
          <a:p>
            <a:pPr lvl="0"/>
            <a:r>
              <a:rPr lang="en-GB" sz="2400" dirty="0">
                <a:latin typeface="Comic Sans MS" pitchFamily="66"/>
              </a:rPr>
              <a:t>Measured pupil outcomes in numeracy</a:t>
            </a:r>
          </a:p>
          <a:p>
            <a:pPr lvl="0"/>
            <a:r>
              <a:rPr lang="en-GB" sz="2400" dirty="0">
                <a:latin typeface="Comic Sans MS" pitchFamily="66"/>
              </a:rPr>
              <a:t>Found that effective numeracy teaching linked with teachers’ conceptual understanding (but not qualification)</a:t>
            </a:r>
          </a:p>
          <a:p>
            <a:pPr lvl="0"/>
            <a:r>
              <a:rPr lang="en-GB" sz="2400" dirty="0">
                <a:latin typeface="Comic Sans MS" pitchFamily="66"/>
              </a:rPr>
              <a:t>Found that teachers’ beliefs about numeracy affected their teaching </a:t>
            </a:r>
          </a:p>
          <a:p>
            <a:pPr lvl="0"/>
            <a:r>
              <a:rPr lang="en-GB" sz="2400" dirty="0">
                <a:latin typeface="Comic Sans MS" pitchFamily="66"/>
              </a:rPr>
              <a:t>Teachers with predominantly connectionist views had the most successful pupils, followed closely by discovery teachers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563973" y="2059599"/>
            <a:ext cx="2285133" cy="1598001"/>
          </a:xfrm>
          <a:prstGeom prst="rect">
            <a:avLst/>
          </a:prstGeom>
          <a:noFill/>
          <a:ln w="9528">
            <a:solidFill>
              <a:srgbClr val="D9D9D9"/>
            </a:solidFill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3221252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647700" y="228600"/>
            <a:ext cx="8458200" cy="4114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05000" y="1750536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How does a teacher use what they know about mathematics and mathematics learning in the classroom? 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170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/>
              <a:t>Knowledge </a:t>
            </a:r>
            <a:r>
              <a:rPr lang="en-GB" dirty="0" smtClean="0"/>
              <a:t>Quartet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00" y="121602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 model for how teachers use their mathematics knowledge in the classroom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http://www.knowledgequartet.org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5244197"/>
            <a:ext cx="1022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www.maths-ed.org.uk/skima/Rowland%20Palermo%20paper.pdf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4150" y="3044607"/>
            <a:ext cx="325755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119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3607557" y="5045896"/>
            <a:ext cx="4654142" cy="107333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600" dirty="0" smtClean="0">
                <a:hlinkClick r:id="rId2"/>
              </a:rPr>
              <a:t>https://www.youtube.com/watch?v=YPWmOVt8vgw</a:t>
            </a:r>
            <a:endParaRPr lang="en-GB" sz="1600" dirty="0" smtClean="0"/>
          </a:p>
          <a:p>
            <a:pPr marL="0" indent="0">
              <a:buFont typeface="Arial"/>
              <a:buNone/>
            </a:pPr>
            <a:r>
              <a:rPr lang="en-GB" sz="1600" dirty="0" smtClean="0">
                <a:hlinkClick r:id="rId3"/>
              </a:rPr>
              <a:t>https://www.youtube.com/watch?v=VGkjjVfnGYI</a:t>
            </a:r>
            <a:endParaRPr lang="en-GB" sz="1600" dirty="0" smtClean="0"/>
          </a:p>
          <a:p>
            <a:pPr marL="0" indent="0">
              <a:buFont typeface="Arial"/>
              <a:buNone/>
            </a:pPr>
            <a:endParaRPr lang="en-GB" dirty="0" smtClean="0"/>
          </a:p>
          <a:p>
            <a:pPr marL="0" indent="0">
              <a:buFont typeface="Arial"/>
              <a:buNone/>
            </a:pPr>
            <a:endParaRPr lang="en-GB" dirty="0"/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1061325" y="366686"/>
            <a:ext cx="9746606" cy="89952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7600" dirty="0" err="1" smtClean="0">
                <a:solidFill>
                  <a:schemeClr val="accent1">
                    <a:lumMod val="75000"/>
                  </a:schemeClr>
                </a:solidFill>
              </a:rPr>
              <a:t>Gwylio</a:t>
            </a:r>
            <a:r>
              <a:rPr lang="en-GB" sz="17600" dirty="0" smtClean="0">
                <a:solidFill>
                  <a:schemeClr val="accent1">
                    <a:lumMod val="75000"/>
                  </a:schemeClr>
                </a:solidFill>
              </a:rPr>
              <a:t> ac </a:t>
            </a:r>
            <a:r>
              <a:rPr lang="en-GB" sz="17600" dirty="0" err="1" smtClean="0">
                <a:solidFill>
                  <a:schemeClr val="accent1">
                    <a:lumMod val="75000"/>
                  </a:schemeClr>
                </a:solidFill>
              </a:rPr>
              <a:t>Adfyfyrio</a:t>
            </a:r>
            <a:r>
              <a:rPr lang="en-GB" sz="17600" dirty="0" smtClean="0">
                <a:solidFill>
                  <a:schemeClr val="accent1">
                    <a:lumMod val="75000"/>
                  </a:schemeClr>
                </a:solidFill>
              </a:rPr>
              <a:t> – Watch and Reflect</a:t>
            </a:r>
            <a:endParaRPr lang="en-GB" sz="176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53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sz="5300" dirty="0">
                <a:solidFill>
                  <a:schemeClr val="accent1">
                    <a:lumMod val="75000"/>
                  </a:schemeClr>
                </a:solidFill>
              </a:rPr>
            </a:br>
            <a:endParaRPr lang="en-GB" sz="5300" dirty="0"/>
          </a:p>
        </p:txBody>
      </p:sp>
      <p:sp>
        <p:nvSpPr>
          <p:cNvPr id="4" name="TextBox 3"/>
          <p:cNvSpPr txBox="1"/>
          <p:nvPr/>
        </p:nvSpPr>
        <p:spPr>
          <a:xfrm>
            <a:off x="272868" y="933060"/>
            <a:ext cx="544688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 smtClean="0"/>
              <a:t>Sut</a:t>
            </a:r>
            <a:r>
              <a:rPr lang="en-GB" sz="2800" dirty="0" smtClean="0"/>
              <a:t> </a:t>
            </a:r>
            <a:r>
              <a:rPr lang="en-GB" sz="2800" dirty="0" err="1" smtClean="0"/>
              <a:t>mae’r</a:t>
            </a:r>
            <a:r>
              <a:rPr lang="en-GB" sz="2800" dirty="0" smtClean="0"/>
              <a:t> </a:t>
            </a:r>
            <a:r>
              <a:rPr lang="en-GB" sz="2800" dirty="0" err="1" smtClean="0"/>
              <a:t>athrawes</a:t>
            </a:r>
            <a:r>
              <a:rPr lang="en-GB" sz="2800" dirty="0" smtClean="0"/>
              <a:t>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trawsnewid</a:t>
            </a:r>
            <a:r>
              <a:rPr lang="en-GB" sz="2800" dirty="0" smtClean="0"/>
              <a:t> </a:t>
            </a:r>
            <a:r>
              <a:rPr lang="en-GB" sz="2800" dirty="0" err="1" smtClean="0"/>
              <a:t>ei</a:t>
            </a:r>
            <a:r>
              <a:rPr lang="en-GB" sz="2800" dirty="0" smtClean="0"/>
              <a:t> </a:t>
            </a:r>
            <a:r>
              <a:rPr lang="en-GB" sz="2800" dirty="0" err="1" smtClean="0"/>
              <a:t>dealltwriaeth</a:t>
            </a:r>
            <a:r>
              <a:rPr lang="en-GB" sz="2800" dirty="0" smtClean="0"/>
              <a:t> hi </a:t>
            </a:r>
            <a:r>
              <a:rPr lang="en-GB" sz="2800" dirty="0" err="1" smtClean="0"/>
              <a:t>i</a:t>
            </a:r>
            <a:r>
              <a:rPr lang="en-GB" sz="2800" dirty="0" smtClean="0"/>
              <a:t> </a:t>
            </a:r>
            <a:r>
              <a:rPr lang="en-GB" sz="2800" dirty="0" err="1" smtClean="0"/>
              <a:t>ffurf</a:t>
            </a:r>
            <a:r>
              <a:rPr lang="en-GB" sz="2800" dirty="0" smtClean="0"/>
              <a:t> </a:t>
            </a:r>
            <a:r>
              <a:rPr lang="en-GB" sz="2800" dirty="0" err="1" smtClean="0"/>
              <a:t>mae’r</a:t>
            </a:r>
            <a:r>
              <a:rPr lang="en-GB" sz="2800" dirty="0" smtClean="0"/>
              <a:t> plant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ei</a:t>
            </a:r>
            <a:r>
              <a:rPr lang="en-GB" sz="2800" dirty="0" smtClean="0"/>
              <a:t> </a:t>
            </a:r>
            <a:r>
              <a:rPr lang="en-GB" sz="2800" dirty="0" err="1" smtClean="0"/>
              <a:t>ddeall</a:t>
            </a:r>
            <a:r>
              <a:rPr lang="en-GB" sz="2800" dirty="0" smtClean="0"/>
              <a:t>? 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 smtClean="0"/>
              <a:t>Sut</a:t>
            </a:r>
            <a:r>
              <a:rPr lang="en-GB" sz="2800" dirty="0" smtClean="0"/>
              <a:t> </a:t>
            </a:r>
            <a:r>
              <a:rPr lang="en-GB" sz="2800" dirty="0" err="1" smtClean="0"/>
              <a:t>mae’r</a:t>
            </a:r>
            <a:r>
              <a:rPr lang="en-GB" sz="2800" dirty="0" smtClean="0"/>
              <a:t> </a:t>
            </a:r>
            <a:r>
              <a:rPr lang="en-GB" sz="2800" dirty="0" err="1" smtClean="0"/>
              <a:t>athrawes</a:t>
            </a:r>
            <a:r>
              <a:rPr lang="en-GB" sz="2800" dirty="0" smtClean="0"/>
              <a:t>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adeiladau</a:t>
            </a:r>
            <a:r>
              <a:rPr lang="en-GB" sz="2800" dirty="0" smtClean="0"/>
              <a:t> </a:t>
            </a:r>
            <a:r>
              <a:rPr lang="en-GB" sz="2800" dirty="0" err="1" smtClean="0"/>
              <a:t>ar</a:t>
            </a:r>
            <a:r>
              <a:rPr lang="en-GB" sz="2800" dirty="0" smtClean="0"/>
              <a:t> </a:t>
            </a:r>
            <a:r>
              <a:rPr lang="en-GB" sz="2800" dirty="0" err="1" smtClean="0"/>
              <a:t>wybodaeth</a:t>
            </a:r>
            <a:r>
              <a:rPr lang="en-GB" sz="2800" dirty="0" smtClean="0"/>
              <a:t> </a:t>
            </a:r>
            <a:r>
              <a:rPr lang="en-GB" sz="2800" dirty="0" err="1" smtClean="0"/>
              <a:t>flaenorol</a:t>
            </a:r>
            <a:r>
              <a:rPr lang="en-GB" sz="2800" dirty="0" smtClean="0"/>
              <a:t> a </a:t>
            </a:r>
            <a:r>
              <a:rPr lang="en-GB" sz="2800" dirty="0" err="1" smtClean="0"/>
              <a:t>gwneud</a:t>
            </a:r>
            <a:r>
              <a:rPr lang="en-GB" sz="2800" dirty="0" smtClean="0"/>
              <a:t> </a:t>
            </a:r>
            <a:r>
              <a:rPr lang="en-GB" sz="2800" dirty="0" err="1" smtClean="0"/>
              <a:t>cysylltiadau</a:t>
            </a:r>
            <a:r>
              <a:rPr lang="en-GB" sz="2800" dirty="0" smtClean="0"/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Beth </a:t>
            </a:r>
            <a:r>
              <a:rPr lang="en-GB" sz="2800" dirty="0" err="1" smtClean="0"/>
              <a:t>yw’ch</a:t>
            </a:r>
            <a:r>
              <a:rPr lang="en-GB" sz="2800" dirty="0" smtClean="0"/>
              <a:t> </a:t>
            </a:r>
            <a:r>
              <a:rPr lang="en-GB" sz="2800" dirty="0" err="1" smtClean="0"/>
              <a:t>sylwadau</a:t>
            </a:r>
            <a:r>
              <a:rPr lang="en-GB" sz="2800" dirty="0" smtClean="0"/>
              <a:t> am </a:t>
            </a:r>
            <a:r>
              <a:rPr lang="en-GB" sz="2800" dirty="0" err="1" smtClean="0"/>
              <a:t>gredoau’r</a:t>
            </a:r>
            <a:r>
              <a:rPr lang="en-GB" sz="2800" dirty="0" smtClean="0"/>
              <a:t> </a:t>
            </a:r>
            <a:r>
              <a:rPr lang="en-GB" sz="2800" dirty="0" err="1" smtClean="0"/>
              <a:t>athrawes</a:t>
            </a:r>
            <a:r>
              <a:rPr lang="en-GB" sz="2800" dirty="0" smtClean="0"/>
              <a:t> am y </a:t>
            </a:r>
            <a:r>
              <a:rPr lang="en-GB" sz="2800" dirty="0" err="1" smtClean="0"/>
              <a:t>modd</a:t>
            </a:r>
            <a:r>
              <a:rPr lang="en-GB" sz="2800" dirty="0" smtClean="0"/>
              <a:t> </a:t>
            </a:r>
            <a:r>
              <a:rPr lang="en-GB" sz="2800" dirty="0" err="1" smtClean="0"/>
              <a:t>mae</a:t>
            </a:r>
            <a:r>
              <a:rPr lang="en-GB" sz="2800" dirty="0" smtClean="0"/>
              <a:t> plant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dysgu</a:t>
            </a:r>
            <a:r>
              <a:rPr lang="en-GB" sz="2800" dirty="0" smtClean="0"/>
              <a:t> </a:t>
            </a:r>
            <a:r>
              <a:rPr lang="en-GB" sz="2800" dirty="0" err="1" smtClean="0"/>
              <a:t>mathemateg</a:t>
            </a:r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360160" y="1059404"/>
            <a:ext cx="54573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Reflect on </a:t>
            </a:r>
            <a:r>
              <a:rPr lang="en-GB" sz="2800" dirty="0" smtClean="0"/>
              <a:t>how the teacher transforms her understanding in a meaningful way to her pupils?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How does the teacher build on prior knowledge and make connections?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would you say are the teacher’s beliefs about how children learn mathematics? </a:t>
            </a:r>
          </a:p>
        </p:txBody>
      </p:sp>
    </p:spTree>
    <p:extLst>
      <p:ext uri="{BB962C8B-B14F-4D97-AF65-F5344CB8AC3E}">
        <p14:creationId xmlns:p14="http://schemas.microsoft.com/office/powerpoint/2010/main" val="3954184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266700" y="380999"/>
            <a:ext cx="8229600" cy="4241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739900" y="2077134"/>
            <a:ext cx="4356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What areas of mathematics might you need to work on?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1171" y="2965726"/>
            <a:ext cx="2153530" cy="12125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300" y="228599"/>
            <a:ext cx="1755883" cy="1476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2941" y="1411204"/>
            <a:ext cx="1331859" cy="1331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363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500" y="177800"/>
            <a:ext cx="10337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Mathematics Audit</a:t>
            </a:r>
          </a:p>
          <a:p>
            <a:endParaRPr lang="en-GB" sz="4000" dirty="0"/>
          </a:p>
          <a:p>
            <a:r>
              <a:rPr lang="en-GB" sz="4000" u="sng" dirty="0" smtClean="0"/>
              <a:t>Two parts:</a:t>
            </a:r>
          </a:p>
          <a:p>
            <a:endParaRPr lang="en-GB" sz="4000" dirty="0"/>
          </a:p>
          <a:p>
            <a:r>
              <a:rPr lang="en-GB" sz="4000" dirty="0" smtClean="0"/>
              <a:t>Functional (a bit like the interview test)</a:t>
            </a:r>
          </a:p>
          <a:p>
            <a:endParaRPr lang="en-GB" sz="4000" dirty="0"/>
          </a:p>
          <a:p>
            <a:r>
              <a:rPr lang="en-GB" sz="4000" dirty="0" smtClean="0"/>
              <a:t>Subject Knowledge and Understanding (things you need to know that are in the primary mathematics curriculum)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215654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7400" y="292100"/>
            <a:ext cx="9537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Useful books to support knowledge for teaching</a:t>
            </a:r>
            <a:endParaRPr lang="en-US" sz="4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1" y="2089149"/>
            <a:ext cx="2590800" cy="32250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1137" y="2084515"/>
            <a:ext cx="2590217" cy="322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983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1009074" y="236036"/>
            <a:ext cx="9746606" cy="89952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7600" dirty="0" err="1" smtClean="0">
                <a:solidFill>
                  <a:schemeClr val="accent1">
                    <a:lumMod val="75000"/>
                  </a:schemeClr>
                </a:solidFill>
              </a:rPr>
              <a:t>Dysgu</a:t>
            </a:r>
            <a:r>
              <a:rPr lang="en-GB" sz="17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7600" dirty="0" err="1" smtClean="0">
                <a:solidFill>
                  <a:schemeClr val="accent1">
                    <a:lumMod val="75000"/>
                  </a:schemeClr>
                </a:solidFill>
              </a:rPr>
              <a:t>Cyfeiriedig</a:t>
            </a:r>
            <a:r>
              <a:rPr lang="en-GB" sz="17600" dirty="0" smtClean="0">
                <a:solidFill>
                  <a:schemeClr val="accent1">
                    <a:lumMod val="75000"/>
                  </a:schemeClr>
                </a:solidFill>
              </a:rPr>
              <a:t> – Directed Study </a:t>
            </a:r>
            <a:endParaRPr lang="en-GB" sz="176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53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sz="5300" dirty="0">
                <a:solidFill>
                  <a:schemeClr val="accent1">
                    <a:lumMod val="75000"/>
                  </a:schemeClr>
                </a:solidFill>
              </a:rPr>
            </a:br>
            <a:endParaRPr lang="en-GB" sz="53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48783" y="1008017"/>
            <a:ext cx="5716587" cy="4713514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dirty="0" err="1" smtClean="0"/>
              <a:t>Darllenwch</a:t>
            </a:r>
            <a:r>
              <a:rPr lang="en-GB" sz="4500" dirty="0" smtClean="0"/>
              <a:t> </a:t>
            </a:r>
            <a:r>
              <a:rPr lang="en-GB" sz="4500" dirty="0" err="1" smtClean="0"/>
              <a:t>yr</a:t>
            </a:r>
            <a:r>
              <a:rPr lang="en-GB" sz="4500" dirty="0" smtClean="0"/>
              <a:t> </a:t>
            </a:r>
            <a:r>
              <a:rPr lang="en-GB" sz="4500" dirty="0" err="1" smtClean="0"/>
              <a:t>erthygl</a:t>
            </a:r>
            <a:r>
              <a:rPr lang="en-GB" sz="4500" dirty="0" smtClean="0"/>
              <a:t> </a:t>
            </a:r>
            <a:r>
              <a:rPr lang="en-GB" sz="4500" dirty="0" err="1" smtClean="0"/>
              <a:t>fer‘Making</a:t>
            </a:r>
            <a:r>
              <a:rPr lang="en-GB" sz="4500" dirty="0" smtClean="0"/>
              <a:t> Connections’ </a:t>
            </a:r>
            <a:r>
              <a:rPr lang="en-GB" sz="2900" dirty="0" smtClean="0">
                <a:hlinkClick r:id="rId2"/>
              </a:rPr>
              <a:t>https://studysites.uk.sagepub.com/haylock/Making%20Connections.pdf</a:t>
            </a:r>
            <a:endParaRPr lang="en-GB" sz="2900" dirty="0" smtClean="0"/>
          </a:p>
          <a:p>
            <a:pPr marL="0" indent="0">
              <a:buFont typeface="Arial"/>
              <a:buNone/>
            </a:pPr>
            <a:endParaRPr lang="en-GB" dirty="0" smtClean="0"/>
          </a:p>
          <a:p>
            <a:r>
              <a:rPr lang="en-GB" sz="4500" dirty="0" err="1" smtClean="0"/>
              <a:t>Gwyliwch</a:t>
            </a:r>
            <a:r>
              <a:rPr lang="en-GB" sz="4500" dirty="0" smtClean="0"/>
              <a:t> y </a:t>
            </a:r>
            <a:r>
              <a:rPr lang="en-GB" sz="4500" dirty="0" err="1" smtClean="0"/>
              <a:t>ddwy</a:t>
            </a:r>
            <a:r>
              <a:rPr lang="en-GB" sz="4500" dirty="0" smtClean="0"/>
              <a:t> </a:t>
            </a:r>
            <a:r>
              <a:rPr lang="en-GB" sz="4500" dirty="0" err="1" smtClean="0"/>
              <a:t>fideo</a:t>
            </a:r>
            <a:r>
              <a:rPr lang="en-GB" sz="4500" dirty="0" smtClean="0"/>
              <a:t> </a:t>
            </a:r>
            <a:r>
              <a:rPr lang="en-GB" sz="4500" dirty="0" err="1" smtClean="0"/>
              <a:t>fer</a:t>
            </a:r>
            <a:r>
              <a:rPr lang="en-GB" sz="4500" dirty="0" smtClean="0"/>
              <a:t> </a:t>
            </a:r>
            <a:r>
              <a:rPr lang="en-GB" sz="4500" dirty="0" err="1" smtClean="0"/>
              <a:t>eto</a:t>
            </a:r>
            <a:r>
              <a:rPr lang="en-GB" sz="4500" dirty="0" smtClean="0"/>
              <a:t>:</a:t>
            </a:r>
          </a:p>
          <a:p>
            <a:pPr marL="0" indent="0">
              <a:buFont typeface="Arial"/>
              <a:buNone/>
            </a:pPr>
            <a:r>
              <a:rPr lang="en-GB" dirty="0" smtClean="0">
                <a:hlinkClick r:id="rId3"/>
              </a:rPr>
              <a:t>https://www.youtube.com/watch?v=YPWmOVt8vgw</a:t>
            </a:r>
            <a:endParaRPr lang="en-GB" dirty="0" smtClean="0"/>
          </a:p>
          <a:p>
            <a:pPr marL="0" indent="0">
              <a:buFont typeface="Arial"/>
              <a:buNone/>
            </a:pPr>
            <a:r>
              <a:rPr lang="en-GB" dirty="0" smtClean="0">
                <a:hlinkClick r:id="rId4"/>
              </a:rPr>
              <a:t>https://www.youtube.com/watch?v=VGkjjVfnGYI</a:t>
            </a:r>
            <a:endParaRPr lang="en-GB" dirty="0" smtClean="0"/>
          </a:p>
          <a:p>
            <a:pPr marL="0" indent="0">
              <a:buFont typeface="Arial"/>
              <a:buNone/>
            </a:pPr>
            <a:endParaRPr lang="en-GB" dirty="0" smtClean="0"/>
          </a:p>
          <a:p>
            <a:r>
              <a:rPr lang="en-GB" sz="4500" dirty="0" err="1" smtClean="0"/>
              <a:t>Gwnewch</a:t>
            </a:r>
            <a:r>
              <a:rPr lang="en-GB" sz="4500" dirty="0" smtClean="0"/>
              <a:t> </a:t>
            </a:r>
            <a:r>
              <a:rPr lang="en-GB" sz="4500" dirty="0" err="1" smtClean="0"/>
              <a:t>sylwadau</a:t>
            </a:r>
            <a:r>
              <a:rPr lang="en-GB" sz="4500" dirty="0" smtClean="0"/>
              <a:t> </a:t>
            </a:r>
            <a:r>
              <a:rPr lang="en-GB" sz="4500" dirty="0" err="1" smtClean="0"/>
              <a:t>ar</a:t>
            </a:r>
            <a:r>
              <a:rPr lang="en-GB" sz="4500" dirty="0" smtClean="0"/>
              <a:t> </a:t>
            </a:r>
            <a:r>
              <a:rPr lang="en-GB" sz="4500" dirty="0" err="1" smtClean="0"/>
              <a:t>sut</a:t>
            </a:r>
            <a:r>
              <a:rPr lang="en-GB" sz="4500" dirty="0" smtClean="0"/>
              <a:t> </a:t>
            </a:r>
            <a:r>
              <a:rPr lang="en-GB" sz="4500" dirty="0" err="1" smtClean="0"/>
              <a:t>mae’r</a:t>
            </a:r>
            <a:r>
              <a:rPr lang="en-GB" sz="4500" dirty="0" smtClean="0"/>
              <a:t> </a:t>
            </a:r>
            <a:r>
              <a:rPr lang="en-GB" sz="4500" dirty="0" err="1" smtClean="0"/>
              <a:t>athrawes</a:t>
            </a:r>
            <a:r>
              <a:rPr lang="en-GB" sz="4500" dirty="0" smtClean="0"/>
              <a:t> </a:t>
            </a:r>
            <a:r>
              <a:rPr lang="en-GB" sz="4500" dirty="0" err="1" smtClean="0"/>
              <a:t>yn</a:t>
            </a:r>
            <a:r>
              <a:rPr lang="en-GB" sz="4500" dirty="0" smtClean="0"/>
              <a:t> </a:t>
            </a:r>
            <a:r>
              <a:rPr lang="en-GB" sz="4500" dirty="0" err="1" smtClean="0"/>
              <a:t>defnyddio</a:t>
            </a:r>
            <a:r>
              <a:rPr lang="en-GB" sz="4500" dirty="0" smtClean="0"/>
              <a:t> </a:t>
            </a:r>
            <a:r>
              <a:rPr lang="en-GB" sz="4500" dirty="0" err="1" smtClean="0"/>
              <a:t>pob</a:t>
            </a:r>
            <a:r>
              <a:rPr lang="en-GB" sz="4500" dirty="0" smtClean="0"/>
              <a:t> </a:t>
            </a:r>
            <a:r>
              <a:rPr lang="en-GB" sz="4500" dirty="0" err="1" smtClean="0"/>
              <a:t>agwedd</a:t>
            </a:r>
            <a:r>
              <a:rPr lang="en-GB" sz="4500" dirty="0" smtClean="0"/>
              <a:t> </a:t>
            </a:r>
            <a:r>
              <a:rPr lang="en-GB" sz="4500" dirty="0" err="1" smtClean="0"/>
              <a:t>o’r</a:t>
            </a:r>
            <a:r>
              <a:rPr lang="en-GB" sz="4500" dirty="0" smtClean="0"/>
              <a:t> model </a:t>
            </a:r>
            <a:r>
              <a:rPr lang="en-GB" sz="4500" dirty="0" err="1" smtClean="0"/>
              <a:t>cysylltiadau</a:t>
            </a:r>
            <a:r>
              <a:rPr lang="en-GB" sz="4500" dirty="0" smtClean="0"/>
              <a:t> (</a:t>
            </a:r>
            <a:r>
              <a:rPr lang="en-GB" sz="4500" i="1" dirty="0" smtClean="0"/>
              <a:t>connections model</a:t>
            </a:r>
            <a:r>
              <a:rPr lang="en-GB" sz="4500" dirty="0" smtClean="0"/>
              <a:t>) </a:t>
            </a:r>
            <a:r>
              <a:rPr lang="en-GB" sz="4500" dirty="0" err="1" smtClean="0"/>
              <a:t>i</a:t>
            </a:r>
            <a:r>
              <a:rPr lang="en-GB" sz="4500" dirty="0" smtClean="0"/>
              <a:t> </a:t>
            </a:r>
            <a:r>
              <a:rPr lang="en-GB" sz="4500" dirty="0" err="1" smtClean="0"/>
              <a:t>gefnogi</a:t>
            </a:r>
            <a:r>
              <a:rPr lang="en-GB" sz="4500" dirty="0" smtClean="0"/>
              <a:t> </a:t>
            </a:r>
            <a:r>
              <a:rPr lang="en-GB" sz="4500" dirty="0" err="1" smtClean="0"/>
              <a:t>dealltwriaeth</a:t>
            </a:r>
            <a:r>
              <a:rPr lang="en-GB" sz="4500" dirty="0" smtClean="0"/>
              <a:t>.  </a:t>
            </a:r>
          </a:p>
          <a:p>
            <a:pPr marL="0" indent="0">
              <a:buFont typeface="Arial"/>
              <a:buNone/>
            </a:pPr>
            <a:r>
              <a:rPr lang="en-GB" sz="4000" b="1" dirty="0" err="1" smtClean="0"/>
              <a:t>Dewch</a:t>
            </a:r>
            <a:r>
              <a:rPr lang="en-GB" sz="4000" b="1" dirty="0" smtClean="0"/>
              <a:t> â </a:t>
            </a:r>
            <a:r>
              <a:rPr lang="en-GB" sz="4000" b="1" dirty="0" err="1" smtClean="0"/>
              <a:t>hwn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i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sesiwn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yr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wythnos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nesaf</a:t>
            </a:r>
            <a:r>
              <a:rPr lang="en-GB" sz="4000" b="1" dirty="0" smtClean="0"/>
              <a:t>. </a:t>
            </a:r>
            <a:endParaRPr lang="en-GB" sz="4000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322421" y="1040674"/>
            <a:ext cx="5521235" cy="458506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/>
              <a:t>Read the short article ‘Making Connections’ </a:t>
            </a:r>
            <a:r>
              <a:rPr lang="en-GB" sz="2300" dirty="0" smtClean="0">
                <a:hlinkClick r:id="rId2"/>
              </a:rPr>
              <a:t>https</a:t>
            </a:r>
            <a:r>
              <a:rPr lang="en-GB" sz="2300" smtClean="0">
                <a:hlinkClick r:id="rId2"/>
              </a:rPr>
              <a:t>://studysites.uk.sagepub.com/haylock/Making%20Connections.pdf</a:t>
            </a:r>
            <a:endParaRPr lang="en-GB" sz="2300" smtClean="0"/>
          </a:p>
          <a:p>
            <a:endParaRPr lang="en-GB" sz="2300" dirty="0" smtClean="0"/>
          </a:p>
          <a:p>
            <a:r>
              <a:rPr lang="en-GB" sz="3600" dirty="0" smtClean="0"/>
              <a:t>Watch the two short videos again </a:t>
            </a:r>
          </a:p>
          <a:p>
            <a:pPr marL="0" indent="0">
              <a:buFont typeface="Arial"/>
              <a:buNone/>
            </a:pPr>
            <a:r>
              <a:rPr lang="en-GB" sz="2300" dirty="0" smtClean="0">
                <a:hlinkClick r:id="rId3"/>
              </a:rPr>
              <a:t>https://www.youtube.com/watch?v=YPWmOVt8vgw</a:t>
            </a:r>
            <a:endParaRPr lang="en-GB" sz="2300" dirty="0" smtClean="0"/>
          </a:p>
          <a:p>
            <a:pPr marL="0" indent="0">
              <a:buFont typeface="Arial"/>
              <a:buNone/>
            </a:pPr>
            <a:r>
              <a:rPr lang="en-GB" sz="2300" dirty="0" smtClean="0">
                <a:hlinkClick r:id="rId4"/>
              </a:rPr>
              <a:t>https://www.youtube.com/watch?v=VGkjjVfnGYI</a:t>
            </a:r>
            <a:endParaRPr lang="en-GB" sz="2300" dirty="0" smtClean="0"/>
          </a:p>
          <a:p>
            <a:pPr marL="0" indent="0">
              <a:buFont typeface="Arial"/>
              <a:buNone/>
            </a:pPr>
            <a:endParaRPr lang="en-GB" dirty="0" smtClean="0"/>
          </a:p>
          <a:p>
            <a:r>
              <a:rPr lang="en-GB" sz="3600" dirty="0" smtClean="0"/>
              <a:t>Comment on how the teacher uses each aspect of the connections model to support understanding.  </a:t>
            </a:r>
          </a:p>
          <a:p>
            <a:pPr marL="0" indent="0" algn="ctr">
              <a:buFont typeface="Arial"/>
              <a:buNone/>
            </a:pPr>
            <a:r>
              <a:rPr lang="en-GB" sz="3300" b="1" dirty="0" smtClean="0"/>
              <a:t>Bring this to next week’s session.</a:t>
            </a:r>
          </a:p>
          <a:p>
            <a:pPr marL="0" indent="0">
              <a:buFont typeface="Arial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7627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</TotalTime>
  <Words>497</Words>
  <Application>Microsoft Office PowerPoint</Application>
  <PresentationFormat>Widescreen</PresentationFormat>
  <Paragraphs>72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Mangal</vt:lpstr>
      <vt:lpstr>Office Theme</vt:lpstr>
      <vt:lpstr>PowerPoint Presentation</vt:lpstr>
      <vt:lpstr>PowerPoint Presentation</vt:lpstr>
      <vt:lpstr>PowerPoint Presentation</vt:lpstr>
      <vt:lpstr>PowerPoint Presentation</vt:lpstr>
      <vt:lpstr>Askew, M., Brown, M., Rhodes, V., Wiliam, D and Johnson’ D.(1997) Effective Teachers of Numeracy http://musicmathsmagic.com/page4/files/EffectiveTeachersofNumeracy.pdf </vt:lpstr>
      <vt:lpstr>PowerPoint Presentation</vt:lpstr>
      <vt:lpstr>The Knowledge Quartet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Wallis</dc:creator>
  <cp:lastModifiedBy>Rachel Wallis</cp:lastModifiedBy>
  <cp:revision>52</cp:revision>
  <cp:lastPrinted>2019-01-17T08:31:52Z</cp:lastPrinted>
  <dcterms:created xsi:type="dcterms:W3CDTF">2016-11-03T15:01:41Z</dcterms:created>
  <dcterms:modified xsi:type="dcterms:W3CDTF">2019-01-17T12:24:12Z</dcterms:modified>
</cp:coreProperties>
</file>