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4" r:id="rId2"/>
  </p:sldMasterIdLst>
  <p:notesMasterIdLst>
    <p:notesMasterId r:id="rId25"/>
  </p:notesMasterIdLst>
  <p:handoutMasterIdLst>
    <p:handoutMasterId r:id="rId26"/>
  </p:handoutMasterIdLst>
  <p:sldIdLst>
    <p:sldId id="304" r:id="rId3"/>
    <p:sldId id="303" r:id="rId4"/>
    <p:sldId id="306" r:id="rId5"/>
    <p:sldId id="319" r:id="rId6"/>
    <p:sldId id="307" r:id="rId7"/>
    <p:sldId id="308" r:id="rId8"/>
    <p:sldId id="311" r:id="rId9"/>
    <p:sldId id="318" r:id="rId10"/>
    <p:sldId id="312" r:id="rId11"/>
    <p:sldId id="320" r:id="rId12"/>
    <p:sldId id="323" r:id="rId13"/>
    <p:sldId id="324" r:id="rId14"/>
    <p:sldId id="325" r:id="rId15"/>
    <p:sldId id="321" r:id="rId16"/>
    <p:sldId id="326" r:id="rId17"/>
    <p:sldId id="322" r:id="rId18"/>
    <p:sldId id="327" r:id="rId19"/>
    <p:sldId id="314" r:id="rId20"/>
    <p:sldId id="328" r:id="rId21"/>
    <p:sldId id="329" r:id="rId22"/>
    <p:sldId id="317" r:id="rId23"/>
    <p:sldId id="296" r:id="rId24"/>
  </p:sldIdLst>
  <p:sldSz cx="12188825" cy="6858000"/>
  <p:notesSz cx="6794500" cy="9931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4" pos="3839">
          <p15:clr>
            <a:srgbClr val="A4A3A4"/>
          </p15:clr>
        </p15:guide>
      </p15:sldGuideLst>
    </p:ext>
    <p:ext uri="{2D200454-40CA-4A62-9FC3-DE9A4176ACB9}">
      <p15:notesGuideLst xmlns:p15="http://schemas.microsoft.com/office/powerpoint/2012/main">
        <p15:guide id="1" orient="horz" pos="3128"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7854" autoAdjust="0"/>
    <p:restoredTop sz="93238" autoAdjust="0"/>
  </p:normalViewPr>
  <p:slideViewPr>
    <p:cSldViewPr>
      <p:cViewPr varScale="1">
        <p:scale>
          <a:sx n="86" d="100"/>
          <a:sy n="86" d="100"/>
        </p:scale>
        <p:origin x="114" y="516"/>
      </p:cViewPr>
      <p:guideLst>
        <p:guide orient="horz" pos="2160"/>
        <p:guide pos="3839"/>
      </p:guideLst>
    </p:cSldViewPr>
  </p:slideViewPr>
  <p:outlineViewPr>
    <p:cViewPr>
      <p:scale>
        <a:sx n="33" d="100"/>
        <a:sy n="33" d="100"/>
      </p:scale>
      <p:origin x="0" y="-8765"/>
    </p:cViewPr>
  </p:outlineViewPr>
  <p:notesTextViewPr>
    <p:cViewPr>
      <p:scale>
        <a:sx n="66" d="100"/>
        <a:sy n="66" d="100"/>
      </p:scale>
      <p:origin x="0" y="0"/>
    </p:cViewPr>
  </p:notesTextViewPr>
  <p:sorterViewPr>
    <p:cViewPr>
      <p:scale>
        <a:sx n="100" d="100"/>
        <a:sy n="100" d="100"/>
      </p:scale>
      <p:origin x="0" y="0"/>
    </p:cViewPr>
  </p:sorterViewPr>
  <p:notesViewPr>
    <p:cSldViewPr showGuides="1">
      <p:cViewPr>
        <p:scale>
          <a:sx n="86" d="100"/>
          <a:sy n="86" d="100"/>
        </p:scale>
        <p:origin x="1884" y="60"/>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48645" y="0"/>
            <a:ext cx="2944283" cy="496570"/>
          </a:xfrm>
          <a:prstGeom prst="rect">
            <a:avLst/>
          </a:prstGeom>
        </p:spPr>
        <p:txBody>
          <a:bodyPr vert="horz" lIns="91440" tIns="45720" rIns="91440" bIns="45720" rtlCol="0"/>
          <a:lstStyle>
            <a:lvl1pPr algn="r">
              <a:defRPr sz="1200"/>
            </a:lvl1pPr>
          </a:lstStyle>
          <a:p>
            <a:fld id="{0DCA0844-C266-46EC-A036-E1634F64C44A}" type="datetimeFigureOut">
              <a:rPr lang="en-US"/>
              <a:t>6/1/2017</a:t>
            </a:fld>
            <a:endParaRPr/>
          </a:p>
        </p:txBody>
      </p:sp>
      <p:sp>
        <p:nvSpPr>
          <p:cNvPr id="4" name="Footer Placeholder 3"/>
          <p:cNvSpPr>
            <a:spLocks noGrp="1"/>
          </p:cNvSpPr>
          <p:nvPr>
            <p:ph type="ftr" sz="quarter" idx="2"/>
          </p:nvPr>
        </p:nvSpPr>
        <p:spPr>
          <a:xfrm>
            <a:off x="0" y="9433106"/>
            <a:ext cx="2944283" cy="49657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48645" y="9433106"/>
            <a:ext cx="2944283" cy="496570"/>
          </a:xfrm>
          <a:prstGeom prst="rect">
            <a:avLst/>
          </a:prstGeom>
        </p:spPr>
        <p:txBody>
          <a:bodyPr vert="horz" lIns="91440" tIns="45720" rIns="91440" bIns="45720" rtlCol="0" anchor="b"/>
          <a:lstStyle>
            <a:lvl1pPr algn="r">
              <a:defRPr sz="1200"/>
            </a:lvl1pPr>
          </a:lstStyle>
          <a:p>
            <a:fld id="{BCB088AA-226D-4237-A99F-5C4B97F43BA8}" type="slidenum">
              <a:rPr/>
              <a:t>‹#›</a:t>
            </a:fld>
            <a:endParaRPr/>
          </a:p>
        </p:txBody>
      </p:sp>
    </p:spTree>
    <p:extLst>
      <p:ext uri="{BB962C8B-B14F-4D97-AF65-F5344CB8AC3E}">
        <p14:creationId xmlns:p14="http://schemas.microsoft.com/office/powerpoint/2010/main" val="5631361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8C08BCD-7B2F-4BCE-87AF-5D67EFFE4D17}" type="datetimeFigureOut">
              <a:rPr lang="en-US"/>
              <a:t>6/1/2017</a:t>
            </a:fld>
            <a:endParaRPr/>
          </a:p>
        </p:txBody>
      </p:sp>
      <p:sp>
        <p:nvSpPr>
          <p:cNvPr id="4" name="Slide Image Placeholder 3"/>
          <p:cNvSpPr>
            <a:spLocks noGrp="1" noRot="1" noChangeAspect="1"/>
          </p:cNvSpPr>
          <p:nvPr>
            <p:ph type="sldImg" idx="2"/>
          </p:nvPr>
        </p:nvSpPr>
        <p:spPr>
          <a:xfrm>
            <a:off x="88900" y="744538"/>
            <a:ext cx="6616700" cy="3724275"/>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1B6A1353-EEA5-436B-AB14-1D84B195E669}" type="slidenum">
              <a:rPr/>
              <a:t>‹#›</a:t>
            </a:fld>
            <a:endParaRPr/>
          </a:p>
        </p:txBody>
      </p:sp>
    </p:spTree>
    <p:extLst>
      <p:ext uri="{BB962C8B-B14F-4D97-AF65-F5344CB8AC3E}">
        <p14:creationId xmlns:p14="http://schemas.microsoft.com/office/powerpoint/2010/main" val="3820675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Morning</a:t>
            </a:r>
          </a:p>
          <a:p>
            <a:endParaRPr lang="en-GB" dirty="0"/>
          </a:p>
          <a:p>
            <a:r>
              <a:rPr lang="en-GB" dirty="0" smtClean="0"/>
              <a:t>Duncan Crawley – </a:t>
            </a:r>
          </a:p>
          <a:p>
            <a:endParaRPr lang="en-GB" dirty="0"/>
          </a:p>
          <a:p>
            <a:r>
              <a:rPr lang="en-GB" dirty="0" smtClean="0"/>
              <a:t>BENCHMARKING </a:t>
            </a:r>
            <a:r>
              <a:rPr lang="en-GB" dirty="0"/>
              <a:t>WASTE MANAGEMENT PRACTICES </a:t>
            </a:r>
            <a:r>
              <a:rPr lang="en-GB" dirty="0" smtClean="0"/>
              <a:t>in regards to </a:t>
            </a:r>
            <a:r>
              <a:rPr lang="en-GB" dirty="0"/>
              <a:t/>
            </a:r>
            <a:br>
              <a:rPr lang="en-GB" dirty="0"/>
            </a:br>
            <a:r>
              <a:rPr lang="en-GB" dirty="0"/>
              <a:t>Facilities Management Within National Health Services Wales</a:t>
            </a:r>
          </a:p>
        </p:txBody>
      </p:sp>
      <p:sp>
        <p:nvSpPr>
          <p:cNvPr id="4" name="Slide Number Placeholder 3"/>
          <p:cNvSpPr>
            <a:spLocks noGrp="1"/>
          </p:cNvSpPr>
          <p:nvPr>
            <p:ph type="sldNum" sz="quarter" idx="10"/>
          </p:nvPr>
        </p:nvSpPr>
        <p:spPr/>
        <p:txBody>
          <a:bodyPr/>
          <a:lstStyle/>
          <a:p>
            <a:fld id="{1B6A1353-EEA5-436B-AB14-1D84B195E669}" type="slidenum">
              <a:rPr lang="en-GB" smtClean="0"/>
              <a:t>1</a:t>
            </a:fld>
            <a:endParaRPr lang="en-GB" dirty="0"/>
          </a:p>
        </p:txBody>
      </p:sp>
    </p:spTree>
    <p:extLst>
      <p:ext uri="{BB962C8B-B14F-4D97-AF65-F5344CB8AC3E}">
        <p14:creationId xmlns:p14="http://schemas.microsoft.com/office/powerpoint/2010/main" val="2306756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smtClean="0"/>
              <a:t>The relationship between NHS </a:t>
            </a:r>
            <a:r>
              <a:rPr lang="en-GB" b="1" dirty="0"/>
              <a:t>Wales, Facilities Management, Waste Management </a:t>
            </a:r>
            <a:r>
              <a:rPr lang="en-GB" b="1" dirty="0" smtClean="0"/>
              <a:t>in relation to this topic. </a:t>
            </a:r>
            <a:endParaRPr lang="en-GB" b="1" dirty="0"/>
          </a:p>
          <a:p>
            <a:pPr marL="171450" indent="-171450">
              <a:buFont typeface="Arial" panose="020B0604020202020204" pitchFamily="34" charset="0"/>
              <a:buChar char="•"/>
            </a:pPr>
            <a:r>
              <a:rPr lang="en-GB" b="1" dirty="0"/>
              <a:t>Research Aim</a:t>
            </a:r>
          </a:p>
          <a:p>
            <a:pPr marL="171450" indent="-171450">
              <a:buFont typeface="Arial" panose="020B0604020202020204" pitchFamily="34" charset="0"/>
              <a:buChar char="•"/>
            </a:pPr>
            <a:r>
              <a:rPr lang="en-GB" b="1" dirty="0" smtClean="0"/>
              <a:t>Provide an overview of the Key </a:t>
            </a:r>
            <a:r>
              <a:rPr lang="en-GB" b="1" dirty="0"/>
              <a:t>Objectives</a:t>
            </a:r>
          </a:p>
          <a:p>
            <a:pPr marL="171450" indent="-171450">
              <a:buFont typeface="Arial" panose="020B0604020202020204" pitchFamily="34" charset="0"/>
              <a:buChar char="•"/>
            </a:pPr>
            <a:r>
              <a:rPr lang="en-GB" b="1" dirty="0" smtClean="0"/>
              <a:t>An over view of the Literature </a:t>
            </a:r>
            <a:r>
              <a:rPr lang="en-GB" b="1" dirty="0"/>
              <a:t>Review and </a:t>
            </a:r>
            <a:r>
              <a:rPr lang="en-GB" b="1" dirty="0" smtClean="0"/>
              <a:t>specifically the Knowledge Gaps found in:</a:t>
            </a:r>
            <a:endParaRPr lang="en-GB" b="1" dirty="0"/>
          </a:p>
          <a:p>
            <a:pPr marL="171450" indent="-171450">
              <a:buFont typeface="Arial" panose="020B0604020202020204" pitchFamily="34" charset="0"/>
              <a:buChar char="•"/>
            </a:pPr>
            <a:r>
              <a:rPr lang="en-GB" b="1" dirty="0"/>
              <a:t>   - Waste Management practices</a:t>
            </a:r>
          </a:p>
          <a:p>
            <a:pPr marL="171450" indent="-171450">
              <a:buFont typeface="Arial" panose="020B0604020202020204" pitchFamily="34" charset="0"/>
              <a:buChar char="•"/>
            </a:pPr>
            <a:r>
              <a:rPr lang="en-GB" b="1" dirty="0"/>
              <a:t>    - Unification of measurement benchmarks </a:t>
            </a:r>
          </a:p>
          <a:p>
            <a:pPr marL="171450" indent="-171450">
              <a:buFont typeface="Arial" panose="020B0604020202020204" pitchFamily="34" charset="0"/>
              <a:buChar char="•"/>
            </a:pPr>
            <a:r>
              <a:rPr lang="en-GB" b="1" dirty="0" smtClean="0"/>
              <a:t>Explain the Research </a:t>
            </a:r>
            <a:r>
              <a:rPr lang="en-GB" b="1" dirty="0"/>
              <a:t>Methodology  </a:t>
            </a:r>
            <a:r>
              <a:rPr lang="en-GB" b="1" dirty="0" smtClean="0"/>
              <a:t>and its findings </a:t>
            </a:r>
            <a:endParaRPr lang="en-GB" b="1" dirty="0"/>
          </a:p>
          <a:p>
            <a:pPr marL="171450" indent="-171450">
              <a:buFont typeface="Arial" panose="020B0604020202020204" pitchFamily="34" charset="0"/>
              <a:buChar char="•"/>
            </a:pPr>
            <a:r>
              <a:rPr lang="en-GB" b="1" dirty="0"/>
              <a:t>Conclusions and Recommendations </a:t>
            </a:r>
            <a:endParaRPr lang="en-GB" b="1" dirty="0" smtClean="0"/>
          </a:p>
          <a:p>
            <a:pPr marL="171450" indent="-171450">
              <a:buFont typeface="Arial" panose="020B0604020202020204" pitchFamily="34" charset="0"/>
              <a:buChar char="•"/>
            </a:pPr>
            <a:r>
              <a:rPr lang="en-GB" b="1" dirty="0" smtClean="0"/>
              <a:t>An overview of the impact of this research to date. </a:t>
            </a:r>
            <a:endParaRPr lang="en-GB" b="1" dirty="0"/>
          </a:p>
          <a:p>
            <a:endParaRPr lang="en-GB" dirty="0" smtClean="0"/>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a:t>
            </a:fld>
            <a:endParaRPr lang="en-GB" dirty="0"/>
          </a:p>
        </p:txBody>
      </p:sp>
    </p:spTree>
    <p:extLst>
      <p:ext uri="{BB962C8B-B14F-4D97-AF65-F5344CB8AC3E}">
        <p14:creationId xmlns:p14="http://schemas.microsoft.com/office/powerpoint/2010/main" val="3345050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NHS Wales </a:t>
            </a:r>
            <a:r>
              <a:rPr lang="en-GB" dirty="0" smtClean="0"/>
              <a:t>has a population of just over 3 million,  23 million healthcare contacts with patients per year (or 63,000 patients a day), this huge business has an inevitable waste impact on the environment but also opportunities.</a:t>
            </a:r>
          </a:p>
          <a:p>
            <a:endParaRPr lang="en-US" dirty="0" smtClean="0"/>
          </a:p>
          <a:p>
            <a:r>
              <a:rPr lang="en-GB" b="1" dirty="0" smtClean="0"/>
              <a:t>Facilities </a:t>
            </a:r>
            <a:r>
              <a:rPr lang="en-GB" b="1" dirty="0"/>
              <a:t>Management  </a:t>
            </a:r>
            <a:r>
              <a:rPr lang="en-US" dirty="0" smtClean="0"/>
              <a:t>- value </a:t>
            </a:r>
            <a:r>
              <a:rPr lang="en-US" dirty="0"/>
              <a:t>of FM </a:t>
            </a:r>
            <a:r>
              <a:rPr lang="en-GB" dirty="0" smtClean="0"/>
              <a:t>supporting </a:t>
            </a:r>
            <a:r>
              <a:rPr lang="en-GB" dirty="0"/>
              <a:t>the strategic aims and objectives of an </a:t>
            </a:r>
            <a:r>
              <a:rPr lang="en-GB" dirty="0" smtClean="0"/>
              <a:t>organisation. Recognition </a:t>
            </a:r>
            <a:r>
              <a:rPr lang="en-GB" dirty="0"/>
              <a:t>of the complexities of Waste Management (legislation, infection prevention, transportation, environmental sustainability and </a:t>
            </a:r>
            <a:r>
              <a:rPr lang="en-GB" b="1" dirty="0"/>
              <a:t>reporting</a:t>
            </a:r>
            <a:r>
              <a:rPr lang="en-GB" dirty="0"/>
              <a:t>) </a:t>
            </a:r>
          </a:p>
          <a:p>
            <a:endParaRPr lang="en-GB" b="1" dirty="0"/>
          </a:p>
          <a:p>
            <a:r>
              <a:rPr lang="en-GB" b="1" dirty="0"/>
              <a:t>Waste </a:t>
            </a:r>
            <a:r>
              <a:rPr lang="en-GB" b="1" dirty="0" smtClean="0"/>
              <a:t>Management – </a:t>
            </a:r>
            <a:r>
              <a:rPr lang="en-GB" dirty="0" smtClean="0"/>
              <a:t>local authorities, private contractors</a:t>
            </a:r>
          </a:p>
          <a:p>
            <a:endParaRPr lang="en-GB" dirty="0"/>
          </a:p>
          <a:p>
            <a:r>
              <a:rPr lang="en-GB" dirty="0" smtClean="0"/>
              <a:t>My study focussed on the relationship between these three key components, and how they need to cooperate with each other. From this I have developed  a </a:t>
            </a:r>
            <a:r>
              <a:rPr lang="en-GB" b="1" dirty="0" smtClean="0"/>
              <a:t>Trilogy Conceptual model. </a:t>
            </a:r>
            <a:endParaRPr lang="en-GB" b="1" dirty="0"/>
          </a:p>
          <a:p>
            <a:endParaRPr lang="en-US" dirty="0"/>
          </a:p>
          <a:p>
            <a:endParaRPr lang="en-US" dirty="0" smtClean="0"/>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3</a:t>
            </a:fld>
            <a:endParaRPr lang="en-GB" dirty="0"/>
          </a:p>
        </p:txBody>
      </p:sp>
    </p:spTree>
    <p:extLst>
      <p:ext uri="{BB962C8B-B14F-4D97-AF65-F5344CB8AC3E}">
        <p14:creationId xmlns:p14="http://schemas.microsoft.com/office/powerpoint/2010/main" val="1466394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2"/>
              </a:solidFill>
              <a:effectLst/>
              <a:latin typeface="+mn-lt"/>
              <a:ea typeface="+mn-ea"/>
              <a:cs typeface="+mn-cs"/>
            </a:endParaRPr>
          </a:p>
          <a:p>
            <a:r>
              <a:rPr lang="en-GB" dirty="0" smtClean="0"/>
              <a:t>Within this model it can be seen that </a:t>
            </a:r>
            <a:endParaRPr lang="en-GB" dirty="0"/>
          </a:p>
          <a:p>
            <a:endParaRPr lang="en-GB" sz="1200" kern="1200" dirty="0" smtClean="0">
              <a:solidFill>
                <a:schemeClr val="tx2"/>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2"/>
                </a:solidFill>
                <a:effectLst/>
                <a:latin typeface="+mn-lt"/>
                <a:ea typeface="+mn-ea"/>
                <a:cs typeface="+mn-cs"/>
              </a:rPr>
              <a:t>NHS Wales’s activities demand the service of waste management</a:t>
            </a:r>
          </a:p>
          <a:p>
            <a:pPr marL="171450" indent="-171450">
              <a:buFont typeface="Arial" panose="020B0604020202020204" pitchFamily="34" charset="0"/>
              <a:buChar char="•"/>
            </a:pPr>
            <a:r>
              <a:rPr lang="en-GB" sz="1200" kern="1200" dirty="0" smtClean="0">
                <a:solidFill>
                  <a:schemeClr val="tx2"/>
                </a:solidFill>
                <a:effectLst/>
                <a:latin typeface="+mn-lt"/>
                <a:ea typeface="+mn-ea"/>
                <a:cs typeface="+mn-cs"/>
              </a:rPr>
              <a:t>FM enables this service  through organisational control of processes</a:t>
            </a:r>
          </a:p>
          <a:p>
            <a:pPr marL="171450" indent="-171450">
              <a:buFont typeface="Arial" panose="020B0604020202020204" pitchFamily="34" charset="0"/>
              <a:buChar char="•"/>
            </a:pPr>
            <a:r>
              <a:rPr lang="en-GB" dirty="0" smtClean="0"/>
              <a:t>Waste Management are the waste collectors for onward processing</a:t>
            </a:r>
            <a:endParaRPr lang="en-GB" sz="1200" kern="1200" dirty="0" smtClean="0">
              <a:solidFill>
                <a:schemeClr val="tx2"/>
              </a:solidFill>
              <a:effectLst/>
              <a:latin typeface="+mn-lt"/>
              <a:ea typeface="+mn-ea"/>
              <a:cs typeface="+mn-cs"/>
            </a:endParaRPr>
          </a:p>
          <a:p>
            <a:endParaRPr lang="en-GB" dirty="0"/>
          </a:p>
          <a:p>
            <a:r>
              <a:rPr lang="en-GB" dirty="0" smtClean="0"/>
              <a:t>Key to meaningful benchmarking is a unified approach in the management of these areas including the measurement of waste volumes.</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4</a:t>
            </a:fld>
            <a:endParaRPr lang="en-GB" dirty="0"/>
          </a:p>
        </p:txBody>
      </p:sp>
    </p:spTree>
    <p:extLst>
      <p:ext uri="{BB962C8B-B14F-4D97-AF65-F5344CB8AC3E}">
        <p14:creationId xmlns:p14="http://schemas.microsoft.com/office/powerpoint/2010/main" val="1195568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pPr>
              <a:defRPr/>
            </a:pPr>
            <a:r>
              <a:rPr lang="en-GB" b="1" dirty="0" smtClean="0"/>
              <a:t>In support of the Hierarchy of waste </a:t>
            </a:r>
            <a:r>
              <a:rPr lang="en-GB" b="1" dirty="0"/>
              <a:t>control </a:t>
            </a:r>
            <a:r>
              <a:rPr lang="en-GB" b="1" dirty="0" smtClean="0"/>
              <a:t>and the Wales Towards Zero Waste targets my work aimed  to identify if a solution for NHS Wales could be developed to enable the: </a:t>
            </a:r>
          </a:p>
          <a:p>
            <a:pPr>
              <a:defRPr/>
            </a:pPr>
            <a:endParaRPr lang="en-GB" b="1" i="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i="1" dirty="0" smtClean="0"/>
              <a:t>Development </a:t>
            </a:r>
            <a:r>
              <a:rPr lang="en-GB" b="1" i="1" dirty="0"/>
              <a:t>of a standardised </a:t>
            </a:r>
            <a:r>
              <a:rPr lang="en-GB" b="1" i="1" dirty="0" smtClean="0"/>
              <a:t>approach to</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i="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1" i="1" dirty="0" smtClean="0"/>
              <a:t>consistently </a:t>
            </a:r>
            <a:r>
              <a:rPr lang="en-GB" b="1" i="1" dirty="0"/>
              <a:t>measure  waste </a:t>
            </a:r>
            <a:r>
              <a:rPr lang="en-GB" b="1" i="1" dirty="0" smtClean="0"/>
              <a:t>and</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i="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i="1" dirty="0" smtClean="0"/>
              <a:t>uniformly </a:t>
            </a:r>
            <a:r>
              <a:rPr lang="en-GB" b="1" i="1" dirty="0"/>
              <a:t>benchmarking waste management  practices. </a:t>
            </a:r>
            <a:r>
              <a:rPr lang="en-GB" b="1" i="1" dirty="0" smtClean="0"/>
              <a:t>Thereby,</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i="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i="1" dirty="0" smtClean="0"/>
              <a:t>enhancing </a:t>
            </a:r>
            <a:r>
              <a:rPr lang="en-GB" b="1" i="1" dirty="0"/>
              <a:t>recycling waste </a:t>
            </a:r>
            <a:r>
              <a:rPr lang="en-GB" b="1" i="1" dirty="0" smtClean="0"/>
              <a:t>efficiency and</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i="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1" i="1" dirty="0" smtClean="0"/>
              <a:t>reduce </a:t>
            </a:r>
            <a:r>
              <a:rPr lang="en-GB" b="1" i="1" dirty="0"/>
              <a:t>landfill waste. </a:t>
            </a:r>
            <a:endParaRPr lang="en-GB" b="1" i="1"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b="1" i="1" dirty="0"/>
          </a:p>
          <a:p>
            <a:pPr algn="ctr"/>
            <a:r>
              <a:rPr lang="en-GB" b="1" dirty="0" smtClean="0">
                <a:solidFill>
                  <a:srgbClr val="00B050"/>
                </a:solidFill>
              </a:rPr>
              <a:t>More wildly - In </a:t>
            </a:r>
            <a:r>
              <a:rPr lang="en-GB" b="1" dirty="0">
                <a:solidFill>
                  <a:srgbClr val="00B050"/>
                </a:solidFill>
              </a:rPr>
              <a:t>terms of Wales, to help NHS Wales meet its “TZW” targets (Ultimately, by 2050 to produce 65% less waste than was produced in the baseline year of 2010)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2"/>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5</a:t>
            </a:fld>
            <a:endParaRPr lang="en-GB" dirty="0"/>
          </a:p>
        </p:txBody>
      </p:sp>
    </p:spTree>
    <p:extLst>
      <p:ext uri="{BB962C8B-B14F-4D97-AF65-F5344CB8AC3E}">
        <p14:creationId xmlns:p14="http://schemas.microsoft.com/office/powerpoint/2010/main" val="721866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0" indent="-457200">
              <a:buFont typeface="+mj-lt"/>
              <a:buAutoNum type="arabicPeriod"/>
            </a:pPr>
            <a:endParaRPr lang="en-GB" dirty="0" smtClean="0"/>
          </a:p>
          <a:p>
            <a:pPr marL="457200" lvl="0" indent="-457200">
              <a:buFont typeface="+mj-lt"/>
              <a:buAutoNum type="arabicPeriod"/>
            </a:pPr>
            <a:r>
              <a:rPr lang="en-GB" dirty="0" smtClean="0"/>
              <a:t>Establishing </a:t>
            </a:r>
            <a:r>
              <a:rPr lang="en-GB" dirty="0"/>
              <a:t>the </a:t>
            </a:r>
            <a:r>
              <a:rPr lang="en-GB" b="1" dirty="0">
                <a:solidFill>
                  <a:srgbClr val="C00000"/>
                </a:solidFill>
              </a:rPr>
              <a:t>role of FM </a:t>
            </a:r>
            <a:r>
              <a:rPr lang="en-GB" dirty="0"/>
              <a:t>in NHS Wales specifically in connection with waste management. </a:t>
            </a:r>
          </a:p>
          <a:p>
            <a:pPr marL="457200" lvl="0" indent="-457200">
              <a:buFont typeface="+mj-lt"/>
              <a:buAutoNum type="arabicPeriod"/>
            </a:pPr>
            <a:r>
              <a:rPr lang="en-GB" b="1" dirty="0">
                <a:solidFill>
                  <a:srgbClr val="FF0000"/>
                </a:solidFill>
              </a:rPr>
              <a:t>Assess current methods in NHS Wales </a:t>
            </a:r>
            <a:r>
              <a:rPr lang="en-GB" dirty="0"/>
              <a:t>for estimating waste produced on hospital sites, thereby also identify good and poor practices and associated implications.</a:t>
            </a:r>
          </a:p>
          <a:p>
            <a:pPr marL="457200" lvl="0" indent="-457200">
              <a:buFont typeface="+mj-lt"/>
              <a:buAutoNum type="arabicPeriod"/>
            </a:pPr>
            <a:r>
              <a:rPr lang="en-GB" b="1" dirty="0">
                <a:solidFill>
                  <a:srgbClr val="FF0000"/>
                </a:solidFill>
              </a:rPr>
              <a:t>Determine barriers </a:t>
            </a:r>
            <a:r>
              <a:rPr lang="en-GB" dirty="0"/>
              <a:t>to sustainable waste management on hospital sites including evaluation of waste measurement systems and associated benchmarks</a:t>
            </a:r>
          </a:p>
          <a:p>
            <a:pPr marL="457200" indent="-457200">
              <a:buFont typeface="+mj-lt"/>
              <a:buAutoNum type="arabicPeriod"/>
            </a:pPr>
            <a:r>
              <a:rPr lang="en-GB" b="1" dirty="0"/>
              <a:t> </a:t>
            </a:r>
            <a:r>
              <a:rPr lang="en-GB" b="1" dirty="0">
                <a:solidFill>
                  <a:srgbClr val="FF0000"/>
                </a:solidFill>
              </a:rPr>
              <a:t>Design approaches </a:t>
            </a:r>
            <a:r>
              <a:rPr lang="en-GB" dirty="0"/>
              <a:t>to underpin objectives 2 and 3 above, such as develop a questionnaire and carry out field experiments. </a:t>
            </a:r>
          </a:p>
          <a:p>
            <a:pPr marL="457200" indent="-457200">
              <a:buFont typeface="+mj-lt"/>
              <a:buAutoNum type="arabicPeriod"/>
            </a:pPr>
            <a:r>
              <a:rPr lang="en-GB" dirty="0"/>
              <a:t> Stimulate a </a:t>
            </a:r>
            <a:r>
              <a:rPr lang="en-GB" b="1" dirty="0">
                <a:solidFill>
                  <a:srgbClr val="FF0000"/>
                </a:solidFill>
              </a:rPr>
              <a:t>stronger interest </a:t>
            </a:r>
            <a:r>
              <a:rPr lang="en-GB" dirty="0"/>
              <a:t>amongst NHS Boards to escalate waste management within the agenda. </a:t>
            </a:r>
          </a:p>
          <a:p>
            <a:pPr marL="457200" indent="-457200">
              <a:buFont typeface="+mj-lt"/>
              <a:buAutoNum type="arabicPeriod"/>
            </a:pPr>
            <a:r>
              <a:rPr lang="en-GB" dirty="0"/>
              <a:t> Formulate </a:t>
            </a:r>
            <a:r>
              <a:rPr lang="en-GB" b="1" dirty="0">
                <a:solidFill>
                  <a:srgbClr val="FF0000"/>
                </a:solidFill>
              </a:rPr>
              <a:t>recommendations</a:t>
            </a:r>
            <a:r>
              <a:rPr lang="en-GB" dirty="0"/>
              <a:t> to improve waste management systems of the NHS as well as indicate further research areas.</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6</a:t>
            </a:fld>
            <a:endParaRPr lang="en-GB" dirty="0"/>
          </a:p>
        </p:txBody>
      </p:sp>
    </p:spTree>
    <p:extLst>
      <p:ext uri="{BB962C8B-B14F-4D97-AF65-F5344CB8AC3E}">
        <p14:creationId xmlns:p14="http://schemas.microsoft.com/office/powerpoint/2010/main" val="1042428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450" y="4717415"/>
            <a:ext cx="5435600" cy="2768565"/>
          </a:xfrm>
        </p:spPr>
        <p:txBody>
          <a:bodyPr/>
          <a:lstStyle/>
          <a:p>
            <a:pPr marL="274638"/>
            <a:endParaRPr lang="en-GB" sz="900" b="1" dirty="0" smtClean="0"/>
          </a:p>
          <a:p>
            <a:pPr marL="274638"/>
            <a:r>
              <a:rPr lang="en-GB" sz="900" b="1" dirty="0" smtClean="0"/>
              <a:t>My literature review found that there were significant knowledge gaps in respect to having a common  : </a:t>
            </a:r>
          </a:p>
          <a:p>
            <a:pPr marL="274638"/>
            <a:endParaRPr lang="en-GB" sz="900" b="1" dirty="0" smtClean="0"/>
          </a:p>
          <a:p>
            <a:pPr marL="503238" indent="-228600">
              <a:buFont typeface="+mj-lt"/>
              <a:buAutoNum type="arabicPeriod"/>
            </a:pPr>
            <a:r>
              <a:rPr lang="en-GB" sz="900" b="1" dirty="0"/>
              <a:t>An understanding of standardisation - waste  management practises</a:t>
            </a:r>
          </a:p>
          <a:p>
            <a:pPr marL="446088" indent="-171450">
              <a:buFont typeface="Arial" panose="020B0604020202020204" pitchFamily="34" charset="0"/>
              <a:buChar char="•"/>
            </a:pPr>
            <a:endParaRPr lang="en-GB" sz="900" b="1" dirty="0"/>
          </a:p>
          <a:p>
            <a:pPr marL="446088" indent="-171450">
              <a:buFont typeface="Arial" panose="020B0604020202020204" pitchFamily="34" charset="0"/>
              <a:buChar char="•"/>
            </a:pPr>
            <a:r>
              <a:rPr lang="en-GB" sz="900" b="1" dirty="0" smtClean="0"/>
              <a:t>Processes to locally manage waste segregation at source.</a:t>
            </a:r>
          </a:p>
          <a:p>
            <a:pPr marL="446088" indent="-171450">
              <a:buFont typeface="Arial" panose="020B0604020202020204" pitchFamily="34" charset="0"/>
              <a:buChar char="•"/>
            </a:pPr>
            <a:r>
              <a:rPr lang="en-GB" sz="900" b="1" dirty="0" smtClean="0"/>
              <a:t>The different waste streams set up Mixed </a:t>
            </a:r>
            <a:r>
              <a:rPr lang="en-GB" sz="900" b="1" dirty="0" err="1" smtClean="0"/>
              <a:t>recyclates</a:t>
            </a:r>
            <a:r>
              <a:rPr lang="en-GB" sz="900" b="1" dirty="0" smtClean="0"/>
              <a:t>/high quality recycling</a:t>
            </a:r>
          </a:p>
          <a:p>
            <a:pPr marL="446088" indent="-171450">
              <a:buFont typeface="Arial" panose="020B0604020202020204" pitchFamily="34" charset="0"/>
              <a:buChar char="•"/>
            </a:pPr>
            <a:r>
              <a:rPr lang="en-GB" sz="900" b="1" dirty="0" smtClean="0"/>
              <a:t>Compaction methods</a:t>
            </a:r>
          </a:p>
          <a:p>
            <a:pPr marL="446088" indent="-171450">
              <a:buFont typeface="Arial" panose="020B0604020202020204" pitchFamily="34" charset="0"/>
              <a:buChar char="•"/>
            </a:pPr>
            <a:r>
              <a:rPr lang="en-GB" sz="900" b="1" dirty="0" smtClean="0"/>
              <a:t>Waste bin placement and </a:t>
            </a:r>
            <a:r>
              <a:rPr lang="en-GB" sz="900" b="1" dirty="0" smtClean="0"/>
              <a:t>configuration.</a:t>
            </a:r>
            <a:endParaRPr lang="en-GB" sz="900" b="1" dirty="0" smtClean="0"/>
          </a:p>
          <a:p>
            <a:pPr marL="274638"/>
            <a:endParaRPr lang="en-GB" sz="900" b="1" dirty="0" smtClean="0"/>
          </a:p>
          <a:p>
            <a:pPr marL="274638"/>
            <a:r>
              <a:rPr lang="en-GB" sz="900" b="1" dirty="0" smtClean="0"/>
              <a:t>2.  Levels </a:t>
            </a:r>
            <a:r>
              <a:rPr lang="en-GB" sz="900" b="1" dirty="0"/>
              <a:t>of unification – measurement benchmarks</a:t>
            </a:r>
          </a:p>
          <a:p>
            <a:pPr marL="274638"/>
            <a:endParaRPr lang="en-GB" sz="900" b="1" dirty="0" smtClean="0"/>
          </a:p>
          <a:p>
            <a:pPr marL="274638"/>
            <a:r>
              <a:rPr lang="en-GB" sz="900" b="1" dirty="0" smtClean="0"/>
              <a:t>By volume / by weight </a:t>
            </a:r>
          </a:p>
          <a:p>
            <a:pPr marL="274638"/>
            <a:r>
              <a:rPr lang="en-GB" sz="900" b="1" dirty="0" smtClean="0"/>
              <a:t>EFPMS data </a:t>
            </a:r>
            <a:r>
              <a:rPr lang="en-GB" sz="900" b="1" dirty="0" err="1" smtClean="0"/>
              <a:t>dinitions</a:t>
            </a:r>
            <a:endParaRPr lang="en-GB" sz="900" b="1" dirty="0" smtClean="0"/>
          </a:p>
          <a:p>
            <a:pPr marL="274638"/>
            <a:r>
              <a:rPr lang="en-GB" sz="900" b="1" dirty="0" smtClean="0"/>
              <a:t>WRAP Waste and Resources Action Programme </a:t>
            </a:r>
          </a:p>
          <a:p>
            <a:pPr marL="274638"/>
            <a:r>
              <a:rPr lang="en-GB" sz="900" b="1" dirty="0" smtClean="0"/>
              <a:t>There own method of estimation.</a:t>
            </a:r>
            <a:endParaRPr lang="en-GB" sz="900" b="1" dirty="0"/>
          </a:p>
          <a:p>
            <a:pPr marL="274638"/>
            <a:endParaRPr lang="en-GB" sz="1200" b="1" dirty="0" smtClean="0"/>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7</a:t>
            </a:fld>
            <a:endParaRPr lang="en-GB" dirty="0"/>
          </a:p>
        </p:txBody>
      </p:sp>
    </p:spTree>
    <p:extLst>
      <p:ext uri="{BB962C8B-B14F-4D97-AF65-F5344CB8AC3E}">
        <p14:creationId xmlns:p14="http://schemas.microsoft.com/office/powerpoint/2010/main" val="1897805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450" y="4717415"/>
            <a:ext cx="5435600" cy="2984589"/>
          </a:xfrm>
        </p:spPr>
        <p:txBody>
          <a:bodyPr/>
          <a:lstStyle/>
          <a:p>
            <a:r>
              <a:rPr lang="en-GB" b="1" i="1" dirty="0"/>
              <a:t>Absence of Standardised approach in:</a:t>
            </a:r>
          </a:p>
          <a:p>
            <a:endParaRPr lang="en-GB" b="1" i="1" dirty="0" smtClean="0"/>
          </a:p>
          <a:p>
            <a:r>
              <a:rPr lang="en-GB" b="1" i="1" dirty="0" smtClean="0"/>
              <a:t>Waste </a:t>
            </a:r>
            <a:r>
              <a:rPr lang="en-GB" b="1" i="1" dirty="0"/>
              <a:t>Management </a:t>
            </a:r>
            <a:r>
              <a:rPr lang="en-GB" b="1" i="1" dirty="0" smtClean="0"/>
              <a:t>practices - By weight, By volume . Collect and store waste differently, using different waste collectors so costs vary. </a:t>
            </a:r>
            <a:endParaRPr lang="en-GB" b="1" i="1" dirty="0"/>
          </a:p>
          <a:p>
            <a:endParaRPr lang="en-GB" b="1" i="1" dirty="0" smtClean="0"/>
          </a:p>
          <a:p>
            <a:r>
              <a:rPr lang="en-GB" b="1" i="1" dirty="0" smtClean="0"/>
              <a:t>Lack </a:t>
            </a:r>
            <a:r>
              <a:rPr lang="en-GB" b="1" i="1" dirty="0"/>
              <a:t>of unification – measurement benchmarks </a:t>
            </a:r>
            <a:r>
              <a:rPr lang="en-GB" b="1" i="1" dirty="0" smtClean="0"/>
              <a:t>– despite the specific data definitions in EFPMS for measurement and reporting there is little acceptance that this give accurate data so others are used creating a lack of unification. </a:t>
            </a:r>
          </a:p>
          <a:p>
            <a:endParaRPr lang="en-GB" b="1" i="1" dirty="0"/>
          </a:p>
          <a:p>
            <a:r>
              <a:rPr lang="en-GB" b="1" i="1" dirty="0"/>
              <a:t>Lost Opportunities result in:</a:t>
            </a:r>
          </a:p>
          <a:p>
            <a:r>
              <a:rPr lang="en-GB" b="1" i="1" dirty="0"/>
              <a:t>Less overall waste reduction </a:t>
            </a:r>
          </a:p>
          <a:p>
            <a:r>
              <a:rPr lang="en-GB" b="1" i="1" dirty="0"/>
              <a:t>Less recycling </a:t>
            </a:r>
          </a:p>
          <a:p>
            <a:r>
              <a:rPr lang="en-GB" b="1" i="1" dirty="0"/>
              <a:t>More landfill waste</a:t>
            </a:r>
          </a:p>
          <a:p>
            <a:r>
              <a:rPr lang="en-GB" b="1" i="1" dirty="0"/>
              <a:t>Missed TZW targets</a:t>
            </a:r>
          </a:p>
          <a:p>
            <a:endParaRPr lang="en-GB" b="1" i="1" dirty="0"/>
          </a:p>
          <a:p>
            <a:endParaRPr lang="en-GB" sz="1400" dirty="0"/>
          </a:p>
        </p:txBody>
      </p:sp>
      <p:sp>
        <p:nvSpPr>
          <p:cNvPr id="4" name="Slide Number Placeholder 3"/>
          <p:cNvSpPr>
            <a:spLocks noGrp="1"/>
          </p:cNvSpPr>
          <p:nvPr>
            <p:ph type="sldNum" sz="quarter" idx="10"/>
          </p:nvPr>
        </p:nvSpPr>
        <p:spPr/>
        <p:txBody>
          <a:bodyPr/>
          <a:lstStyle/>
          <a:p>
            <a:fld id="{1B6A1353-EEA5-436B-AB14-1D84B195E669}" type="slidenum">
              <a:rPr lang="en-GB" smtClean="0"/>
              <a:t>8</a:t>
            </a:fld>
            <a:endParaRPr lang="en-GB"/>
          </a:p>
        </p:txBody>
      </p:sp>
    </p:spTree>
    <p:extLst>
      <p:ext uri="{BB962C8B-B14F-4D97-AF65-F5344CB8AC3E}">
        <p14:creationId xmlns:p14="http://schemas.microsoft.com/office/powerpoint/2010/main" val="479028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2"/>
                </a:solidFill>
                <a:effectLst/>
                <a:latin typeface="+mn-lt"/>
                <a:ea typeface="+mn-ea"/>
                <a:cs typeface="+mn-cs"/>
              </a:rPr>
              <a:t>Freedom of Information Request (FOI) – </a:t>
            </a:r>
            <a:r>
              <a:rPr lang="en-GB" sz="1200" kern="1200" dirty="0" smtClean="0">
                <a:solidFill>
                  <a:schemeClr val="tx2"/>
                </a:solidFill>
                <a:effectLst/>
                <a:latin typeface="+mn-lt"/>
                <a:ea typeface="+mn-ea"/>
                <a:cs typeface="+mn-cs"/>
              </a:rPr>
              <a:t>I particularly wanted to substantiate the method that LA in Wales use to calculate the weight of waste data where they co-collect kerb side and commercial waste such as that from hospitals as this is linked to understanding the scope they may have to support businesses </a:t>
            </a:r>
            <a:r>
              <a:rPr lang="en-GB" dirty="0" smtClean="0"/>
              <a:t>such as</a:t>
            </a:r>
            <a:r>
              <a:rPr lang="en-GB" sz="1200" kern="1200" dirty="0" smtClean="0">
                <a:solidFill>
                  <a:schemeClr val="tx2"/>
                </a:solidFill>
                <a:effectLst/>
                <a:latin typeface="+mn-lt"/>
                <a:ea typeface="+mn-ea"/>
                <a:cs typeface="+mn-cs"/>
              </a:rPr>
              <a:t> the NHS in particular with their own waste reduction strategies. </a:t>
            </a:r>
          </a:p>
          <a:p>
            <a:endParaRPr lang="en-GB" dirty="0"/>
          </a:p>
          <a:p>
            <a:r>
              <a:rPr lang="en-GB" sz="1200" kern="1200" dirty="0" smtClean="0">
                <a:solidFill>
                  <a:schemeClr val="tx2"/>
                </a:solidFill>
                <a:effectLst/>
                <a:latin typeface="+mn-lt"/>
                <a:ea typeface="+mn-ea"/>
                <a:cs typeface="+mn-cs"/>
              </a:rPr>
              <a:t>The LA were also asked a specific question to test their ambitions for the use of innovative data collection systems in the future to support business manage their waste. </a:t>
            </a:r>
          </a:p>
          <a:p>
            <a:endParaRPr lang="en-GB" sz="1200" kern="1200" dirty="0" smtClean="0">
              <a:solidFill>
                <a:schemeClr val="tx2"/>
              </a:solidFill>
              <a:effectLst/>
              <a:latin typeface="+mn-lt"/>
              <a:ea typeface="+mn-ea"/>
              <a:cs typeface="+mn-cs"/>
            </a:endParaRPr>
          </a:p>
          <a:p>
            <a:r>
              <a:rPr lang="en-GB" sz="1200" b="1" kern="1200" dirty="0" smtClean="0">
                <a:solidFill>
                  <a:schemeClr val="tx2"/>
                </a:solidFill>
                <a:effectLst/>
                <a:latin typeface="+mn-lt"/>
                <a:ea typeface="+mn-ea"/>
                <a:cs typeface="+mn-cs"/>
              </a:rPr>
              <a:t>Waste Field Experiment - </a:t>
            </a:r>
            <a:r>
              <a:rPr lang="en-GB" sz="1200" kern="1200" dirty="0" smtClean="0">
                <a:solidFill>
                  <a:schemeClr val="tx2"/>
                </a:solidFill>
                <a:effectLst/>
                <a:latin typeface="+mn-lt"/>
                <a:ea typeface="+mn-ea"/>
                <a:cs typeface="+mn-cs"/>
              </a:rPr>
              <a:t>Having reviewed samples of volume to waste weights calculators that may be used to provide so called accurate estimates of waste weight. I wanted to test their accuracy given possible variations in density. </a:t>
            </a:r>
          </a:p>
          <a:p>
            <a:endParaRPr lang="en-GB" dirty="0"/>
          </a:p>
          <a:p>
            <a:r>
              <a:rPr lang="en-GB" sz="1200" b="1" kern="1200" dirty="0" smtClean="0">
                <a:solidFill>
                  <a:schemeClr val="tx2"/>
                </a:solidFill>
                <a:effectLst/>
                <a:latin typeface="+mn-lt"/>
                <a:ea typeface="+mn-ea"/>
                <a:cs typeface="+mn-cs"/>
              </a:rPr>
              <a:t>Waste Manager Questionnaire - </a:t>
            </a:r>
            <a:r>
              <a:rPr lang="en-GB" sz="1200" kern="1200" dirty="0" smtClean="0">
                <a:solidFill>
                  <a:schemeClr val="tx2"/>
                </a:solidFill>
                <a:effectLst/>
                <a:latin typeface="+mn-lt"/>
                <a:ea typeface="+mn-ea"/>
                <a:cs typeface="+mn-cs"/>
              </a:rPr>
              <a:t>Having an established understanding of actual or real average waste data, it allowed the questions within the questionnaire to focus on the fundamental differences in the approaches of the different health boards.  </a:t>
            </a:r>
          </a:p>
        </p:txBody>
      </p:sp>
      <p:sp>
        <p:nvSpPr>
          <p:cNvPr id="4" name="Slide Number Placeholder 3"/>
          <p:cNvSpPr>
            <a:spLocks noGrp="1"/>
          </p:cNvSpPr>
          <p:nvPr>
            <p:ph type="sldNum" sz="quarter" idx="10"/>
          </p:nvPr>
        </p:nvSpPr>
        <p:spPr/>
        <p:txBody>
          <a:bodyPr/>
          <a:lstStyle/>
          <a:p>
            <a:fld id="{1B6A1353-EEA5-436B-AB14-1D84B195E669}" type="slidenum">
              <a:rPr lang="en-GB" smtClean="0"/>
              <a:t>9</a:t>
            </a:fld>
            <a:endParaRPr lang="en-GB"/>
          </a:p>
        </p:txBody>
      </p:sp>
    </p:spTree>
    <p:extLst>
      <p:ext uri="{BB962C8B-B14F-4D97-AF65-F5344CB8AC3E}">
        <p14:creationId xmlns:p14="http://schemas.microsoft.com/office/powerpoint/2010/main" val="776111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2"/>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2"/>
                </a:solidFill>
                <a:effectLst/>
                <a:latin typeface="+mn-lt"/>
                <a:ea typeface="+mn-ea"/>
                <a:cs typeface="+mn-cs"/>
              </a:rPr>
              <a:t>Of the 18 LA, 7 responded “yes”. The findings were not entirely in keeping with the WRAP report which indicated that nationally 43% of LA have the capability to co-collect waste from domestic and commercial properties (WRAP, 2011). In Wales, of those that responded, the figure was found somewhat lower at 39%. In addition, this number becomes even less significant when it is considered that this method is only used in the most remote areas of Wales, at a rate unknown and so can only represent a minuscule part of their total waste collection activity.</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10</a:t>
            </a:fld>
            <a:endParaRPr lang="en-GB"/>
          </a:p>
        </p:txBody>
      </p:sp>
    </p:spTree>
    <p:extLst>
      <p:ext uri="{BB962C8B-B14F-4D97-AF65-F5344CB8AC3E}">
        <p14:creationId xmlns:p14="http://schemas.microsoft.com/office/powerpoint/2010/main" val="507477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2"/>
                </a:solidFill>
                <a:effectLst/>
                <a:latin typeface="+mn-lt"/>
                <a:ea typeface="+mn-ea"/>
                <a:cs typeface="+mn-cs"/>
              </a:rPr>
              <a:t>Of those that did co-collect, the given methods for determining the difference between weights of kerb side and commercial waste offered little assurance of accuracy due to the range of likely outcomes each would have concluded. The method for estimating the waste weights of commercial waste collected can be summarised as:-</a:t>
            </a:r>
          </a:p>
          <a:p>
            <a:r>
              <a:rPr lang="en-GB" sz="1200" kern="1200" dirty="0" smtClean="0">
                <a:solidFill>
                  <a:schemeClr val="tx2"/>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11</a:t>
            </a:fld>
            <a:endParaRPr lang="en-GB"/>
          </a:p>
        </p:txBody>
      </p:sp>
    </p:spTree>
    <p:extLst>
      <p:ext uri="{BB962C8B-B14F-4D97-AF65-F5344CB8AC3E}">
        <p14:creationId xmlns:p14="http://schemas.microsoft.com/office/powerpoint/2010/main" val="1510780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2"/>
                </a:solidFill>
                <a:effectLst/>
                <a:latin typeface="+mn-lt"/>
                <a:ea typeface="+mn-ea"/>
                <a:cs typeface="+mn-cs"/>
              </a:rPr>
              <a:t>Of those 7 that did co-collect, the given methods for determining the difference between weights of kerb side and commercial waste offered little assurance of accuracy due to the range of likely outcomes each would have concluded. The method for estimating the waste weights of commercial waste collected can be summarised as:-</a:t>
            </a:r>
          </a:p>
          <a:p>
            <a:r>
              <a:rPr lang="en-GB" sz="1200" kern="1200" dirty="0" smtClean="0">
                <a:solidFill>
                  <a:schemeClr val="tx2"/>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12</a:t>
            </a:fld>
            <a:endParaRPr lang="en-GB"/>
          </a:p>
        </p:txBody>
      </p:sp>
    </p:spTree>
    <p:extLst>
      <p:ext uri="{BB962C8B-B14F-4D97-AF65-F5344CB8AC3E}">
        <p14:creationId xmlns:p14="http://schemas.microsoft.com/office/powerpoint/2010/main" val="1969061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2"/>
                </a:solidFill>
                <a:effectLst/>
                <a:latin typeface="+mn-lt"/>
                <a:ea typeface="+mn-ea"/>
                <a:cs typeface="+mn-cs"/>
              </a:rPr>
              <a:t>There appears to be a clear conflict of understanding between the 22 LA in Wales and the WRAP report where it was reported that a key driver for moving towards co-collections of waste is cost reduction. </a:t>
            </a:r>
          </a:p>
          <a:p>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This may be true in very rural areas where collection points are sparsely dispersed, but in built up areas, Authorities report that it would be costly. Prohibitive costs are also cited as the reason for not providing systems on the collection vehicles to weigh waste as it would not benefit them to have more accurate data. </a:t>
            </a:r>
          </a:p>
          <a:p>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Authorities dismiss the idea that businesses would want this data in any case, which is, in fact, the opposite of what Waste Mangers have reported in the waste evaluation questionnaire where they consistently call for more reliable data. </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13</a:t>
            </a:fld>
            <a:endParaRPr lang="en-GB"/>
          </a:p>
        </p:txBody>
      </p:sp>
    </p:spTree>
    <p:extLst>
      <p:ext uri="{BB962C8B-B14F-4D97-AF65-F5344CB8AC3E}">
        <p14:creationId xmlns:p14="http://schemas.microsoft.com/office/powerpoint/2010/main" val="1127591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2"/>
                </a:solidFill>
                <a:effectLst/>
                <a:latin typeface="+mn-lt"/>
                <a:ea typeface="+mn-ea"/>
                <a:cs typeface="+mn-cs"/>
              </a:rPr>
              <a:t>Waste Field Experiment</a:t>
            </a:r>
            <a:endParaRPr lang="en-GB" sz="1200" kern="1200" dirty="0" smtClean="0">
              <a:solidFill>
                <a:schemeClr val="tx2"/>
              </a:solidFill>
              <a:effectLst/>
              <a:latin typeface="+mn-lt"/>
              <a:ea typeface="+mn-ea"/>
              <a:cs typeface="+mn-cs"/>
            </a:endParaRP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sz="1200" kern="1200" dirty="0" smtClean="0">
                <a:solidFill>
                  <a:schemeClr val="tx2"/>
                </a:solidFill>
                <a:effectLst/>
                <a:latin typeface="+mn-lt"/>
                <a:ea typeface="+mn-ea"/>
                <a:cs typeface="+mn-cs"/>
              </a:rPr>
              <a:t>Having explored samples of volume to waste weights calculators that may be used to provide accurate estimates of waste weight purely from bin volume, it can be quickly learnt that variations in bin weight by volume are due to the densities that are applied in the calculation. It can be deduced that the densities or compaction factors adopted by each of the tools can grossly affect the estimated weight of a bulk bin. This is particularly significant as an inaccurate estimate for a single bin, extrapolated over a full year for hundreds of bin collections, coupled with the variables that affect each of them locally will lead to inconsistent and inaccurate reporting nationally. </a:t>
            </a:r>
            <a:endParaRPr lang="en-GB" dirty="0" smtClean="0"/>
          </a:p>
          <a:p>
            <a:pPr marL="171450" indent="-171450">
              <a:buFont typeface="Arial" panose="020B0604020202020204" pitchFamily="34" charset="0"/>
              <a:buChar char="•"/>
            </a:pPr>
            <a:endParaRPr lang="en-GB" dirty="0" smtClean="0"/>
          </a:p>
          <a:p>
            <a:r>
              <a:rPr lang="en-GB" dirty="0" smtClean="0"/>
              <a:t>Explain the table</a:t>
            </a:r>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14</a:t>
            </a:fld>
            <a:endParaRPr lang="en-GB"/>
          </a:p>
        </p:txBody>
      </p:sp>
    </p:spTree>
    <p:extLst>
      <p:ext uri="{BB962C8B-B14F-4D97-AF65-F5344CB8AC3E}">
        <p14:creationId xmlns:p14="http://schemas.microsoft.com/office/powerpoint/2010/main" val="1431351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2"/>
                </a:solidFill>
                <a:effectLst/>
                <a:latin typeface="+mn-lt"/>
                <a:ea typeface="+mn-ea"/>
                <a:cs typeface="+mn-cs"/>
              </a:rPr>
              <a:t>Waste Field Experiment - </a:t>
            </a:r>
            <a:r>
              <a:rPr lang="en-GB" sz="1200" kern="1200" dirty="0" smtClean="0">
                <a:solidFill>
                  <a:schemeClr val="tx2"/>
                </a:solidFill>
                <a:effectLst/>
                <a:latin typeface="+mn-lt"/>
                <a:ea typeface="+mn-ea"/>
                <a:cs typeface="+mn-cs"/>
              </a:rPr>
              <a:t>for general residual waste</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sz="1200" kern="1200" dirty="0" smtClean="0">
                <a:solidFill>
                  <a:schemeClr val="tx2"/>
                </a:solidFill>
                <a:effectLst/>
                <a:latin typeface="+mn-lt"/>
                <a:ea typeface="+mn-ea"/>
                <a:cs typeface="+mn-cs"/>
              </a:rPr>
              <a:t>I examined the waste weight variations found using different measurement methods applied to a typically sized bin of 1280 litres in volume. </a:t>
            </a:r>
          </a:p>
          <a:p>
            <a:pPr marL="0" indent="0">
              <a:buFont typeface="Arial" panose="020B0604020202020204" pitchFamily="34" charset="0"/>
              <a:buNone/>
            </a:pPr>
            <a:endParaRPr lang="en-GB" dirty="0" smtClean="0"/>
          </a:p>
          <a:p>
            <a:pPr marL="0" indent="0">
              <a:buFont typeface="Arial" panose="020B0604020202020204" pitchFamily="34" charset="0"/>
              <a:buNone/>
            </a:pPr>
            <a:r>
              <a:rPr lang="en-GB" dirty="0" smtClean="0"/>
              <a:t>I extrapolated this over a typical year for a 30 bed unit </a:t>
            </a:r>
            <a:r>
              <a:rPr lang="en-GB" dirty="0"/>
              <a:t> </a:t>
            </a:r>
            <a:r>
              <a:rPr lang="en-GB" dirty="0" smtClean="0"/>
              <a:t>i.e.  4 bins a week. </a:t>
            </a:r>
          </a:p>
          <a:p>
            <a:pPr marL="0" indent="0">
              <a:buFont typeface="Arial" panose="020B0604020202020204" pitchFamily="34" charset="0"/>
              <a:buNone/>
            </a:pPr>
            <a:endParaRPr lang="en-GB" dirty="0"/>
          </a:p>
          <a:p>
            <a:pPr marL="0" indent="0">
              <a:buFont typeface="Arial" panose="020B0604020202020204" pitchFamily="34" charset="0"/>
              <a:buNone/>
            </a:pPr>
            <a:r>
              <a:rPr lang="en-GB" dirty="0" smtClean="0"/>
              <a:t>The difference between 6000 tonnes and 9000 tonnes for 10000 beds</a:t>
            </a: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15</a:t>
            </a:fld>
            <a:endParaRPr lang="en-GB"/>
          </a:p>
        </p:txBody>
      </p:sp>
    </p:spTree>
    <p:extLst>
      <p:ext uri="{BB962C8B-B14F-4D97-AF65-F5344CB8AC3E}">
        <p14:creationId xmlns:p14="http://schemas.microsoft.com/office/powerpoint/2010/main" val="22753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16</a:t>
            </a:fld>
            <a:endParaRPr lang="en-GB"/>
          </a:p>
        </p:txBody>
      </p:sp>
    </p:spTree>
    <p:extLst>
      <p:ext uri="{BB962C8B-B14F-4D97-AF65-F5344CB8AC3E}">
        <p14:creationId xmlns:p14="http://schemas.microsoft.com/office/powerpoint/2010/main" val="2144176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17</a:t>
            </a:fld>
            <a:endParaRPr lang="en-GB"/>
          </a:p>
        </p:txBody>
      </p:sp>
    </p:spTree>
    <p:extLst>
      <p:ext uri="{BB962C8B-B14F-4D97-AF65-F5344CB8AC3E}">
        <p14:creationId xmlns:p14="http://schemas.microsoft.com/office/powerpoint/2010/main" val="2437476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smtClean="0">
              <a:solidFill>
                <a:schemeClr val="tx2"/>
              </a:solidFill>
              <a:effectLst/>
              <a:latin typeface="+mn-lt"/>
              <a:ea typeface="+mn-ea"/>
              <a:cs typeface="+mn-cs"/>
            </a:endParaRPr>
          </a:p>
          <a:p>
            <a:r>
              <a:rPr lang="en-GB" dirty="0">
                <a:solidFill>
                  <a:srgbClr val="FF0000"/>
                </a:solidFill>
              </a:rPr>
              <a:t>I have completed this work and will be sharing it amongst my findings at the NHS Wales Waste Consortium to propose its adoption across NHS Wales.  </a:t>
            </a:r>
          </a:p>
          <a:p>
            <a:endParaRPr lang="en-GB" b="1" dirty="0"/>
          </a:p>
          <a:p>
            <a:r>
              <a:rPr lang="en-GB" sz="1200" b="1" kern="1200" dirty="0" smtClean="0">
                <a:solidFill>
                  <a:schemeClr val="tx2"/>
                </a:solidFill>
                <a:effectLst/>
                <a:latin typeface="+mn-lt"/>
                <a:ea typeface="+mn-ea"/>
                <a:cs typeface="+mn-cs"/>
              </a:rPr>
              <a:t>Governance and Waste Management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Driven hard by the Scottish Government, it can be seen that Scotland has recently made some excellent progress with national waste management plans which particularly hold public bodies to account to deliver on targets. This demonstrates the importance of government services in the UK, more specifically the NHS to be driven by a strong commitment from within their respective government’s strategies. Where less Government commitment is shown to drive waste minimisation forward, it would be reasonable to expect that slower development and performance will follow.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Benchmarking waste management practices, despite its relatively simple principles, has room for improvement. This is particularly evident in areas where their governing bodies have not applied sufficient leadership, guidance and accountability. To mitigate this in Wales, the health boards clearly need to work together develop plans to ensure that the quality of waste measurements is improved by unifying their practices and validating their benchmarks. This can be achieved by agreeing on a course of actions to result in a consistent approach to measuring waste. There are lessons to be learnt from NHS Scotland’s approach and who have already laid the foundations of their own solutions. This study has been the first in NHS Wales to explore the effectiveness of benchmarking weight measurements, but even with its limitations, it has set the scene for further discussion which of course is one of its objectives.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6.1.2 Waste Management Practices – Current Status</a:t>
            </a:r>
          </a:p>
          <a:p>
            <a:r>
              <a:rPr lang="en-GB" sz="1200" i="1" kern="1200" dirty="0" smtClean="0">
                <a:solidFill>
                  <a:schemeClr val="tx2"/>
                </a:solidFill>
                <a:effectLst/>
                <a:latin typeface="+mn-lt"/>
                <a:ea typeface="+mn-ea"/>
                <a:cs typeface="+mn-cs"/>
              </a:rPr>
              <a:t> </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This study reinforces the purpose of the FM role in NHS Wales specifically in connection with waste management. It has assessed current methods in NHS Wales for estimating waste produced on hospital sites and indicated the associated implications of good and poor practices. It has identified and considered the barriers to sustainable waste management on hospital sites including an evaluation of waste measurement systems and associated benchmarks. The discussion demonstrated that there is a route to successfully providing meaningful benchmarking.  The next step needs now for the findings of this research to be discussed more widely in an appropriate forum such as the NHS Wales Waste Consortium whose sphere of activity includes influencing the unification of healthcare waste management procedures. </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6.1.3  Interest Stimulation in Senior Facilities Managers</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study has already sparked informal talks between waste managers in NHS Wales and suggestions have been made that the author’s findings should be presented at the NHS Wales Waste Consortium. This has been fuelled by their recognition that there are improvements that need to be made and that it is within their jurisdiction of the consortium to lead on those agreed changes and make the necessary recommendations to their respective Boards.</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6.1.4  The Trinity Relationship – FM, WM and NHS</a:t>
            </a:r>
          </a:p>
          <a:p>
            <a:r>
              <a:rPr lang="en-GB" sz="1200" i="0" kern="1200" dirty="0" smtClean="0">
                <a:solidFill>
                  <a:schemeClr val="tx2"/>
                </a:solidFill>
                <a:effectLst/>
                <a:latin typeface="+mn-lt"/>
                <a:ea typeface="+mn-ea"/>
                <a:cs typeface="+mn-cs"/>
              </a:rPr>
              <a:t> </a:t>
            </a:r>
            <a:endParaRPr lang="en-GB" sz="1200" i="1"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This study establishes that there is a waste benchmarking trinity of association in the delivery of waste management in which they all have an impact and relationship with each other. NHS Wales’s activities demand the service of waste management, FM enables this service and waste collectors to provide the service. A visual interpretation of this conceptual model can be seen in </a:t>
            </a:r>
            <a:r>
              <a:rPr lang="en-US" sz="1200" kern="1200" dirty="0" smtClean="0">
                <a:solidFill>
                  <a:schemeClr val="tx2"/>
                </a:solidFill>
                <a:effectLst/>
                <a:latin typeface="+mn-lt"/>
                <a:ea typeface="+mn-ea"/>
                <a:cs typeface="+mn-cs"/>
              </a:rPr>
              <a:t>Error! Reference source not found.</a:t>
            </a:r>
            <a:endParaRPr lang="en-GB" sz="1200" kern="1200" dirty="0" smtClean="0">
              <a:solidFill>
                <a:schemeClr val="tx2"/>
              </a:solidFill>
              <a:effectLst/>
              <a:latin typeface="+mn-lt"/>
              <a:ea typeface="+mn-ea"/>
              <a:cs typeface="+mn-cs"/>
            </a:endParaRPr>
          </a:p>
          <a:p>
            <a:r>
              <a:rPr lang="en-GB" sz="1200" b="1" i="1" kern="1200" dirty="0" smtClean="0">
                <a:solidFill>
                  <a:schemeClr val="tx2"/>
                </a:solidFill>
                <a:effectLst/>
                <a:latin typeface="+mn-lt"/>
                <a:ea typeface="+mn-ea"/>
                <a:cs typeface="+mn-cs"/>
              </a:rPr>
              <a:t> </a:t>
            </a:r>
            <a:endParaRPr lang="en-GB" sz="1200" kern="1200" dirty="0" smtClean="0">
              <a:solidFill>
                <a:schemeClr val="tx2"/>
              </a:solidFill>
              <a:effectLst/>
              <a:latin typeface="+mn-lt"/>
              <a:ea typeface="+mn-ea"/>
              <a:cs typeface="+mn-cs"/>
            </a:endParaRPr>
          </a:p>
          <a:p>
            <a:r>
              <a:rPr lang="en-GB" sz="1200" b="1" i="1" kern="1200" dirty="0" smtClean="0">
                <a:solidFill>
                  <a:schemeClr val="tx2"/>
                </a:solidFill>
                <a:effectLst/>
                <a:latin typeface="+mn-lt"/>
                <a:ea typeface="+mn-ea"/>
                <a:cs typeface="+mn-cs"/>
              </a:rPr>
              <a:t> </a:t>
            </a:r>
            <a:endParaRPr lang="en-GB" sz="1200" kern="1200" dirty="0" smtClean="0">
              <a:solidFill>
                <a:schemeClr val="tx2"/>
              </a:solidFill>
              <a:effectLst/>
              <a:latin typeface="+mn-lt"/>
              <a:ea typeface="+mn-ea"/>
              <a:cs typeface="+mn-cs"/>
            </a:endParaRPr>
          </a:p>
          <a:p>
            <a:r>
              <a:rPr lang="en-GB" sz="1200" b="1" i="1" kern="1200" dirty="0" smtClean="0">
                <a:solidFill>
                  <a:schemeClr val="tx2"/>
                </a:solidFill>
                <a:effectLst/>
                <a:latin typeface="+mn-lt"/>
                <a:ea typeface="+mn-ea"/>
                <a:cs typeface="+mn-cs"/>
              </a:rPr>
              <a:t> </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b="1" i="1" kern="1200" dirty="0" smtClean="0">
                <a:solidFill>
                  <a:schemeClr val="tx2"/>
                </a:solidFill>
                <a:effectLst/>
                <a:latin typeface="+mn-lt"/>
                <a:ea typeface="+mn-ea"/>
                <a:cs typeface="+mn-cs"/>
              </a:rPr>
              <a:t>                     Figure 9</a:t>
            </a:r>
            <a:r>
              <a:rPr lang="en-GB" sz="1200" kern="1200" dirty="0" smtClean="0">
                <a:solidFill>
                  <a:schemeClr val="tx2"/>
                </a:solidFill>
                <a:effectLst/>
                <a:latin typeface="+mn-lt"/>
                <a:ea typeface="+mn-ea"/>
                <a:cs typeface="+mn-cs"/>
              </a:rPr>
              <a:t> – The waste benchmarking trinity conceptual model</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6.2  Recommendations and Outcomes</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6.2.1 Unification in Waste Data Collection  </a:t>
            </a:r>
          </a:p>
          <a:p>
            <a:r>
              <a:rPr lang="en-GB" sz="1200" kern="1200" dirty="0" smtClean="0">
                <a:solidFill>
                  <a:schemeClr val="tx2"/>
                </a:solidFill>
                <a:effectLst/>
                <a:latin typeface="+mn-lt"/>
                <a:ea typeface="+mn-ea"/>
                <a:cs typeface="+mn-cs"/>
              </a:rPr>
              <a:t>This study has explored the current methods for calculating waste weight data within NHS Wales and critiqued the effectiveness of them against those commonly used in the NHS and Welsh LA.  It has identified areas of good and poor practice and that the only real barriers to performing proper practices are needed to agree on a unified approach through the NHS Wales Waste Consortium.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A data set of verified sample data has been gathered to demonstrate its feasibility to be part of a solution for NHS Wales and to demonstrate that the accuracy methodologies currently in use for estimating waste weights from volumes produce results that may not be an accurate reflection of actual waste arising.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study determines that currently, the only effective way to improve the accuracy of waste weight data is to have a local understanding of average weights for individual bins through routine audits of the bins weights and compliance with waste management procedures. The more frequent the audits, the larger the data range for that bin and the more likely the accuracy of the waste weight can be assured. It can be concluded therefore that </a:t>
            </a:r>
            <a:r>
              <a:rPr lang="en-GB" sz="1200" b="1" kern="1200" dirty="0" smtClean="0">
                <a:solidFill>
                  <a:schemeClr val="tx2"/>
                </a:solidFill>
                <a:effectLst/>
                <a:latin typeface="+mn-lt"/>
                <a:ea typeface="+mn-ea"/>
                <a:cs typeface="+mn-cs"/>
              </a:rPr>
              <a:t>recommendation one </a:t>
            </a:r>
            <a:r>
              <a:rPr lang="en-GB" sz="1200" kern="1200" dirty="0" smtClean="0">
                <a:solidFill>
                  <a:schemeClr val="tx2"/>
                </a:solidFill>
                <a:effectLst/>
                <a:latin typeface="+mn-lt"/>
                <a:ea typeface="+mn-ea"/>
                <a:cs typeface="+mn-cs"/>
              </a:rPr>
              <a:t>is that these processes are supported by a unified approach to collating the data and applying consistent waste management procedures across NHS Wales mimicking the good practice models found in NHS Scotland. This could initially be in the form of a baseline case study within each area to identify an average weight of bin per litre volume from which the data, using the NHS Scotland approach, can be applied to total numbers of bins. During such survey,  to also evaluate the contents of the waste stream to ensure that source segregation is working in that area and taking any remedial action as necessary.</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6.2.2  Standardisation of Benchmarks </a:t>
            </a:r>
          </a:p>
          <a:p>
            <a:r>
              <a:rPr lang="en-GB" sz="1200" kern="1200" dirty="0" smtClean="0">
                <a:solidFill>
                  <a:schemeClr val="tx2"/>
                </a:solidFill>
                <a:effectLst/>
                <a:latin typeface="+mn-lt"/>
                <a:ea typeface="+mn-ea"/>
                <a:cs typeface="+mn-cs"/>
              </a:rPr>
              <a:t>The process of this work opens up the agenda for waste management in NHS Wales and the possibilities for more informed discussion in the boardrooms.  The potential to have finite waste weight data for the various waste streams enables meaningful discussions to take place in improving the value of waste management services both in terms of cost and the impact on the environment.</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In terms of National Strategy for NHS Wales, the findings demonstrate that there is an opportunity to follow the evident pathway to successful management of waste and the process of doing so is not a complex one. The forum to take these changes forward is already established in NHS Wales in the shape of the NHS Wales Waste Consortium, and the implementation of the changes is within their gift subject to the agreement of their respective Boards. It may be remiss of the Welsh Government not to support the recommendations of the NHS Wales Waste Consortium and not beyond the realms of possibility that they would be able to offer support to commission the infrastructure for its implementation. Therefore </a:t>
            </a:r>
            <a:r>
              <a:rPr lang="en-GB" sz="1200" b="1" kern="1200" dirty="0" smtClean="0">
                <a:solidFill>
                  <a:schemeClr val="tx2"/>
                </a:solidFill>
                <a:effectLst/>
                <a:latin typeface="+mn-lt"/>
                <a:ea typeface="+mn-ea"/>
                <a:cs typeface="+mn-cs"/>
              </a:rPr>
              <a:t>recommendation two</a:t>
            </a:r>
            <a:r>
              <a:rPr lang="en-GB" sz="1200" kern="1200" dirty="0" smtClean="0">
                <a:solidFill>
                  <a:schemeClr val="tx2"/>
                </a:solidFill>
                <a:effectLst/>
                <a:latin typeface="+mn-lt"/>
                <a:ea typeface="+mn-ea"/>
                <a:cs typeface="+mn-cs"/>
              </a:rPr>
              <a:t> would be for the NHS Wales Waste Consortium to feedback to the Welsh Government on its agreed solution for their support.</a:t>
            </a:r>
          </a:p>
          <a:p>
            <a:r>
              <a:rPr lang="en-GB" sz="1200" kern="1200" dirty="0" smtClean="0">
                <a:solidFill>
                  <a:schemeClr val="tx2"/>
                </a:solidFill>
                <a:effectLst/>
                <a:latin typeface="+mn-lt"/>
                <a:ea typeface="+mn-ea"/>
                <a:cs typeface="+mn-cs"/>
              </a:rPr>
              <a:t> </a:t>
            </a:r>
          </a:p>
          <a:p>
            <a:r>
              <a:rPr lang="en-GB" sz="1200" b="1" kern="1200" dirty="0" smtClean="0">
                <a:solidFill>
                  <a:schemeClr val="tx2"/>
                </a:solidFill>
                <a:effectLst/>
                <a:latin typeface="+mn-lt"/>
                <a:ea typeface="+mn-ea"/>
                <a:cs typeface="+mn-cs"/>
              </a:rPr>
              <a:t>6.2.3.  National Waste Strategy TZW (Towards Zero Waste) </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TZW sets out the targets to meet the intermediate step in 2025 and the ultimate target in 2050, in which waste will be reduced to the level where the impact of waste in Wales is within its environmental limits. This is currently identified as approximately 65% less waste than was produced in the baseline year of 2010 (Welsh Government, 2010).</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study suggests that NHS Wales cannot currently predict if its current trajectory of waste reduction will meet the TZW targets because the 2010 baseline data may be flawed due to inaccuracies. There may be no value in revisiting the 2010 baseline submissions, but certainly, there is scope to reset the baseline. Therefore </a:t>
            </a:r>
            <a:r>
              <a:rPr lang="en-GB" sz="1200" b="1" kern="1200" dirty="0" smtClean="0">
                <a:solidFill>
                  <a:schemeClr val="tx2"/>
                </a:solidFill>
                <a:effectLst/>
                <a:latin typeface="+mn-lt"/>
                <a:ea typeface="+mn-ea"/>
                <a:cs typeface="+mn-cs"/>
              </a:rPr>
              <a:t>recommendation three</a:t>
            </a:r>
            <a:r>
              <a:rPr lang="en-GB" sz="1200" kern="1200" dirty="0" smtClean="0">
                <a:solidFill>
                  <a:schemeClr val="tx2"/>
                </a:solidFill>
                <a:effectLst/>
                <a:latin typeface="+mn-lt"/>
                <a:ea typeface="+mn-ea"/>
                <a:cs typeface="+mn-cs"/>
              </a:rPr>
              <a:t> is once NHS Wales has agreed on the future for waste weight data reporting methods that a retrospective review is done based on a reverse trajectory or “look back” evaluation. Once the definitive baseline and unified waste management practices and standardisation of waste measurement benchmarks have been agreed and applied throughout NHS Wales, it will enable the FM of NHS Wales to provide assured accuracy in their trajectories to meet TZW targets.</a:t>
            </a: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18</a:t>
            </a:fld>
            <a:endParaRPr lang="en-GB" dirty="0"/>
          </a:p>
        </p:txBody>
      </p:sp>
    </p:spTree>
    <p:extLst>
      <p:ext uri="{BB962C8B-B14F-4D97-AF65-F5344CB8AC3E}">
        <p14:creationId xmlns:p14="http://schemas.microsoft.com/office/powerpoint/2010/main" val="1476702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2"/>
                </a:solidFill>
                <a:effectLst/>
                <a:latin typeface="+mn-lt"/>
                <a:ea typeface="+mn-ea"/>
                <a:cs typeface="+mn-cs"/>
              </a:rPr>
              <a:t>The Case of Bangladesh:</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reader may be surprised to learn that despite living in an age where electronic technology is advancing rapidly and being integrated into all manner of processes in the workplace, that essential waste management is still largely reliant on manual labour to estimate waste weights and collection frequencies. The work of </a:t>
            </a:r>
            <a:r>
              <a:rPr lang="en-GB" sz="1200" kern="1200" dirty="0" err="1" smtClean="0">
                <a:solidFill>
                  <a:schemeClr val="tx2"/>
                </a:solidFill>
                <a:effectLst/>
                <a:latin typeface="+mn-lt"/>
                <a:ea typeface="+mn-ea"/>
                <a:cs typeface="+mn-cs"/>
              </a:rPr>
              <a:t>Sharmin</a:t>
            </a:r>
            <a:r>
              <a:rPr lang="en-GB" sz="1200" kern="1200" dirty="0" smtClean="0">
                <a:solidFill>
                  <a:schemeClr val="tx2"/>
                </a:solidFill>
                <a:effectLst/>
                <a:latin typeface="+mn-lt"/>
                <a:ea typeface="+mn-ea"/>
                <a:cs typeface="+mn-cs"/>
              </a:rPr>
              <a:t> and Al-Amin in Bangladesh in their “Smart and Dynamic” approach can be studied further in the context of UK application. This area of development has so much potential for future research in an area of study that has not attracted its warranted attention and had the perspective to improve waste management arrangements across the breadth of the world. </a:t>
            </a:r>
          </a:p>
          <a:p>
            <a:r>
              <a:rPr lang="en-GB" sz="1200" kern="1200" dirty="0" smtClean="0">
                <a:solidFill>
                  <a:schemeClr val="tx2"/>
                </a:solidFill>
                <a:effectLst/>
                <a:latin typeface="+mn-lt"/>
                <a:ea typeface="+mn-ea"/>
                <a:cs typeface="+mn-cs"/>
              </a:rPr>
              <a:t> </a:t>
            </a:r>
          </a:p>
          <a:p>
            <a:r>
              <a:rPr lang="en-GB" sz="1200" b="1" i="1" kern="1200" dirty="0" smtClean="0">
                <a:solidFill>
                  <a:schemeClr val="tx2"/>
                </a:solidFill>
                <a:effectLst/>
                <a:latin typeface="+mn-lt"/>
                <a:ea typeface="+mn-ea"/>
                <a:cs typeface="+mn-cs"/>
              </a:rPr>
              <a:t>Widening the Scope of the Field Experiment Method:</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field experiment can be completed within all Hospitals in Wales over to generate a wider data set leading not only more accurate representative data for the whole of Wales but also refining the corresponding benchmarks. </a:t>
            </a:r>
          </a:p>
          <a:p>
            <a:r>
              <a:rPr lang="en-GB" sz="1200" kern="1200" dirty="0" smtClean="0">
                <a:solidFill>
                  <a:schemeClr val="tx2"/>
                </a:solidFill>
                <a:effectLst/>
                <a:latin typeface="+mn-lt"/>
                <a:ea typeface="+mn-ea"/>
                <a:cs typeface="+mn-cs"/>
              </a:rPr>
              <a:t> </a:t>
            </a:r>
          </a:p>
          <a:p>
            <a:r>
              <a:rPr lang="en-GB" sz="1200" b="1" i="1" kern="1200" dirty="0" smtClean="0">
                <a:solidFill>
                  <a:schemeClr val="tx2"/>
                </a:solidFill>
                <a:effectLst/>
                <a:latin typeface="+mn-lt"/>
                <a:ea typeface="+mn-ea"/>
                <a:cs typeface="+mn-cs"/>
              </a:rPr>
              <a:t>UK wide unification of the NHS:</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If NHS Scotland has developed a waste management that works well, why hasn’t it been adopted in the other three nations in the UK? This could be explored further to test its suitability for use elsewhere. By unification of all countries within the UK in terms of practices and benchmarks to generate a wider data set leading to not only more accurate representative data but also providing meaningful cross-border benchmarks. </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19</a:t>
            </a:fld>
            <a:endParaRPr lang="en-GB"/>
          </a:p>
        </p:txBody>
      </p:sp>
    </p:spTree>
    <p:extLst>
      <p:ext uri="{BB962C8B-B14F-4D97-AF65-F5344CB8AC3E}">
        <p14:creationId xmlns:p14="http://schemas.microsoft.com/office/powerpoint/2010/main" val="2905118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2"/>
                </a:solidFill>
                <a:effectLst/>
                <a:latin typeface="+mn-lt"/>
                <a:ea typeface="+mn-ea"/>
                <a:cs typeface="+mn-cs"/>
              </a:rPr>
              <a:t>The Case of Bangladesh:</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reader may be surprised to learn that despite living in an age where electronic technology is advancing rapidly and being integrated into all manner of processes in the workplace, that essential waste management is still largely reliant on manual labour to estimate waste weights and collection frequencies. The work of </a:t>
            </a:r>
            <a:r>
              <a:rPr lang="en-GB" sz="1200" kern="1200" dirty="0" err="1" smtClean="0">
                <a:solidFill>
                  <a:schemeClr val="tx2"/>
                </a:solidFill>
                <a:effectLst/>
                <a:latin typeface="+mn-lt"/>
                <a:ea typeface="+mn-ea"/>
                <a:cs typeface="+mn-cs"/>
              </a:rPr>
              <a:t>Sharmin</a:t>
            </a:r>
            <a:r>
              <a:rPr lang="en-GB" sz="1200" kern="1200" dirty="0" smtClean="0">
                <a:solidFill>
                  <a:schemeClr val="tx2"/>
                </a:solidFill>
                <a:effectLst/>
                <a:latin typeface="+mn-lt"/>
                <a:ea typeface="+mn-ea"/>
                <a:cs typeface="+mn-cs"/>
              </a:rPr>
              <a:t> and Al-Amin in Bangladesh in their “Smart and Dynamic” approach can be studied further in the context of UK application. This area of development has so much potential for future research in an area of study that has not attracted its warranted attention and had the perspective to improve waste management arrangements across the breadth of the world. </a:t>
            </a:r>
          </a:p>
          <a:p>
            <a:r>
              <a:rPr lang="en-GB" sz="1200" kern="1200" dirty="0" smtClean="0">
                <a:solidFill>
                  <a:schemeClr val="tx2"/>
                </a:solidFill>
                <a:effectLst/>
                <a:latin typeface="+mn-lt"/>
                <a:ea typeface="+mn-ea"/>
                <a:cs typeface="+mn-cs"/>
              </a:rPr>
              <a:t> </a:t>
            </a:r>
          </a:p>
          <a:p>
            <a:r>
              <a:rPr lang="en-GB" sz="1200" b="1" i="1" kern="1200" dirty="0" smtClean="0">
                <a:solidFill>
                  <a:schemeClr val="tx2"/>
                </a:solidFill>
                <a:effectLst/>
                <a:latin typeface="+mn-lt"/>
                <a:ea typeface="+mn-ea"/>
                <a:cs typeface="+mn-cs"/>
              </a:rPr>
              <a:t>Widening the Scope of the Field Experiment Method:</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The field experiment can be completed within all Hospitals in Wales over to generate a wider data set leading not only more accurate representative data for the whole of Wales but also refining the corresponding benchmarks. </a:t>
            </a:r>
          </a:p>
          <a:p>
            <a:r>
              <a:rPr lang="en-GB" sz="1200" kern="1200" dirty="0" smtClean="0">
                <a:solidFill>
                  <a:schemeClr val="tx2"/>
                </a:solidFill>
                <a:effectLst/>
                <a:latin typeface="+mn-lt"/>
                <a:ea typeface="+mn-ea"/>
                <a:cs typeface="+mn-cs"/>
              </a:rPr>
              <a:t> </a:t>
            </a:r>
          </a:p>
          <a:p>
            <a:r>
              <a:rPr lang="en-GB" sz="1200" b="1" i="1" kern="1200" dirty="0" smtClean="0">
                <a:solidFill>
                  <a:schemeClr val="tx2"/>
                </a:solidFill>
                <a:effectLst/>
                <a:latin typeface="+mn-lt"/>
                <a:ea typeface="+mn-ea"/>
                <a:cs typeface="+mn-cs"/>
              </a:rPr>
              <a:t>UK wide unification of the NHS:</a:t>
            </a:r>
            <a:endParaRPr lang="en-GB" sz="1200" kern="1200" dirty="0" smtClean="0">
              <a:solidFill>
                <a:schemeClr val="tx2"/>
              </a:solidFill>
              <a:effectLst/>
              <a:latin typeface="+mn-lt"/>
              <a:ea typeface="+mn-ea"/>
              <a:cs typeface="+mn-cs"/>
            </a:endParaRPr>
          </a:p>
          <a:p>
            <a:r>
              <a:rPr lang="en-GB" sz="1200" kern="1200" dirty="0" smtClean="0">
                <a:solidFill>
                  <a:schemeClr val="tx2"/>
                </a:solidFill>
                <a:effectLst/>
                <a:latin typeface="+mn-lt"/>
                <a:ea typeface="+mn-ea"/>
                <a:cs typeface="+mn-cs"/>
              </a:rPr>
              <a:t> </a:t>
            </a:r>
          </a:p>
          <a:p>
            <a:r>
              <a:rPr lang="en-GB" sz="1200" kern="1200" dirty="0" smtClean="0">
                <a:solidFill>
                  <a:schemeClr val="tx2"/>
                </a:solidFill>
                <a:effectLst/>
                <a:latin typeface="+mn-lt"/>
                <a:ea typeface="+mn-ea"/>
                <a:cs typeface="+mn-cs"/>
              </a:rPr>
              <a:t>If NHS Scotland has developed a waste management that works well, why hasn’t it been adopted in the other three nations in the UK? This could be explored further to test its suitability for use elsewhere. By unification of all countries within the UK in terms of practices and benchmarks to generate a wider data set leading to not only more accurate representative data but also providing meaningful cross-border benchmarks. </a:t>
            </a:r>
          </a:p>
          <a:p>
            <a:endParaRPr lang="en-GB" dirty="0"/>
          </a:p>
        </p:txBody>
      </p:sp>
      <p:sp>
        <p:nvSpPr>
          <p:cNvPr id="4" name="Slide Number Placeholder 3"/>
          <p:cNvSpPr>
            <a:spLocks noGrp="1"/>
          </p:cNvSpPr>
          <p:nvPr>
            <p:ph type="sldNum" sz="quarter" idx="10"/>
          </p:nvPr>
        </p:nvSpPr>
        <p:spPr/>
        <p:txBody>
          <a:bodyPr/>
          <a:lstStyle/>
          <a:p>
            <a:fld id="{1B6A1353-EEA5-436B-AB14-1D84B195E669}" type="slidenum">
              <a:rPr lang="en-GB" smtClean="0"/>
              <a:t>20</a:t>
            </a:fld>
            <a:endParaRPr lang="en-GB"/>
          </a:p>
        </p:txBody>
      </p:sp>
    </p:spTree>
    <p:extLst>
      <p:ext uri="{BB962C8B-B14F-4D97-AF65-F5344CB8AC3E}">
        <p14:creationId xmlns:p14="http://schemas.microsoft.com/office/powerpoint/2010/main" val="26628179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A1353-EEA5-436B-AB14-1D84B195E669}" type="slidenum">
              <a:rPr lang="en-GB" smtClean="0"/>
              <a:t>21</a:t>
            </a:fld>
            <a:endParaRPr lang="en-GB"/>
          </a:p>
        </p:txBody>
      </p:sp>
    </p:spTree>
    <p:extLst>
      <p:ext uri="{BB962C8B-B14F-4D97-AF65-F5344CB8AC3E}">
        <p14:creationId xmlns:p14="http://schemas.microsoft.com/office/powerpoint/2010/main" val="197785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A1353-EEA5-436B-AB14-1D84B195E669}" type="slidenum">
              <a:rPr lang="en-GB" smtClean="0"/>
              <a:t>22</a:t>
            </a:fld>
            <a:endParaRPr lang="en-GB"/>
          </a:p>
        </p:txBody>
      </p:sp>
    </p:spTree>
    <p:extLst>
      <p:ext uri="{BB962C8B-B14F-4D97-AF65-F5344CB8AC3E}">
        <p14:creationId xmlns:p14="http://schemas.microsoft.com/office/powerpoint/2010/main" val="4258733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654" y="1447801"/>
            <a:ext cx="8823360" cy="3329581"/>
          </a:xfrm>
        </p:spPr>
        <p:txBody>
          <a:bodyPr anchor="b"/>
          <a:lstStyle>
            <a:lvl1pPr>
              <a:defRPr sz="7198"/>
            </a:lvl1pPr>
          </a:lstStyle>
          <a:p>
            <a:r>
              <a:rPr lang="en-US" smtClean="0"/>
              <a:t>Click to edit Master title style</a:t>
            </a:r>
            <a:endParaRPr lang="en-US" dirty="0"/>
          </a:p>
        </p:txBody>
      </p:sp>
      <p:sp>
        <p:nvSpPr>
          <p:cNvPr id="3" name="Subtitle 2"/>
          <p:cNvSpPr>
            <a:spLocks noGrp="1"/>
          </p:cNvSpPr>
          <p:nvPr>
            <p:ph type="subTitle" idx="1"/>
          </p:nvPr>
        </p:nvSpPr>
        <p:spPr>
          <a:xfrm>
            <a:off x="1154654" y="4777380"/>
            <a:ext cx="8823360" cy="861420"/>
          </a:xfrm>
        </p:spPr>
        <p:txBody>
          <a:bodyPr anchor="t"/>
          <a:lstStyle>
            <a:lvl1pPr marL="0" indent="0" algn="l">
              <a:buNone/>
              <a:defRPr cap="all">
                <a:solidFill>
                  <a:schemeClr val="bg2">
                    <a:lumMod val="40000"/>
                    <a:lumOff val="60000"/>
                  </a:schemeClr>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4029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113482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656" y="2861734"/>
            <a:ext cx="8823359" cy="1915647"/>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0" cy="860400"/>
          </a:xfrm>
        </p:spPr>
        <p:txBody>
          <a:bodyPr anchor="t"/>
          <a:lstStyle>
            <a:lvl1pPr marL="0" indent="0" algn="l">
              <a:buNone/>
              <a:defRPr sz="1999" cap="all">
                <a:solidFill>
                  <a:schemeClr val="bg2">
                    <a:lumMod val="40000"/>
                    <a:lumOff val="6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30055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025" y="2060576"/>
            <a:ext cx="4395194" cy="4195763"/>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3021" y="2056093"/>
            <a:ext cx="4395196" cy="4200245"/>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smtClean="0"/>
              <a:pPr/>
              <a:t>6/1/2017</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566748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026" y="1905000"/>
            <a:ext cx="4395193"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025"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3023" y="1905000"/>
            <a:ext cx="4395194"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3023"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smtClean="0"/>
              <a:pPr/>
              <a:t>6/1/2017</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84292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3368470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999627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2" y="1447800"/>
            <a:ext cx="3400178" cy="1447800"/>
          </a:xfrm>
        </p:spPr>
        <p:txBody>
          <a:bodyPr anchor="b"/>
          <a:lstStyle>
            <a:lvl1pPr algn="l">
              <a:defRPr sz="2399" b="0"/>
            </a:lvl1pPr>
          </a:lstStyle>
          <a:p>
            <a:r>
              <a:rPr lang="en-US" smtClean="0"/>
              <a:t>Click to edit Master title style</a:t>
            </a:r>
            <a:endParaRPr lang="en-US" dirty="0"/>
          </a:p>
        </p:txBody>
      </p:sp>
      <p:sp>
        <p:nvSpPr>
          <p:cNvPr id="3" name="Content Placeholder 2"/>
          <p:cNvSpPr>
            <a:spLocks noGrp="1"/>
          </p:cNvSpPr>
          <p:nvPr>
            <p:ph idx="1"/>
          </p:nvPr>
        </p:nvSpPr>
        <p:spPr>
          <a:xfrm>
            <a:off x="4783370" y="1447800"/>
            <a:ext cx="5194644" cy="4572000"/>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653" y="3129281"/>
            <a:ext cx="3400177" cy="2895599"/>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2769371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606" y="1854192"/>
            <a:ext cx="5091580" cy="1574808"/>
          </a:xfrm>
        </p:spPr>
        <p:txBody>
          <a:bodyPr anchor="b">
            <a:normAutofit/>
          </a:bodyPr>
          <a:lstStyle>
            <a:lvl1pPr algn="l">
              <a:defRPr sz="35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7736" y="1143000"/>
            <a:ext cx="3199567"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4" y="3657600"/>
            <a:ext cx="5083655" cy="1371600"/>
          </a:xfrm>
        </p:spPr>
        <p:txBody>
          <a:bodyPr>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9F4917-CE56-4645-8050-1555FA0B180B}" type="datetimeFigureOut">
              <a:rPr lang="en-US" smtClean="0"/>
              <a:pPr/>
              <a:t>6/1/2017</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24DA2-3CE4-45BB-9F6F-628A0CFBDBF9}" type="slidenum">
              <a:rPr lang="en-GB" smtClean="0"/>
              <a:pPr/>
              <a:t>‹#›</a:t>
            </a:fld>
            <a:endParaRPr lang="en-GB"/>
          </a:p>
        </p:txBody>
      </p:sp>
    </p:spTree>
    <p:extLst>
      <p:ext uri="{BB962C8B-B14F-4D97-AF65-F5344CB8AC3E}">
        <p14:creationId xmlns:p14="http://schemas.microsoft.com/office/powerpoint/2010/main" val="802327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6" y="4800587"/>
            <a:ext cx="8823359" cy="566738"/>
          </a:xfrm>
        </p:spPr>
        <p:txBody>
          <a:bodyPr anchor="b">
            <a:normAutofit/>
          </a:bodyPr>
          <a:lstStyle>
            <a:lvl1pPr algn="l">
              <a:defRPr sz="23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654" y="685800"/>
            <a:ext cx="8823360"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5" y="5367325"/>
            <a:ext cx="882335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6/1/2017</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2230394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4" y="1447800"/>
            <a:ext cx="8823361" cy="1981200"/>
          </a:xfrm>
        </p:spPr>
        <p:txBody>
          <a:bodyPr/>
          <a:lstStyle>
            <a:lvl1pPr>
              <a:defRPr sz="4799"/>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654" y="3657600"/>
            <a:ext cx="8823361" cy="23622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2229034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391" y="1447800"/>
            <a:ext cx="7997232" cy="2323374"/>
          </a:xfrm>
        </p:spPr>
        <p:txBody>
          <a:bodyPr/>
          <a:lstStyle>
            <a:lvl1pPr>
              <a:defRPr sz="4799"/>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29898" y="3771174"/>
            <a:ext cx="7277753"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654" y="4350657"/>
            <a:ext cx="8823361" cy="16764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
        <p:nvSpPr>
          <p:cNvPr id="12" name="TextBox 11"/>
          <p:cNvSpPr txBox="1"/>
          <p:nvPr/>
        </p:nvSpPr>
        <p:spPr>
          <a:xfrm>
            <a:off x="898061" y="971253"/>
            <a:ext cx="801703"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196" dirty="0"/>
              <a:t>“</a:t>
            </a:r>
          </a:p>
        </p:txBody>
      </p:sp>
      <p:sp>
        <p:nvSpPr>
          <p:cNvPr id="15" name="TextBox 14"/>
          <p:cNvSpPr txBox="1"/>
          <p:nvPr/>
        </p:nvSpPr>
        <p:spPr>
          <a:xfrm>
            <a:off x="9328060" y="2613787"/>
            <a:ext cx="801703"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196" dirty="0"/>
              <a:t>”</a:t>
            </a:r>
          </a:p>
        </p:txBody>
      </p:sp>
    </p:spTree>
    <p:extLst>
      <p:ext uri="{BB962C8B-B14F-4D97-AF65-F5344CB8AC3E}">
        <p14:creationId xmlns:p14="http://schemas.microsoft.com/office/powerpoint/2010/main" val="1974825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653" y="3124201"/>
            <a:ext cx="8823362" cy="1653180"/>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1" cy="860400"/>
          </a:xfrm>
        </p:spPr>
        <p:txBody>
          <a:bodyPr anchor="t"/>
          <a:lstStyle>
            <a:lvl1pPr marL="0" indent="0" algn="l">
              <a:buNone/>
              <a:defRPr sz="1999" cap="none">
                <a:solidFill>
                  <a:schemeClr val="bg2">
                    <a:lumMod val="40000"/>
                    <a:lumOff val="6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895759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32782" y="1981200"/>
            <a:ext cx="2946099"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293" y="2667000"/>
            <a:ext cx="2926588"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2648" y="1981200"/>
            <a:ext cx="2935476"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2097" y="2667000"/>
            <a:ext cx="2946027"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1981200"/>
            <a:ext cx="2931349"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2845" y="2667000"/>
            <a:ext cx="2931349"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213145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52293" y="4250949"/>
            <a:ext cx="2939284"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293" y="2209800"/>
            <a:ext cx="293928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293" y="4827212"/>
            <a:ext cx="2939284"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8363" y="4250949"/>
            <a:ext cx="2929762"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8362" y="2209800"/>
            <a:ext cx="292976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7009" y="4827211"/>
            <a:ext cx="293364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4250949"/>
            <a:ext cx="2931349"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2844" y="2209800"/>
            <a:ext cx="2931349"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2720" y="4827209"/>
            <a:ext cx="293523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9" name="Straight Connector 18"/>
          <p:cNvCxnSpPr/>
          <p:nvPr/>
        </p:nvCxnSpPr>
        <p:spPr>
          <a:xfrm>
            <a:off x="372517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0414"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72647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147285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2050" y="430214"/>
            <a:ext cx="1752145"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294" y="887414"/>
            <a:ext cx="7421216"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6/1/2017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28FB93-0A08-4E7D-8E63-9EFA29F1E093}" type="slidenum">
              <a:rPr lang="en-GB" smtClean="0"/>
              <a:pPr/>
              <a:t>‹#›</a:t>
            </a:fld>
            <a:endParaRPr lang="en-GB"/>
          </a:p>
        </p:txBody>
      </p:sp>
    </p:spTree>
    <p:extLst>
      <p:ext uri="{BB962C8B-B14F-4D97-AF65-F5344CB8AC3E}">
        <p14:creationId xmlns:p14="http://schemas.microsoft.com/office/powerpoint/2010/main" val="539945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5961"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016" cy="2365453"/>
          </a:xfrm>
          <a:prstGeom prst="rect">
            <a:avLst/>
          </a:prstGeom>
        </p:spPr>
      </p:pic>
      <p:sp>
        <p:nvSpPr>
          <p:cNvPr id="16" name="Oval 15"/>
          <p:cNvSpPr/>
          <p:nvPr/>
        </p:nvSpPr>
        <p:spPr>
          <a:xfrm>
            <a:off x="8606770" y="1676400"/>
            <a:ext cx="2818666"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7330" y="1"/>
            <a:ext cx="1602969"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3637" y="6096000"/>
            <a:ext cx="993475" cy="762000"/>
          </a:xfrm>
          <a:prstGeom prst="rect">
            <a:avLst/>
          </a:prstGeom>
        </p:spPr>
      </p:pic>
      <p:sp>
        <p:nvSpPr>
          <p:cNvPr id="14" name="Rectangle 13"/>
          <p:cNvSpPr/>
          <p:nvPr/>
        </p:nvSpPr>
        <p:spPr>
          <a:xfrm>
            <a:off x="10435094" y="0"/>
            <a:ext cx="68562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5943" y="452718"/>
            <a:ext cx="9402274"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025" y="2052919"/>
            <a:ext cx="894421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2866" y="1790741"/>
            <a:ext cx="990599" cy="30472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E36636D-D922-432D-A958-524484B5923D}" type="datetimeFigureOut">
              <a:rPr lang="en-US" smtClean="0"/>
              <a:pPr/>
              <a:t>6/1/2017</a:t>
            </a:fld>
            <a:endParaRPr lang="en-US"/>
          </a:p>
        </p:txBody>
      </p:sp>
      <p:sp>
        <p:nvSpPr>
          <p:cNvPr id="5" name="Footer Placeholder 4"/>
          <p:cNvSpPr>
            <a:spLocks noGrp="1"/>
          </p:cNvSpPr>
          <p:nvPr>
            <p:ph type="ftr" sz="quarter" idx="3"/>
          </p:nvPr>
        </p:nvSpPr>
        <p:spPr>
          <a:xfrm rot="5400000">
            <a:off x="8948740" y="3225337"/>
            <a:ext cx="3859795" cy="30472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49844" y="295730"/>
            <a:ext cx="837981" cy="767687"/>
          </a:xfrm>
          <a:prstGeom prst="rect">
            <a:avLst/>
          </a:prstGeom>
        </p:spPr>
        <p:txBody>
          <a:bodyPr vert="horz" lIns="91440" tIns="45720" rIns="91440" bIns="45720" rtlCol="0" anchor="b"/>
          <a:lstStyle>
            <a:lvl1pPr algn="ctr">
              <a:defRPr sz="2799" b="0" i="0">
                <a:solidFill>
                  <a:schemeClr val="tx1">
                    <a:tint val="75000"/>
                  </a:schemeClr>
                </a:solidFill>
              </a:defRPr>
            </a:lvl1pPr>
          </a:lstStyle>
          <a:p>
            <a:fld id="{DF28FB93-0A08-4E7D-8E63-9EFA29F1E093}" type="slidenum">
              <a:rPr lang="en-GB" smtClean="0"/>
              <a:pPr/>
              <a:t>‹#›</a:t>
            </a:fld>
            <a:endParaRPr lang="en-GB"/>
          </a:p>
        </p:txBody>
      </p:sp>
    </p:spTree>
    <p:extLst>
      <p:ext uri="{BB962C8B-B14F-4D97-AF65-F5344CB8AC3E}">
        <p14:creationId xmlns:p14="http://schemas.microsoft.com/office/powerpoint/2010/main" val="2348349180"/>
      </p:ext>
    </p:extLst>
  </p:cSld>
  <p:clrMap bg1="dk1" tx1="lt1" bg2="dk2" tx2="lt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063" rtl="0" eaLnBrk="1" latinLnBrk="0" hangingPunct="1">
        <a:spcBef>
          <a:spcPct val="0"/>
        </a:spcBef>
        <a:buNone/>
        <a:defRPr sz="4199"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bg2">
            <a:lumMod val="40000"/>
            <a:lumOff val="60000"/>
          </a:schemeClr>
        </a:buClr>
        <a:buSzPct val="80000"/>
        <a:buFont typeface="Wingdings 3" charset="2"/>
        <a:buChar char=""/>
        <a:defRPr sz="1999" b="0" i="0" kern="1200">
          <a:solidFill>
            <a:schemeClr val="tx1"/>
          </a:solidFill>
          <a:latin typeface="+mj-lt"/>
          <a:ea typeface="+mj-ea"/>
          <a:cs typeface="+mj-cs"/>
        </a:defRPr>
      </a:lvl1pPr>
      <a:lvl2pPr marL="742727" indent="-285664" algn="l" defTabSz="457063" rtl="0" eaLnBrk="1" latinLnBrk="0" hangingPunct="1">
        <a:spcBef>
          <a:spcPts val="1000"/>
        </a:spcBef>
        <a:spcAft>
          <a:spcPts val="0"/>
        </a:spcAft>
        <a:buClr>
          <a:schemeClr val="bg2">
            <a:lumMod val="40000"/>
            <a:lumOff val="60000"/>
          </a:schemeClr>
        </a:buClr>
        <a:buSzPct val="80000"/>
        <a:buFont typeface="Wingdings 3" charset="2"/>
        <a:buChar char=""/>
        <a:defRPr sz="1799" b="0" i="0" kern="1200">
          <a:solidFill>
            <a:schemeClr val="tx1"/>
          </a:solidFill>
          <a:latin typeface="+mj-lt"/>
          <a:ea typeface="+mj-ea"/>
          <a:cs typeface="+mj-cs"/>
        </a:defRPr>
      </a:lvl2pPr>
      <a:lvl3pPr marL="1142657"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599720"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6783"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5248"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0908"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7971"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5034"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PTHB%20waste%20calculator.xlsx"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8.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hyperlink" Target="https://www.google.com/url?sa=i&amp;rct=j&amp;q=&amp;esrc=s&amp;frm=1&amp;source=images&amp;cd=&amp;cad=rja&amp;uact=8&amp;ved=0ahUKEwiF1IfevsfJAhXL5xoKHT8QDyoQjRwIBw&amp;url=https://starchaser187.wordpress.com/2015/09/14/thanks-everyone/&amp;bvm=bv.108538919,d.d2s&amp;psig=AFQjCNGOIbH-XD_Cdevpzyg_E8TpuSV49w&amp;ust=14495000444921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820" y="236667"/>
            <a:ext cx="10642111" cy="4682341"/>
          </a:xfrm>
        </p:spPr>
        <p:txBody>
          <a:bodyPr/>
          <a:lstStyle/>
          <a:p>
            <a:pPr algn="ctr"/>
            <a:r>
              <a:rPr lang="en-GB" sz="2800" b="1" dirty="0"/>
              <a:t>BENCHMARKING </a:t>
            </a:r>
            <a:r>
              <a:rPr lang="en-GB" sz="2800" b="1" dirty="0" smtClean="0"/>
              <a:t>WASTE </a:t>
            </a:r>
            <a:r>
              <a:rPr lang="en-GB" sz="2800" b="1" dirty="0"/>
              <a:t>MANAGEMENT PRACTICES </a:t>
            </a:r>
            <a:r>
              <a:rPr lang="en-GB" sz="2800" b="1" dirty="0" smtClean="0"/>
              <a:t/>
            </a:r>
            <a:br>
              <a:rPr lang="en-GB" sz="2800" b="1" dirty="0" smtClean="0"/>
            </a:br>
            <a:r>
              <a:rPr lang="en-GB" sz="2000" b="1" dirty="0" smtClean="0"/>
              <a:t>Facilities Management Within National </a:t>
            </a:r>
            <a:r>
              <a:rPr lang="en-GB" sz="2000" b="1" dirty="0"/>
              <a:t>Health Services Wales</a:t>
            </a:r>
          </a:p>
        </p:txBody>
      </p:sp>
      <p:pic>
        <p:nvPicPr>
          <p:cNvPr id="3" name="Picture 2"/>
          <p:cNvPicPr>
            <a:picLocks noChangeAspect="1"/>
          </p:cNvPicPr>
          <p:nvPr/>
        </p:nvPicPr>
        <p:blipFill>
          <a:blip r:embed="rId3"/>
          <a:stretch>
            <a:fillRect/>
          </a:stretch>
        </p:blipFill>
        <p:spPr>
          <a:xfrm>
            <a:off x="3070073" y="836712"/>
            <a:ext cx="7099590" cy="4593490"/>
          </a:xfrm>
          <a:prstGeom prst="rect">
            <a:avLst/>
          </a:prstGeom>
        </p:spPr>
      </p:pic>
      <p:sp>
        <p:nvSpPr>
          <p:cNvPr id="6" name="Rectangle 5"/>
          <p:cNvSpPr/>
          <p:nvPr/>
        </p:nvSpPr>
        <p:spPr>
          <a:xfrm>
            <a:off x="2252346" y="4777145"/>
            <a:ext cx="8735044" cy="1754326"/>
          </a:xfrm>
          <a:prstGeom prst="rect">
            <a:avLst/>
          </a:prstGeom>
        </p:spPr>
        <p:txBody>
          <a:bodyPr wrap="square">
            <a:spAutoFit/>
          </a:bodyPr>
          <a:lstStyle/>
          <a:p>
            <a:pPr algn="ctr"/>
            <a:r>
              <a:rPr lang="en-GB" sz="2800" b="1" dirty="0">
                <a:solidFill>
                  <a:schemeClr val="tx2"/>
                </a:solidFill>
              </a:rPr>
              <a:t>Duncan </a:t>
            </a:r>
            <a:r>
              <a:rPr lang="en-GB" sz="2800" b="1" dirty="0" smtClean="0">
                <a:solidFill>
                  <a:schemeClr val="tx2"/>
                </a:solidFill>
              </a:rPr>
              <a:t>Crawley - P143093</a:t>
            </a:r>
            <a:endParaRPr lang="en-GB" sz="2800" b="1" dirty="0">
              <a:solidFill>
                <a:schemeClr val="tx2"/>
              </a:solidFill>
            </a:endParaRPr>
          </a:p>
          <a:p>
            <a:pPr algn="ctr"/>
            <a:endParaRPr lang="en-GB" sz="2000" b="1" dirty="0" smtClean="0">
              <a:solidFill>
                <a:schemeClr val="tx2"/>
              </a:solidFill>
              <a:latin typeface="+mj-lt"/>
              <a:ea typeface="+mj-ea"/>
              <a:cs typeface="+mj-cs"/>
            </a:endParaRPr>
          </a:p>
          <a:p>
            <a:pPr algn="ctr"/>
            <a:r>
              <a:rPr lang="en-GB" sz="2000" b="1" dirty="0" smtClean="0">
                <a:solidFill>
                  <a:schemeClr val="tx2"/>
                </a:solidFill>
                <a:latin typeface="+mj-lt"/>
                <a:ea typeface="+mj-ea"/>
                <a:cs typeface="+mj-cs"/>
              </a:rPr>
              <a:t>Viva </a:t>
            </a:r>
            <a:r>
              <a:rPr lang="en-GB" sz="2000" b="1" dirty="0">
                <a:solidFill>
                  <a:schemeClr val="tx2"/>
                </a:solidFill>
                <a:latin typeface="+mj-lt"/>
                <a:ea typeface="+mj-ea"/>
                <a:cs typeface="+mj-cs"/>
              </a:rPr>
              <a:t>Voce </a:t>
            </a:r>
            <a:r>
              <a:rPr lang="en-GB" sz="2000" b="1" dirty="0" smtClean="0">
                <a:solidFill>
                  <a:schemeClr val="tx2"/>
                </a:solidFill>
                <a:latin typeface="+mj-lt"/>
                <a:ea typeface="+mj-ea"/>
                <a:cs typeface="+mj-cs"/>
              </a:rPr>
              <a:t>- 01 </a:t>
            </a:r>
            <a:r>
              <a:rPr lang="en-GB" sz="2000" b="1" dirty="0">
                <a:solidFill>
                  <a:schemeClr val="tx2"/>
                </a:solidFill>
                <a:latin typeface="+mj-lt"/>
                <a:ea typeface="+mj-ea"/>
                <a:cs typeface="+mj-cs"/>
              </a:rPr>
              <a:t>June 2017</a:t>
            </a:r>
          </a:p>
          <a:p>
            <a:pPr algn="ctr"/>
            <a:r>
              <a:rPr lang="en-GB" sz="2000" b="1" dirty="0" smtClean="0">
                <a:solidFill>
                  <a:schemeClr val="tx2"/>
                </a:solidFill>
                <a:latin typeface="+mj-lt"/>
                <a:ea typeface="+mj-ea"/>
                <a:cs typeface="+mj-cs"/>
              </a:rPr>
              <a:t>MSc </a:t>
            </a:r>
            <a:r>
              <a:rPr lang="en-GB" sz="2000" b="1" dirty="0">
                <a:solidFill>
                  <a:schemeClr val="tx2"/>
                </a:solidFill>
                <a:latin typeface="+mj-lt"/>
                <a:ea typeface="+mj-ea"/>
                <a:cs typeface="+mj-cs"/>
              </a:rPr>
              <a:t>Property and Facilities Management</a:t>
            </a:r>
          </a:p>
          <a:p>
            <a:pPr algn="ctr"/>
            <a:r>
              <a:rPr lang="en-GB" sz="2000" b="1" dirty="0">
                <a:solidFill>
                  <a:schemeClr val="tx2"/>
                </a:solidFill>
                <a:latin typeface="+mj-lt"/>
                <a:ea typeface="+mj-ea"/>
                <a:cs typeface="+mj-cs"/>
              </a:rPr>
              <a:t>School of Architecture, Built and Natural Environments </a:t>
            </a:r>
          </a:p>
        </p:txBody>
      </p:sp>
    </p:spTree>
    <p:extLst>
      <p:ext uri="{BB962C8B-B14F-4D97-AF65-F5344CB8AC3E}">
        <p14:creationId xmlns:p14="http://schemas.microsoft.com/office/powerpoint/2010/main" val="89513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116632"/>
            <a:ext cx="10705257" cy="1189038"/>
          </a:xfrm>
        </p:spPr>
        <p:txBody>
          <a:bodyPr/>
          <a:lstStyle/>
          <a:p>
            <a:r>
              <a:rPr lang="en-US" dirty="0" smtClean="0"/>
              <a:t>Scope of Presentation</a:t>
            </a:r>
            <a:endParaRPr lang="en-US" dirty="0"/>
          </a:p>
        </p:txBody>
      </p:sp>
      <p:sp>
        <p:nvSpPr>
          <p:cNvPr id="4" name="Content Placeholder 3"/>
          <p:cNvSpPr>
            <a:spLocks noGrp="1"/>
          </p:cNvSpPr>
          <p:nvPr>
            <p:ph sz="half" idx="1"/>
          </p:nvPr>
        </p:nvSpPr>
        <p:spPr>
          <a:xfrm>
            <a:off x="477788" y="1484784"/>
            <a:ext cx="11161240" cy="5147666"/>
          </a:xfrm>
        </p:spPr>
        <p:txBody>
          <a:bodyPr>
            <a:normAutofit/>
          </a:bodyPr>
          <a:lstStyle/>
          <a:p>
            <a:r>
              <a:rPr lang="en-GB" sz="2400" b="1" dirty="0" smtClean="0"/>
              <a:t>NHS Wales, Facilities Management, Waste </a:t>
            </a:r>
            <a:r>
              <a:rPr lang="en-GB" sz="2400" b="1" dirty="0"/>
              <a:t>Management </a:t>
            </a:r>
            <a:endParaRPr lang="en-GB" sz="2400" b="1" dirty="0" smtClean="0"/>
          </a:p>
          <a:p>
            <a:r>
              <a:rPr lang="en-GB" sz="2400" b="1" dirty="0" smtClean="0"/>
              <a:t>Research </a:t>
            </a:r>
            <a:r>
              <a:rPr lang="en-GB" sz="2400" b="1" dirty="0"/>
              <a:t>Aim</a:t>
            </a:r>
          </a:p>
          <a:p>
            <a:r>
              <a:rPr lang="en-GB" sz="2400" b="1" dirty="0"/>
              <a:t>Key Objectives</a:t>
            </a:r>
          </a:p>
          <a:p>
            <a:pPr marL="228600" lvl="1">
              <a:spcBef>
                <a:spcPts val="1800"/>
              </a:spcBef>
            </a:pPr>
            <a:r>
              <a:rPr lang="en-GB" sz="2400" b="1" dirty="0"/>
              <a:t>Literature Review and Knowledge Gaps</a:t>
            </a:r>
          </a:p>
          <a:p>
            <a:pPr marL="1023938" lvl="1" indent="0">
              <a:buClr>
                <a:srgbClr val="1E5155">
                  <a:lumMod val="40000"/>
                  <a:lumOff val="60000"/>
                </a:srgbClr>
              </a:buClr>
              <a:buNone/>
            </a:pPr>
            <a:r>
              <a:rPr lang="en-GB" sz="2400" b="1" i="1" dirty="0" smtClean="0">
                <a:solidFill>
                  <a:prstClr val="white"/>
                </a:solidFill>
              </a:rPr>
              <a:t>   - </a:t>
            </a:r>
            <a:r>
              <a:rPr lang="en-GB" sz="2000" b="1" i="1" dirty="0" smtClean="0">
                <a:solidFill>
                  <a:prstClr val="white"/>
                </a:solidFill>
              </a:rPr>
              <a:t>Waste </a:t>
            </a:r>
            <a:r>
              <a:rPr lang="en-GB" sz="2000" b="1" i="1" dirty="0">
                <a:solidFill>
                  <a:prstClr val="white"/>
                </a:solidFill>
              </a:rPr>
              <a:t>Management practices</a:t>
            </a:r>
          </a:p>
          <a:p>
            <a:pPr marL="1023938" lvl="1" indent="0">
              <a:buClr>
                <a:srgbClr val="1E5155">
                  <a:lumMod val="40000"/>
                  <a:lumOff val="60000"/>
                </a:srgbClr>
              </a:buClr>
              <a:buNone/>
            </a:pPr>
            <a:r>
              <a:rPr lang="en-GB" sz="2000" b="1" i="1" dirty="0" smtClean="0">
                <a:solidFill>
                  <a:prstClr val="white"/>
                </a:solidFill>
              </a:rPr>
              <a:t>    - Unification of </a:t>
            </a:r>
            <a:r>
              <a:rPr lang="en-GB" sz="2000" b="1" i="1" dirty="0">
                <a:solidFill>
                  <a:prstClr val="white"/>
                </a:solidFill>
              </a:rPr>
              <a:t>measurement benchmarks </a:t>
            </a:r>
          </a:p>
          <a:p>
            <a:pPr marL="342900" lvl="1" indent="-342900">
              <a:spcBef>
                <a:spcPts val="1800"/>
              </a:spcBef>
            </a:pPr>
            <a:r>
              <a:rPr lang="en-GB" sz="2400" b="1" dirty="0" smtClean="0"/>
              <a:t>Research </a:t>
            </a:r>
            <a:r>
              <a:rPr lang="en-GB" sz="2400" b="1" dirty="0"/>
              <a:t>Methodology  </a:t>
            </a:r>
            <a:endParaRPr lang="en-GB" sz="2400" b="1" dirty="0" smtClean="0"/>
          </a:p>
          <a:p>
            <a:pPr marL="342900" lvl="1" indent="-342900">
              <a:spcBef>
                <a:spcPts val="1800"/>
              </a:spcBef>
            </a:pPr>
            <a:r>
              <a:rPr lang="en-US" sz="2400" b="1" dirty="0" smtClean="0"/>
              <a:t>Conclusions and Recommendations </a:t>
            </a:r>
          </a:p>
          <a:p>
            <a:pPr marL="342900" lvl="1" indent="-342900">
              <a:spcBef>
                <a:spcPts val="1800"/>
              </a:spcBef>
            </a:pPr>
            <a:r>
              <a:rPr lang="en-US" sz="2400" b="1" dirty="0" smtClean="0"/>
              <a:t>Research Impact to Date</a:t>
            </a:r>
            <a:endParaRPr lang="en-US" sz="2400" b="1" dirty="0"/>
          </a:p>
          <a:p>
            <a:pPr marL="0" indent="0">
              <a:buNone/>
            </a:pPr>
            <a:endParaRPr lang="en-US" dirty="0"/>
          </a:p>
        </p:txBody>
      </p:sp>
    </p:spTree>
    <p:extLst>
      <p:ext uri="{BB962C8B-B14F-4D97-AF65-F5344CB8AC3E}">
        <p14:creationId xmlns:p14="http://schemas.microsoft.com/office/powerpoint/2010/main" val="2586529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Effect transition="in" filter="fade">
                                      <p:cBhvr>
                                        <p:cTn id="30" dur="500"/>
                                        <p:tgtEl>
                                          <p:spTgt spid="4">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Effect transition="in" filter="fade">
                                      <p:cBhvr>
                                        <p:cTn id="35" dur="500"/>
                                        <p:tgtEl>
                                          <p:spTgt spid="4">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xEl>
                                              <p:pRg st="7" end="7"/>
                                            </p:txEl>
                                          </p:spTgt>
                                        </p:tgtEl>
                                        <p:attrNameLst>
                                          <p:attrName>style.visibility</p:attrName>
                                        </p:attrNameLst>
                                      </p:cBhvr>
                                      <p:to>
                                        <p:strVal val="visible"/>
                                      </p:to>
                                    </p:set>
                                    <p:animEffect transition="in" filter="fade">
                                      <p:cBhvr>
                                        <p:cTn id="40" dur="500"/>
                                        <p:tgtEl>
                                          <p:spTgt spid="4">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4">
                                            <p:txEl>
                                              <p:pRg st="8" end="8"/>
                                            </p:txEl>
                                          </p:spTgt>
                                        </p:tgtEl>
                                        <p:attrNameLst>
                                          <p:attrName>style.visibility</p:attrName>
                                        </p:attrNameLst>
                                      </p:cBhvr>
                                      <p:to>
                                        <p:strVal val="visible"/>
                                      </p:to>
                                    </p:set>
                                    <p:animEffect transition="in" filter="fade">
                                      <p:cBhvr>
                                        <p:cTn id="45"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NHS Wales, Facilities Management, Waste Management </a:t>
            </a:r>
          </a:p>
        </p:txBody>
      </p:sp>
      <p:sp>
        <p:nvSpPr>
          <p:cNvPr id="5" name="Content Placeholder 4"/>
          <p:cNvSpPr>
            <a:spLocks noGrp="1"/>
          </p:cNvSpPr>
          <p:nvPr>
            <p:ph idx="1"/>
          </p:nvPr>
        </p:nvSpPr>
        <p:spPr/>
        <p:txBody>
          <a:bodyPr/>
          <a:lstStyle/>
          <a:p>
            <a:r>
              <a:rPr lang="en-GB" sz="3600" dirty="0" smtClean="0"/>
              <a:t>NHS </a:t>
            </a:r>
            <a:r>
              <a:rPr lang="en-GB" sz="3600" dirty="0" smtClean="0"/>
              <a:t>Wales</a:t>
            </a:r>
            <a:r>
              <a:rPr lang="en-GB" sz="2000" dirty="0"/>
              <a:t> – </a:t>
            </a:r>
            <a:r>
              <a:rPr lang="en-GB" sz="2000" dirty="0" smtClean="0"/>
              <a:t>23M Patient Contacts</a:t>
            </a:r>
            <a:endParaRPr lang="en-GB" sz="2000" dirty="0" smtClean="0"/>
          </a:p>
          <a:p>
            <a:r>
              <a:rPr lang="en-GB" sz="3600" dirty="0" smtClean="0"/>
              <a:t>Facilities </a:t>
            </a:r>
            <a:r>
              <a:rPr lang="en-GB" sz="3600" dirty="0" smtClean="0"/>
              <a:t>Management </a:t>
            </a:r>
            <a:r>
              <a:rPr lang="en-GB" sz="2000" dirty="0"/>
              <a:t>- value </a:t>
            </a:r>
            <a:r>
              <a:rPr lang="en-GB" sz="2000" dirty="0"/>
              <a:t>of FM   </a:t>
            </a:r>
            <a:endParaRPr lang="en-GB" sz="2000" dirty="0"/>
          </a:p>
          <a:p>
            <a:r>
              <a:rPr lang="en-GB" sz="3600" dirty="0" smtClean="0"/>
              <a:t>Waste </a:t>
            </a:r>
            <a:r>
              <a:rPr lang="en-GB" sz="3600" dirty="0" smtClean="0"/>
              <a:t>Management </a:t>
            </a:r>
            <a:r>
              <a:rPr lang="en-GB" sz="2000" dirty="0" smtClean="0"/>
              <a:t>– Contractors/Collectors</a:t>
            </a:r>
            <a:endParaRPr lang="en-GB" sz="2000" dirty="0"/>
          </a:p>
          <a:p>
            <a:endParaRPr lang="en-GB" dirty="0"/>
          </a:p>
        </p:txBody>
      </p:sp>
    </p:spTree>
    <p:extLst>
      <p:ext uri="{BB962C8B-B14F-4D97-AF65-F5344CB8AC3E}">
        <p14:creationId xmlns:p14="http://schemas.microsoft.com/office/powerpoint/2010/main" val="3293670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Trilogy Conceptual </a:t>
            </a:r>
            <a:r>
              <a:rPr lang="en-GB" b="1" dirty="0" smtClean="0"/>
              <a:t>Model</a:t>
            </a:r>
            <a:br>
              <a:rPr lang="en-GB" b="1" dirty="0" smtClean="0"/>
            </a:br>
            <a:r>
              <a:rPr lang="en-GB" sz="2000" b="1" dirty="0" smtClean="0"/>
              <a:t>(Key to Meaningful Benchmarking)</a:t>
            </a:r>
            <a:endParaRPr lang="en-GB" sz="2000" dirty="0"/>
          </a:p>
        </p:txBody>
      </p:sp>
      <p:sp>
        <p:nvSpPr>
          <p:cNvPr id="5" name="Content Placeholder 4"/>
          <p:cNvSpPr>
            <a:spLocks noGrp="1"/>
          </p:cNvSpPr>
          <p:nvPr>
            <p:ph idx="1"/>
          </p:nvPr>
        </p:nvSpPr>
        <p:spPr/>
        <p:txBody>
          <a:bodyPr/>
          <a:lstStyle/>
          <a:p>
            <a:endParaRPr lang="en-GB" dirty="0" smtClean="0"/>
          </a:p>
          <a:p>
            <a:endParaRPr lang="en-GB" dirty="0"/>
          </a:p>
          <a:p>
            <a:endParaRPr lang="en-GB" dirty="0" smtClean="0"/>
          </a:p>
          <a:p>
            <a:endParaRPr lang="en-GB" dirty="0"/>
          </a:p>
        </p:txBody>
      </p:sp>
      <p:pic>
        <p:nvPicPr>
          <p:cNvPr id="3" name="Picture 2"/>
          <p:cNvPicPr>
            <a:picLocks noChangeAspect="1"/>
          </p:cNvPicPr>
          <p:nvPr/>
        </p:nvPicPr>
        <p:blipFill>
          <a:blip r:embed="rId3"/>
          <a:stretch>
            <a:fillRect/>
          </a:stretch>
        </p:blipFill>
        <p:spPr>
          <a:xfrm>
            <a:off x="3574132" y="2132484"/>
            <a:ext cx="4680520" cy="3888432"/>
          </a:xfrm>
          <a:prstGeom prst="rect">
            <a:avLst/>
          </a:prstGeom>
        </p:spPr>
      </p:pic>
      <p:sp>
        <p:nvSpPr>
          <p:cNvPr id="4" name="TextBox 3"/>
          <p:cNvSpPr txBox="1"/>
          <p:nvPr/>
        </p:nvSpPr>
        <p:spPr>
          <a:xfrm>
            <a:off x="5446340" y="5823110"/>
            <a:ext cx="1656184" cy="424732"/>
          </a:xfrm>
          <a:prstGeom prst="rect">
            <a:avLst/>
          </a:prstGeom>
          <a:noFill/>
        </p:spPr>
        <p:txBody>
          <a:bodyPr wrap="square" rtlCol="0">
            <a:spAutoFit/>
          </a:bodyPr>
          <a:lstStyle/>
          <a:p>
            <a:pPr>
              <a:lnSpc>
                <a:spcPct val="90000"/>
              </a:lnSpc>
            </a:pPr>
            <a:r>
              <a:rPr lang="en-GB" sz="2400" b="1" dirty="0" smtClean="0"/>
              <a:t>Demand</a:t>
            </a:r>
            <a:endParaRPr lang="en-GB" sz="2400" b="1" dirty="0"/>
          </a:p>
        </p:txBody>
      </p:sp>
      <p:sp>
        <p:nvSpPr>
          <p:cNvPr id="6" name="TextBox 5"/>
          <p:cNvSpPr txBox="1"/>
          <p:nvPr/>
        </p:nvSpPr>
        <p:spPr>
          <a:xfrm>
            <a:off x="1974460" y="2708920"/>
            <a:ext cx="1656184" cy="424732"/>
          </a:xfrm>
          <a:prstGeom prst="rect">
            <a:avLst/>
          </a:prstGeom>
          <a:noFill/>
        </p:spPr>
        <p:txBody>
          <a:bodyPr wrap="square" rtlCol="0">
            <a:spAutoFit/>
          </a:bodyPr>
          <a:lstStyle/>
          <a:p>
            <a:pPr>
              <a:lnSpc>
                <a:spcPct val="90000"/>
              </a:lnSpc>
            </a:pPr>
            <a:r>
              <a:rPr lang="en-GB" sz="2400" b="1" dirty="0" smtClean="0"/>
              <a:t>Enabler</a:t>
            </a:r>
            <a:endParaRPr lang="en-GB" sz="2400" b="1" dirty="0"/>
          </a:p>
        </p:txBody>
      </p:sp>
      <p:sp>
        <p:nvSpPr>
          <p:cNvPr id="7" name="TextBox 6"/>
          <p:cNvSpPr txBox="1"/>
          <p:nvPr/>
        </p:nvSpPr>
        <p:spPr>
          <a:xfrm>
            <a:off x="8754633" y="2376522"/>
            <a:ext cx="2164038" cy="757130"/>
          </a:xfrm>
          <a:prstGeom prst="rect">
            <a:avLst/>
          </a:prstGeom>
          <a:noFill/>
        </p:spPr>
        <p:txBody>
          <a:bodyPr wrap="square" rtlCol="0">
            <a:spAutoFit/>
          </a:bodyPr>
          <a:lstStyle/>
          <a:p>
            <a:pPr>
              <a:lnSpc>
                <a:spcPct val="90000"/>
              </a:lnSpc>
            </a:pPr>
            <a:r>
              <a:rPr lang="en-GB" sz="2400" b="1" dirty="0" smtClean="0"/>
              <a:t>Waste Collectors</a:t>
            </a:r>
            <a:endParaRPr lang="en-GB" sz="2400" b="1" dirty="0"/>
          </a:p>
        </p:txBody>
      </p:sp>
    </p:spTree>
    <p:extLst>
      <p:ext uri="{BB962C8B-B14F-4D97-AF65-F5344CB8AC3E}">
        <p14:creationId xmlns:p14="http://schemas.microsoft.com/office/powerpoint/2010/main" val="2154305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4000"/>
                                        <p:tgtEl>
                                          <p:spTgt spid="3"/>
                                        </p:tgtEl>
                                      </p:cBhvr>
                                    </p:animEffect>
                                    <p:anim calcmode="lin" valueType="num">
                                      <p:cBhvr>
                                        <p:cTn id="8" dur="4000" fill="hold"/>
                                        <p:tgtEl>
                                          <p:spTgt spid="3"/>
                                        </p:tgtEl>
                                        <p:attrNameLst>
                                          <p:attrName>ppt_w</p:attrName>
                                        </p:attrNameLst>
                                      </p:cBhvr>
                                      <p:tavLst>
                                        <p:tav tm="0" fmla="#ppt_w*sin(2.5*pi*$)">
                                          <p:val>
                                            <p:fltVal val="0"/>
                                          </p:val>
                                        </p:tav>
                                        <p:tav tm="100000">
                                          <p:val>
                                            <p:fltVal val="1"/>
                                          </p:val>
                                        </p:tav>
                                      </p:tavLst>
                                    </p:anim>
                                    <p:anim calcmode="lin" valueType="num">
                                      <p:cBhvr>
                                        <p:cTn id="9" dur="4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a:t>
            </a:r>
            <a:r>
              <a:rPr lang="en-GB" b="1" dirty="0"/>
              <a:t>Aim </a:t>
            </a:r>
            <a:r>
              <a:rPr lang="en-GB" sz="1800" b="1" dirty="0" smtClean="0"/>
              <a:t>– In Support of the </a:t>
            </a:r>
            <a:r>
              <a:rPr lang="en-GB" sz="1800" b="1" dirty="0"/>
              <a:t>Hierarchy of </a:t>
            </a:r>
            <a:r>
              <a:rPr lang="en-GB" sz="1800" b="1" dirty="0" smtClean="0"/>
              <a:t>Waste  </a:t>
            </a:r>
            <a:r>
              <a:rPr lang="en-GB" b="1" dirty="0"/>
              <a:t/>
            </a:r>
            <a:br>
              <a:rPr lang="en-GB" b="1" dirty="0"/>
            </a:br>
            <a:endParaRPr lang="en-GB" dirty="0"/>
          </a:p>
        </p:txBody>
      </p:sp>
      <p:sp>
        <p:nvSpPr>
          <p:cNvPr id="5" name="Content Placeholder 4"/>
          <p:cNvSpPr>
            <a:spLocks noGrp="1"/>
          </p:cNvSpPr>
          <p:nvPr>
            <p:ph idx="1"/>
          </p:nvPr>
        </p:nvSpPr>
        <p:spPr>
          <a:xfrm>
            <a:off x="4726260" y="1412776"/>
            <a:ext cx="6696744" cy="4976192"/>
          </a:xfrm>
        </p:spPr>
        <p:txBody>
          <a:bodyPr>
            <a:normAutofit fontScale="92500"/>
          </a:bodyPr>
          <a:lstStyle/>
          <a:p>
            <a:pPr marL="0" indent="0" algn="ctr">
              <a:buNone/>
            </a:pPr>
            <a:r>
              <a:rPr lang="en-GB" b="1" i="1" dirty="0" smtClean="0"/>
              <a:t>Development of a standardised approach</a:t>
            </a:r>
          </a:p>
          <a:p>
            <a:pPr marL="0" indent="0" algn="ctr">
              <a:buNone/>
            </a:pPr>
            <a:r>
              <a:rPr lang="en-GB" b="1" i="1" dirty="0"/>
              <a:t>t</a:t>
            </a:r>
            <a:r>
              <a:rPr lang="en-GB" b="1" i="1" dirty="0" smtClean="0"/>
              <a:t>o</a:t>
            </a:r>
          </a:p>
          <a:p>
            <a:pPr marL="0" indent="0" algn="ctr">
              <a:buNone/>
            </a:pPr>
            <a:r>
              <a:rPr lang="en-GB" b="1" i="1" dirty="0" smtClean="0"/>
              <a:t> consistently measure  </a:t>
            </a:r>
            <a:r>
              <a:rPr lang="en-GB" b="1" i="1" dirty="0"/>
              <a:t>waste </a:t>
            </a:r>
            <a:endParaRPr lang="en-GB" b="1" i="1" dirty="0" smtClean="0"/>
          </a:p>
          <a:p>
            <a:pPr marL="0" indent="0" algn="ctr">
              <a:buNone/>
            </a:pPr>
            <a:r>
              <a:rPr lang="en-GB" b="1" i="1" dirty="0"/>
              <a:t>a</a:t>
            </a:r>
            <a:r>
              <a:rPr lang="en-GB" b="1" i="1" dirty="0" smtClean="0"/>
              <a:t>nd</a:t>
            </a:r>
          </a:p>
          <a:p>
            <a:pPr marL="0" indent="0" algn="ctr">
              <a:buNone/>
            </a:pPr>
            <a:r>
              <a:rPr lang="en-GB" b="1" i="1" dirty="0" smtClean="0"/>
              <a:t>uniformly benchmarking waste management  practices. </a:t>
            </a:r>
          </a:p>
          <a:p>
            <a:pPr marL="0" indent="0" algn="ctr">
              <a:buNone/>
            </a:pPr>
            <a:r>
              <a:rPr lang="en-GB" b="1" i="1" dirty="0" smtClean="0"/>
              <a:t>Thereby,</a:t>
            </a:r>
          </a:p>
          <a:p>
            <a:pPr marL="0" indent="0" algn="ctr">
              <a:buNone/>
            </a:pPr>
            <a:r>
              <a:rPr lang="en-GB" b="1" i="1" dirty="0" smtClean="0"/>
              <a:t> enhancing recycling waste efficiency</a:t>
            </a:r>
          </a:p>
          <a:p>
            <a:pPr marL="0" indent="0" algn="ctr">
              <a:buNone/>
            </a:pPr>
            <a:r>
              <a:rPr lang="en-GB" b="1" i="1" dirty="0"/>
              <a:t>a</a:t>
            </a:r>
            <a:r>
              <a:rPr lang="en-GB" b="1" i="1" dirty="0" smtClean="0"/>
              <a:t>nd</a:t>
            </a:r>
          </a:p>
          <a:p>
            <a:pPr marL="0" indent="0" algn="ctr">
              <a:buNone/>
            </a:pPr>
            <a:r>
              <a:rPr lang="en-GB" b="1" i="1" dirty="0" smtClean="0"/>
              <a:t> reduce landfill waste. </a:t>
            </a:r>
          </a:p>
          <a:p>
            <a:pPr marL="0" indent="0" algn="ctr">
              <a:buNone/>
            </a:pPr>
            <a:r>
              <a:rPr lang="en-GB" b="1" dirty="0">
                <a:solidFill>
                  <a:srgbClr val="00B050"/>
                </a:solidFill>
              </a:rPr>
              <a:t>In terms of Wales, to help NHS Wales meet its “</a:t>
            </a:r>
            <a:r>
              <a:rPr lang="en-GB" b="1" dirty="0" smtClean="0">
                <a:solidFill>
                  <a:srgbClr val="00B050"/>
                </a:solidFill>
              </a:rPr>
              <a:t>TZW” </a:t>
            </a:r>
            <a:r>
              <a:rPr lang="en-GB" b="1" dirty="0">
                <a:solidFill>
                  <a:srgbClr val="00B050"/>
                </a:solidFill>
              </a:rPr>
              <a:t>targets </a:t>
            </a:r>
            <a:r>
              <a:rPr lang="en-GB" b="1" dirty="0" smtClean="0">
                <a:solidFill>
                  <a:srgbClr val="00B050"/>
                </a:solidFill>
              </a:rPr>
              <a:t>(Ultimately, by </a:t>
            </a:r>
            <a:r>
              <a:rPr lang="en-GB" b="1" dirty="0">
                <a:solidFill>
                  <a:srgbClr val="00B050"/>
                </a:solidFill>
              </a:rPr>
              <a:t>2050 to produce 65% less waste than was produced in the baseline year of 2010)</a:t>
            </a:r>
          </a:p>
          <a:p>
            <a:endParaRPr lang="en-GB" dirty="0"/>
          </a:p>
        </p:txBody>
      </p:sp>
      <p:pic>
        <p:nvPicPr>
          <p:cNvPr id="6" name="Picture 5"/>
          <p:cNvPicPr>
            <a:picLocks noChangeAspect="1"/>
          </p:cNvPicPr>
          <p:nvPr/>
        </p:nvPicPr>
        <p:blipFill>
          <a:blip r:embed="rId3"/>
          <a:stretch>
            <a:fillRect/>
          </a:stretch>
        </p:blipFill>
        <p:spPr>
          <a:xfrm>
            <a:off x="181327" y="1647964"/>
            <a:ext cx="4544933" cy="3293204"/>
          </a:xfrm>
          <a:prstGeom prst="rect">
            <a:avLst/>
          </a:prstGeom>
        </p:spPr>
      </p:pic>
    </p:spTree>
    <p:extLst>
      <p:ext uri="{BB962C8B-B14F-4D97-AF65-F5344CB8AC3E}">
        <p14:creationId xmlns:p14="http://schemas.microsoft.com/office/powerpoint/2010/main" val="2789416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500"/>
                                        <p:tgtEl>
                                          <p:spTgt spid="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500"/>
                                        <p:tgtEl>
                                          <p:spTgt spid="5">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animEffect transition="in" filter="fade">
                                      <p:cBhvr>
                                        <p:cTn id="26" dur="500"/>
                                        <p:tgtEl>
                                          <p:spTgt spid="5">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500"/>
                                        <p:tgtEl>
                                          <p:spTgt spid="5">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txEl>
                                              <p:pRg st="7" end="7"/>
                                            </p:txEl>
                                          </p:spTgt>
                                        </p:tgtEl>
                                        <p:attrNameLst>
                                          <p:attrName>style.visibility</p:attrName>
                                        </p:attrNameLst>
                                      </p:cBhvr>
                                      <p:to>
                                        <p:strVal val="visible"/>
                                      </p:to>
                                    </p:set>
                                    <p:animEffect transition="in" filter="fade">
                                      <p:cBhvr>
                                        <p:cTn id="34" dur="500"/>
                                        <p:tgtEl>
                                          <p:spTgt spid="5">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fade">
                                      <p:cBhvr>
                                        <p:cTn id="39" dur="500"/>
                                        <p:tgtEl>
                                          <p:spTgt spid="5">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xEl>
                                              <p:pRg st="9" end="9"/>
                                            </p:txEl>
                                          </p:spTgt>
                                        </p:tgtEl>
                                        <p:attrNameLst>
                                          <p:attrName>style.visibility</p:attrName>
                                        </p:attrNameLst>
                                      </p:cBhvr>
                                      <p:to>
                                        <p:strVal val="visible"/>
                                      </p:to>
                                    </p:set>
                                    <p:animEffect transition="in" filter="fade">
                                      <p:cBhvr>
                                        <p:cTn id="44"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Objectives</a:t>
            </a:r>
            <a:br>
              <a:rPr lang="en-GB" b="1" dirty="0"/>
            </a:br>
            <a:endParaRPr lang="en-GB" dirty="0"/>
          </a:p>
        </p:txBody>
      </p:sp>
      <p:sp>
        <p:nvSpPr>
          <p:cNvPr id="5" name="Content Placeholder 4"/>
          <p:cNvSpPr>
            <a:spLocks noGrp="1"/>
          </p:cNvSpPr>
          <p:nvPr>
            <p:ph idx="1"/>
          </p:nvPr>
        </p:nvSpPr>
        <p:spPr>
          <a:xfrm>
            <a:off x="549796" y="1268760"/>
            <a:ext cx="10729192" cy="5040560"/>
          </a:xfrm>
        </p:spPr>
        <p:txBody>
          <a:bodyPr>
            <a:normAutofit/>
          </a:bodyPr>
          <a:lstStyle/>
          <a:p>
            <a:pPr marL="0" indent="0">
              <a:buNone/>
            </a:pPr>
            <a:endParaRPr lang="en-GB" dirty="0"/>
          </a:p>
          <a:p>
            <a:pPr marL="457200" lvl="0" indent="-457200">
              <a:buFont typeface="+mj-lt"/>
              <a:buAutoNum type="arabicPeriod"/>
            </a:pPr>
            <a:r>
              <a:rPr lang="en-GB" dirty="0"/>
              <a:t>Establishing the </a:t>
            </a:r>
            <a:r>
              <a:rPr lang="en-GB" dirty="0">
                <a:solidFill>
                  <a:srgbClr val="C00000"/>
                </a:solidFill>
              </a:rPr>
              <a:t>role of FM </a:t>
            </a:r>
            <a:r>
              <a:rPr lang="en-GB" dirty="0"/>
              <a:t>in NHS Wales specifically in connection with waste management. </a:t>
            </a:r>
          </a:p>
          <a:p>
            <a:pPr marL="457200" lvl="0" indent="-457200">
              <a:buFont typeface="+mj-lt"/>
              <a:buAutoNum type="arabicPeriod"/>
            </a:pPr>
            <a:r>
              <a:rPr lang="en-GB" dirty="0" smtClean="0">
                <a:solidFill>
                  <a:srgbClr val="FF0000"/>
                </a:solidFill>
              </a:rPr>
              <a:t>Assess </a:t>
            </a:r>
            <a:r>
              <a:rPr lang="en-GB" dirty="0">
                <a:solidFill>
                  <a:srgbClr val="FF0000"/>
                </a:solidFill>
              </a:rPr>
              <a:t>current methods in NHS Wales </a:t>
            </a:r>
            <a:r>
              <a:rPr lang="en-GB" dirty="0"/>
              <a:t>for estimating waste produced on hospital sites, thereby also identify good and poor practices and associated implications.</a:t>
            </a:r>
          </a:p>
          <a:p>
            <a:pPr marL="457200" lvl="0" indent="-457200">
              <a:buFont typeface="+mj-lt"/>
              <a:buAutoNum type="arabicPeriod"/>
            </a:pPr>
            <a:r>
              <a:rPr lang="en-GB" dirty="0" smtClean="0">
                <a:solidFill>
                  <a:srgbClr val="FF0000"/>
                </a:solidFill>
              </a:rPr>
              <a:t>Determine </a:t>
            </a:r>
            <a:r>
              <a:rPr lang="en-GB" dirty="0">
                <a:solidFill>
                  <a:srgbClr val="FF0000"/>
                </a:solidFill>
              </a:rPr>
              <a:t>barriers </a:t>
            </a:r>
            <a:r>
              <a:rPr lang="en-GB" dirty="0"/>
              <a:t>to sustainable waste management on hospital sites including evaluation of waste measurement systems and associated benchmarks</a:t>
            </a:r>
          </a:p>
          <a:p>
            <a:pPr marL="457200" indent="-457200">
              <a:buFont typeface="+mj-lt"/>
              <a:buAutoNum type="arabicPeriod"/>
            </a:pPr>
            <a:r>
              <a:rPr lang="en-GB" dirty="0">
                <a:solidFill>
                  <a:srgbClr val="FF0000"/>
                </a:solidFill>
              </a:rPr>
              <a:t> </a:t>
            </a:r>
            <a:r>
              <a:rPr lang="en-GB" dirty="0" smtClean="0">
                <a:solidFill>
                  <a:srgbClr val="FF0000"/>
                </a:solidFill>
              </a:rPr>
              <a:t>Design </a:t>
            </a:r>
            <a:r>
              <a:rPr lang="en-GB" dirty="0">
                <a:solidFill>
                  <a:srgbClr val="FF0000"/>
                </a:solidFill>
              </a:rPr>
              <a:t>approaches </a:t>
            </a:r>
            <a:r>
              <a:rPr lang="en-GB" dirty="0"/>
              <a:t>to underpin objectives 2 and 3 above, such as develop a questionnaire and carry out field experiments. </a:t>
            </a:r>
          </a:p>
          <a:p>
            <a:pPr marL="457200" indent="-457200">
              <a:buFont typeface="+mj-lt"/>
              <a:buAutoNum type="arabicPeriod"/>
            </a:pPr>
            <a:r>
              <a:rPr lang="en-GB" dirty="0"/>
              <a:t> </a:t>
            </a:r>
            <a:r>
              <a:rPr lang="en-GB" dirty="0" smtClean="0"/>
              <a:t>Stimulate </a:t>
            </a:r>
            <a:r>
              <a:rPr lang="en-GB" dirty="0"/>
              <a:t>a </a:t>
            </a:r>
            <a:r>
              <a:rPr lang="en-GB" dirty="0">
                <a:solidFill>
                  <a:srgbClr val="FF0000"/>
                </a:solidFill>
              </a:rPr>
              <a:t>stronger interest </a:t>
            </a:r>
            <a:r>
              <a:rPr lang="en-GB" dirty="0"/>
              <a:t>amongst NHS Boards to escalate waste management within the agenda. </a:t>
            </a:r>
          </a:p>
          <a:p>
            <a:pPr marL="457200" indent="-457200">
              <a:buFont typeface="+mj-lt"/>
              <a:buAutoNum type="arabicPeriod"/>
            </a:pPr>
            <a:r>
              <a:rPr lang="en-GB" dirty="0"/>
              <a:t> </a:t>
            </a:r>
            <a:r>
              <a:rPr lang="en-GB" dirty="0" smtClean="0"/>
              <a:t>Formulate </a:t>
            </a:r>
            <a:r>
              <a:rPr lang="en-GB" dirty="0">
                <a:solidFill>
                  <a:srgbClr val="FF0000"/>
                </a:solidFill>
              </a:rPr>
              <a:t>recommendations</a:t>
            </a:r>
            <a:r>
              <a:rPr lang="en-GB" dirty="0"/>
              <a:t> to improve waste management systems of the NHS as well as indicate further research areas.</a:t>
            </a:r>
          </a:p>
          <a:p>
            <a:endParaRPr lang="en-GB" dirty="0"/>
          </a:p>
        </p:txBody>
      </p:sp>
    </p:spTree>
    <p:extLst>
      <p:ext uri="{BB962C8B-B14F-4D97-AF65-F5344CB8AC3E}">
        <p14:creationId xmlns:p14="http://schemas.microsoft.com/office/powerpoint/2010/main" val="3620585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Literature </a:t>
            </a:r>
            <a:r>
              <a:rPr lang="en-GB" dirty="0"/>
              <a:t>Review </a:t>
            </a:r>
            <a:r>
              <a:rPr lang="en-GB" dirty="0" smtClean="0"/>
              <a:t>      Knowledge </a:t>
            </a:r>
            <a:r>
              <a:rPr lang="en-GB" dirty="0"/>
              <a:t>Gaps</a:t>
            </a:r>
            <a:br>
              <a:rPr lang="en-GB" dirty="0"/>
            </a:br>
            <a:r>
              <a:rPr lang="en-GB" dirty="0" smtClean="0"/>
              <a:t>              </a:t>
            </a:r>
            <a:r>
              <a:rPr lang="en-GB" dirty="0"/>
              <a:t/>
            </a:r>
            <a:br>
              <a:rPr lang="en-GB" dirty="0"/>
            </a:br>
            <a:endParaRPr lang="en-GB" dirty="0"/>
          </a:p>
        </p:txBody>
      </p:sp>
      <p:sp>
        <p:nvSpPr>
          <p:cNvPr id="7" name="Content Placeholder 6"/>
          <p:cNvSpPr>
            <a:spLocks noGrp="1"/>
          </p:cNvSpPr>
          <p:nvPr>
            <p:ph idx="1"/>
          </p:nvPr>
        </p:nvSpPr>
        <p:spPr>
          <a:xfrm>
            <a:off x="1103025" y="2052919"/>
            <a:ext cx="5855483" cy="4195481"/>
          </a:xfrm>
        </p:spPr>
        <p:txBody>
          <a:bodyPr>
            <a:normAutofit/>
          </a:bodyPr>
          <a:lstStyle/>
          <a:p>
            <a:pPr marL="274638"/>
            <a:r>
              <a:rPr lang="en-GB" sz="3200" dirty="0" smtClean="0"/>
              <a:t>An understanding of standardisation - waste  management practises</a:t>
            </a:r>
          </a:p>
          <a:p>
            <a:pPr marL="274638"/>
            <a:r>
              <a:rPr lang="en-GB" sz="3200" dirty="0" smtClean="0"/>
              <a:t>Levels of unification – measurement benchmarks</a:t>
            </a:r>
          </a:p>
        </p:txBody>
      </p:sp>
      <p:pic>
        <p:nvPicPr>
          <p:cNvPr id="3" name="Picture 2"/>
          <p:cNvPicPr>
            <a:picLocks noChangeAspect="1"/>
          </p:cNvPicPr>
          <p:nvPr/>
        </p:nvPicPr>
        <p:blipFill>
          <a:blip r:embed="rId3"/>
          <a:stretch>
            <a:fillRect/>
          </a:stretch>
        </p:blipFill>
        <p:spPr>
          <a:xfrm>
            <a:off x="6886500" y="2052919"/>
            <a:ext cx="4682134" cy="3889585"/>
          </a:xfrm>
          <a:prstGeom prst="rect">
            <a:avLst/>
          </a:prstGeom>
        </p:spPr>
      </p:pic>
      <p:sp>
        <p:nvSpPr>
          <p:cNvPr id="4" name="Right Arrow 3"/>
          <p:cNvSpPr/>
          <p:nvPr/>
        </p:nvSpPr>
        <p:spPr>
          <a:xfrm>
            <a:off x="4870276" y="692696"/>
            <a:ext cx="720080" cy="3119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38019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3892" y="249552"/>
            <a:ext cx="7992888" cy="1080120"/>
          </a:xfrm>
        </p:spPr>
        <p:txBody>
          <a:bodyPr>
            <a:normAutofit fontScale="90000"/>
          </a:bodyPr>
          <a:lstStyle/>
          <a:p>
            <a:pPr algn="ctr"/>
            <a:r>
              <a:rPr lang="en-GB" b="1" dirty="0"/>
              <a:t>Literature </a:t>
            </a:r>
            <a:r>
              <a:rPr lang="en-GB" b="1" dirty="0" smtClean="0"/>
              <a:t>Review and </a:t>
            </a:r>
            <a:r>
              <a:rPr lang="en-GB" b="1" dirty="0"/>
              <a:t>Knowledge </a:t>
            </a:r>
            <a:r>
              <a:rPr lang="en-GB" b="1" dirty="0" smtClean="0"/>
              <a:t>Gaps</a:t>
            </a:r>
            <a:r>
              <a:rPr lang="en-GB" dirty="0" smtClean="0"/>
              <a:t/>
            </a:r>
            <a:br>
              <a:rPr lang="en-GB" dirty="0" smtClean="0"/>
            </a:br>
            <a:endParaRPr lang="en-GB" dirty="0"/>
          </a:p>
        </p:txBody>
      </p:sp>
      <p:sp>
        <p:nvSpPr>
          <p:cNvPr id="5" name="Content Placeholder 4"/>
          <p:cNvSpPr>
            <a:spLocks noGrp="1"/>
          </p:cNvSpPr>
          <p:nvPr>
            <p:ph idx="1"/>
          </p:nvPr>
        </p:nvSpPr>
        <p:spPr>
          <a:xfrm>
            <a:off x="765821" y="1700808"/>
            <a:ext cx="6768752" cy="4471392"/>
          </a:xfrm>
        </p:spPr>
        <p:txBody>
          <a:bodyPr>
            <a:normAutofit fontScale="25000" lnSpcReduction="20000"/>
          </a:bodyPr>
          <a:lstStyle/>
          <a:p>
            <a:pPr marL="0" indent="0">
              <a:buNone/>
            </a:pPr>
            <a:r>
              <a:rPr lang="en-GB" sz="9600" b="1" i="1" dirty="0" smtClean="0"/>
              <a:t>The problem/issue is :</a:t>
            </a:r>
          </a:p>
          <a:p>
            <a:pPr marL="0" indent="0">
              <a:buNone/>
            </a:pPr>
            <a:endParaRPr lang="en-GB" sz="9600" b="1" i="1" dirty="0" smtClean="0"/>
          </a:p>
          <a:p>
            <a:pPr marL="0" indent="0">
              <a:buNone/>
            </a:pPr>
            <a:r>
              <a:rPr lang="en-GB" sz="9600" b="1" i="1" dirty="0" smtClean="0"/>
              <a:t>Absence of Standardised approach in:</a:t>
            </a:r>
          </a:p>
          <a:p>
            <a:pPr marL="1481138" lvl="1" indent="-457200">
              <a:buFont typeface="+mj-lt"/>
              <a:buAutoNum type="arabicPeriod"/>
            </a:pPr>
            <a:r>
              <a:rPr lang="en-GB" sz="9600" b="1" i="1" dirty="0" smtClean="0"/>
              <a:t>Waste Management practices</a:t>
            </a:r>
          </a:p>
          <a:p>
            <a:pPr marL="1481138" lvl="1" indent="-457200">
              <a:buFont typeface="+mj-lt"/>
              <a:buAutoNum type="arabicPeriod"/>
            </a:pPr>
            <a:r>
              <a:rPr lang="en-GB" sz="9600" b="1" i="1" dirty="0" smtClean="0"/>
              <a:t>Lack of unification – measurement benchmarks </a:t>
            </a:r>
            <a:endParaRPr lang="en-GB" sz="9600" b="1" i="1" dirty="0"/>
          </a:p>
          <a:p>
            <a:pPr marL="1023938" lvl="1" indent="0">
              <a:buNone/>
            </a:pPr>
            <a:endParaRPr lang="en-GB" sz="9600" b="1" i="1" dirty="0" smtClean="0"/>
          </a:p>
          <a:p>
            <a:pPr marL="0" indent="0">
              <a:buNone/>
            </a:pPr>
            <a:r>
              <a:rPr lang="en-GB" sz="9600" b="1" i="1" dirty="0" smtClean="0"/>
              <a:t>Lost Opportunities result in:</a:t>
            </a:r>
          </a:p>
          <a:p>
            <a:pPr marL="1481138" lvl="1" indent="-457200">
              <a:buFont typeface="+mj-lt"/>
              <a:buAutoNum type="arabicPeriod"/>
            </a:pPr>
            <a:r>
              <a:rPr lang="en-GB" sz="9600" b="1" i="1" dirty="0" smtClean="0"/>
              <a:t>Less overall waste </a:t>
            </a:r>
            <a:r>
              <a:rPr lang="en-GB" sz="9600" b="1" i="1" dirty="0"/>
              <a:t>r</a:t>
            </a:r>
            <a:r>
              <a:rPr lang="en-GB" sz="9600" b="1" i="1" dirty="0" smtClean="0"/>
              <a:t>eduction </a:t>
            </a:r>
          </a:p>
          <a:p>
            <a:pPr marL="1481138" lvl="1" indent="-457200">
              <a:buFont typeface="+mj-lt"/>
              <a:buAutoNum type="arabicPeriod"/>
            </a:pPr>
            <a:r>
              <a:rPr lang="en-GB" sz="9600" b="1" i="1" dirty="0"/>
              <a:t>Less </a:t>
            </a:r>
            <a:r>
              <a:rPr lang="en-GB" sz="9600" b="1" i="1" dirty="0" smtClean="0"/>
              <a:t>recycling </a:t>
            </a:r>
            <a:endParaRPr lang="en-GB" sz="9600" b="1" i="1" dirty="0"/>
          </a:p>
          <a:p>
            <a:pPr marL="1481138" lvl="1" indent="-457200">
              <a:buFont typeface="+mj-lt"/>
              <a:buAutoNum type="arabicPeriod"/>
            </a:pPr>
            <a:r>
              <a:rPr lang="en-GB" sz="9600" b="1" i="1" dirty="0" smtClean="0"/>
              <a:t>More </a:t>
            </a:r>
            <a:r>
              <a:rPr lang="en-GB" sz="9600" b="1" i="1" dirty="0"/>
              <a:t>l</a:t>
            </a:r>
            <a:r>
              <a:rPr lang="en-GB" sz="9600" b="1" i="1" dirty="0" smtClean="0"/>
              <a:t>andfill </a:t>
            </a:r>
            <a:r>
              <a:rPr lang="en-GB" sz="9600" b="1" i="1" dirty="0"/>
              <a:t>w</a:t>
            </a:r>
            <a:r>
              <a:rPr lang="en-GB" sz="9600" b="1" i="1" dirty="0" smtClean="0"/>
              <a:t>aste</a:t>
            </a:r>
            <a:endParaRPr lang="en-GB" sz="9600" b="1" i="1" dirty="0"/>
          </a:p>
          <a:p>
            <a:pPr marL="1481138" lvl="1" indent="-457200">
              <a:buFont typeface="+mj-lt"/>
              <a:buAutoNum type="arabicPeriod"/>
            </a:pPr>
            <a:r>
              <a:rPr lang="en-GB" sz="9600" b="1" i="1" dirty="0" smtClean="0"/>
              <a:t>Missed TZW targets</a:t>
            </a:r>
            <a:endParaRPr lang="en-GB" sz="9600" b="1" i="1" dirty="0"/>
          </a:p>
          <a:p>
            <a:pPr marL="0" indent="0">
              <a:buNone/>
            </a:pPr>
            <a:r>
              <a:rPr lang="en-GB" dirty="0"/>
              <a:t/>
            </a:r>
            <a:br>
              <a:rPr lang="en-GB" dirty="0"/>
            </a:br>
            <a:r>
              <a:rPr lang="en-GB" dirty="0"/>
              <a:t>              </a:t>
            </a:r>
            <a:br>
              <a:rPr lang="en-GB" dirty="0"/>
            </a:br>
            <a:endParaRPr lang="en-GB" dirty="0" smtClean="0"/>
          </a:p>
          <a:p>
            <a:endParaRPr lang="en-GB" dirty="0"/>
          </a:p>
        </p:txBody>
      </p:sp>
      <p:pic>
        <p:nvPicPr>
          <p:cNvPr id="4" name="Picture 3"/>
          <p:cNvPicPr>
            <a:picLocks noChangeAspect="1"/>
          </p:cNvPicPr>
          <p:nvPr/>
        </p:nvPicPr>
        <p:blipFill>
          <a:blip r:embed="rId3"/>
          <a:stretch>
            <a:fillRect/>
          </a:stretch>
        </p:blipFill>
        <p:spPr>
          <a:xfrm>
            <a:off x="7065713" y="1991711"/>
            <a:ext cx="4682134" cy="3889585"/>
          </a:xfrm>
          <a:prstGeom prst="rect">
            <a:avLst/>
          </a:prstGeom>
        </p:spPr>
      </p:pic>
    </p:spTree>
    <p:extLst>
      <p:ext uri="{BB962C8B-B14F-4D97-AF65-F5344CB8AC3E}">
        <p14:creationId xmlns:p14="http://schemas.microsoft.com/office/powerpoint/2010/main" val="174349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Methodology  </a:t>
            </a:r>
            <a:br>
              <a:rPr lang="en-GB" b="1" dirty="0"/>
            </a:br>
            <a:endParaRPr lang="en-GB" dirty="0"/>
          </a:p>
        </p:txBody>
      </p:sp>
      <p:sp>
        <p:nvSpPr>
          <p:cNvPr id="3" name="Content Placeholder 2"/>
          <p:cNvSpPr>
            <a:spLocks noGrp="1"/>
          </p:cNvSpPr>
          <p:nvPr>
            <p:ph idx="1"/>
          </p:nvPr>
        </p:nvSpPr>
        <p:spPr>
          <a:xfrm>
            <a:off x="1103025" y="2052919"/>
            <a:ext cx="7151627" cy="4195481"/>
          </a:xfrm>
        </p:spPr>
        <p:txBody>
          <a:bodyPr/>
          <a:lstStyle/>
          <a:p>
            <a:pPr marL="0" indent="0">
              <a:buNone/>
            </a:pPr>
            <a:r>
              <a:rPr lang="en-GB" dirty="0" smtClean="0"/>
              <a:t>Three methods:</a:t>
            </a:r>
          </a:p>
          <a:p>
            <a:endParaRPr lang="en-GB" dirty="0"/>
          </a:p>
          <a:p>
            <a:pPr marL="457200" indent="-457200">
              <a:lnSpc>
                <a:spcPct val="150000"/>
              </a:lnSpc>
              <a:buFont typeface="+mj-lt"/>
              <a:buAutoNum type="arabicPeriod"/>
            </a:pPr>
            <a:r>
              <a:rPr lang="en-GB" dirty="0" smtClean="0"/>
              <a:t>FOI – Qualitative, secondary, descriptive data </a:t>
            </a:r>
            <a:r>
              <a:rPr lang="en-GB" dirty="0"/>
              <a:t>– target group </a:t>
            </a:r>
            <a:r>
              <a:rPr lang="en-GB" dirty="0" smtClean="0"/>
              <a:t>22 Welsh Local Authorities</a:t>
            </a:r>
          </a:p>
          <a:p>
            <a:pPr marL="457200" indent="-457200">
              <a:lnSpc>
                <a:spcPct val="150000"/>
              </a:lnSpc>
              <a:buFont typeface="+mj-lt"/>
              <a:buAutoNum type="arabicPeriod"/>
            </a:pPr>
            <a:r>
              <a:rPr lang="en-GB" dirty="0" smtClean="0"/>
              <a:t>Field experiment – Quantitative, primary data</a:t>
            </a:r>
          </a:p>
          <a:p>
            <a:pPr marL="457200" indent="-457200">
              <a:lnSpc>
                <a:spcPct val="150000"/>
              </a:lnSpc>
              <a:buFont typeface="+mj-lt"/>
              <a:buAutoNum type="arabicPeriod"/>
            </a:pPr>
            <a:r>
              <a:rPr lang="en-GB" dirty="0" smtClean="0"/>
              <a:t>Waste Manager Questionnaire - Quantitative and qualitative, primary data – target group Waste Managers</a:t>
            </a:r>
          </a:p>
          <a:p>
            <a:pPr marL="457200" indent="-457200">
              <a:buFont typeface="+mj-lt"/>
              <a:buAutoNum type="arabicPeriod"/>
            </a:pPr>
            <a:endParaRPr lang="en-GB" dirty="0"/>
          </a:p>
          <a:p>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8254652" y="563562"/>
            <a:ext cx="3237257" cy="2883658"/>
          </a:xfrm>
          <a:prstGeom prst="rect">
            <a:avLst/>
          </a:prstGeom>
        </p:spPr>
      </p:pic>
    </p:spTree>
    <p:extLst>
      <p:ext uri="{BB962C8B-B14F-4D97-AF65-F5344CB8AC3E}">
        <p14:creationId xmlns:p14="http://schemas.microsoft.com/office/powerpoint/2010/main" val="2864885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FOI</a:t>
            </a:r>
            <a:r>
              <a:rPr lang="en-GB" sz="4400" b="1" dirty="0"/>
              <a:t> </a:t>
            </a:r>
            <a:r>
              <a:rPr lang="en-GB" sz="4400" b="1" dirty="0" smtClean="0"/>
              <a:t>- Q1</a:t>
            </a:r>
            <a:r>
              <a:rPr lang="en-GB" b="1" dirty="0"/>
              <a:t/>
            </a:r>
            <a:br>
              <a:rPr lang="en-GB" b="1" dirty="0"/>
            </a:br>
            <a:endParaRPr lang="en-GB" dirty="0"/>
          </a:p>
        </p:txBody>
      </p:sp>
      <p:sp>
        <p:nvSpPr>
          <p:cNvPr id="3" name="Content Placeholder 2"/>
          <p:cNvSpPr>
            <a:spLocks noGrp="1"/>
          </p:cNvSpPr>
          <p:nvPr>
            <p:ph idx="1"/>
          </p:nvPr>
        </p:nvSpPr>
        <p:spPr>
          <a:xfrm>
            <a:off x="1269876" y="2132856"/>
            <a:ext cx="8944211" cy="4195481"/>
          </a:xfrm>
        </p:spPr>
        <p:txBody>
          <a:bodyPr>
            <a:normAutofit/>
          </a:bodyPr>
          <a:lstStyle/>
          <a:p>
            <a:pPr marL="0" indent="0">
              <a:lnSpc>
                <a:spcPct val="150000"/>
              </a:lnSpc>
              <a:buNone/>
            </a:pPr>
            <a:r>
              <a:rPr lang="en-GB" sz="2800" i="1" dirty="0" smtClean="0"/>
              <a:t>Does </a:t>
            </a:r>
            <a:r>
              <a:rPr lang="en-GB" sz="2800" i="1" dirty="0"/>
              <a:t>your organisation co-collect general </a:t>
            </a:r>
            <a:r>
              <a:rPr lang="en-GB" sz="2800" i="1" dirty="0" smtClean="0"/>
              <a:t>waste</a:t>
            </a:r>
          </a:p>
          <a:p>
            <a:pPr marL="0" indent="0">
              <a:lnSpc>
                <a:spcPct val="150000"/>
              </a:lnSpc>
              <a:buNone/>
            </a:pPr>
            <a:r>
              <a:rPr lang="en-GB" sz="2800" i="1" dirty="0" smtClean="0"/>
              <a:t>from </a:t>
            </a:r>
            <a:r>
              <a:rPr lang="en-GB" sz="2800" i="1" dirty="0"/>
              <a:t>both households and commercial sites </a:t>
            </a:r>
            <a:endParaRPr lang="en-GB" sz="2800" i="1" dirty="0" smtClean="0"/>
          </a:p>
          <a:p>
            <a:pPr marL="0" indent="0">
              <a:lnSpc>
                <a:spcPct val="150000"/>
              </a:lnSpc>
              <a:buNone/>
            </a:pPr>
            <a:r>
              <a:rPr lang="en-GB" sz="2800" i="1" dirty="0" smtClean="0"/>
              <a:t>using </a:t>
            </a:r>
            <a:r>
              <a:rPr lang="en-GB" sz="2800" i="1" dirty="0"/>
              <a:t>the same collection vehicle </a:t>
            </a:r>
            <a:endParaRPr lang="en-GB" sz="2800" i="1" dirty="0" smtClean="0"/>
          </a:p>
          <a:p>
            <a:pPr marL="0" indent="0">
              <a:lnSpc>
                <a:spcPct val="150000"/>
              </a:lnSpc>
              <a:buNone/>
            </a:pPr>
            <a:r>
              <a:rPr lang="en-GB" sz="2800" i="1" dirty="0" smtClean="0"/>
              <a:t>on </a:t>
            </a:r>
            <a:r>
              <a:rPr lang="en-GB" sz="2800" i="1" dirty="0"/>
              <a:t>the same round/route?  </a:t>
            </a:r>
            <a:endParaRPr lang="en-GB" sz="2800" i="1" dirty="0" smtClean="0"/>
          </a:p>
          <a:p>
            <a:pPr>
              <a:buFontTx/>
              <a:buChar char="-"/>
            </a:pPr>
            <a:endParaRPr lang="en-GB" sz="2800" i="1" dirty="0"/>
          </a:p>
          <a:p>
            <a:pPr marL="0" indent="0">
              <a:buNone/>
            </a:pPr>
            <a:r>
              <a:rPr lang="en-GB" sz="2800" i="1" dirty="0" smtClean="0"/>
              <a:t>This was a closed yes or no question.</a:t>
            </a:r>
            <a:endParaRPr lang="en-GB" sz="2800" i="1"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4254069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2000"/>
                                        <p:tgtEl>
                                          <p:spTgt spid="3">
                                            <p:txEl>
                                              <p:pRg st="1" end="1"/>
                                            </p:txEl>
                                          </p:spTgt>
                                        </p:tgtEl>
                                      </p:cBhvr>
                                    </p:animEffect>
                                    <p:anim calcmode="lin" valueType="num">
                                      <p:cBhvr>
                                        <p:cTn id="14"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2000"/>
                                        <p:tgtEl>
                                          <p:spTgt spid="3">
                                            <p:txEl>
                                              <p:pRg st="3" end="3"/>
                                            </p:txEl>
                                          </p:spTgt>
                                        </p:tgtEl>
                                      </p:cBhvr>
                                    </p:animEffect>
                                    <p:anim calcmode="lin" valueType="num">
                                      <p:cBhvr>
                                        <p:cTn id="26"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2000"/>
                                        <p:tgtEl>
                                          <p:spTgt spid="3">
                                            <p:txEl>
                                              <p:pRg st="5" end="5"/>
                                            </p:txEl>
                                          </p:spTgt>
                                        </p:tgtEl>
                                      </p:cBhvr>
                                    </p:animEffect>
                                    <p:anim calcmode="lin" valueType="num">
                                      <p:cBhvr>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2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FOI – Q2</a:t>
            </a:r>
            <a:r>
              <a:rPr lang="en-GB" b="1" dirty="0"/>
              <a:t/>
            </a:r>
            <a:br>
              <a:rPr lang="en-GB" b="1" dirty="0"/>
            </a:br>
            <a:endParaRPr lang="en-GB" dirty="0"/>
          </a:p>
        </p:txBody>
      </p:sp>
      <p:sp>
        <p:nvSpPr>
          <p:cNvPr id="3" name="Content Placeholder 2"/>
          <p:cNvSpPr>
            <a:spLocks noGrp="1"/>
          </p:cNvSpPr>
          <p:nvPr>
            <p:ph idx="1"/>
          </p:nvPr>
        </p:nvSpPr>
        <p:spPr>
          <a:xfrm>
            <a:off x="1269876" y="2132856"/>
            <a:ext cx="8944211" cy="4195481"/>
          </a:xfrm>
        </p:spPr>
        <p:txBody>
          <a:bodyPr/>
          <a:lstStyle/>
          <a:p>
            <a:pPr marL="0" indent="0">
              <a:buNone/>
            </a:pPr>
            <a:r>
              <a:rPr lang="en-GB" sz="2800" i="1" dirty="0" smtClean="0"/>
              <a:t>Can </a:t>
            </a:r>
            <a:r>
              <a:rPr lang="en-GB" sz="2800" i="1" dirty="0"/>
              <a:t>your methodology be explained </a:t>
            </a:r>
            <a:r>
              <a:rPr lang="en-GB" sz="2800" i="1" dirty="0" smtClean="0"/>
              <a:t>for </a:t>
            </a:r>
            <a:r>
              <a:rPr lang="en-GB" sz="2800" i="1" dirty="0"/>
              <a:t>determining the actual weight of general waste </a:t>
            </a:r>
            <a:endParaRPr lang="en-GB" sz="2800" i="1" dirty="0" smtClean="0"/>
          </a:p>
          <a:p>
            <a:pPr marL="0" indent="0">
              <a:buNone/>
            </a:pPr>
            <a:r>
              <a:rPr lang="en-GB" sz="2800" i="1" dirty="0" smtClean="0"/>
              <a:t>from </a:t>
            </a:r>
            <a:r>
              <a:rPr lang="en-GB" sz="2800" i="1" dirty="0"/>
              <a:t>domestic households versus that collected from commercial </a:t>
            </a:r>
            <a:r>
              <a:rPr lang="en-GB" sz="2800" i="1" dirty="0" smtClean="0"/>
              <a:t>sites</a:t>
            </a:r>
          </a:p>
          <a:p>
            <a:pPr marL="0" indent="0">
              <a:buNone/>
            </a:pPr>
            <a:r>
              <a:rPr lang="en-GB" sz="2800" i="1" dirty="0" smtClean="0"/>
              <a:t>where </a:t>
            </a:r>
            <a:r>
              <a:rPr lang="en-GB" sz="2800" i="1" dirty="0"/>
              <a:t>the waste is co-collected from both using the same collection vehicle on the same round/route?</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71908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2000"/>
                                        <p:tgtEl>
                                          <p:spTgt spid="3">
                                            <p:txEl>
                                              <p:pRg st="1" end="1"/>
                                            </p:txEl>
                                          </p:spTgt>
                                        </p:tgtEl>
                                      </p:cBhvr>
                                    </p:animEffect>
                                    <p:anim calcmode="lin" valueType="num">
                                      <p:cBhvr>
                                        <p:cTn id="14"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FOI – Q2 </a:t>
            </a:r>
            <a:r>
              <a:rPr lang="en-GB" b="1" dirty="0"/>
              <a:t>R</a:t>
            </a:r>
            <a:r>
              <a:rPr lang="en-GB" b="1" dirty="0" smtClean="0"/>
              <a:t>esponse Summary</a:t>
            </a:r>
            <a:r>
              <a:rPr lang="en-GB" b="1" dirty="0"/>
              <a:t/>
            </a:r>
            <a:br>
              <a:rPr lang="en-GB" b="1" dirty="0"/>
            </a:br>
            <a:endParaRPr lang="en-GB" dirty="0"/>
          </a:p>
        </p:txBody>
      </p:sp>
      <p:sp>
        <p:nvSpPr>
          <p:cNvPr id="3" name="Content Placeholder 2"/>
          <p:cNvSpPr>
            <a:spLocks noGrp="1"/>
          </p:cNvSpPr>
          <p:nvPr>
            <p:ph idx="1"/>
          </p:nvPr>
        </p:nvSpPr>
        <p:spPr>
          <a:xfrm>
            <a:off x="645943" y="2636912"/>
            <a:ext cx="10921077" cy="3888432"/>
          </a:xfrm>
        </p:spPr>
        <p:txBody>
          <a:bodyPr>
            <a:noAutofit/>
          </a:bodyPr>
          <a:lstStyle/>
          <a:p>
            <a:pPr lvl="0"/>
            <a:r>
              <a:rPr lang="en-GB" sz="2800" dirty="0">
                <a:solidFill>
                  <a:schemeClr val="tx2"/>
                </a:solidFill>
              </a:rPr>
              <a:t>Periodic sampling of trade waste weights to set an average weight.</a:t>
            </a:r>
          </a:p>
          <a:p>
            <a:pPr lvl="0"/>
            <a:r>
              <a:rPr lang="en-GB" sz="2800" dirty="0" smtClean="0">
                <a:solidFill>
                  <a:schemeClr val="tx2"/>
                </a:solidFill>
              </a:rPr>
              <a:t>Co-collected </a:t>
            </a:r>
            <a:r>
              <a:rPr lang="en-GB" sz="2800" dirty="0">
                <a:solidFill>
                  <a:schemeClr val="tx2"/>
                </a:solidFill>
              </a:rPr>
              <a:t>commercial waste is </a:t>
            </a:r>
            <a:r>
              <a:rPr lang="en-GB" sz="2800" dirty="0" smtClean="0">
                <a:solidFill>
                  <a:schemeClr val="tx2"/>
                </a:solidFill>
              </a:rPr>
              <a:t>disregarded.</a:t>
            </a:r>
            <a:endParaRPr lang="en-GB" sz="2800" dirty="0">
              <a:solidFill>
                <a:schemeClr val="tx2"/>
              </a:solidFill>
            </a:endParaRPr>
          </a:p>
          <a:p>
            <a:pPr lvl="0"/>
            <a:r>
              <a:rPr lang="en-GB" sz="2800" dirty="0">
                <a:solidFill>
                  <a:schemeClr val="tx2"/>
                </a:solidFill>
              </a:rPr>
              <a:t>No method used</a:t>
            </a:r>
          </a:p>
          <a:p>
            <a:pPr lvl="0"/>
            <a:r>
              <a:rPr lang="en-GB" sz="2800" dirty="0" smtClean="0">
                <a:solidFill>
                  <a:schemeClr val="tx2"/>
                </a:solidFill>
              </a:rPr>
              <a:t>Various other calculations made from 6KG – 13KG per litre volume collected. </a:t>
            </a: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23449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FOI – Q3</a:t>
            </a:r>
            <a:r>
              <a:rPr lang="en-GB" b="1" dirty="0"/>
              <a:t/>
            </a:r>
            <a:br>
              <a:rPr lang="en-GB" b="1" dirty="0"/>
            </a:br>
            <a:endParaRPr lang="en-GB" dirty="0"/>
          </a:p>
        </p:txBody>
      </p:sp>
      <p:sp>
        <p:nvSpPr>
          <p:cNvPr id="3" name="Content Placeholder 2"/>
          <p:cNvSpPr>
            <a:spLocks noGrp="1"/>
          </p:cNvSpPr>
          <p:nvPr>
            <p:ph idx="1"/>
          </p:nvPr>
        </p:nvSpPr>
        <p:spPr>
          <a:xfrm>
            <a:off x="1269876" y="2132856"/>
            <a:ext cx="9361040" cy="4195481"/>
          </a:xfrm>
        </p:spPr>
        <p:txBody>
          <a:bodyPr>
            <a:normAutofit lnSpcReduction="10000"/>
          </a:bodyPr>
          <a:lstStyle/>
          <a:p>
            <a:pPr marL="0" indent="0">
              <a:buNone/>
            </a:pPr>
            <a:r>
              <a:rPr lang="en-GB" sz="2800" i="1" dirty="0" smtClean="0"/>
              <a:t>Has </a:t>
            </a:r>
            <a:r>
              <a:rPr lang="en-GB" sz="2800" i="1" dirty="0"/>
              <a:t>your organisation considered any innovative means to identify commercial general waste weight at collection point for reporting </a:t>
            </a:r>
            <a:r>
              <a:rPr lang="en-GB" sz="2800" i="1" dirty="0" smtClean="0"/>
              <a:t>purposes</a:t>
            </a:r>
          </a:p>
          <a:p>
            <a:pPr marL="0" indent="0">
              <a:buNone/>
            </a:pPr>
            <a:r>
              <a:rPr lang="en-GB" sz="2800" i="1" dirty="0" smtClean="0"/>
              <a:t>for </a:t>
            </a:r>
            <a:r>
              <a:rPr lang="en-GB" sz="2800" i="1" dirty="0"/>
              <a:t>either the customer or your own organisation reporting mechanisms and </a:t>
            </a:r>
            <a:endParaRPr lang="en-GB" sz="2800" i="1" dirty="0" smtClean="0"/>
          </a:p>
          <a:p>
            <a:pPr marL="0" indent="0">
              <a:buNone/>
            </a:pPr>
            <a:r>
              <a:rPr lang="en-GB" sz="2800" i="1" dirty="0" smtClean="0"/>
              <a:t>if </a:t>
            </a:r>
            <a:r>
              <a:rPr lang="en-GB" sz="2800" i="1" dirty="0"/>
              <a:t>not please indicate why these have not been considered? </a:t>
            </a:r>
            <a:endParaRPr lang="en-GB" sz="2800" i="1" dirty="0" smtClean="0"/>
          </a:p>
          <a:p>
            <a:pPr marL="0" indent="0">
              <a:buNone/>
            </a:pPr>
            <a:r>
              <a:rPr lang="en-GB" sz="2800" i="1" dirty="0" smtClean="0"/>
              <a:t>Such </a:t>
            </a:r>
            <a:r>
              <a:rPr lang="en-GB" sz="2800" i="1" dirty="0"/>
              <a:t>innovative means might be bin lift weighing systems or bin weight sensors etc.</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423657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2000"/>
                                        <p:tgtEl>
                                          <p:spTgt spid="3">
                                            <p:txEl>
                                              <p:pRg st="1" end="1"/>
                                            </p:txEl>
                                          </p:spTgt>
                                        </p:tgtEl>
                                      </p:cBhvr>
                                    </p:animEffect>
                                    <p:anim calcmode="lin" valueType="num">
                                      <p:cBhvr>
                                        <p:cTn id="14"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2000"/>
                                        <p:tgtEl>
                                          <p:spTgt spid="3">
                                            <p:txEl>
                                              <p:pRg st="3" end="3"/>
                                            </p:txEl>
                                          </p:spTgt>
                                        </p:tgtEl>
                                      </p:cBhvr>
                                    </p:animEffect>
                                    <p:anim calcmode="lin" valueType="num">
                                      <p:cBhvr>
                                        <p:cTn id="26"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8308" y="1340768"/>
            <a:ext cx="9402274" cy="1400530"/>
          </a:xfrm>
        </p:spPr>
        <p:txBody>
          <a:bodyPr/>
          <a:lstStyle/>
          <a:p>
            <a:r>
              <a:rPr lang="en-GB" b="1" dirty="0"/>
              <a:t>Method No 2</a:t>
            </a:r>
            <a:r>
              <a:rPr lang="en-GB" b="1" dirty="0" smtClean="0"/>
              <a:t>- </a:t>
            </a:r>
            <a:r>
              <a:rPr lang="en-GB" b="1" dirty="0"/>
              <a:t>Waste </a:t>
            </a:r>
            <a:r>
              <a:rPr lang="en-GB" b="1" dirty="0" smtClean="0"/>
              <a:t>Field Experiment </a:t>
            </a:r>
            <a:r>
              <a:rPr lang="en-GB" b="1" dirty="0"/>
              <a:t/>
            </a:r>
            <a:br>
              <a:rPr lang="en-GB" b="1" dirty="0"/>
            </a:br>
            <a:endParaRPr lang="en-GB" dirty="0"/>
          </a:p>
        </p:txBody>
      </p:sp>
      <p:pic>
        <p:nvPicPr>
          <p:cNvPr id="6" name="Content Placeholder 5"/>
          <p:cNvPicPr>
            <a:picLocks noGrp="1" noChangeAspect="1"/>
          </p:cNvPicPr>
          <p:nvPr>
            <p:ph idx="1"/>
          </p:nvPr>
        </p:nvPicPr>
        <p:blipFill>
          <a:blip r:embed="rId3"/>
          <a:stretch>
            <a:fillRect/>
          </a:stretch>
        </p:blipFill>
        <p:spPr>
          <a:xfrm>
            <a:off x="333772" y="188640"/>
            <a:ext cx="4579346" cy="6480720"/>
          </a:xfrm>
          <a:prstGeom prst="rect">
            <a:avLst/>
          </a:prstGeom>
        </p:spPr>
      </p:pic>
      <p:pic>
        <p:nvPicPr>
          <p:cNvPr id="3" name="Picture 2"/>
          <p:cNvPicPr>
            <a:picLocks noChangeAspect="1"/>
          </p:cNvPicPr>
          <p:nvPr/>
        </p:nvPicPr>
        <p:blipFill>
          <a:blip r:embed="rId4"/>
          <a:stretch>
            <a:fillRect/>
          </a:stretch>
        </p:blipFill>
        <p:spPr>
          <a:xfrm>
            <a:off x="5158308" y="2711669"/>
            <a:ext cx="6311735" cy="3553666"/>
          </a:xfrm>
          <a:prstGeom prst="rect">
            <a:avLst/>
          </a:prstGeom>
        </p:spPr>
      </p:pic>
    </p:spTree>
    <p:extLst>
      <p:ext uri="{BB962C8B-B14F-4D97-AF65-F5344CB8AC3E}">
        <p14:creationId xmlns:p14="http://schemas.microsoft.com/office/powerpoint/2010/main" val="563990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972" y="476672"/>
            <a:ext cx="9402274" cy="1400530"/>
          </a:xfrm>
        </p:spPr>
        <p:txBody>
          <a:bodyPr/>
          <a:lstStyle/>
          <a:p>
            <a:r>
              <a:rPr lang="en-GB" b="1" dirty="0" smtClean="0"/>
              <a:t>Waste Field Experiment </a:t>
            </a:r>
            <a:br>
              <a:rPr lang="en-GB" b="1" dirty="0" smtClean="0"/>
            </a:br>
            <a:r>
              <a:rPr lang="en-GB" sz="1800" dirty="0" smtClean="0"/>
              <a:t>Variations </a:t>
            </a:r>
            <a:r>
              <a:rPr lang="en-GB" sz="1800" dirty="0"/>
              <a:t>of weight estimations for a 1280 litre bulk bin </a:t>
            </a:r>
            <a:r>
              <a:rPr lang="en-GB" sz="4400" dirty="0">
                <a:latin typeface="Times New Roman" panose="02020603050405020304" pitchFamily="18" charset="0"/>
                <a:ea typeface="Times New Roman" panose="02020603050405020304" pitchFamily="18" charset="0"/>
              </a:rPr>
              <a:t/>
            </a:r>
            <a:br>
              <a:rPr lang="en-GB" sz="4400" dirty="0">
                <a:latin typeface="Times New Roman" panose="02020603050405020304" pitchFamily="18" charset="0"/>
                <a:ea typeface="Times New Roman" panose="02020603050405020304" pitchFamily="18" charset="0"/>
              </a:rPr>
            </a:br>
            <a:r>
              <a:rPr lang="en-GB" b="1" dirty="0" smtClean="0"/>
              <a:t/>
            </a:r>
            <a:br>
              <a:rPr lang="en-GB" b="1" dirty="0" smtClean="0"/>
            </a:br>
            <a:r>
              <a:rPr lang="en-GB" b="1" dirty="0"/>
              <a:t/>
            </a:r>
            <a:br>
              <a:rPr lang="en-GB" b="1" dirty="0"/>
            </a:b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2710172590"/>
              </p:ext>
            </p:extLst>
          </p:nvPr>
        </p:nvGraphicFramePr>
        <p:xfrm>
          <a:off x="981846" y="1556790"/>
          <a:ext cx="9145015" cy="5242339"/>
        </p:xfrm>
        <a:graphic>
          <a:graphicData uri="http://schemas.openxmlformats.org/drawingml/2006/table">
            <a:tbl>
              <a:tblPr firstRow="1" firstCol="1" bandRow="1">
                <a:tableStyleId>{00A15C55-8517-42AA-B614-E9B94910E393}</a:tableStyleId>
              </a:tblPr>
              <a:tblGrid>
                <a:gridCol w="4177618"/>
                <a:gridCol w="1510470"/>
                <a:gridCol w="1464012"/>
                <a:gridCol w="1992915"/>
              </a:tblGrid>
              <a:tr h="1761583">
                <a:tc>
                  <a:txBody>
                    <a:bodyPr/>
                    <a:lstStyle/>
                    <a:p>
                      <a:pPr algn="ctr">
                        <a:spcAft>
                          <a:spcPts val="0"/>
                        </a:spcAft>
                      </a:pP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dirty="0">
                          <a:effectLst/>
                        </a:rPr>
                        <a:t>Estimated weight </a:t>
                      </a:r>
                      <a:r>
                        <a:rPr lang="en-GB" sz="1800" dirty="0" smtClean="0">
                          <a:effectLst/>
                        </a:rPr>
                        <a:t>densities per </a:t>
                      </a:r>
                      <a:r>
                        <a:rPr lang="en-GB" sz="1800" dirty="0">
                          <a:effectLst/>
                        </a:rPr>
                        <a:t>Bin</a:t>
                      </a:r>
                    </a:p>
                    <a:p>
                      <a:pPr algn="ctr">
                        <a:lnSpc>
                          <a:spcPct val="106000"/>
                        </a:lnSpc>
                        <a:spcAft>
                          <a:spcPts val="0"/>
                        </a:spcAft>
                      </a:pPr>
                      <a:r>
                        <a:rPr lang="en-GB" sz="1800" dirty="0">
                          <a:effectLst/>
                        </a:rPr>
                        <a:t>(Tonnes)</a:t>
                      </a:r>
                    </a:p>
                    <a:p>
                      <a:pPr algn="ctr">
                        <a:lnSpc>
                          <a:spcPct val="106000"/>
                        </a:lnSpc>
                        <a:spcAft>
                          <a:spcPts val="0"/>
                        </a:spcAft>
                      </a:pPr>
                      <a:r>
                        <a:rPr lang="en-GB" sz="1800" dirty="0">
                          <a:effectLst/>
                        </a:rPr>
                        <a:t> </a:t>
                      </a:r>
                    </a:p>
                    <a:p>
                      <a:pPr algn="ctr">
                        <a:lnSpc>
                          <a:spcPct val="106000"/>
                        </a:lnSpc>
                        <a:spcAft>
                          <a:spcPts val="0"/>
                        </a:spcAft>
                      </a:pPr>
                      <a:r>
                        <a:rPr lang="en-GB" sz="1800" dirty="0">
                          <a:solidFill>
                            <a:srgbClr val="FF0000"/>
                          </a:solidFill>
                          <a:effectLst/>
                        </a:rPr>
                        <a:t>A</a:t>
                      </a:r>
                      <a:endParaRPr lang="en-GB" sz="18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dirty="0">
                          <a:effectLst/>
                        </a:rPr>
                        <a:t>Example number of annual bin lifts</a:t>
                      </a:r>
                    </a:p>
                    <a:p>
                      <a:pPr algn="ctr">
                        <a:lnSpc>
                          <a:spcPct val="106000"/>
                        </a:lnSpc>
                        <a:spcAft>
                          <a:spcPts val="0"/>
                        </a:spcAft>
                      </a:pPr>
                      <a:r>
                        <a:rPr lang="en-GB" sz="1800" dirty="0">
                          <a:effectLst/>
                        </a:rPr>
                        <a:t> </a:t>
                      </a:r>
                    </a:p>
                    <a:p>
                      <a:pPr algn="ctr">
                        <a:lnSpc>
                          <a:spcPct val="106000"/>
                        </a:lnSpc>
                        <a:spcAft>
                          <a:spcPts val="0"/>
                        </a:spcAft>
                      </a:pPr>
                      <a:endParaRPr lang="en-GB" sz="1800" dirty="0" smtClean="0">
                        <a:effectLst/>
                      </a:endParaRPr>
                    </a:p>
                    <a:p>
                      <a:pPr algn="ctr">
                        <a:lnSpc>
                          <a:spcPct val="106000"/>
                        </a:lnSpc>
                        <a:spcAft>
                          <a:spcPts val="0"/>
                        </a:spcAft>
                      </a:pPr>
                      <a:r>
                        <a:rPr lang="en-GB" sz="1800" dirty="0" smtClean="0">
                          <a:solidFill>
                            <a:srgbClr val="FF0000"/>
                          </a:solidFill>
                          <a:effectLst/>
                        </a:rPr>
                        <a:t>B</a:t>
                      </a:r>
                      <a:endParaRPr lang="en-GB" sz="18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dirty="0">
                          <a:effectLst/>
                        </a:rPr>
                        <a:t>Equates to estimated total weight (Tonnes)</a:t>
                      </a:r>
                    </a:p>
                    <a:p>
                      <a:pPr algn="ctr">
                        <a:lnSpc>
                          <a:spcPct val="106000"/>
                        </a:lnSpc>
                        <a:spcAft>
                          <a:spcPts val="0"/>
                        </a:spcAft>
                      </a:pPr>
                      <a:r>
                        <a:rPr lang="en-GB" sz="1800" dirty="0">
                          <a:effectLst/>
                        </a:rPr>
                        <a:t> </a:t>
                      </a:r>
                    </a:p>
                    <a:p>
                      <a:pPr algn="ctr">
                        <a:lnSpc>
                          <a:spcPct val="106000"/>
                        </a:lnSpc>
                        <a:spcAft>
                          <a:spcPts val="0"/>
                        </a:spcAft>
                      </a:pPr>
                      <a:endParaRPr lang="en-GB" sz="1800" dirty="0" smtClean="0">
                        <a:effectLst/>
                      </a:endParaRPr>
                    </a:p>
                    <a:p>
                      <a:pPr algn="ctr">
                        <a:lnSpc>
                          <a:spcPct val="106000"/>
                        </a:lnSpc>
                        <a:spcAft>
                          <a:spcPts val="0"/>
                        </a:spcAft>
                      </a:pPr>
                      <a:endParaRPr lang="en-GB" sz="1800" dirty="0" smtClean="0">
                        <a:effectLst/>
                      </a:endParaRPr>
                    </a:p>
                    <a:p>
                      <a:pPr algn="ctr">
                        <a:lnSpc>
                          <a:spcPct val="106000"/>
                        </a:lnSpc>
                        <a:spcAft>
                          <a:spcPts val="0"/>
                        </a:spcAft>
                      </a:pPr>
                      <a:r>
                        <a:rPr lang="en-GB" sz="1800" b="1" dirty="0" smtClean="0">
                          <a:solidFill>
                            <a:srgbClr val="FF0000"/>
                          </a:solidFill>
                          <a:effectLst/>
                        </a:rPr>
                        <a:t>C</a:t>
                      </a:r>
                      <a:endParaRPr lang="en-GB" sz="1800" b="1"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r>
              <a:tr h="458139">
                <a:tc>
                  <a:txBody>
                    <a:bodyPr/>
                    <a:lstStyle/>
                    <a:p>
                      <a:pPr algn="l">
                        <a:spcAft>
                          <a:spcPts val="0"/>
                        </a:spcAft>
                      </a:pPr>
                      <a:r>
                        <a:rPr lang="en-GB" sz="1800" dirty="0">
                          <a:effectLst/>
                        </a:rPr>
                        <a:t>EFPMS</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0.128</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a:effectLst/>
                        </a:rPr>
                        <a:t>208</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a:effectLst/>
                        </a:rPr>
                        <a:t>26.62</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r>
              <a:tr h="458139">
                <a:tc>
                  <a:txBody>
                    <a:bodyPr/>
                    <a:lstStyle/>
                    <a:p>
                      <a:pPr algn="l">
                        <a:lnSpc>
                          <a:spcPct val="106000"/>
                        </a:lnSpc>
                        <a:spcAft>
                          <a:spcPts val="0"/>
                        </a:spcAft>
                      </a:pPr>
                      <a:r>
                        <a:rPr lang="en-GB" sz="1800" dirty="0">
                          <a:effectLst/>
                        </a:rPr>
                        <a:t>WRAP</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0.102</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a:effectLst/>
                        </a:rPr>
                        <a:t>208</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dirty="0" smtClean="0">
                          <a:effectLst/>
                        </a:rPr>
                        <a:t>21.21</a:t>
                      </a:r>
                      <a:endParaRPr lang="en-GB" sz="1800" dirty="0">
                        <a:effectLst/>
                        <a:latin typeface="Times New Roman" panose="02020603050405020304" pitchFamily="18" charset="0"/>
                        <a:ea typeface="Times New Roman" panose="02020603050405020304" pitchFamily="18" charset="0"/>
                      </a:endParaRPr>
                    </a:p>
                  </a:txBody>
                  <a:tcPr marL="68580" marR="68580" marT="0" marB="0" anchor="ctr"/>
                </a:tc>
              </a:tr>
              <a:tr h="458139">
                <a:tc>
                  <a:txBody>
                    <a:bodyPr/>
                    <a:lstStyle/>
                    <a:p>
                      <a:pPr algn="l">
                        <a:lnSpc>
                          <a:spcPct val="106000"/>
                        </a:lnSpc>
                        <a:spcAft>
                          <a:spcPts val="0"/>
                        </a:spcAft>
                      </a:pPr>
                      <a:r>
                        <a:rPr lang="en-GB" sz="1800" dirty="0">
                          <a:effectLst/>
                        </a:rPr>
                        <a:t>Authors Sample </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0.087</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a:effectLst/>
                        </a:rPr>
                        <a:t>208</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a:effectLst/>
                        </a:rPr>
                        <a:t>18.10</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r>
              <a:tr h="458139">
                <a:tc>
                  <a:txBody>
                    <a:bodyPr/>
                    <a:lstStyle/>
                    <a:p>
                      <a:pPr algn="l">
                        <a:lnSpc>
                          <a:spcPct val="106000"/>
                        </a:lnSpc>
                        <a:spcAft>
                          <a:spcPts val="0"/>
                        </a:spcAft>
                      </a:pPr>
                      <a:r>
                        <a:rPr lang="en-GB" sz="1800">
                          <a:effectLst/>
                        </a:rPr>
                        <a:t>Local Authority 1</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dirty="0">
                          <a:effectLst/>
                        </a:rPr>
                        <a:t>0.166</a:t>
                      </a:r>
                      <a:endParaRPr lang="en-GB" sz="18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800">
                          <a:effectLst/>
                        </a:rPr>
                        <a:t>208</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34.52</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r>
              <a:tr h="458139">
                <a:tc>
                  <a:txBody>
                    <a:bodyPr/>
                    <a:lstStyle/>
                    <a:p>
                      <a:pPr algn="l">
                        <a:spcAft>
                          <a:spcPts val="0"/>
                        </a:spcAft>
                      </a:pPr>
                      <a:r>
                        <a:rPr lang="en-GB" sz="1800">
                          <a:effectLst/>
                        </a:rPr>
                        <a:t>Local Authority 2</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dirty="0">
                          <a:effectLst/>
                        </a:rPr>
                        <a:t>0.089</a:t>
                      </a:r>
                      <a:endParaRPr lang="en-GB" sz="18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800" dirty="0">
                          <a:effectLst/>
                        </a:rPr>
                        <a:t>208</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18.63</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r>
              <a:tr h="458139">
                <a:tc>
                  <a:txBody>
                    <a:bodyPr/>
                    <a:lstStyle/>
                    <a:p>
                      <a:pPr algn="l">
                        <a:spcAft>
                          <a:spcPts val="0"/>
                        </a:spcAft>
                      </a:pPr>
                      <a:r>
                        <a:rPr lang="en-GB" sz="1800">
                          <a:effectLst/>
                        </a:rPr>
                        <a:t>Local Authority 3</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0.077</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800" dirty="0">
                          <a:effectLst/>
                        </a:rPr>
                        <a:t>208</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dirty="0">
                          <a:effectLst/>
                        </a:rPr>
                        <a:t>15.97</a:t>
                      </a:r>
                      <a:endParaRPr lang="en-GB" sz="1800" dirty="0">
                        <a:effectLst/>
                        <a:latin typeface="Times New Roman" panose="02020603050405020304" pitchFamily="18" charset="0"/>
                        <a:ea typeface="Times New Roman" panose="02020603050405020304" pitchFamily="18" charset="0"/>
                      </a:endParaRPr>
                    </a:p>
                  </a:txBody>
                  <a:tcPr marL="68580" marR="68580" marT="0" marB="0" anchor="ctr"/>
                </a:tc>
              </a:tr>
              <a:tr h="458139">
                <a:tc>
                  <a:txBody>
                    <a:bodyPr/>
                    <a:lstStyle/>
                    <a:p>
                      <a:pPr algn="l">
                        <a:lnSpc>
                          <a:spcPct val="106000"/>
                        </a:lnSpc>
                        <a:spcAft>
                          <a:spcPts val="0"/>
                        </a:spcAft>
                      </a:pP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06000"/>
                        </a:lnSpc>
                        <a:spcAft>
                          <a:spcPts val="0"/>
                        </a:spcAft>
                      </a:pPr>
                      <a:r>
                        <a:rPr lang="en-GB" sz="1800">
                          <a:effectLst/>
                        </a:rPr>
                        <a:t> </a:t>
                      </a:r>
                      <a:endParaRPr lang="en-GB" sz="18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dirty="0">
                          <a:effectLst/>
                        </a:rPr>
                        <a:t> </a:t>
                      </a:r>
                      <a:endParaRPr lang="en-GB" sz="18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6000"/>
                        </a:lnSpc>
                        <a:spcAft>
                          <a:spcPts val="0"/>
                        </a:spcAft>
                      </a:pPr>
                      <a:r>
                        <a:rPr lang="en-GB" sz="1800" dirty="0">
                          <a:effectLst/>
                        </a:rPr>
                        <a:t>54% Variation</a:t>
                      </a:r>
                      <a:endParaRPr lang="en-GB" sz="1800" dirty="0">
                        <a:effectLst/>
                        <a:latin typeface="Times New Roman" panose="02020603050405020304" pitchFamily="18" charset="0"/>
                        <a:ea typeface="Times New Roman" panose="02020603050405020304" pitchFamily="18" charset="0"/>
                      </a:endParaRPr>
                    </a:p>
                  </a:txBody>
                  <a:tcPr marL="68580" marR="68580" marT="0" marB="0" anchor="ctr"/>
                </a:tc>
              </a:tr>
            </a:tbl>
          </a:graphicData>
        </a:graphic>
      </p:graphicFrame>
    </p:spTree>
    <p:extLst>
      <p:ext uri="{BB962C8B-B14F-4D97-AF65-F5344CB8AC3E}">
        <p14:creationId xmlns:p14="http://schemas.microsoft.com/office/powerpoint/2010/main" val="2880148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 No 3 – Waste Managers of FM - Questionnaire </a:t>
            </a:r>
            <a:br>
              <a:rPr lang="en-GB" b="1" dirty="0" smtClean="0"/>
            </a:br>
            <a:r>
              <a:rPr lang="en-GB" sz="2800" b="1" dirty="0" smtClean="0"/>
              <a:t>Main themes:</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pPr marL="457200" indent="-457200">
              <a:buFont typeface="+mj-lt"/>
              <a:buAutoNum type="arabicPeriod"/>
            </a:pPr>
            <a:endParaRPr lang="en-GB" dirty="0" smtClean="0"/>
          </a:p>
          <a:p>
            <a:pPr marL="457200" indent="-457200">
              <a:buFont typeface="+mj-lt"/>
              <a:buAutoNum type="arabicPeriod"/>
            </a:pPr>
            <a:r>
              <a:rPr lang="en-GB" dirty="0" smtClean="0"/>
              <a:t>Identify the fundamental variations – Health Board approaches -  measurements benchmarks</a:t>
            </a:r>
          </a:p>
          <a:p>
            <a:pPr marL="457200" indent="-457200">
              <a:buFont typeface="+mj-lt"/>
              <a:buAutoNum type="arabicPeriod"/>
            </a:pPr>
            <a:r>
              <a:rPr lang="en-GB" dirty="0" smtClean="0"/>
              <a:t>Establish the sources of and reliability of data</a:t>
            </a:r>
          </a:p>
          <a:p>
            <a:pPr marL="457200" indent="-457200">
              <a:buFont typeface="+mj-lt"/>
              <a:buAutoNum type="arabicPeriod"/>
            </a:pPr>
            <a:r>
              <a:rPr lang="en-GB" dirty="0" smtClean="0"/>
              <a:t>To discover any potential </a:t>
            </a:r>
            <a:r>
              <a:rPr lang="en-GB" dirty="0"/>
              <a:t>solutions that </a:t>
            </a:r>
            <a:r>
              <a:rPr lang="en-GB" dirty="0" smtClean="0"/>
              <a:t>might </a:t>
            </a:r>
            <a:r>
              <a:rPr lang="en-GB" dirty="0"/>
              <a:t>be compatible across NHS </a:t>
            </a:r>
            <a:r>
              <a:rPr lang="en-GB" dirty="0" smtClean="0"/>
              <a:t>Wales.  </a:t>
            </a:r>
            <a:endParaRPr lang="en-GB" dirty="0"/>
          </a:p>
          <a:p>
            <a:pPr marL="457200" indent="-457200">
              <a:buFont typeface="+mj-lt"/>
              <a:buAutoNum type="arabicPeriod"/>
            </a:pPr>
            <a:r>
              <a:rPr lang="en-GB" dirty="0" smtClean="0"/>
              <a:t>To test data quality – reliability – waste managers confidence. </a:t>
            </a:r>
          </a:p>
          <a:p>
            <a:pPr marL="457200" indent="-457200">
              <a:buFont typeface="+mj-lt"/>
              <a:buAutoNum type="arabicPeriod"/>
            </a:pPr>
            <a:r>
              <a:rPr lang="en-GB" dirty="0" smtClean="0"/>
              <a:t>To </a:t>
            </a:r>
            <a:r>
              <a:rPr lang="en-GB" dirty="0"/>
              <a:t>determine how their outcomes compared to each other including </a:t>
            </a:r>
            <a:r>
              <a:rPr lang="en-GB" dirty="0" smtClean="0"/>
              <a:t>that of the waste field experiment.</a:t>
            </a:r>
            <a:endParaRPr lang="en-GB" dirty="0"/>
          </a:p>
          <a:p>
            <a:endParaRPr lang="en-GB" dirty="0"/>
          </a:p>
          <a:p>
            <a:pPr marL="0" indent="0">
              <a:buNone/>
            </a:pPr>
            <a:endParaRPr lang="en-GB" dirty="0"/>
          </a:p>
        </p:txBody>
      </p:sp>
    </p:spTree>
    <p:extLst>
      <p:ext uri="{BB962C8B-B14F-4D97-AF65-F5344CB8AC3E}">
        <p14:creationId xmlns:p14="http://schemas.microsoft.com/office/powerpoint/2010/main" val="457068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8547" y="1352654"/>
            <a:ext cx="4870277" cy="1400530"/>
          </a:xfrm>
        </p:spPr>
        <p:txBody>
          <a:bodyPr/>
          <a:lstStyle/>
          <a:p>
            <a:r>
              <a:rPr lang="en-GB" b="1" dirty="0" smtClean="0"/>
              <a:t>Method 3 - </a:t>
            </a:r>
            <a:r>
              <a:rPr lang="en-GB" b="1" dirty="0" err="1" smtClean="0"/>
              <a:t>Questionaire</a:t>
            </a:r>
            <a:r>
              <a:rPr lang="en-GB" b="1" dirty="0" smtClean="0"/>
              <a:t> </a:t>
            </a:r>
            <a:r>
              <a:rPr lang="en-GB" b="1" dirty="0" err="1" smtClean="0"/>
              <a:t>Contd</a:t>
            </a:r>
            <a:r>
              <a:rPr lang="en-GB" b="1" dirty="0" smtClean="0"/>
              <a:t/>
            </a:r>
            <a:br>
              <a:rPr lang="en-GB" b="1" dirty="0" smtClean="0"/>
            </a:br>
            <a:r>
              <a:rPr lang="en-GB" b="1" dirty="0" smtClean="0"/>
              <a:t/>
            </a:r>
            <a:br>
              <a:rPr lang="en-GB" b="1" dirty="0" smtClean="0"/>
            </a:br>
            <a:r>
              <a:rPr lang="en-GB" sz="2400" b="1" dirty="0" smtClean="0"/>
              <a:t>Example Response </a:t>
            </a:r>
            <a:r>
              <a:rPr lang="en-GB" b="1" dirty="0"/>
              <a:t/>
            </a:r>
            <a:br>
              <a:rPr lang="en-GB" b="1" dirty="0"/>
            </a:br>
            <a:endParaRPr lang="en-GB" dirty="0"/>
          </a:p>
        </p:txBody>
      </p:sp>
      <p:pic>
        <p:nvPicPr>
          <p:cNvPr id="4" name="Picture 3"/>
          <p:cNvPicPr>
            <a:picLocks noChangeAspect="1"/>
          </p:cNvPicPr>
          <p:nvPr/>
        </p:nvPicPr>
        <p:blipFill>
          <a:blip r:embed="rId3"/>
          <a:stretch>
            <a:fillRect/>
          </a:stretch>
        </p:blipFill>
        <p:spPr>
          <a:xfrm>
            <a:off x="0" y="384889"/>
            <a:ext cx="7318548" cy="6473111"/>
          </a:xfrm>
          <a:prstGeom prst="rect">
            <a:avLst/>
          </a:prstGeom>
        </p:spPr>
      </p:pic>
    </p:spTree>
    <p:extLst>
      <p:ext uri="{BB962C8B-B14F-4D97-AF65-F5344CB8AC3E}">
        <p14:creationId xmlns:p14="http://schemas.microsoft.com/office/powerpoint/2010/main" val="4163516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43" y="452718"/>
            <a:ext cx="9402274" cy="816042"/>
          </a:xfrm>
        </p:spPr>
        <p:txBody>
          <a:bodyPr>
            <a:normAutofit fontScale="90000"/>
          </a:bodyPr>
          <a:lstStyle/>
          <a:p>
            <a:r>
              <a:rPr lang="en-US" b="1" dirty="0" smtClean="0"/>
              <a:t>Conclusions and Recommendations</a:t>
            </a:r>
            <a:r>
              <a:rPr lang="en-US" b="1" dirty="0"/>
              <a:t/>
            </a:r>
            <a:br>
              <a:rPr lang="en-US" b="1" dirty="0"/>
            </a:br>
            <a:endParaRPr lang="en-GB" dirty="0"/>
          </a:p>
        </p:txBody>
      </p:sp>
      <p:sp>
        <p:nvSpPr>
          <p:cNvPr id="3" name="Content Placeholder 2"/>
          <p:cNvSpPr>
            <a:spLocks noGrp="1"/>
          </p:cNvSpPr>
          <p:nvPr>
            <p:ph idx="1"/>
          </p:nvPr>
        </p:nvSpPr>
        <p:spPr>
          <a:xfrm>
            <a:off x="1104006" y="1268760"/>
            <a:ext cx="8944211" cy="5301207"/>
          </a:xfrm>
        </p:spPr>
        <p:txBody>
          <a:bodyPr>
            <a:normAutofit/>
          </a:bodyPr>
          <a:lstStyle/>
          <a:p>
            <a:pPr marL="0" indent="0">
              <a:lnSpc>
                <a:spcPct val="150000"/>
              </a:lnSpc>
              <a:buNone/>
            </a:pPr>
            <a:r>
              <a:rPr lang="en-GB" sz="2000" b="1" dirty="0" smtClean="0">
                <a:solidFill>
                  <a:schemeClr val="tx2"/>
                </a:solidFill>
              </a:rPr>
              <a:t>Conclusions: </a:t>
            </a:r>
          </a:p>
          <a:p>
            <a:pPr marL="0" indent="0">
              <a:lnSpc>
                <a:spcPct val="150000"/>
              </a:lnSpc>
              <a:buNone/>
            </a:pPr>
            <a:endParaRPr lang="en-GB" sz="2000" b="1" dirty="0" smtClean="0">
              <a:solidFill>
                <a:schemeClr val="tx2"/>
              </a:solidFill>
            </a:endParaRPr>
          </a:p>
          <a:p>
            <a:pPr marL="274638"/>
            <a:r>
              <a:rPr lang="en-GB" sz="2000" dirty="0"/>
              <a:t>Lack of standardisation - waste  management practises</a:t>
            </a:r>
          </a:p>
          <a:p>
            <a:pPr marL="274638"/>
            <a:r>
              <a:rPr lang="en-GB" sz="2000" dirty="0"/>
              <a:t>Lack of unification – measurement benchmarks</a:t>
            </a:r>
          </a:p>
          <a:p>
            <a:pPr>
              <a:lnSpc>
                <a:spcPct val="150000"/>
              </a:lnSpc>
            </a:pPr>
            <a:r>
              <a:rPr lang="en-GB" sz="2000" dirty="0" smtClean="0">
                <a:solidFill>
                  <a:schemeClr val="tx2"/>
                </a:solidFill>
              </a:rPr>
              <a:t>That this research has successfully stimulated the interest of NHS Senior </a:t>
            </a:r>
            <a:r>
              <a:rPr lang="en-GB" sz="2000" dirty="0">
                <a:solidFill>
                  <a:schemeClr val="tx2"/>
                </a:solidFill>
              </a:rPr>
              <a:t>Facilities </a:t>
            </a:r>
            <a:r>
              <a:rPr lang="en-GB" sz="2000" dirty="0" smtClean="0">
                <a:solidFill>
                  <a:schemeClr val="tx2"/>
                </a:solidFill>
              </a:rPr>
              <a:t>Managers</a:t>
            </a:r>
          </a:p>
          <a:p>
            <a:pPr>
              <a:lnSpc>
                <a:spcPct val="150000"/>
              </a:lnSpc>
            </a:pPr>
            <a:r>
              <a:rPr lang="en-GB" sz="2000" dirty="0" smtClean="0">
                <a:solidFill>
                  <a:schemeClr val="tx2"/>
                </a:solidFill>
              </a:rPr>
              <a:t>That a successful relationship between the  components of the “Trinity </a:t>
            </a:r>
            <a:r>
              <a:rPr lang="en-GB" sz="2000" dirty="0">
                <a:solidFill>
                  <a:schemeClr val="tx2"/>
                </a:solidFill>
              </a:rPr>
              <a:t>Conceptual </a:t>
            </a:r>
            <a:r>
              <a:rPr lang="en-GB" sz="2000" dirty="0" smtClean="0">
                <a:solidFill>
                  <a:schemeClr val="tx2"/>
                </a:solidFill>
              </a:rPr>
              <a:t>Model” is key.</a:t>
            </a:r>
          </a:p>
          <a:p>
            <a:pPr>
              <a:lnSpc>
                <a:spcPct val="150000"/>
              </a:lnSpc>
            </a:pPr>
            <a:endParaRPr lang="en-GB" sz="2000" dirty="0">
              <a:solidFill>
                <a:srgbClr val="FF0000"/>
              </a:solidFill>
            </a:endParaRPr>
          </a:p>
        </p:txBody>
      </p:sp>
    </p:spTree>
    <p:extLst>
      <p:ext uri="{BB962C8B-B14F-4D97-AF65-F5344CB8AC3E}">
        <p14:creationId xmlns:p14="http://schemas.microsoft.com/office/powerpoint/2010/main" val="19443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43" y="452718"/>
            <a:ext cx="9402274" cy="816042"/>
          </a:xfrm>
        </p:spPr>
        <p:txBody>
          <a:bodyPr>
            <a:normAutofit fontScale="90000"/>
          </a:bodyPr>
          <a:lstStyle/>
          <a:p>
            <a:r>
              <a:rPr lang="en-US" b="1" dirty="0" smtClean="0"/>
              <a:t>Conclusions and Recommendations</a:t>
            </a:r>
            <a:r>
              <a:rPr lang="en-US" b="1" dirty="0"/>
              <a:t/>
            </a:r>
            <a:br>
              <a:rPr lang="en-US" b="1" dirty="0"/>
            </a:br>
            <a:endParaRPr lang="en-GB" dirty="0"/>
          </a:p>
        </p:txBody>
      </p:sp>
      <p:sp>
        <p:nvSpPr>
          <p:cNvPr id="3" name="Content Placeholder 2"/>
          <p:cNvSpPr>
            <a:spLocks noGrp="1"/>
          </p:cNvSpPr>
          <p:nvPr>
            <p:ph idx="1"/>
          </p:nvPr>
        </p:nvSpPr>
        <p:spPr>
          <a:xfrm>
            <a:off x="1103025" y="1556792"/>
            <a:ext cx="8944211" cy="5301207"/>
          </a:xfrm>
        </p:spPr>
        <p:txBody>
          <a:bodyPr>
            <a:normAutofit fontScale="85000" lnSpcReduction="10000"/>
          </a:bodyPr>
          <a:lstStyle/>
          <a:p>
            <a:pPr marL="0" indent="0">
              <a:lnSpc>
                <a:spcPct val="150000"/>
              </a:lnSpc>
              <a:buNone/>
            </a:pPr>
            <a:r>
              <a:rPr lang="en-GB" sz="2400" b="1" dirty="0" smtClean="0">
                <a:solidFill>
                  <a:schemeClr val="tx2"/>
                </a:solidFill>
              </a:rPr>
              <a:t>Recommendations resulting directly from this research:</a:t>
            </a:r>
            <a:endParaRPr lang="en-GB" sz="2000" b="1" dirty="0" smtClean="0">
              <a:solidFill>
                <a:schemeClr val="tx2"/>
              </a:solidFill>
            </a:endParaRPr>
          </a:p>
          <a:p>
            <a:pPr marL="274638"/>
            <a:r>
              <a:rPr lang="en-GB" sz="2000" dirty="0" smtClean="0"/>
              <a:t>Work towards the standardisation of waste  </a:t>
            </a:r>
            <a:r>
              <a:rPr lang="en-GB" sz="2000" dirty="0"/>
              <a:t>management </a:t>
            </a:r>
            <a:r>
              <a:rPr lang="en-GB" sz="2000" dirty="0" smtClean="0"/>
              <a:t>practises </a:t>
            </a:r>
          </a:p>
          <a:p>
            <a:pPr marL="0" indent="0">
              <a:buNone/>
            </a:pPr>
            <a:r>
              <a:rPr lang="en-GB" sz="2000" dirty="0"/>
              <a:t> </a:t>
            </a:r>
            <a:r>
              <a:rPr lang="en-GB" sz="2000" dirty="0" smtClean="0"/>
              <a:t>     within NHS Wales.</a:t>
            </a:r>
          </a:p>
          <a:p>
            <a:r>
              <a:rPr lang="en-GB" sz="2000" dirty="0" smtClean="0"/>
              <a:t>Review, agree and adopt a unified approach to waste measurement in NHS Wales </a:t>
            </a:r>
          </a:p>
          <a:p>
            <a:pPr marL="0" indent="0" algn="ctr">
              <a:buNone/>
            </a:pPr>
            <a:r>
              <a:rPr lang="en-GB" sz="2000" dirty="0" smtClean="0">
                <a:hlinkClick r:id="rId3" action="ppaction://hlinkfile"/>
              </a:rPr>
              <a:t>PTHB waste calculator.xlsx</a:t>
            </a:r>
            <a:endParaRPr lang="en-GB" sz="2000" dirty="0"/>
          </a:p>
          <a:p>
            <a:pPr marL="0" indent="0">
              <a:lnSpc>
                <a:spcPct val="150000"/>
              </a:lnSpc>
              <a:buNone/>
            </a:pPr>
            <a:endParaRPr lang="en-GB" sz="2000" b="1" dirty="0">
              <a:solidFill>
                <a:schemeClr val="tx2"/>
              </a:solidFill>
            </a:endParaRPr>
          </a:p>
          <a:p>
            <a:pPr marL="0" indent="0">
              <a:lnSpc>
                <a:spcPct val="150000"/>
              </a:lnSpc>
              <a:buNone/>
            </a:pPr>
            <a:r>
              <a:rPr lang="en-GB" sz="2000" b="1" dirty="0" smtClean="0">
                <a:solidFill>
                  <a:schemeClr val="tx2"/>
                </a:solidFill>
              </a:rPr>
              <a:t>Wider opportunities: </a:t>
            </a:r>
          </a:p>
          <a:p>
            <a:r>
              <a:rPr lang="en-GB" sz="2000" dirty="0" smtClean="0"/>
              <a:t>Further </a:t>
            </a:r>
            <a:r>
              <a:rPr lang="en-GB" sz="2000" dirty="0"/>
              <a:t>research - Broadening the scope of the Field Experiment Method</a:t>
            </a:r>
          </a:p>
          <a:p>
            <a:r>
              <a:rPr lang="en-GB" sz="2000" dirty="0"/>
              <a:t>NHS UK wide unification of  waste measurement</a:t>
            </a:r>
          </a:p>
          <a:p>
            <a:r>
              <a:rPr lang="en-GB" sz="2000" dirty="0"/>
              <a:t>WG to consider reviewing the 2010 National Waste Strategy TZW </a:t>
            </a:r>
            <a:r>
              <a:rPr lang="en-GB" sz="2000" dirty="0" smtClean="0"/>
              <a:t>Baseline</a:t>
            </a:r>
          </a:p>
          <a:p>
            <a:r>
              <a:rPr lang="en-GB" sz="2000" dirty="0" smtClean="0"/>
              <a:t>Further </a:t>
            </a:r>
            <a:r>
              <a:rPr lang="en-GB" sz="2000" dirty="0"/>
              <a:t>research -  in innovative electronic waste measurement solutions - The Case of Bangladesh - Workflow of the proposed “Smart City” model (</a:t>
            </a:r>
            <a:r>
              <a:rPr lang="en-GB" sz="2000" dirty="0" err="1"/>
              <a:t>Sharmin</a:t>
            </a:r>
            <a:r>
              <a:rPr lang="en-GB" sz="2000" dirty="0"/>
              <a:t> and Al-Amin, 2017)</a:t>
            </a:r>
          </a:p>
          <a:p>
            <a:endParaRPr lang="en-GB" sz="2000" dirty="0" smtClean="0"/>
          </a:p>
          <a:p>
            <a:endParaRPr lang="en-GB" sz="2000" dirty="0"/>
          </a:p>
          <a:p>
            <a:pPr>
              <a:lnSpc>
                <a:spcPct val="150000"/>
              </a:lnSpc>
            </a:pPr>
            <a:endParaRPr lang="en-GB" sz="2000" dirty="0">
              <a:solidFill>
                <a:schemeClr val="tx2"/>
              </a:solidFill>
            </a:endParaRPr>
          </a:p>
        </p:txBody>
      </p:sp>
    </p:spTree>
    <p:extLst>
      <p:ext uri="{BB962C8B-B14F-4D97-AF65-F5344CB8AC3E}">
        <p14:creationId xmlns:p14="http://schemas.microsoft.com/office/powerpoint/2010/main" val="2826805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43" y="452718"/>
            <a:ext cx="9402274" cy="816042"/>
          </a:xfrm>
        </p:spPr>
        <p:txBody>
          <a:bodyPr>
            <a:normAutofit fontScale="90000"/>
          </a:bodyPr>
          <a:lstStyle/>
          <a:p>
            <a:r>
              <a:rPr lang="en-US" b="1" dirty="0" smtClean="0"/>
              <a:t>Research Impact to Date</a:t>
            </a:r>
            <a:r>
              <a:rPr lang="en-US" b="1" dirty="0"/>
              <a:t/>
            </a:r>
            <a:br>
              <a:rPr lang="en-US" b="1" dirty="0"/>
            </a:br>
            <a:endParaRPr lang="en-GB" dirty="0"/>
          </a:p>
        </p:txBody>
      </p:sp>
      <p:sp>
        <p:nvSpPr>
          <p:cNvPr id="3" name="Content Placeholder 2"/>
          <p:cNvSpPr>
            <a:spLocks noGrp="1"/>
          </p:cNvSpPr>
          <p:nvPr>
            <p:ph idx="1"/>
          </p:nvPr>
        </p:nvSpPr>
        <p:spPr>
          <a:xfrm>
            <a:off x="1103025" y="1556792"/>
            <a:ext cx="8944211" cy="4752527"/>
          </a:xfrm>
        </p:spPr>
        <p:txBody>
          <a:bodyPr>
            <a:normAutofit/>
          </a:bodyPr>
          <a:lstStyle/>
          <a:p>
            <a:pPr>
              <a:lnSpc>
                <a:spcPct val="200000"/>
              </a:lnSpc>
            </a:pPr>
            <a:r>
              <a:rPr lang="en-GB" sz="2000" dirty="0">
                <a:solidFill>
                  <a:schemeClr val="tx2"/>
                </a:solidFill>
              </a:rPr>
              <a:t>Presented in the interdisciplinary research conference </a:t>
            </a:r>
            <a:r>
              <a:rPr lang="en-GB" sz="2000" dirty="0" smtClean="0">
                <a:solidFill>
                  <a:schemeClr val="tx2"/>
                </a:solidFill>
              </a:rPr>
              <a:t> in May 2017</a:t>
            </a:r>
          </a:p>
          <a:p>
            <a:pPr>
              <a:lnSpc>
                <a:spcPct val="200000"/>
              </a:lnSpc>
            </a:pPr>
            <a:r>
              <a:rPr lang="en-GB" sz="2000" dirty="0" smtClean="0">
                <a:solidFill>
                  <a:schemeClr val="tx2"/>
                </a:solidFill>
              </a:rPr>
              <a:t>CIB International Conference – going to present, abstract accepted</a:t>
            </a:r>
          </a:p>
          <a:p>
            <a:pPr>
              <a:lnSpc>
                <a:spcPct val="200000"/>
              </a:lnSpc>
            </a:pPr>
            <a:r>
              <a:rPr lang="en-GB" sz="2000" dirty="0" smtClean="0">
                <a:solidFill>
                  <a:schemeClr val="tx2"/>
                </a:solidFill>
              </a:rPr>
              <a:t>Calculator being piloted by PTHB for 2016/17 waste arising data</a:t>
            </a:r>
          </a:p>
          <a:p>
            <a:pPr>
              <a:lnSpc>
                <a:spcPct val="200000"/>
              </a:lnSpc>
            </a:pPr>
            <a:r>
              <a:rPr lang="en-GB" sz="2000" dirty="0" smtClean="0">
                <a:solidFill>
                  <a:schemeClr val="tx2"/>
                </a:solidFill>
              </a:rPr>
              <a:t>Head of NHS </a:t>
            </a:r>
            <a:r>
              <a:rPr lang="en-GB" sz="2000" dirty="0">
                <a:solidFill>
                  <a:schemeClr val="tx2"/>
                </a:solidFill>
              </a:rPr>
              <a:t>Wales Environmental Specialist Services </a:t>
            </a:r>
            <a:r>
              <a:rPr lang="en-GB" sz="2000" dirty="0" smtClean="0">
                <a:solidFill>
                  <a:schemeClr val="tx2"/>
                </a:solidFill>
              </a:rPr>
              <a:t>- invitation </a:t>
            </a:r>
            <a:r>
              <a:rPr lang="en-GB" sz="2000" dirty="0">
                <a:solidFill>
                  <a:schemeClr val="tx2"/>
                </a:solidFill>
              </a:rPr>
              <a:t>to present at the </a:t>
            </a:r>
            <a:r>
              <a:rPr lang="en-GB" sz="2000" dirty="0" smtClean="0">
                <a:solidFill>
                  <a:schemeClr val="tx2"/>
                </a:solidFill>
              </a:rPr>
              <a:t>NHS </a:t>
            </a:r>
            <a:r>
              <a:rPr lang="en-GB" sz="2000" dirty="0">
                <a:solidFill>
                  <a:schemeClr val="tx2"/>
                </a:solidFill>
              </a:rPr>
              <a:t>Wales Waste Consortium in July 2017 for consideration Wales wide. </a:t>
            </a:r>
          </a:p>
          <a:p>
            <a:pPr>
              <a:lnSpc>
                <a:spcPct val="150000"/>
              </a:lnSpc>
            </a:pPr>
            <a:endParaRPr lang="en-GB" sz="2000" dirty="0" smtClean="0">
              <a:solidFill>
                <a:srgbClr val="FF0000"/>
              </a:solidFill>
            </a:endParaRPr>
          </a:p>
        </p:txBody>
      </p:sp>
    </p:spTree>
    <p:extLst>
      <p:ext uri="{BB962C8B-B14F-4D97-AF65-F5344CB8AC3E}">
        <p14:creationId xmlns:p14="http://schemas.microsoft.com/office/powerpoint/2010/main" val="355458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Key References</a:t>
            </a:r>
            <a:endParaRPr lang="en-GB" dirty="0"/>
          </a:p>
        </p:txBody>
      </p:sp>
      <p:sp>
        <p:nvSpPr>
          <p:cNvPr id="3" name="Content Placeholder 2"/>
          <p:cNvSpPr>
            <a:spLocks noGrp="1"/>
          </p:cNvSpPr>
          <p:nvPr>
            <p:ph idx="1"/>
          </p:nvPr>
        </p:nvSpPr>
        <p:spPr>
          <a:xfrm>
            <a:off x="1103025" y="1484784"/>
            <a:ext cx="8944211" cy="5112567"/>
          </a:xfrm>
        </p:spPr>
        <p:txBody>
          <a:bodyPr>
            <a:noAutofit/>
          </a:bodyPr>
          <a:lstStyle/>
          <a:p>
            <a:r>
              <a:rPr lang="en-GB" sz="1050" dirty="0"/>
              <a:t>NHS Scotland (2017). </a:t>
            </a:r>
            <a:r>
              <a:rPr lang="en-GB" sz="1050" i="1" dirty="0"/>
              <a:t>NHS Scotland Waste Prevention and Re-use Guide</a:t>
            </a:r>
            <a:r>
              <a:rPr lang="en-GB" sz="1050" dirty="0"/>
              <a:t>.</a:t>
            </a:r>
          </a:p>
          <a:p>
            <a:r>
              <a:rPr lang="en-GB" sz="1050" dirty="0"/>
              <a:t>NHS </a:t>
            </a:r>
            <a:r>
              <a:rPr lang="en-GB" sz="1050" dirty="0" smtClean="0"/>
              <a:t>Confederation (2017</a:t>
            </a:r>
            <a:r>
              <a:rPr lang="en-GB" sz="1050" dirty="0"/>
              <a:t>). </a:t>
            </a:r>
            <a:r>
              <a:rPr lang="en-GB" sz="1050" i="1" dirty="0"/>
              <a:t>Key statistics on the NHS - NHS Confederation</a:t>
            </a:r>
            <a:r>
              <a:rPr lang="en-GB" sz="1050" dirty="0"/>
              <a:t>. [online] Available at: http://www.nhsconfed.org/resources/key-statistics-on-the-nhs [Accessed 25 Mar. 2017].</a:t>
            </a:r>
          </a:p>
          <a:p>
            <a:r>
              <a:rPr lang="en-GB" sz="1050" dirty="0" err="1"/>
              <a:t>Papineschi</a:t>
            </a:r>
            <a:r>
              <a:rPr lang="en-GB" sz="1050" dirty="0"/>
              <a:t>, J. and </a:t>
            </a:r>
            <a:r>
              <a:rPr lang="en-GB" sz="1050" dirty="0" err="1"/>
              <a:t>Hann</a:t>
            </a:r>
            <a:r>
              <a:rPr lang="en-GB" sz="1050" dirty="0"/>
              <a:t>, S. (2017). </a:t>
            </a:r>
            <a:r>
              <a:rPr lang="en-GB" sz="1050" i="1" dirty="0"/>
              <a:t>Recycling - Who Really Leads The World</a:t>
            </a:r>
            <a:r>
              <a:rPr lang="en-GB" sz="1050" dirty="0"/>
              <a:t>. 1st ed. [</a:t>
            </a:r>
            <a:r>
              <a:rPr lang="en-GB" sz="1050" dirty="0" err="1"/>
              <a:t>ebook</a:t>
            </a:r>
            <a:r>
              <a:rPr lang="en-GB" sz="1050" dirty="0"/>
              <a:t>] Resource. Available at: http://resource.co/article/recycling-who-really-leads-world-11739 [Accessed 22 Mar. 2017].</a:t>
            </a:r>
          </a:p>
          <a:p>
            <a:r>
              <a:rPr lang="en-GB" sz="1050" dirty="0"/>
              <a:t>Welsh </a:t>
            </a:r>
            <a:r>
              <a:rPr lang="en-GB" sz="1050" dirty="0" smtClean="0"/>
              <a:t>Government </a:t>
            </a:r>
            <a:r>
              <a:rPr lang="en-GB" sz="1050" dirty="0"/>
              <a:t>(2010). </a:t>
            </a:r>
            <a:r>
              <a:rPr lang="en-GB" sz="1050" i="1" dirty="0"/>
              <a:t>Welsh </a:t>
            </a:r>
            <a:r>
              <a:rPr lang="en-GB" sz="1050" i="1" dirty="0" err="1"/>
              <a:t>Government|Towards</a:t>
            </a:r>
            <a:r>
              <a:rPr lang="en-GB" sz="1050" i="1" dirty="0"/>
              <a:t> zero waste</a:t>
            </a:r>
            <a:r>
              <a:rPr lang="en-GB" sz="1050" dirty="0"/>
              <a:t>. [online] Available at: http://</a:t>
            </a:r>
            <a:r>
              <a:rPr lang="en-GB" sz="1050" dirty="0" smtClean="0"/>
              <a:t>www.gov.wales/topics/environmentcountryside/epq/waste_recycling/zerowaste [</a:t>
            </a:r>
            <a:r>
              <a:rPr lang="en-GB" sz="1050" dirty="0"/>
              <a:t>Accessed 15 Mar. 2017].</a:t>
            </a:r>
          </a:p>
          <a:p>
            <a:r>
              <a:rPr lang="en-GB" sz="1050" dirty="0"/>
              <a:t>Welsh </a:t>
            </a:r>
            <a:r>
              <a:rPr lang="en-GB" sz="1050" dirty="0" smtClean="0"/>
              <a:t>Government </a:t>
            </a:r>
            <a:r>
              <a:rPr lang="en-GB" sz="1050" dirty="0"/>
              <a:t>(2015). </a:t>
            </a:r>
            <a:r>
              <a:rPr lang="en-GB" sz="1050" i="1" dirty="0"/>
              <a:t>Welsh </a:t>
            </a:r>
            <a:r>
              <a:rPr lang="en-GB" sz="1050" i="1" dirty="0" err="1"/>
              <a:t>Government|Well-being</a:t>
            </a:r>
            <a:r>
              <a:rPr lang="en-GB" sz="1050" i="1" dirty="0"/>
              <a:t> of Future Generations (Wales) Act 2015</a:t>
            </a:r>
            <a:r>
              <a:rPr lang="en-GB" sz="1050" dirty="0"/>
              <a:t>. [online] Available at: http://</a:t>
            </a:r>
            <a:r>
              <a:rPr lang="en-GB" sz="1050" dirty="0" smtClean="0"/>
              <a:t>gov.wales/topics/people-and-communities/people/future-generations-act [</a:t>
            </a:r>
            <a:r>
              <a:rPr lang="en-GB" sz="1050" dirty="0"/>
              <a:t>Accessed 6 Mar. 2017].</a:t>
            </a:r>
          </a:p>
          <a:p>
            <a:r>
              <a:rPr lang="en-GB" sz="1050" dirty="0"/>
              <a:t>Welsh </a:t>
            </a:r>
            <a:r>
              <a:rPr lang="en-GB" sz="1050" dirty="0" smtClean="0"/>
              <a:t>Government</a:t>
            </a:r>
            <a:r>
              <a:rPr lang="en-GB" sz="1050" dirty="0"/>
              <a:t> </a:t>
            </a:r>
            <a:r>
              <a:rPr lang="en-GB" sz="1050" dirty="0" smtClean="0"/>
              <a:t>(2017</a:t>
            </a:r>
            <a:r>
              <a:rPr lang="en-GB" sz="1050" dirty="0"/>
              <a:t>). </a:t>
            </a:r>
            <a:r>
              <a:rPr lang="en-GB" sz="1050" i="1" dirty="0"/>
              <a:t>Welsh </a:t>
            </a:r>
            <a:r>
              <a:rPr lang="en-GB" sz="1050" i="1" dirty="0" err="1"/>
              <a:t>Government|Local</a:t>
            </a:r>
            <a:r>
              <a:rPr lang="en-GB" sz="1050" i="1" dirty="0"/>
              <a:t> authority municipal waste management</a:t>
            </a:r>
            <a:r>
              <a:rPr lang="en-GB" sz="1050" dirty="0"/>
              <a:t>. [online] Available at: http://</a:t>
            </a:r>
            <a:r>
              <a:rPr lang="en-GB" sz="1050" dirty="0" smtClean="0"/>
              <a:t>gov.wales/statistics-and-research/local-authority-municipal-waste-management </a:t>
            </a:r>
            <a:r>
              <a:rPr lang="en-GB" sz="1050" dirty="0"/>
              <a:t>[Accessed 10 Mar. 2017].</a:t>
            </a:r>
          </a:p>
          <a:p>
            <a:r>
              <a:rPr lang="en-GB" sz="1050" dirty="0"/>
              <a:t>WRAP (2013). </a:t>
            </a:r>
            <a:r>
              <a:rPr lang="en-GB" sz="1050" i="1" dirty="0"/>
              <a:t>Bulk density and apportionment of C&amp;I waste</a:t>
            </a:r>
            <a:r>
              <a:rPr lang="en-GB" sz="1050" dirty="0"/>
              <a:t>. 1st ed. [</a:t>
            </a:r>
            <a:r>
              <a:rPr lang="en-GB" sz="1050" dirty="0" err="1"/>
              <a:t>ebook</a:t>
            </a:r>
            <a:r>
              <a:rPr lang="en-GB" sz="1050" dirty="0"/>
              <a:t>] WRAP, p.5. Available at: http://www.wrap.org.uk/sites/files/wrap/LA_apportionment_tool_userguide.pdf [Accessed 18 Mar. 2017].</a:t>
            </a:r>
          </a:p>
          <a:p>
            <a:r>
              <a:rPr lang="en-GB" sz="1050" dirty="0"/>
              <a:t>WRAP. (2017). </a:t>
            </a:r>
            <a:r>
              <a:rPr lang="en-GB" sz="1050" i="1" dirty="0"/>
              <a:t>Business Waste Weights Calculator</a:t>
            </a:r>
            <a:r>
              <a:rPr lang="en-GB" sz="1050" dirty="0"/>
              <a:t>. [online] Available at: http://www.wrap.org.uk/sites/files/wrap/Business [Accessed 12 Mar. 2017].</a:t>
            </a:r>
          </a:p>
          <a:p>
            <a:r>
              <a:rPr lang="en-GB" sz="1050" dirty="0"/>
              <a:t>Welsh Government</a:t>
            </a:r>
            <a:r>
              <a:rPr lang="en-GB" sz="1050" dirty="0" smtClean="0"/>
              <a:t> </a:t>
            </a:r>
            <a:r>
              <a:rPr lang="en-GB" sz="1050" dirty="0"/>
              <a:t>(2016). </a:t>
            </a:r>
            <a:r>
              <a:rPr lang="en-GB" sz="1050" i="1" dirty="0"/>
              <a:t>UK Statistics on Waste</a:t>
            </a:r>
            <a:r>
              <a:rPr lang="en-GB" sz="1050" dirty="0"/>
              <a:t>. [online] Available at: http://www.gov.uk/government/uploads/system/uploads/attachment_data/file/593040/UK_statsonwaste_statsnotice_Dec2016 [Accessed 6 Mar. 2017].</a:t>
            </a:r>
          </a:p>
          <a:p>
            <a:r>
              <a:rPr lang="en-GB" sz="1050" dirty="0"/>
              <a:t>Welsh Government</a:t>
            </a:r>
            <a:r>
              <a:rPr lang="en-GB" sz="1050" dirty="0" smtClean="0"/>
              <a:t> </a:t>
            </a:r>
            <a:r>
              <a:rPr lang="en-GB" sz="1050" dirty="0"/>
              <a:t>(2016). </a:t>
            </a:r>
            <a:r>
              <a:rPr lang="en-GB" sz="1050" i="1" dirty="0"/>
              <a:t>NHS Beds in Wales, 2015-16</a:t>
            </a:r>
            <a:r>
              <a:rPr lang="en-GB" sz="1050" dirty="0"/>
              <a:t>. [online] Available at: http://www.gov.wales/docs/statistics/2016/161004-nhs-beds-2014-15-en.pdf [Accessed 19 Mar. 2017].</a:t>
            </a:r>
          </a:p>
          <a:p>
            <a:r>
              <a:rPr lang="en-GB" sz="1050" dirty="0"/>
              <a:t>NHS Wales Shared Services Partnership (Specialist Estates Services), (2015). </a:t>
            </a:r>
            <a:r>
              <a:rPr lang="en-GB" sz="1050" i="1" dirty="0"/>
              <a:t>Estates &amp; Facilities Performance Management System Data Definitions and Completion Notes 2015 / 2016</a:t>
            </a:r>
            <a:r>
              <a:rPr lang="en-GB" sz="1050" dirty="0"/>
              <a:t>. </a:t>
            </a:r>
            <a:r>
              <a:rPr lang="en-GB" sz="1050" dirty="0" smtClean="0"/>
              <a:t>Available at www.howis.wales.nhs.uk</a:t>
            </a:r>
            <a:r>
              <a:rPr lang="en-GB" sz="1050" dirty="0"/>
              <a:t>.  [Accessed 9 Mar. 2017].</a:t>
            </a:r>
          </a:p>
          <a:p>
            <a:r>
              <a:rPr lang="en-GB" sz="1050" dirty="0"/>
              <a:t>UK Government, (2014). </a:t>
            </a:r>
            <a:r>
              <a:rPr lang="en-GB" sz="1050" i="1" dirty="0"/>
              <a:t>Social Services and Well-being (Wales) Act 2014</a:t>
            </a:r>
            <a:r>
              <a:rPr lang="en-GB" sz="1050" dirty="0"/>
              <a:t>. [online] Available at: http://www.legislation.gov.uk/anaw/2014/4/pdfs/anaw_20140004_en.pdf [Accessed 15 Mar. 2017].</a:t>
            </a:r>
          </a:p>
          <a:p>
            <a:r>
              <a:rPr lang="en-GB" sz="1050" dirty="0"/>
              <a:t>Zero Waste </a:t>
            </a:r>
            <a:r>
              <a:rPr lang="en-GB" sz="1050" dirty="0" smtClean="0"/>
              <a:t>Scotland </a:t>
            </a:r>
            <a:r>
              <a:rPr lang="en-GB" sz="1050" dirty="0"/>
              <a:t>(2016). </a:t>
            </a:r>
            <a:r>
              <a:rPr lang="en-GB" sz="1050" i="1" dirty="0"/>
              <a:t>Valuing resources, inspiring change</a:t>
            </a:r>
            <a:r>
              <a:rPr lang="en-GB" sz="1050" dirty="0"/>
              <a:t>. [online] Available at: http://www.zerowastescotland.org.uk/sites/default/files/ZWS758%20Corporate%20Plan%202016.pdf [Accessed 25 Mar. 2017].</a:t>
            </a:r>
          </a:p>
        </p:txBody>
      </p:sp>
    </p:spTree>
    <p:extLst>
      <p:ext uri="{BB962C8B-B14F-4D97-AF65-F5344CB8AC3E}">
        <p14:creationId xmlns:p14="http://schemas.microsoft.com/office/powerpoint/2010/main" val="291407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33773" y="620688"/>
            <a:ext cx="3888432" cy="3180184"/>
          </a:xfrm>
          <a:prstGeom prst="rect">
            <a:avLst/>
          </a:prstGeom>
        </p:spPr>
      </p:pic>
      <p:sp>
        <p:nvSpPr>
          <p:cNvPr id="4" name="Content Placeholder 3"/>
          <p:cNvSpPr>
            <a:spLocks noGrp="1"/>
          </p:cNvSpPr>
          <p:nvPr>
            <p:ph idx="1"/>
          </p:nvPr>
        </p:nvSpPr>
        <p:spPr>
          <a:xfrm>
            <a:off x="5060032" y="2572545"/>
            <a:ext cx="7128793" cy="4335315"/>
          </a:xfrm>
        </p:spPr>
        <p:txBody>
          <a:bodyPr>
            <a:normAutofit/>
          </a:bodyPr>
          <a:lstStyle/>
          <a:p>
            <a:pPr marL="0" indent="0">
              <a:buNone/>
            </a:pPr>
            <a:r>
              <a:rPr lang="en-GB" dirty="0" smtClean="0"/>
              <a:t> </a:t>
            </a:r>
            <a:r>
              <a:rPr lang="en-GB" sz="4400" dirty="0" smtClean="0"/>
              <a:t>Questions and Discussion</a:t>
            </a:r>
          </a:p>
        </p:txBody>
      </p:sp>
      <p:sp>
        <p:nvSpPr>
          <p:cNvPr id="3" name="Text Placeholder 2"/>
          <p:cNvSpPr>
            <a:spLocks noGrp="1"/>
          </p:cNvSpPr>
          <p:nvPr>
            <p:ph type="body" sz="half" idx="2"/>
          </p:nvPr>
        </p:nvSpPr>
        <p:spPr/>
        <p:txBody>
          <a:bodyPr/>
          <a:lstStyle/>
          <a:p>
            <a:endParaRPr lang="en-US" dirty="0"/>
          </a:p>
        </p:txBody>
      </p:sp>
      <p:pic>
        <p:nvPicPr>
          <p:cNvPr id="2050" name="Picture 2" descr="https://i0.wp.com/footee.ie/wp-content/uploads/2014/12/thank-you.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3774" y="3800872"/>
            <a:ext cx="3888432" cy="148478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6"/>
          <a:stretch>
            <a:fillRect/>
          </a:stretch>
        </p:blipFill>
        <p:spPr>
          <a:xfrm>
            <a:off x="6670476" y="0"/>
            <a:ext cx="5182536" cy="3062408"/>
          </a:xfrm>
          <a:prstGeom prst="rect">
            <a:avLst/>
          </a:prstGeom>
        </p:spPr>
      </p:pic>
    </p:spTree>
    <p:extLst>
      <p:ext uri="{BB962C8B-B14F-4D97-AF65-F5344CB8AC3E}">
        <p14:creationId xmlns:p14="http://schemas.microsoft.com/office/powerpoint/2010/main" val="3366540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200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EcoLiving">
      <a:dk1>
        <a:srgbClr val="404040"/>
      </a:dk1>
      <a:lt1>
        <a:sysClr val="window" lastClr="FFFFFF"/>
      </a:lt1>
      <a:dk2>
        <a:srgbClr val="000000"/>
      </a:dk2>
      <a:lt2>
        <a:srgbClr val="F5EECF"/>
      </a:lt2>
      <a:accent1>
        <a:srgbClr val="488E4A"/>
      </a:accent1>
      <a:accent2>
        <a:srgbClr val="6595BC"/>
      </a:accent2>
      <a:accent3>
        <a:srgbClr val="CB6933"/>
      </a:accent3>
      <a:accent4>
        <a:srgbClr val="D4BC49"/>
      </a:accent4>
      <a:accent5>
        <a:srgbClr val="8F5C31"/>
      </a:accent5>
      <a:accent6>
        <a:srgbClr val="6E7588"/>
      </a:accent6>
      <a:hlink>
        <a:srgbClr val="B1754C"/>
      </a:hlink>
      <a:folHlink>
        <a:srgbClr val="6595BC"/>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coLiving_16x9">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miter lim="800000"/>
        </a:ln>
        <a:ln w="28575" cap="flat" cmpd="sng" algn="ctr">
          <a:solidFill>
            <a:schemeClr val="phClr"/>
          </a:solidFill>
          <a:miter lim="800000"/>
        </a:ln>
        <a:ln w="41275" cap="flat" cmpd="sng" algn="ctr">
          <a:solidFill>
            <a:schemeClr val="phClr"/>
          </a:solidFill>
          <a:miter lim="800000"/>
        </a:ln>
      </a:lnStyleLst>
      <a:effectStyleLst>
        <a:effectStyle>
          <a:effectLst/>
        </a:effectStyle>
        <a:effectStyle>
          <a:effectLst>
            <a:outerShdw blurRad="39999" dist="23000" dir="5400000" algn="bl" rotWithShape="0">
              <a:srgbClr val="000000">
                <a:alpha val="40000"/>
              </a:srgbClr>
            </a:outerShdw>
          </a:effectLst>
        </a:effectStyle>
        <a:effectStyle>
          <a:effectLst>
            <a:outerShdw blurRad="38100" dist="19050" dir="540000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EcoLiving">
      <a:dk1>
        <a:srgbClr val="404040"/>
      </a:dk1>
      <a:lt1>
        <a:sysClr val="window" lastClr="FFFFFF"/>
      </a:lt1>
      <a:dk2>
        <a:srgbClr val="000000"/>
      </a:dk2>
      <a:lt2>
        <a:srgbClr val="F5EECF"/>
      </a:lt2>
      <a:accent1>
        <a:srgbClr val="488E4A"/>
      </a:accent1>
      <a:accent2>
        <a:srgbClr val="6595BC"/>
      </a:accent2>
      <a:accent3>
        <a:srgbClr val="CB6933"/>
      </a:accent3>
      <a:accent4>
        <a:srgbClr val="D4BC49"/>
      </a:accent4>
      <a:accent5>
        <a:srgbClr val="8F5C31"/>
      </a:accent5>
      <a:accent6>
        <a:srgbClr val="6E7588"/>
      </a:accent6>
      <a:hlink>
        <a:srgbClr val="B1754C"/>
      </a:hlink>
      <a:folHlink>
        <a:srgbClr val="6595BC"/>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coLiving_16x9">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miter lim="800000"/>
        </a:ln>
        <a:ln w="28575" cap="flat" cmpd="sng" algn="ctr">
          <a:solidFill>
            <a:schemeClr val="phClr"/>
          </a:solidFill>
          <a:miter lim="800000"/>
        </a:ln>
        <a:ln w="41275" cap="flat" cmpd="sng" algn="ctr">
          <a:solidFill>
            <a:schemeClr val="phClr"/>
          </a:solidFill>
          <a:miter lim="800000"/>
        </a:ln>
      </a:lnStyleLst>
      <a:effectStyleLst>
        <a:effectStyle>
          <a:effectLst/>
        </a:effectStyle>
        <a:effectStyle>
          <a:effectLst>
            <a:outerShdw blurRad="39999" dist="23000" dir="5400000" algn="bl" rotWithShape="0">
              <a:srgbClr val="000000">
                <a:alpha val="40000"/>
              </a:srgbClr>
            </a:outerShdw>
          </a:effectLst>
        </a:effectStyle>
        <a:effectStyle>
          <a:effectLst>
            <a:outerShdw blurRad="38100" dist="19050" dir="540000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DEFF986-5B24-4FFE-8015-C92B2DCBC29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0</TotalTime>
  <Words>2606</Words>
  <Application>Microsoft Office PowerPoint</Application>
  <PresentationFormat>Custom</PresentationFormat>
  <Paragraphs>387</Paragraphs>
  <Slides>22</Slides>
  <Notes>22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Cambria</vt:lpstr>
      <vt:lpstr>Century Gothic</vt:lpstr>
      <vt:lpstr>Times New Roman</vt:lpstr>
      <vt:lpstr>Wingdings 3</vt:lpstr>
      <vt:lpstr>Ion</vt:lpstr>
      <vt:lpstr>BENCHMARKING WASTE MANAGEMENT PRACTICES  Facilities Management Within National Health Services Wales</vt:lpstr>
      <vt:lpstr>Scope of Presentation</vt:lpstr>
      <vt:lpstr>NHS Wales, Facilities Management, Waste Management </vt:lpstr>
      <vt:lpstr>Trilogy Conceptual Model (Key to Meaningful Benchmarking)</vt:lpstr>
      <vt:lpstr>Research Aim – In Support of the Hierarchy of Waste   </vt:lpstr>
      <vt:lpstr>Key Objectives </vt:lpstr>
      <vt:lpstr>Literature Review       Knowledge Gaps                </vt:lpstr>
      <vt:lpstr>Literature Review and Knowledge Gaps </vt:lpstr>
      <vt:lpstr>Research Methodology   </vt:lpstr>
      <vt:lpstr>FOI - Q1 </vt:lpstr>
      <vt:lpstr>FOI – Q2 </vt:lpstr>
      <vt:lpstr>FOI – Q2 Response Summary </vt:lpstr>
      <vt:lpstr>FOI – Q3 </vt:lpstr>
      <vt:lpstr>Method No 2- Waste Field Experiment  </vt:lpstr>
      <vt:lpstr>Waste Field Experiment  Variations of weight estimations for a 1280 litre bulk bin    </vt:lpstr>
      <vt:lpstr>Method No 3 – Waste Managers of FM - Questionnaire  Main themes: </vt:lpstr>
      <vt:lpstr>Method 3 - Questionaire Contd  Example Response  </vt:lpstr>
      <vt:lpstr>Conclusions and Recommendations </vt:lpstr>
      <vt:lpstr>Conclusions and Recommendations </vt:lpstr>
      <vt:lpstr>Research Impact to Date </vt:lpstr>
      <vt:lpstr>Key References</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2015-11-08T12:42:15Z</dcterms:created>
  <dcterms:modified xsi:type="dcterms:W3CDTF">2017-06-01T14:31:53Z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TC028010969991</vt:lpwstr>
  </property>
</Properties>
</file>