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56" r:id="rId5"/>
    <p:sldId id="257" r:id="rId6"/>
    <p:sldId id="258" r:id="rId7"/>
    <p:sldId id="259" r:id="rId8"/>
    <p:sldId id="260" r:id="rId9"/>
    <p:sldId id="262"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vis Frimpomaa (2439611)" userId="61d612ce-511f-4216-b28c-a47acccefd0a" providerId="ADAL" clId="{5EF82CCF-324C-47F3-ABD6-B1AD2B99E3AD}"/>
    <pc:docChg chg="custSel modSld">
      <pc:chgData name="Mavis Frimpomaa (2439611)" userId="61d612ce-511f-4216-b28c-a47acccefd0a" providerId="ADAL" clId="{5EF82CCF-324C-47F3-ABD6-B1AD2B99E3AD}" dt="2026-06-20T09:59:35.640" v="12" actId="20577"/>
      <pc:docMkLst>
        <pc:docMk/>
      </pc:docMkLst>
      <pc:sldChg chg="modNotesTx">
        <pc:chgData name="Mavis Frimpomaa (2439611)" userId="61d612ce-511f-4216-b28c-a47acccefd0a" providerId="ADAL" clId="{5EF82CCF-324C-47F3-ABD6-B1AD2B99E3AD}" dt="2026-06-20T09:59:35.640" v="12" actId="20577"/>
        <pc:sldMkLst>
          <pc:docMk/>
          <pc:sldMk cId="4213350402"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EFBC58-454D-4A16-8BA6-E36F0293339C}" type="datetimeFigureOut">
              <a:rPr lang="en-US" smtClean="0"/>
              <a:t>6/20/2026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CA8316-C682-493A-B456-006EA9550C4E}" type="slidenum">
              <a:rPr lang="en-US" smtClean="0"/>
              <a:t>‹#›</a:t>
            </a:fld>
            <a:endParaRPr lang="en-US"/>
          </a:p>
        </p:txBody>
      </p:sp>
    </p:spTree>
    <p:extLst>
      <p:ext uri="{BB962C8B-B14F-4D97-AF65-F5344CB8AC3E}">
        <p14:creationId xmlns:p14="http://schemas.microsoft.com/office/powerpoint/2010/main" val="3174649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CA8316-C682-493A-B456-006EA9550C4E}" type="slidenum">
              <a:rPr lang="en-US" smtClean="0"/>
              <a:t>2</a:t>
            </a:fld>
            <a:endParaRPr lang="en-US"/>
          </a:p>
        </p:txBody>
      </p:sp>
    </p:spTree>
    <p:extLst>
      <p:ext uri="{BB962C8B-B14F-4D97-AF65-F5344CB8AC3E}">
        <p14:creationId xmlns:p14="http://schemas.microsoft.com/office/powerpoint/2010/main" val="1118179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86554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6547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76202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4804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204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1753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7275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64778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6676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0443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7839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89430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freepngimg.com/png/22356-cute-thinking-woman"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search/elderly%20care%20hospital%20person"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arehome.co.uk/advice/what-is-a-retirement-home-costs-and-benefit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In A Meeting">
            <a:extLst>
              <a:ext uri="{FF2B5EF4-FFF2-40B4-BE49-F238E27FC236}">
                <a16:creationId xmlns:a16="http://schemas.microsoft.com/office/drawing/2014/main" id="{27FBD734-C0D7-7A6B-EAF7-505359ACDE7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1" y="10"/>
            <a:ext cx="12192000" cy="6857985"/>
          </a:xfrm>
          <a:prstGeom prst="rect">
            <a:avLst/>
          </a:prstGeom>
        </p:spPr>
      </p:pic>
      <p:sp>
        <p:nvSpPr>
          <p:cNvPr id="11" name="Rectangle 10">
            <a:extLst>
              <a:ext uri="{FF2B5EF4-FFF2-40B4-BE49-F238E27FC236}">
                <a16:creationId xmlns:a16="http://schemas.microsoft.com/office/drawing/2014/main" id="{EE5997AC-0325-4416-909F-5CE54C428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
            <a:ext cx="48768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8B582-4E18-0A15-C552-3DFBDEDFE71C}"/>
              </a:ext>
            </a:extLst>
          </p:cNvPr>
          <p:cNvSpPr>
            <a:spLocks noGrp="1"/>
          </p:cNvSpPr>
          <p:nvPr>
            <p:ph type="ctrTitle"/>
          </p:nvPr>
        </p:nvSpPr>
        <p:spPr>
          <a:xfrm>
            <a:off x="704088" y="925907"/>
            <a:ext cx="3485776" cy="3830882"/>
          </a:xfrm>
        </p:spPr>
        <p:txBody>
          <a:bodyPr>
            <a:normAutofit/>
          </a:bodyPr>
          <a:lstStyle/>
          <a:p>
            <a:r>
              <a:rPr lang="en-US" sz="3600" dirty="0"/>
              <a:t>Presentation on Reflection</a:t>
            </a:r>
          </a:p>
        </p:txBody>
      </p:sp>
      <p:sp>
        <p:nvSpPr>
          <p:cNvPr id="3" name="Subtitle 2">
            <a:extLst>
              <a:ext uri="{FF2B5EF4-FFF2-40B4-BE49-F238E27FC236}">
                <a16:creationId xmlns:a16="http://schemas.microsoft.com/office/drawing/2014/main" id="{26FBA64C-CA24-7EE2-5892-EA6908D0666A}"/>
              </a:ext>
            </a:extLst>
          </p:cNvPr>
          <p:cNvSpPr>
            <a:spLocks noGrp="1"/>
          </p:cNvSpPr>
          <p:nvPr>
            <p:ph type="subTitle" idx="1"/>
          </p:nvPr>
        </p:nvSpPr>
        <p:spPr>
          <a:xfrm>
            <a:off x="704088" y="4885362"/>
            <a:ext cx="3343277" cy="970588"/>
          </a:xfrm>
        </p:spPr>
        <p:txBody>
          <a:bodyPr>
            <a:normAutofit/>
          </a:bodyPr>
          <a:lstStyle/>
          <a:p>
            <a:r>
              <a:rPr lang="en-US" sz="1600"/>
              <a:t>By Mavis Frimpomaa. Student ID: 2439611</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1609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287C3-DEF8-A6AF-986C-46FF3209F0AB}"/>
              </a:ext>
            </a:extLst>
          </p:cNvPr>
          <p:cNvSpPr>
            <a:spLocks noGrp="1"/>
          </p:cNvSpPr>
          <p:nvPr>
            <p:ph type="title"/>
          </p:nvPr>
        </p:nvSpPr>
        <p:spPr>
          <a:xfrm>
            <a:off x="704088" y="914400"/>
            <a:ext cx="5195889" cy="1316736"/>
          </a:xfrm>
        </p:spPr>
        <p:txBody>
          <a:bodyPr>
            <a:normAutofit/>
          </a:bodyPr>
          <a:lstStyle/>
          <a:p>
            <a:pPr>
              <a:lnSpc>
                <a:spcPct val="90000"/>
              </a:lnSpc>
            </a:pPr>
            <a:r>
              <a:rPr lang="en-US" sz="2800"/>
              <a:t>The Importance of Reflection in Health and Social Care</a:t>
            </a:r>
          </a:p>
        </p:txBody>
      </p:sp>
      <p:cxnSp>
        <p:nvCxnSpPr>
          <p:cNvPr id="13" name="Straight Connector 12">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8E1A45-E582-A195-FEEC-B4EDD5515FB1}"/>
              </a:ext>
            </a:extLst>
          </p:cNvPr>
          <p:cNvSpPr>
            <a:spLocks noGrp="1"/>
          </p:cNvSpPr>
          <p:nvPr>
            <p:ph idx="1"/>
          </p:nvPr>
        </p:nvSpPr>
        <p:spPr>
          <a:xfrm>
            <a:off x="704088" y="2231136"/>
            <a:ext cx="5195889" cy="3931920"/>
          </a:xfrm>
        </p:spPr>
        <p:txBody>
          <a:bodyPr>
            <a:normAutofit/>
          </a:bodyPr>
          <a:lstStyle/>
          <a:p>
            <a:r>
              <a:rPr lang="en-US" sz="1900" dirty="0"/>
              <a:t>What is Reflection?</a:t>
            </a:r>
          </a:p>
          <a:p>
            <a:r>
              <a:rPr lang="en-US" sz="1900" dirty="0"/>
              <a:t>Reflection is the process of thinking critically about your experiences to gain insight, improve practice, and enhance the quality of care you provide. It involves examining what happened, why it happened, and how future practice can be improved (HCPC,2023)</a:t>
            </a:r>
          </a:p>
          <a:p>
            <a:r>
              <a:rPr lang="en-US" sz="1900" dirty="0"/>
              <a:t>According to the Health and Care Professions Council (HCPC), reflection helps professionals deal with pressure, learn from experience, and strengthen teamwork. </a:t>
            </a:r>
          </a:p>
        </p:txBody>
      </p:sp>
      <p:pic>
        <p:nvPicPr>
          <p:cNvPr id="5" name="Picture 4">
            <a:extLst>
              <a:ext uri="{FF2B5EF4-FFF2-40B4-BE49-F238E27FC236}">
                <a16:creationId xmlns:a16="http://schemas.microsoft.com/office/drawing/2014/main" id="{D127BD7E-78E1-36E8-A3B1-E6E9146AC5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549"/>
          <a:stretch>
            <a:fillRect/>
          </a:stretch>
        </p:blipFill>
        <p:spPr>
          <a:xfrm>
            <a:off x="6420752" y="-1"/>
            <a:ext cx="5771248" cy="6857999"/>
          </a:xfrm>
          <a:prstGeom prst="rect">
            <a:avLst/>
          </a:prstGeom>
        </p:spPr>
      </p:pic>
      <p:sp>
        <p:nvSpPr>
          <p:cNvPr id="6" name="TextBox 5">
            <a:extLst>
              <a:ext uri="{FF2B5EF4-FFF2-40B4-BE49-F238E27FC236}">
                <a16:creationId xmlns:a16="http://schemas.microsoft.com/office/drawing/2014/main" id="{746D0B7E-F7FE-DCF3-956B-70861D8F0392}"/>
              </a:ext>
            </a:extLst>
          </p:cNvPr>
          <p:cNvSpPr txBox="1"/>
          <p:nvPr/>
        </p:nvSpPr>
        <p:spPr>
          <a:xfrm>
            <a:off x="9649316" y="6657943"/>
            <a:ext cx="254268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freepngimg.com/png/22356-cute-thinking-woma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4213350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8B15D-5229-A3B3-9901-6B601E6D021B}"/>
              </a:ext>
            </a:extLst>
          </p:cNvPr>
          <p:cNvSpPr>
            <a:spLocks noGrp="1"/>
          </p:cNvSpPr>
          <p:nvPr>
            <p:ph type="title"/>
          </p:nvPr>
        </p:nvSpPr>
        <p:spPr>
          <a:xfrm>
            <a:off x="704088" y="914400"/>
            <a:ext cx="4041648" cy="1928741"/>
          </a:xfrm>
        </p:spPr>
        <p:txBody>
          <a:bodyPr>
            <a:normAutofit/>
          </a:bodyPr>
          <a:lstStyle/>
          <a:p>
            <a:pPr>
              <a:lnSpc>
                <a:spcPct val="90000"/>
              </a:lnSpc>
            </a:pPr>
            <a:r>
              <a:rPr lang="en-US" sz="2800" b="1"/>
              <a:t>Why Reflection Is Important in Health and Social Care</a:t>
            </a:r>
            <a:br>
              <a:rPr lang="en-US" sz="2800" b="1"/>
            </a:br>
            <a:endParaRPr lang="en-US" sz="280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Doctor">
            <a:extLst>
              <a:ext uri="{FF2B5EF4-FFF2-40B4-BE49-F238E27FC236}">
                <a16:creationId xmlns:a16="http://schemas.microsoft.com/office/drawing/2014/main" id="{9172F2D0-B1ED-466E-CC96-C5E9B439ABB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111" y="3046576"/>
            <a:ext cx="2969276" cy="2969276"/>
          </a:xfrm>
          <a:prstGeom prst="rect">
            <a:avLst/>
          </a:prstGeom>
        </p:spPr>
      </p:pic>
      <p:sp>
        <p:nvSpPr>
          <p:cNvPr id="13" name="Content Placeholder 2">
            <a:extLst>
              <a:ext uri="{FF2B5EF4-FFF2-40B4-BE49-F238E27FC236}">
                <a16:creationId xmlns:a16="http://schemas.microsoft.com/office/drawing/2014/main" id="{68B6B66A-38BF-25FB-3137-7BE92A9AA8E7}"/>
              </a:ext>
            </a:extLst>
          </p:cNvPr>
          <p:cNvSpPr>
            <a:spLocks noGrp="1"/>
          </p:cNvSpPr>
          <p:nvPr>
            <p:ph idx="1"/>
          </p:nvPr>
        </p:nvSpPr>
        <p:spPr>
          <a:xfrm>
            <a:off x="5330952" y="968377"/>
            <a:ext cx="6144768" cy="5010912"/>
          </a:xfrm>
        </p:spPr>
        <p:txBody>
          <a:bodyPr>
            <a:normAutofit fontScale="85000" lnSpcReduction="10000"/>
          </a:bodyPr>
          <a:lstStyle/>
          <a:p>
            <a:pPr>
              <a:lnSpc>
                <a:spcPct val="100000"/>
              </a:lnSpc>
            </a:pPr>
            <a:r>
              <a:rPr lang="en-US" sz="1700" b="1" dirty="0"/>
              <a:t>A. Improves Quality of Care</a:t>
            </a:r>
          </a:p>
          <a:p>
            <a:pPr>
              <a:lnSpc>
                <a:spcPct val="100000"/>
              </a:lnSpc>
            </a:pPr>
            <a:r>
              <a:rPr lang="en-US" sz="1700" dirty="0"/>
              <a:t>Reflection allows practitioners to identify what went well and what could be improved. This leads to continuous learning and better outcomes for service users. The Nursing and Midwifery Council (NMC).</a:t>
            </a:r>
          </a:p>
          <a:p>
            <a:pPr>
              <a:lnSpc>
                <a:spcPct val="100000"/>
              </a:lnSpc>
            </a:pPr>
            <a:r>
              <a:rPr lang="en-US" sz="1700" b="1" dirty="0"/>
              <a:t>B. Supports Professional Development</a:t>
            </a:r>
          </a:p>
          <a:p>
            <a:pPr>
              <a:lnSpc>
                <a:spcPct val="100000"/>
              </a:lnSpc>
            </a:pPr>
            <a:r>
              <a:rPr lang="en-US" sz="1700" dirty="0"/>
              <a:t>Reflective practice is essential for meeting professional standards and revalidation requirements. The NMC requires written reflective accounts and reflective discussions as part of ongoing registration. </a:t>
            </a:r>
          </a:p>
          <a:p>
            <a:pPr>
              <a:lnSpc>
                <a:spcPct val="100000"/>
              </a:lnSpc>
            </a:pPr>
            <a:r>
              <a:rPr lang="en-US" sz="1700" b="1" dirty="0"/>
              <a:t>C. Enhances Communication and Confidence</a:t>
            </a:r>
          </a:p>
          <a:p>
            <a:pPr>
              <a:lnSpc>
                <a:spcPct val="100000"/>
              </a:lnSpc>
            </a:pPr>
            <a:r>
              <a:rPr lang="en-US" sz="1700" dirty="0"/>
              <a:t>Reflection helps practitioners develop communication skills, confidence, and resilience. This highlights that reflecting individually or with colleagues can help manage stress and build stronger team relationships.</a:t>
            </a:r>
          </a:p>
          <a:p>
            <a:r>
              <a:rPr lang="en-US" sz="1800" b="1" dirty="0"/>
              <a:t>D. Encourages Safe and Ethical Practice</a:t>
            </a:r>
          </a:p>
          <a:p>
            <a:r>
              <a:rPr lang="en-US" sz="1800" dirty="0"/>
              <a:t>Reflection ensures that practitioners consider the impact of their actions, maintain confidentiality, and focus on learning rather than blame. This supports safe, ethical, and person‑</a:t>
            </a:r>
            <a:r>
              <a:rPr lang="en-US" sz="1800" dirty="0" err="1"/>
              <a:t>centred</a:t>
            </a:r>
            <a:r>
              <a:rPr lang="en-US" sz="1800" dirty="0"/>
              <a:t> care.</a:t>
            </a:r>
          </a:p>
          <a:p>
            <a:r>
              <a:rPr lang="en-US" sz="1800" dirty="0"/>
              <a:t> (</a:t>
            </a:r>
            <a:r>
              <a:rPr lang="en-US" sz="1800" b="1" dirty="0"/>
              <a:t>Nursing and Midwifery Council,2024)</a:t>
            </a:r>
            <a:endParaRPr lang="en-US" sz="1800" dirty="0"/>
          </a:p>
          <a:p>
            <a:pPr>
              <a:lnSpc>
                <a:spcPct val="100000"/>
              </a:lnSpc>
            </a:pPr>
            <a:endParaRPr lang="en-US" sz="1700" dirty="0"/>
          </a:p>
          <a:p>
            <a:pPr>
              <a:lnSpc>
                <a:spcPct val="100000"/>
              </a:lnSpc>
            </a:pPr>
            <a:endParaRPr lang="en-US" sz="1700" dirty="0"/>
          </a:p>
          <a:p>
            <a:pPr>
              <a:lnSpc>
                <a:spcPct val="100000"/>
              </a:lnSpc>
            </a:pPr>
            <a:endParaRPr lang="en-US" sz="1700" dirty="0"/>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8699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EE58D-1F0E-97C8-7E56-8DC7118CFC4B}"/>
              </a:ext>
            </a:extLst>
          </p:cNvPr>
          <p:cNvSpPr>
            <a:spLocks noGrp="1"/>
          </p:cNvSpPr>
          <p:nvPr>
            <p:ph type="title"/>
          </p:nvPr>
        </p:nvSpPr>
        <p:spPr>
          <a:xfrm>
            <a:off x="4866968" y="914400"/>
            <a:ext cx="6627924" cy="1307592"/>
          </a:xfrm>
        </p:spPr>
        <p:txBody>
          <a:bodyPr>
            <a:normAutofit/>
          </a:bodyPr>
          <a:lstStyle/>
          <a:p>
            <a:pPr>
              <a:lnSpc>
                <a:spcPct val="90000"/>
              </a:lnSpc>
            </a:pPr>
            <a:r>
              <a:rPr lang="en-US" sz="2800"/>
              <a:t>Practical Example of Reflection in a Real Health and Social Care Setting</a:t>
            </a:r>
          </a:p>
        </p:txBody>
      </p:sp>
      <p:pic>
        <p:nvPicPr>
          <p:cNvPr id="5" name="Picture 4">
            <a:extLst>
              <a:ext uri="{FF2B5EF4-FFF2-40B4-BE49-F238E27FC236}">
                <a16:creationId xmlns:a16="http://schemas.microsoft.com/office/drawing/2014/main" id="{35CDC481-6808-1470-4B4D-59F7DB609F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838" r="41330" b="2"/>
          <a:stretch>
            <a:fillRect/>
          </a:stretch>
        </p:blipFill>
        <p:spPr>
          <a:xfrm>
            <a:off x="20" y="-17929"/>
            <a:ext cx="4206220" cy="6875929"/>
          </a:xfrm>
          <a:prstGeom prst="rect">
            <a:avLst/>
          </a:prstGeom>
        </p:spPr>
      </p:pic>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3B8B4F-7172-394F-AB4B-2F17C0FE718B}"/>
              </a:ext>
            </a:extLst>
          </p:cNvPr>
          <p:cNvSpPr>
            <a:spLocks noGrp="1"/>
          </p:cNvSpPr>
          <p:nvPr>
            <p:ph idx="1"/>
          </p:nvPr>
        </p:nvSpPr>
        <p:spPr>
          <a:xfrm>
            <a:off x="4866968" y="2221992"/>
            <a:ext cx="6627924" cy="3739896"/>
          </a:xfrm>
        </p:spPr>
        <p:txBody>
          <a:bodyPr>
            <a:normAutofit lnSpcReduction="10000"/>
          </a:bodyPr>
          <a:lstStyle/>
          <a:p>
            <a:pPr>
              <a:lnSpc>
                <a:spcPct val="100000"/>
              </a:lnSpc>
            </a:pPr>
            <a:r>
              <a:rPr lang="en-US" sz="1400" b="1" dirty="0"/>
              <a:t>Example: Reflecting After a Challenging Interaction With a Service User</a:t>
            </a:r>
          </a:p>
          <a:p>
            <a:pPr>
              <a:lnSpc>
                <a:spcPct val="100000"/>
              </a:lnSpc>
            </a:pPr>
            <a:r>
              <a:rPr lang="en-US" sz="1400" dirty="0"/>
              <a:t>I imagine working as a  support worker in a residential care home. A service user becomes upset during personal care, and the situation becomes tense.</a:t>
            </a:r>
          </a:p>
          <a:p>
            <a:pPr>
              <a:lnSpc>
                <a:spcPct val="100000"/>
              </a:lnSpc>
            </a:pPr>
            <a:r>
              <a:rPr lang="en-US" sz="1400" b="1" dirty="0"/>
              <a:t>How Reflection Would Be Applied:</a:t>
            </a:r>
          </a:p>
          <a:p>
            <a:pPr>
              <a:lnSpc>
                <a:spcPct val="100000"/>
              </a:lnSpc>
            </a:pPr>
            <a:r>
              <a:rPr lang="en-US" sz="1400" b="1" dirty="0"/>
              <a:t>Describe the situation: </a:t>
            </a:r>
            <a:r>
              <a:rPr lang="en-US" sz="1400" dirty="0"/>
              <a:t>I noticed what happened, how the service user reacted, and how I  responded.</a:t>
            </a:r>
          </a:p>
          <a:p>
            <a:pPr>
              <a:lnSpc>
                <a:spcPct val="100000"/>
              </a:lnSpc>
            </a:pPr>
            <a:r>
              <a:rPr lang="en-US" sz="1400" b="1" dirty="0"/>
              <a:t>Analyze your actions: </a:t>
            </a:r>
            <a:r>
              <a:rPr lang="en-US" sz="1400" dirty="0"/>
              <a:t>what I did well and what I could have done differently. For example, I  may realize that I rushed the task due to time pressure.</a:t>
            </a:r>
          </a:p>
          <a:p>
            <a:pPr>
              <a:lnSpc>
                <a:spcPct val="100000"/>
              </a:lnSpc>
            </a:pPr>
            <a:r>
              <a:rPr lang="en-US" sz="1400" b="1" dirty="0"/>
              <a:t>Identify learning:</a:t>
            </a:r>
            <a:r>
              <a:rPr lang="en-US" sz="1400" dirty="0"/>
              <a:t> I  recognize the importance of giving the service user more time and explaining each step clearly.</a:t>
            </a:r>
          </a:p>
          <a:p>
            <a:pPr>
              <a:lnSpc>
                <a:spcPct val="100000"/>
              </a:lnSpc>
            </a:pPr>
            <a:r>
              <a:rPr lang="en-US" sz="1400" b="1" dirty="0"/>
              <a:t>Plan improvements: I </a:t>
            </a:r>
            <a:r>
              <a:rPr lang="en-US" sz="1400" dirty="0"/>
              <a:t>decide to adjust my approach by using calmer communication and involving the service user more in decision‑making.</a:t>
            </a:r>
          </a:p>
          <a:p>
            <a:pPr>
              <a:lnSpc>
                <a:spcPct val="100000"/>
              </a:lnSpc>
            </a:pPr>
            <a:r>
              <a:rPr lang="en-US" sz="1400" b="1" dirty="0"/>
              <a:t>(Health and Care Professions Council,2023)</a:t>
            </a:r>
            <a:r>
              <a:rPr lang="en-US" sz="1400" dirty="0"/>
              <a:t> </a:t>
            </a:r>
          </a:p>
          <a:p>
            <a:pPr>
              <a:lnSpc>
                <a:spcPct val="100000"/>
              </a:lnSpc>
            </a:pPr>
            <a:endParaRPr lang="en-US" sz="1400" dirty="0"/>
          </a:p>
          <a:p>
            <a:pPr>
              <a:lnSpc>
                <a:spcPct val="100000"/>
              </a:lnSpc>
            </a:pPr>
            <a:endParaRPr lang="en-US" sz="1400" dirty="0"/>
          </a:p>
          <a:p>
            <a:pPr>
              <a:lnSpc>
                <a:spcPct val="100000"/>
              </a:lnSpc>
            </a:pPr>
            <a:endParaRPr lang="en-US" sz="1400" dirty="0"/>
          </a:p>
        </p:txBody>
      </p:sp>
      <p:cxnSp>
        <p:nvCxnSpPr>
          <p:cNvPr id="14" name="Straight Connector 1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48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1E853-43AF-83D5-5F00-92B3214CE067}"/>
              </a:ext>
            </a:extLst>
          </p:cNvPr>
          <p:cNvSpPr>
            <a:spLocks noGrp="1"/>
          </p:cNvSpPr>
          <p:nvPr>
            <p:ph type="title"/>
          </p:nvPr>
        </p:nvSpPr>
        <p:spPr>
          <a:xfrm>
            <a:off x="704088" y="914399"/>
            <a:ext cx="5239272" cy="1621147"/>
          </a:xfrm>
        </p:spPr>
        <p:txBody>
          <a:bodyPr>
            <a:normAutofit/>
          </a:bodyPr>
          <a:lstStyle/>
          <a:p>
            <a:pPr>
              <a:lnSpc>
                <a:spcPct val="90000"/>
              </a:lnSpc>
            </a:pPr>
            <a:r>
              <a:rPr lang="en-US" sz="3100" b="1"/>
              <a:t>Why This Skill Matters for Professional Practice</a:t>
            </a:r>
            <a:br>
              <a:rPr lang="en-US" sz="3100" b="1"/>
            </a:br>
            <a:endParaRPr lang="en-US" sz="3100"/>
          </a:p>
        </p:txBody>
      </p:sp>
      <p:cxnSp>
        <p:nvCxnSpPr>
          <p:cNvPr id="12"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2D5DAAA-64E5-8986-AF4D-E4C73924C3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4672" y="3195462"/>
            <a:ext cx="5138688" cy="2967592"/>
          </a:xfrm>
          <a:prstGeom prst="rect">
            <a:avLst/>
          </a:prstGeom>
        </p:spPr>
      </p:pic>
      <p:sp>
        <p:nvSpPr>
          <p:cNvPr id="3" name="Content Placeholder 2">
            <a:extLst>
              <a:ext uri="{FF2B5EF4-FFF2-40B4-BE49-F238E27FC236}">
                <a16:creationId xmlns:a16="http://schemas.microsoft.com/office/drawing/2014/main" id="{E27A4427-024E-D54D-1B68-ADCFF3814C55}"/>
              </a:ext>
            </a:extLst>
          </p:cNvPr>
          <p:cNvSpPr>
            <a:spLocks noGrp="1"/>
          </p:cNvSpPr>
          <p:nvPr>
            <p:ph idx="1"/>
          </p:nvPr>
        </p:nvSpPr>
        <p:spPr>
          <a:xfrm>
            <a:off x="6346176" y="914399"/>
            <a:ext cx="5138688" cy="5248657"/>
          </a:xfrm>
        </p:spPr>
        <p:txBody>
          <a:bodyPr>
            <a:normAutofit lnSpcReduction="10000"/>
          </a:bodyPr>
          <a:lstStyle/>
          <a:p>
            <a:pPr>
              <a:lnSpc>
                <a:spcPct val="100000"/>
              </a:lnSpc>
            </a:pPr>
            <a:r>
              <a:rPr lang="en-US" dirty="0"/>
              <a:t>Reflection is not optional—it is a core requirement for safe, effective, and compassionate care. It ensures that practitioners:</a:t>
            </a:r>
          </a:p>
          <a:p>
            <a:pPr>
              <a:lnSpc>
                <a:spcPct val="100000"/>
              </a:lnSpc>
            </a:pPr>
            <a:r>
              <a:rPr lang="en-US" dirty="0"/>
              <a:t>Continuously improve their skills</a:t>
            </a:r>
          </a:p>
          <a:p>
            <a:pPr>
              <a:lnSpc>
                <a:spcPct val="100000"/>
              </a:lnSpc>
            </a:pPr>
            <a:r>
              <a:rPr lang="en-US" dirty="0"/>
              <a:t>Provide person‑centered care</a:t>
            </a:r>
          </a:p>
          <a:p>
            <a:pPr>
              <a:lnSpc>
                <a:spcPct val="100000"/>
              </a:lnSpc>
            </a:pPr>
            <a:r>
              <a:rPr lang="en-US" dirty="0"/>
              <a:t>Meet regulatory standards</a:t>
            </a:r>
          </a:p>
          <a:p>
            <a:pPr>
              <a:lnSpc>
                <a:spcPct val="100000"/>
              </a:lnSpc>
            </a:pPr>
            <a:r>
              <a:rPr lang="en-US" dirty="0"/>
              <a:t>Build resilience and confidence</a:t>
            </a:r>
          </a:p>
          <a:p>
            <a:pPr>
              <a:lnSpc>
                <a:spcPct val="100000"/>
              </a:lnSpc>
            </a:pPr>
            <a:r>
              <a:rPr lang="en-US" dirty="0"/>
              <a:t>Learn from both positive and challenging experiences</a:t>
            </a:r>
          </a:p>
          <a:p>
            <a:pPr>
              <a:lnSpc>
                <a:spcPct val="100000"/>
              </a:lnSpc>
            </a:pPr>
            <a:r>
              <a:rPr lang="en-US" dirty="0"/>
              <a:t>By embedding reflection into daily practice, health and social care professionals can deliver higher‑quality care and maintain professional accountability.</a:t>
            </a:r>
          </a:p>
          <a:p>
            <a:pPr>
              <a:lnSpc>
                <a:spcPct val="100000"/>
              </a:lnSpc>
            </a:pPr>
            <a:r>
              <a:rPr lang="en-US" dirty="0"/>
              <a:t>(Nursing and Midwifery Council,2024)</a:t>
            </a:r>
          </a:p>
        </p:txBody>
      </p:sp>
    </p:spTree>
    <p:extLst>
      <p:ext uri="{BB962C8B-B14F-4D97-AF65-F5344CB8AC3E}">
        <p14:creationId xmlns:p14="http://schemas.microsoft.com/office/powerpoint/2010/main" val="1625279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5079-D03D-10AF-1116-F8CB92ECA61D}"/>
              </a:ext>
            </a:extLst>
          </p:cNvPr>
          <p:cNvSpPr>
            <a:spLocks noGrp="1"/>
          </p:cNvSpPr>
          <p:nvPr>
            <p:ph type="title"/>
          </p:nvPr>
        </p:nvSpPr>
        <p:spPr/>
        <p:txBody>
          <a:bodyPr>
            <a:normAutofit fontScale="90000"/>
          </a:bodyPr>
          <a:lstStyle/>
          <a:p>
            <a:r>
              <a:rPr lang="en-US" b="1" dirty="0"/>
              <a:t>Conclusion</a:t>
            </a:r>
            <a:br>
              <a:rPr lang="en-US" b="1" dirty="0"/>
            </a:br>
            <a:endParaRPr lang="en-US" dirty="0"/>
          </a:p>
        </p:txBody>
      </p:sp>
      <p:sp>
        <p:nvSpPr>
          <p:cNvPr id="3" name="Content Placeholder 2">
            <a:extLst>
              <a:ext uri="{FF2B5EF4-FFF2-40B4-BE49-F238E27FC236}">
                <a16:creationId xmlns:a16="http://schemas.microsoft.com/office/drawing/2014/main" id="{7FA85C14-45CC-08B9-0C03-644715B1367E}"/>
              </a:ext>
            </a:extLst>
          </p:cNvPr>
          <p:cNvSpPr>
            <a:spLocks noGrp="1"/>
          </p:cNvSpPr>
          <p:nvPr>
            <p:ph idx="1"/>
          </p:nvPr>
        </p:nvSpPr>
        <p:spPr/>
        <p:txBody>
          <a:bodyPr/>
          <a:lstStyle/>
          <a:p>
            <a:r>
              <a:rPr lang="en-US" dirty="0"/>
              <a:t>Reflection is a </a:t>
            </a:r>
            <a:r>
              <a:rPr lang="en-US" b="1" dirty="0"/>
              <a:t>core skill</a:t>
            </a:r>
            <a:r>
              <a:rPr lang="en-US" dirty="0"/>
              <a:t> in health and social care because it:</a:t>
            </a:r>
          </a:p>
          <a:p>
            <a:r>
              <a:rPr lang="en-US" dirty="0"/>
              <a:t>Improves care quality</a:t>
            </a:r>
          </a:p>
          <a:p>
            <a:r>
              <a:rPr lang="en-US" dirty="0"/>
              <a:t>Strengthens communication</a:t>
            </a:r>
          </a:p>
          <a:p>
            <a:r>
              <a:rPr lang="en-US" dirty="0"/>
              <a:t>Supports ethical, person‑</a:t>
            </a:r>
            <a:r>
              <a:rPr lang="en-US" dirty="0" err="1"/>
              <a:t>centred</a:t>
            </a:r>
            <a:r>
              <a:rPr lang="en-US" dirty="0"/>
              <a:t> practice</a:t>
            </a:r>
          </a:p>
          <a:p>
            <a:r>
              <a:rPr lang="en-US" dirty="0"/>
              <a:t>Meets professional regulatory standards</a:t>
            </a:r>
          </a:p>
          <a:p>
            <a:r>
              <a:rPr lang="en-US" dirty="0"/>
              <a:t>By reflecting regularly, practitioners ensure they deliver </a:t>
            </a:r>
            <a:r>
              <a:rPr lang="en-US" b="1" dirty="0"/>
              <a:t>safe, effective, and compassionate care</a:t>
            </a:r>
            <a:r>
              <a:rPr lang="en-US" dirty="0"/>
              <a:t>.</a:t>
            </a:r>
          </a:p>
          <a:p>
            <a:endParaRPr lang="en-US" dirty="0"/>
          </a:p>
        </p:txBody>
      </p:sp>
    </p:spTree>
    <p:extLst>
      <p:ext uri="{BB962C8B-B14F-4D97-AF65-F5344CB8AC3E}">
        <p14:creationId xmlns:p14="http://schemas.microsoft.com/office/powerpoint/2010/main" val="3374173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0D856-991F-FA4B-667E-6970F6CACCC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586D496-DB64-4920-3F5F-5A101EB94795}"/>
              </a:ext>
            </a:extLst>
          </p:cNvPr>
          <p:cNvSpPr>
            <a:spLocks noGrp="1"/>
          </p:cNvSpPr>
          <p:nvPr>
            <p:ph idx="1"/>
          </p:nvPr>
        </p:nvSpPr>
        <p:spPr/>
        <p:txBody>
          <a:bodyPr/>
          <a:lstStyle/>
          <a:p>
            <a:pPr>
              <a:buNone/>
            </a:pPr>
            <a:r>
              <a:rPr lang="en-US" b="1" dirty="0"/>
              <a:t>References</a:t>
            </a:r>
          </a:p>
          <a:p>
            <a:pPr>
              <a:buFont typeface="Arial" panose="020B0604020202020204" pitchFamily="34" charset="0"/>
              <a:buChar char="•"/>
            </a:pPr>
            <a:r>
              <a:rPr lang="en-US" dirty="0">
                <a:effectLst/>
              </a:rPr>
              <a:t>Health and Care Professions Council (HCPC). </a:t>
            </a:r>
            <a:r>
              <a:rPr lang="en-US" i="1" dirty="0">
                <a:effectLst/>
              </a:rPr>
              <a:t>Reflective Practice</a:t>
            </a:r>
            <a:r>
              <a:rPr lang="en-US" dirty="0">
                <a:effectLst/>
              </a:rPr>
              <a:t>. </a:t>
            </a:r>
            <a:endParaRPr lang="en-US" dirty="0"/>
          </a:p>
          <a:p>
            <a:pPr>
              <a:buFont typeface="Arial" panose="020B0604020202020204" pitchFamily="34" charset="0"/>
              <a:buChar char="•"/>
            </a:pPr>
            <a:r>
              <a:rPr lang="en-US" dirty="0">
                <a:effectLst/>
              </a:rPr>
              <a:t>Nursing and Midwifery Council (NMC). </a:t>
            </a:r>
            <a:r>
              <a:rPr lang="en-US" i="1" dirty="0">
                <a:effectLst/>
              </a:rPr>
              <a:t>Guidance Sheet: Reflective Practice</a:t>
            </a:r>
            <a:r>
              <a:rPr lang="en-US" dirty="0">
                <a:effectLst/>
              </a:rPr>
              <a:t>. </a:t>
            </a:r>
          </a:p>
          <a:p>
            <a:pPr>
              <a:buFont typeface="Arial" panose="020B0604020202020204" pitchFamily="34" charset="0"/>
              <a:buChar char="•"/>
            </a:pPr>
            <a:r>
              <a:rPr lang="en-US" dirty="0">
                <a:effectLst/>
              </a:rPr>
              <a:t>Health and Care Professions Council (HCPC). </a:t>
            </a:r>
            <a:r>
              <a:rPr lang="en-US" i="1" dirty="0">
                <a:effectLst/>
              </a:rPr>
              <a:t>Reflecting by Yourself – Emily Case Study</a:t>
            </a:r>
            <a:r>
              <a:rPr lang="en-US" dirty="0">
                <a:effectLst/>
              </a:rPr>
              <a:t>. </a:t>
            </a:r>
          </a:p>
          <a:p>
            <a:pPr>
              <a:buFont typeface="Arial" panose="020B0604020202020204" pitchFamily="34" charset="0"/>
              <a:buChar char="•"/>
            </a:pPr>
            <a:r>
              <a:rPr lang="en-US" dirty="0">
                <a:effectLst/>
              </a:rPr>
              <a:t>Nursing and Midwifery Council (NMC). </a:t>
            </a:r>
            <a:r>
              <a:rPr lang="en-US" i="1" dirty="0">
                <a:effectLst/>
              </a:rPr>
              <a:t>Benefits of Becoming a Reflective Practitioner</a:t>
            </a:r>
            <a:r>
              <a:rPr lang="en-US" dirty="0">
                <a:effectLst/>
              </a:rPr>
              <a:t>. </a:t>
            </a:r>
          </a:p>
          <a:p>
            <a:endParaRPr lang="en-US" dirty="0"/>
          </a:p>
        </p:txBody>
      </p:sp>
    </p:spTree>
    <p:extLst>
      <p:ext uri="{BB962C8B-B14F-4D97-AF65-F5344CB8AC3E}">
        <p14:creationId xmlns:p14="http://schemas.microsoft.com/office/powerpoint/2010/main" val="223645363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74a2c0e05870d6803b18b1ab0b27efdb">
  <xsd:schema xmlns:xsd="http://www.w3.org/2001/XMLSchema" xmlns:xs="http://www.w3.org/2001/XMLSchema" xmlns:p="http://schemas.microsoft.com/office/2006/metadata/properties" xmlns:ns3="3ef5847a-e696-4fee-a2c0-6c3f87568321" targetNamespace="http://schemas.microsoft.com/office/2006/metadata/properties" ma:root="true" ma:fieldsID="5e5559cfbeef43112f6523564fc6230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EDC213DA-3018-427D-94F0-C6F6ACD462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539CB4-F235-45FF-AB98-03EC22CDA7C2}">
  <ds:schemaRefs>
    <ds:schemaRef ds:uri="http://schemas.microsoft.com/sharepoint/v3/contenttype/forms"/>
  </ds:schemaRefs>
</ds:datastoreItem>
</file>

<file path=customXml/itemProps3.xml><?xml version="1.0" encoding="utf-8"?>
<ds:datastoreItem xmlns:ds="http://schemas.openxmlformats.org/officeDocument/2006/customXml" ds:itemID="{B2AF299D-8DEE-44F6-85A1-13662A471FBC}">
  <ds:schemaRefs>
    <ds:schemaRef ds:uri="http://purl.org/dc/dcmitype/"/>
    <ds:schemaRef ds:uri="http://www.w3.org/XML/1998/namespace"/>
    <ds:schemaRef ds:uri="http://schemas.microsoft.com/office/2006/documentManagement/types"/>
    <ds:schemaRef ds:uri="http://schemas.openxmlformats.org/package/2006/metadata/core-properties"/>
    <ds:schemaRef ds:uri="http://purl.org/dc/terms/"/>
    <ds:schemaRef ds:uri="http://purl.org/dc/elements/1.1/"/>
    <ds:schemaRef ds:uri="3ef5847a-e696-4fee-a2c0-6c3f87568321"/>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1401</TotalTime>
  <Words>627</Words>
  <Application>Microsoft Office PowerPoint</Application>
  <PresentationFormat>Widescreen</PresentationFormat>
  <Paragraphs>50</Paragraphs>
  <Slides>7</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Calisto MT</vt:lpstr>
      <vt:lpstr>Univers Condensed</vt:lpstr>
      <vt:lpstr>ChronicleVTI</vt:lpstr>
      <vt:lpstr>Presentation on Reflection</vt:lpstr>
      <vt:lpstr>The Importance of Reflection in Health and Social Care</vt:lpstr>
      <vt:lpstr>Why Reflection Is Important in Health and Social Care </vt:lpstr>
      <vt:lpstr>Practical Example of Reflection in a Real Health and Social Care Setting</vt:lpstr>
      <vt:lpstr>Why This Skill Matters for Professional Practice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Mavis Frimpomaa (2439611)</dc:creator>
  <cp:lastModifiedBy>Mavis Frimpomaa (2439611)</cp:lastModifiedBy>
  <cp:revision>1</cp:revision>
  <dcterms:created xsi:type="dcterms:W3CDTF">2026-06-19T10:38:01Z</dcterms:created>
  <dcterms:modified xsi:type="dcterms:W3CDTF">2026-06-20T09:59:39Z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