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75" r:id="rId4"/>
    <p:sldId id="258" r:id="rId5"/>
    <p:sldId id="276" r:id="rId6"/>
    <p:sldId id="259" r:id="rId7"/>
    <p:sldId id="260" r:id="rId8"/>
    <p:sldId id="269" r:id="rId9"/>
    <p:sldId id="270" r:id="rId10"/>
    <p:sldId id="261" r:id="rId11"/>
    <p:sldId id="271" r:id="rId12"/>
    <p:sldId id="273" r:id="rId13"/>
    <p:sldId id="277" r:id="rId14"/>
    <p:sldId id="263" r:id="rId15"/>
    <p:sldId id="264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50E5B0-000B-49F4-8B6A-F9A0196EB11A}" v="1" dt="2026-07-13T11:42:20.002"/>
    <p1510:client id="{977F2E24-5624-48D2-8C31-3BF0C7581CD7}" v="12" dt="2026-07-13T11:08:15.0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24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la Raul Domingos Serrote (2510697)" userId="3ed78276-c77b-4508-a12a-684b78363dcb" providerId="ADAL" clId="{9DD7A18A-2F1B-450B-85CC-26A956F367D9}"/>
    <pc:docChg chg="custSel modSld">
      <pc:chgData name="Gila Raul Domingos Serrote (2510697)" userId="3ed78276-c77b-4508-a12a-684b78363dcb" providerId="ADAL" clId="{9DD7A18A-2F1B-450B-85CC-26A956F367D9}" dt="2026-07-13T11:44:55.726" v="20" actId="20577"/>
      <pc:docMkLst>
        <pc:docMk/>
      </pc:docMkLst>
      <pc:sldChg chg="delSp mod">
        <pc:chgData name="Gila Raul Domingos Serrote (2510697)" userId="3ed78276-c77b-4508-a12a-684b78363dcb" providerId="ADAL" clId="{9DD7A18A-2F1B-450B-85CC-26A956F367D9}" dt="2026-07-13T11:37:54.455" v="0" actId="478"/>
        <pc:sldMkLst>
          <pc:docMk/>
          <pc:sldMk cId="3207082208" sldId="275"/>
        </pc:sldMkLst>
        <pc:spChg chg="del">
          <ac:chgData name="Gila Raul Domingos Serrote (2510697)" userId="3ed78276-c77b-4508-a12a-684b78363dcb" providerId="ADAL" clId="{9DD7A18A-2F1B-450B-85CC-26A956F367D9}" dt="2026-07-13T11:37:54.455" v="0" actId="478"/>
          <ac:spMkLst>
            <pc:docMk/>
            <pc:sldMk cId="3207082208" sldId="275"/>
            <ac:spMk id="2" creationId="{BE21117E-6EA6-AE05-32EC-70B4067B26F8}"/>
          </ac:spMkLst>
        </pc:spChg>
      </pc:sldChg>
      <pc:sldChg chg="modSp mod">
        <pc:chgData name="Gila Raul Domingos Serrote (2510697)" userId="3ed78276-c77b-4508-a12a-684b78363dcb" providerId="ADAL" clId="{9DD7A18A-2F1B-450B-85CC-26A956F367D9}" dt="2026-07-13T11:44:55.726" v="20" actId="20577"/>
        <pc:sldMkLst>
          <pc:docMk/>
          <pc:sldMk cId="4106094983" sldId="276"/>
        </pc:sldMkLst>
        <pc:spChg chg="mod">
          <ac:chgData name="Gila Raul Domingos Serrote (2510697)" userId="3ed78276-c77b-4508-a12a-684b78363dcb" providerId="ADAL" clId="{9DD7A18A-2F1B-450B-85CC-26A956F367D9}" dt="2026-07-13T11:44:55.726" v="20" actId="20577"/>
          <ac:spMkLst>
            <pc:docMk/>
            <pc:sldMk cId="4106094983" sldId="276"/>
            <ac:spMk id="3" creationId="{398ACB9A-D635-46E8-7603-62A36BE67E05}"/>
          </ac:spMkLst>
        </pc:spChg>
        <pc:spChg chg="mod">
          <ac:chgData name="Gila Raul Domingos Serrote (2510697)" userId="3ed78276-c77b-4508-a12a-684b78363dcb" providerId="ADAL" clId="{9DD7A18A-2F1B-450B-85CC-26A956F367D9}" dt="2026-07-13T11:43:49.931" v="14" actId="27636"/>
          <ac:spMkLst>
            <pc:docMk/>
            <pc:sldMk cId="4106094983" sldId="276"/>
            <ac:spMk id="4" creationId="{79EE3009-7C95-E901-411C-D01DA2CCF3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ent.one.lumenlearning.com/introductiontopsychology/chapter/9-2-3-learn-it-piagets-preoperational-stage/" TargetMode="External"/><Relationship Id="rId2" Type="http://schemas.openxmlformats.org/officeDocument/2006/relationships/hyperlink" Target="https://www.gowriensw.com.au/thought-leadership/piaget-theor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910801"/>
          </a:xfrm>
        </p:spPr>
        <p:txBody>
          <a:bodyPr>
            <a:normAutofit fontScale="90000"/>
          </a:bodyPr>
          <a:lstStyle/>
          <a:p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Module: Psychology in Health and Social Care</a:t>
            </a:r>
            <a:br>
              <a:rPr lang="en-US" b="1" dirty="0"/>
            </a:br>
            <a:br>
              <a:rPr lang="en-GB" b="1" dirty="0"/>
            </a:b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3199" y="3650827"/>
            <a:ext cx="8378613" cy="2181013"/>
          </a:xfrm>
        </p:spPr>
        <p:txBody>
          <a:bodyPr>
            <a:normAutofit/>
          </a:bodyPr>
          <a:lstStyle/>
          <a:p>
            <a:pPr algn="l"/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 LCHS4010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 Gila Serrote 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 2510697 </a:t>
            </a:r>
          </a:p>
          <a:p>
            <a:pPr algn="l"/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Lecture: Sam Parker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C7964394-E127-DEB4-8DF1-D012CD8D96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726303"/>
            <a:ext cx="1807845" cy="7245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53739-AB4D-8236-BC32-D114535D5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Introduction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A076B-16BA-DDEC-2C55-AE200C7FD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Understanding Isaac Through Piaget's Cognitive Development Theory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Isaac, 4 years old. Attending a London Children's Centre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Lives with single mother, experiencing postnatal depression, low confidence, limited social support.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Recently relocated from another UK area. disrupted childcare over past 2 years.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chosen theory of Jean Piaget’s cognitive development.</a:t>
            </a: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56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9FE96-7206-5CE1-FBBA-D97F5523B8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Observed  concerns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DA3112-2E48-E735-9D91-FF405EA7EA7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Quiet and withdrawn during free play</a:t>
            </a:r>
          </a:p>
          <a:p>
            <a:r>
              <a:rPr lang="en-GB" dirty="0"/>
              <a:t>Distressed during separation from mother Language development delays</a:t>
            </a:r>
          </a:p>
          <a:p>
            <a:r>
              <a:rPr lang="en-GB" dirty="0"/>
              <a:t>  Struggles to join group activities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AD630F-262A-A433-80B8-D02232C116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Relevance to early childhood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5FD67A-3474-D5EA-8BBE-392B9DE3336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Difficulty sleeping, "clingy," rarely plays independently.</a:t>
            </a:r>
          </a:p>
          <a:p>
            <a:r>
              <a:rPr lang="en-GB" dirty="0"/>
              <a:t> Your Role: Analyse how Isaac's early experiences shaped his development and propose a theory informed support plan.</a:t>
            </a:r>
          </a:p>
        </p:txBody>
      </p:sp>
    </p:spTree>
    <p:extLst>
      <p:ext uri="{BB962C8B-B14F-4D97-AF65-F5344CB8AC3E}">
        <p14:creationId xmlns:p14="http://schemas.microsoft.com/office/powerpoint/2010/main" val="3207082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Piaget's Cognitive Development Theory</a:t>
            </a:r>
            <a:br>
              <a:rPr lang="en-GB" b="1" dirty="0"/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At age 4, Isaac is in the 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Preoperational Stage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(ages 2–7)  a critical period for:</a:t>
            </a:r>
          </a:p>
          <a:p>
            <a:pPr fontAlgn="base"/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Symbolic thought, language development, and social cognition. </a:t>
            </a:r>
          </a:p>
          <a:p>
            <a:pPr fontAlgn="base"/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His communication and 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difficulty with group play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directly relate to preoperational milestones.</a:t>
            </a:r>
          </a:p>
          <a:p>
            <a:pPr fontAlgn="base"/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Piaget focuses on cognition, Isaac's emotional and social difficulties can be understood through the 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preoperational child's egocentrism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dependence on concrete experiences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for learning.</a:t>
            </a:r>
          </a:p>
          <a:p>
            <a:pPr marL="0" indent="0">
              <a:buNone/>
              <a:defRPr sz="2400"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EB4CE-386D-8203-E946-34638FC3B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Concepts of Piaget's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ACB9A-D635-46E8-7603-62A36BE67E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Schemas — thinking frameworks that help children make sense of their experiences (Piaget, 1952)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Isaac may have weak social and language schemas due to inconsistent early experiences • Assimilation — using what he already knows to understand something new 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Example: Isaac might call all adults "Mummy" because that is his only schema for caregiver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Accommodation — changing his understanding when something does not fit With a consistent key worker, Isaac can build a new "teacher" schema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E3009-7C95-E901-411C-D01DA2CCF3D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Four stages of development:  </a:t>
            </a:r>
          </a:p>
          <a:p>
            <a:pPr marL="0" indent="0">
              <a:buNone/>
            </a:pPr>
            <a:r>
              <a:rPr lang="en-GB" dirty="0"/>
              <a:t>1. Sensorimotor (0–2 years)  2.Preoperational (2–7 years)  Isaac 3 Concrete Operational (7–11 years) . </a:t>
            </a:r>
          </a:p>
          <a:p>
            <a:pPr marL="0" indent="0">
              <a:buNone/>
            </a:pPr>
            <a:r>
              <a:rPr lang="en-GB" dirty="0"/>
              <a:t>4.Formal Operational (11+ years).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094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Characteristics (Ages 2–7):</a:t>
            </a:r>
            <a:endParaRPr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BF31AF-467B-9E4A-DA7E-3D92A9222F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0008883"/>
              </p:ext>
            </p:extLst>
          </p:nvPr>
        </p:nvGraphicFramePr>
        <p:xfrm>
          <a:off x="404037" y="1233377"/>
          <a:ext cx="8282763" cy="53499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6363">
                  <a:extLst>
                    <a:ext uri="{9D8B030D-6E8A-4147-A177-3AD203B41FA5}">
                      <a16:colId xmlns:a16="http://schemas.microsoft.com/office/drawing/2014/main" val="14061721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02383979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495272842"/>
                    </a:ext>
                  </a:extLst>
                </a:gridCol>
              </a:tblGrid>
              <a:tr h="101945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Feature</a:t>
                      </a:r>
                      <a:b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endParaRPr lang="en-GB" sz="16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Typical Development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Isaac's Presentation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3356010"/>
                  </a:ext>
                </a:extLst>
              </a:tr>
              <a:tr h="784863"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Symbolic Function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words, images, objects to represent things</a:t>
                      </a: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delay suggests underdeveloped symbolic function</a:t>
                      </a:r>
                    </a:p>
                  </a:txBody>
                  <a:tcPr marL="101600" marR="101600" marT="63500" marB="63500"/>
                </a:tc>
                <a:extLst>
                  <a:ext uri="{0D108BD9-81ED-4DB2-BD59-A6C34878D82A}">
                    <a16:rowId xmlns:a16="http://schemas.microsoft.com/office/drawing/2014/main" val="308358096"/>
                  </a:ext>
                </a:extLst>
              </a:tr>
              <a:tr h="784863"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Egocentrism</a:t>
                      </a:r>
                      <a:endParaRPr lang="en-GB" sz="16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seeing others' perspectives</a:t>
                      </a: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Withdrawal may reflect inability to "read" social situations</a:t>
                      </a:r>
                    </a:p>
                  </a:txBody>
                  <a:tcPr marL="101600" marR="101600" marT="63500" marB="63500"/>
                </a:tc>
                <a:extLst>
                  <a:ext uri="{0D108BD9-81ED-4DB2-BD59-A6C34878D82A}">
                    <a16:rowId xmlns:a16="http://schemas.microsoft.com/office/drawing/2014/main" val="4122437567"/>
                  </a:ext>
                </a:extLst>
              </a:tr>
              <a:tr h="568086"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Centration</a:t>
                      </a:r>
                      <a:endParaRPr lang="en-GB" sz="16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Focusing on one aspect of a situation</a:t>
                      </a: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Overwhelmed by complex group dynamics</a:t>
                      </a:r>
                    </a:p>
                  </a:txBody>
                  <a:tcPr marL="101600" marR="101600" marT="63500" marB="63500"/>
                </a:tc>
                <a:extLst>
                  <a:ext uri="{0D108BD9-81ED-4DB2-BD59-A6C34878D82A}">
                    <a16:rowId xmlns:a16="http://schemas.microsoft.com/office/drawing/2014/main" val="1462513071"/>
                  </a:ext>
                </a:extLst>
              </a:tr>
              <a:tr h="784863"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Irreversibility</a:t>
                      </a:r>
                      <a:endParaRPr lang="en-GB" sz="16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Cannot mentally reverse actions</a:t>
                      </a: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adapting to transitions (separation, new settings)</a:t>
                      </a:r>
                    </a:p>
                  </a:txBody>
                  <a:tcPr marL="101600" marR="101600" marT="63500" marB="63500"/>
                </a:tc>
                <a:extLst>
                  <a:ext uri="{0D108BD9-81ED-4DB2-BD59-A6C34878D82A}">
                    <a16:rowId xmlns:a16="http://schemas.microsoft.com/office/drawing/2014/main" val="423603803"/>
                  </a:ext>
                </a:extLst>
              </a:tr>
              <a:tr h="622998"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Animism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Attributing life to inanimate objects</a:t>
                      </a: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use this in play if given supportive environment</a:t>
                      </a:r>
                    </a:p>
                  </a:txBody>
                  <a:tcPr marL="101600" marR="101600" marT="63500" marB="63500"/>
                </a:tc>
                <a:extLst>
                  <a:ext uri="{0D108BD9-81ED-4DB2-BD59-A6C34878D82A}">
                    <a16:rowId xmlns:a16="http://schemas.microsoft.com/office/drawing/2014/main" val="2471029281"/>
                  </a:ext>
                </a:extLst>
              </a:tr>
              <a:tr h="784863"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Pretend Play</a:t>
                      </a:r>
                      <a:endParaRPr lang="en-GB" sz="16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Increasingly sophisticated symbolic play</a:t>
                      </a:r>
                    </a:p>
                  </a:txBody>
                  <a:tcPr marL="101600" marR="101600" marT="63500" marB="63500"/>
                </a:tc>
                <a:tc>
                  <a:txBody>
                    <a:bodyPr/>
                    <a:lstStyle/>
                    <a:p>
                      <a:pPr marL="0" marR="0" algn="l" fontAlgn="t">
                        <a:lnSpc>
                          <a:spcPts val="1650"/>
                        </a:lnSpc>
                        <a:buNone/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Rarely plays independently – play schemas underdeveloped</a:t>
                      </a:r>
                    </a:p>
                  </a:txBody>
                  <a:tcPr marL="101600" marR="101600" marT="63500" marB="63500"/>
                </a:tc>
                <a:extLst>
                  <a:ext uri="{0D108BD9-81ED-4DB2-BD59-A6C34878D82A}">
                    <a16:rowId xmlns:a16="http://schemas.microsoft.com/office/drawing/2014/main" val="309050451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9488"/>
            <a:ext cx="8229600" cy="871870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Applying Piaget to Isaac's Experiences</a:t>
            </a:r>
            <a:br>
              <a:rPr lang="en-GB" b="1" dirty="0"/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25286"/>
            <a:ext cx="8229600" cy="5200877"/>
          </a:xfrm>
        </p:spPr>
        <p:txBody>
          <a:bodyPr>
            <a:normAutofit/>
          </a:bodyPr>
          <a:lstStyle/>
          <a:p>
            <a:pPr marL="0" indent="0" algn="ctr" fontAlgn="base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Disrupted Childcare &amp; Relocation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Piaget emphasised that children construct knowledge through interaction with a stable environment.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Frequent changes inconsistent environmental input  disrupted schema development.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Isaac has not had time to assimilate and accommodate to one setting before facing another.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Result: Cognitive overload when expected to engage in group activities.</a:t>
            </a:r>
          </a:p>
          <a:p>
            <a:pPr marL="0" indent="0" fontAlgn="base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334BE-2DCA-A20F-1886-EBC56761F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23284"/>
            <a:ext cx="4040188" cy="5902879"/>
          </a:xfrm>
        </p:spPr>
        <p:txBody>
          <a:bodyPr>
            <a:normAutofit/>
          </a:bodyPr>
          <a:lstStyle/>
          <a:p>
            <a:pPr fontAlgn="base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2. Maternal Postnatal Depression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Depressed mothers engage in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less verbal interaction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fewer scaffolding opportunities.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fontAlgn="base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Piaget viewed language as emerging from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social interaction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– reduced maternal responsiveness  fewer opportunities for symbolic development.</a:t>
            </a:r>
          </a:p>
          <a:p>
            <a:pPr fontAlgn="base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Mother's low confidence means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less guided participation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in play and learning.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88B39B-73AD-7F48-5986-0641C26017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40718" y="223284"/>
            <a:ext cx="4041775" cy="6285651"/>
          </a:xfrm>
        </p:spPr>
        <p:txBody>
          <a:bodyPr>
            <a:normAutofit/>
          </a:bodyPr>
          <a:lstStyle/>
          <a:p>
            <a:pPr fontAlgn="base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3. Limited Social Interaction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Preoperational children learn through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peer interaction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socially mediated experiences.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Isaac's isolation means fewer opportunities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decentre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(move beyond egocentrism).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activities are cognitively demanding because they require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perspective-taking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a skill Isaac hasn't had chance to develop.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512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AD9F49-A125-057E-FD86-C2058CD547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308344"/>
            <a:ext cx="4040188" cy="5817819"/>
          </a:xfrm>
        </p:spPr>
        <p:txBody>
          <a:bodyPr>
            <a:normAutofit fontScale="32500" lnSpcReduction="20000"/>
          </a:bodyPr>
          <a:lstStyle/>
          <a:p>
            <a:pPr fontAlgn="base"/>
            <a:r>
              <a:rPr lang="en-GB" sz="7400" dirty="0">
                <a:latin typeface="Arial" panose="020B0604020202020204" pitchFamily="34" charset="0"/>
                <a:cs typeface="Arial" panose="020B0604020202020204" pitchFamily="34" charset="0"/>
              </a:rPr>
              <a:t>4. Emotional Responses (Separation Distress, Clinginess)</a:t>
            </a:r>
          </a:p>
          <a:p>
            <a:pPr fontAlgn="base"/>
            <a:r>
              <a:rPr lang="en-GB" sz="7400" dirty="0">
                <a:latin typeface="Arial" panose="020B0604020202020204" pitchFamily="34" charset="0"/>
                <a:cs typeface="Arial" panose="020B0604020202020204" pitchFamily="34" charset="0"/>
              </a:rPr>
              <a:t>From a Piagetian view: Isaac's object permanence may be underdeveloped or unstable</a:t>
            </a:r>
          </a:p>
          <a:p>
            <a:pPr fontAlgn="base"/>
            <a:r>
              <a:rPr lang="en-GB" sz="7400" dirty="0">
                <a:latin typeface="Arial" panose="020B0604020202020204" pitchFamily="34" charset="0"/>
                <a:cs typeface="Arial" panose="020B0604020202020204" pitchFamily="34" charset="0"/>
              </a:rPr>
              <a:t>He may not yet have a robust mental representation that his mother continues to exist when absent</a:t>
            </a:r>
          </a:p>
          <a:p>
            <a:pPr fontAlgn="base"/>
            <a:r>
              <a:rPr lang="en-GB" sz="7400" dirty="0">
                <a:latin typeface="Arial" panose="020B0604020202020204" pitchFamily="34" charset="0"/>
                <a:cs typeface="Arial" panose="020B0604020202020204" pitchFamily="34" charset="0"/>
              </a:rPr>
              <a:t>Separation  genuine cognitive uncertainty about her return, not purely "emotional" anxiety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CA88FA-7C8D-BDBF-276C-A03611EBB4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308344"/>
            <a:ext cx="4041775" cy="5817819"/>
          </a:xfrm>
        </p:spPr>
        <p:txBody>
          <a:bodyPr>
            <a:normAutofit fontScale="32500" lnSpcReduction="20000"/>
          </a:bodyPr>
          <a:lstStyle/>
          <a:p>
            <a:pPr fontAlgn="base"/>
            <a:r>
              <a:rPr lang="en-GB" sz="7400" dirty="0">
                <a:latin typeface="Arial" panose="020B0604020202020204" pitchFamily="34" charset="0"/>
                <a:cs typeface="Arial" panose="020B0604020202020204" pitchFamily="34" charset="0"/>
              </a:rPr>
              <a:t>5. Language Delay</a:t>
            </a:r>
          </a:p>
          <a:p>
            <a:pPr fontAlgn="base"/>
            <a:r>
              <a:rPr lang="en-GB" sz="7400" dirty="0">
                <a:latin typeface="Arial" panose="020B0604020202020204" pitchFamily="34" charset="0"/>
                <a:cs typeface="Arial" panose="020B0604020202020204" pitchFamily="34" charset="0"/>
              </a:rPr>
              <a:t>Language is the primary tool of the preoperational stage for representing the world symbolically </a:t>
            </a:r>
          </a:p>
          <a:p>
            <a:pPr fontAlgn="base"/>
            <a:r>
              <a:rPr lang="en-GB" sz="7400" dirty="0">
                <a:latin typeface="Arial" panose="020B0604020202020204" pitchFamily="34" charset="0"/>
                <a:cs typeface="Arial" panose="020B0604020202020204" pitchFamily="34" charset="0"/>
              </a:rPr>
              <a:t>Reduced verbal input from depressed mother  disrupted childcare  impoverished language environment</a:t>
            </a:r>
          </a:p>
          <a:p>
            <a:pPr fontAlgn="base"/>
            <a:r>
              <a:rPr lang="en-GB" sz="7400" dirty="0">
                <a:latin typeface="Arial" panose="020B0604020202020204" pitchFamily="34" charset="0"/>
                <a:cs typeface="Arial" panose="020B0604020202020204" pitchFamily="34" charset="0"/>
              </a:rPr>
              <a:t>Without language, Isaac cannot engage in private speech (self-regulation) or social communication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3082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34720"/>
            <a:ext cx="8229600" cy="5191443"/>
          </a:xfrm>
        </p:spPr>
        <p:txBody>
          <a:bodyPr>
            <a:normAutofit fontScale="40000" lnSpcReduction="20000"/>
          </a:bodyPr>
          <a:lstStyle/>
          <a:p>
            <a:pPr marL="0" indent="0" fontAlgn="base">
              <a:buNone/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Biological (Nature): 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Temperament: slower-to-warm-up.</a:t>
            </a:r>
          </a:p>
          <a:p>
            <a:pPr fontAlgn="base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Brain maturation: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biologically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ready for preoperational tasks.</a:t>
            </a:r>
          </a:p>
          <a:p>
            <a:pPr fontAlgn="base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(Nurture):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Rich, varied experiences needed to build plans Isaac's environment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impoverished.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Language/symbolic thought need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social mediation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reduced interaction  delay.</a:t>
            </a:r>
          </a:p>
          <a:p>
            <a:pPr fontAlgn="base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More Knowledgeable Others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 extend thinking Isaac lacked consistent .</a:t>
            </a:r>
          </a:p>
          <a:p>
            <a:pPr fontAlgn="base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Limited play Isaac had limited independent/social play(limited  learning).</a:t>
            </a:r>
          </a:p>
          <a:p>
            <a:pPr fontAlgn="base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Piaget views Biology provides stage sequence;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experience determines quality and timing.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400"/>
            </a:pP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A3A89-5211-34F8-2BA6-DFD86BD2A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914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Support Plan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A9B051-B4E8-E900-0688-3928C00AC4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5814" y="914400"/>
            <a:ext cx="4306186" cy="5668961"/>
          </a:xfrm>
        </p:spPr>
        <p:txBody>
          <a:bodyPr>
            <a:normAutofit fontScale="25000" lnSpcReduction="20000"/>
          </a:bodyPr>
          <a:lstStyle/>
          <a:p>
            <a:pPr fontAlgn="base"/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Schema-Building Through Play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Concrete materials (blocks, sand, water, art).</a:t>
            </a: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Follow Isaac's interests → active assimilation/accommodation.</a:t>
            </a:r>
          </a:p>
          <a:p>
            <a:pPr fontAlgn="base"/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Language-Rich Symbolic Environments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Narrative play: staff model language, no pressure to respond</a:t>
            </a: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Symbolic props: dolls, toy phones, kitchen sets.</a:t>
            </a: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Picture books, storytelling.</a:t>
            </a:r>
          </a:p>
          <a:p>
            <a:pPr fontAlgn="base"/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Graduated Social Interaction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1-to-1 → small groups (2–3) → larger groups</a:t>
            </a: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Role-play for safe perspective-taking practice.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9DC4BF-5BEB-0FFE-FC60-22189BE05B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6853" y="663787"/>
            <a:ext cx="4229947" cy="6077255"/>
          </a:xfrm>
        </p:spPr>
        <p:txBody>
          <a:bodyPr>
            <a:normAutofit fontScale="25000" lnSpcReduction="20000"/>
          </a:bodyPr>
          <a:lstStyle/>
          <a:p>
            <a:pPr fontAlgn="base"/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Consistency and Routine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Predictable schedule → reduces cognitive load</a:t>
            </a:r>
          </a:p>
          <a:p>
            <a:pPr lvl="1" fontAlgn="base"/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Visual timetables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concrete representation of day.</a:t>
            </a:r>
          </a:p>
          <a:p>
            <a:pPr lvl="1" fontAlgn="base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Gradual transitions with warning.</a:t>
            </a:r>
          </a:p>
          <a:p>
            <a:pPr fontAlgn="base"/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Parental Support and Modelling</a:t>
            </a: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Demonstrate symbolic play techniques to mother.</a:t>
            </a: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Language stimulation: describing activities, singing, reading</a:t>
            </a: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Build mother's confidence as MKO (Vygotskyan extension).</a:t>
            </a:r>
          </a:p>
          <a:p>
            <a:pPr fontAlgn="base"/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Speech &amp; Language Therapy  symbolic language intervention.</a:t>
            </a: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Health Visitor milestone monitoring</a:t>
            </a: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Perinatal Mental Health mother's recovery</a:t>
            </a: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Educational Psychology formal cognitive assessment.</a:t>
            </a:r>
          </a:p>
          <a:p>
            <a:pPr fontAlgn="base"/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Emotional Regulation (Cognitive Strategies)</a:t>
            </a: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Label emotions with concrete language</a:t>
            </a:r>
          </a:p>
          <a:p>
            <a:pPr lvl="1" fontAlgn="base"/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Visual emotion cards</a:t>
            </a: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 symbolic representation of feelings</a:t>
            </a:r>
          </a:p>
          <a:p>
            <a:pPr lvl="1" fontAlgn="base"/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Calm-down spaces with sensory materials.</a:t>
            </a:r>
          </a:p>
          <a:p>
            <a:pPr lvl="1"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35465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A385353-BF36-C2AC-2118-2072431A86A6}"/>
              </a:ext>
            </a:extLst>
          </p:cNvPr>
          <p:cNvSpPr txBox="1"/>
          <p:nvPr/>
        </p:nvSpPr>
        <p:spPr>
          <a:xfrm>
            <a:off x="685800" y="208616"/>
            <a:ext cx="70121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 of Piaget's Theory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B08B1F-64EF-550B-87BF-37C99599DF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" y="1600200"/>
            <a:ext cx="7979229" cy="452596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Strengths:  Provides clear developmental milestones for observing and assessing children.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Emphasises active learning  children construct knowledge, not passive recipients.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Play-based pedagogy is directly informed by Piaget's stages.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Individual observation framework helps identify children not meeting expected milestones.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influence on EYFS (Early Years Foundation Stage) curriculum in England – London.</a:t>
            </a:r>
          </a:p>
        </p:txBody>
      </p:sp>
    </p:spTree>
    <p:extLst>
      <p:ext uri="{BB962C8B-B14F-4D97-AF65-F5344CB8AC3E}">
        <p14:creationId xmlns:p14="http://schemas.microsoft.com/office/powerpoint/2010/main" val="862730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DA779-7FB7-DFE2-F26C-FC0D11DD9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Limitations: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4BB5E0-857F-2AE7-060F-2BF2B27D58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199" y="2174875"/>
            <a:ext cx="8229599" cy="3951288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Underestimates children (Baillargeon) 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Too floppy development is continuous.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Ignores emotion/attachment  misses Isaac's real needs 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Cultural bias: Western individualism; London's diversity needs adaptation 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Dasen (1994):  Native children  different cognitive priorities.</a:t>
            </a:r>
          </a:p>
        </p:txBody>
      </p:sp>
    </p:spTree>
    <p:extLst>
      <p:ext uri="{BB962C8B-B14F-4D97-AF65-F5344CB8AC3E}">
        <p14:creationId xmlns:p14="http://schemas.microsoft.com/office/powerpoint/2010/main" val="8961291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843643"/>
            <a:ext cx="8523514" cy="5568043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Piaget's Cognitive Development Theory provides a valuable framework for understanding Isaac's language delay, withdrawal, and difficulty with group activities as manifestations of disrupted preoperational development.</a:t>
            </a:r>
          </a:p>
          <a:p>
            <a:pPr marL="0" indent="0" fontAlgn="base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His symbolic function, social cognition, and language have been affected by inconsistent environmental stimulation and reduced social interaction</a:t>
            </a:r>
          </a:p>
          <a:p>
            <a:pPr marL="0" indent="0" fontAlgn="base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Repair is possible through:</a:t>
            </a:r>
          </a:p>
          <a:p>
            <a:pPr lvl="1" fontAlgn="base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Schema-building play.</a:t>
            </a:r>
          </a:p>
          <a:p>
            <a:pPr lvl="1" fontAlgn="base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environments (including circle time with symbolic props and songs).</a:t>
            </a:r>
          </a:p>
          <a:p>
            <a:pPr lvl="1" fontAlgn="base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Graduated social experiences.</a:t>
            </a:r>
          </a:p>
          <a:p>
            <a:pPr marL="0" indent="0" fontAlgn="base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Multi-agency support addressing both Isaac's cognitive needs and his mother's wellbeing offers the best chance for positive developmental outcomes.</a:t>
            </a:r>
          </a:p>
          <a:p>
            <a:pPr marL="0" indent="0">
              <a:buNone/>
            </a:pPr>
            <a:br>
              <a:rPr lang="en-GB" sz="2000" dirty="0"/>
            </a:br>
            <a:endParaRPr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 fontScale="62500" lnSpcReduction="20000"/>
          </a:bodyPr>
          <a:lstStyle/>
          <a:p>
            <a:pPr marL="0" indent="0" fontAlgn="base">
              <a:buNone/>
            </a:pPr>
            <a:r>
              <a:rPr sz="2900" dirty="0">
                <a:latin typeface="Arial" panose="020B0604020202020204" pitchFamily="34" charset="0"/>
                <a:cs typeface="Arial" panose="020B0604020202020204" pitchFamily="34" charset="0"/>
              </a:rPr>
              <a:t>Piaget (1952); Berk (2022); Bee &amp; Boyd (2020);</a:t>
            </a:r>
            <a:br>
              <a:rPr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900" dirty="0">
                <a:latin typeface="Arial" panose="020B0604020202020204" pitchFamily="34" charset="0"/>
                <a:cs typeface="Arial" panose="020B0604020202020204" pitchFamily="34" charset="0"/>
              </a:rPr>
              <a:t>DfE EYFS (2024); Shaffer &amp; Kipp (2021)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Babakr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Z.H., Mohamedamin, P. and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Kakamad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K. (2019) 'Piaget's cognitive developmental theory: critical review',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Education Quarterly Reviews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2(3), pp. 517-524.</a:t>
            </a:r>
          </a:p>
          <a:p>
            <a:pPr marL="0" indent="0" fontAlgn="base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Dasen, P.R. (1994) 'Culture and cognitive development from a Piagetian perspective', in Lonner, W.J. and Malpass, R.S. (eds.)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Psychology and Culture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Boston: Allyn and Bacon, pp. 145-149.</a:t>
            </a:r>
          </a:p>
          <a:p>
            <a:pPr marL="0" indent="0" fontAlgn="base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Gowrie NSW (2026) 'Piaget's theory and the stages of cognitive development',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Gowrie NSW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3 February.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https://www.gowriensw.com.au/thought-leadership/piaget-theory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(Accessed: 10 July 2026).</a:t>
            </a:r>
          </a:p>
          <a:p>
            <a:pPr marL="0" indent="0" fontAlgn="base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Lumen Learning (2025) 'Learn It 5—Piaget's preoperational stage',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Psychology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https://content.one.lumenlearning.com/introductiontopsychology/chapter/9-2-3-learn-it-piagets-preoperational-stage/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(Accessed: 10 July 2026).</a:t>
            </a:r>
          </a:p>
          <a:p>
            <a:pPr marL="0" indent="0" fontAlgn="base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Marwaha, S., Goswami, M. and Vashist, B. (2017) 'Prevalence of principles of Piaget's theory among 4-7-year-old children and their correlation with IQ', 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JCDR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11(8), pp. CC11-CC15</a:t>
            </a:r>
          </a:p>
          <a:p>
            <a:pPr>
              <a:defRPr sz="2400"/>
            </a:pPr>
            <a:endParaRPr lang="en-GB" dirty="0"/>
          </a:p>
          <a:p>
            <a:pPr>
              <a:defRPr sz="2400"/>
            </a:pPr>
            <a:endParaRPr lang="en-GB" dirty="0"/>
          </a:p>
          <a:p>
            <a:pPr>
              <a:defRPr sz="2400"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4852</TotalTime>
  <Words>1403</Words>
  <Application>Microsoft Office PowerPoint</Application>
  <PresentationFormat>On-screen Show (4:3)</PresentationFormat>
  <Paragraphs>140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</vt:lpstr>
      <vt:lpstr>Office Theme</vt:lpstr>
      <vt:lpstr>Module: Psychology in Health and Social Care  </vt:lpstr>
      <vt:lpstr>Introduction </vt:lpstr>
      <vt:lpstr>PowerPoint Presentation</vt:lpstr>
      <vt:lpstr>Piaget's Cognitive Development Theory </vt:lpstr>
      <vt:lpstr>Key Concepts of Piaget's Theory </vt:lpstr>
      <vt:lpstr>Characteristics (Ages 2–7):</vt:lpstr>
      <vt:lpstr>Applying Piaget to Isaac's Experiences </vt:lpstr>
      <vt:lpstr>PowerPoint Presentation</vt:lpstr>
      <vt:lpstr>PowerPoint Presentation</vt:lpstr>
      <vt:lpstr>Nature and Nurture </vt:lpstr>
      <vt:lpstr>Support Plan</vt:lpstr>
      <vt:lpstr>PowerPoint Presentation</vt:lpstr>
      <vt:lpstr>Limitations: 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Gila Raul Domingos Serrote (2510697)</cp:lastModifiedBy>
  <cp:revision>3</cp:revision>
  <dcterms:created xsi:type="dcterms:W3CDTF">2013-01-27T09:14:16Z</dcterms:created>
  <dcterms:modified xsi:type="dcterms:W3CDTF">2026-07-13T11:45:03Z</dcterms:modified>
  <cp:category/>
</cp:coreProperties>
</file>