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ebm" ContentType="video/webm"/>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17D818-46A7-636E-3174-9799C7DCB703}" v="19" dt="2025-01-03T21:05:14.411"/>
    <p1510:client id="{CF92C0C9-39B6-5655-E3F4-0765865CBC0C}" v="1" dt="2025-01-03T23:24:43.649"/>
    <p1510:client id="{FF2F6561-2591-4F59-44D1-004B5560EC8A}" v="4" dt="2025-01-02T21:56:19.8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eve Jacobs (2405955)" userId="S::2405955@student.uwtsd.ac.uk::1773c23e-391b-4252-9ad2-1b8c5889c520" providerId="AD" clId="Web-{4F9E23D3-3F1F-F1E7-6131-0F5EAF4B3CF5}"/>
    <pc:docChg chg="addSld delSld modSld sldOrd addMainMaster delMainMaster">
      <pc:chgData name="Neeve Jacobs (2405955)" userId="S::2405955@student.uwtsd.ac.uk::1773c23e-391b-4252-9ad2-1b8c5889c520" providerId="AD" clId="Web-{4F9E23D3-3F1F-F1E7-6131-0F5EAF4B3CF5}" dt="2024-12-14T21:43:57.721" v="1300" actId="20577"/>
      <pc:docMkLst>
        <pc:docMk/>
      </pc:docMkLst>
      <pc:sldChg chg="addSp modSp mod setBg modClrScheme chgLayout">
        <pc:chgData name="Neeve Jacobs (2405955)" userId="S::2405955@student.uwtsd.ac.uk::1773c23e-391b-4252-9ad2-1b8c5889c520" providerId="AD" clId="Web-{4F9E23D3-3F1F-F1E7-6131-0F5EAF4B3CF5}" dt="2024-12-14T20:44:07.885" v="32" actId="20577"/>
        <pc:sldMkLst>
          <pc:docMk/>
          <pc:sldMk cId="109857222" sldId="256"/>
        </pc:sldMkLst>
        <pc:spChg chg="mod">
          <ac:chgData name="Neeve Jacobs (2405955)" userId="S::2405955@student.uwtsd.ac.uk::1773c23e-391b-4252-9ad2-1b8c5889c520" providerId="AD" clId="Web-{4F9E23D3-3F1F-F1E7-6131-0F5EAF4B3CF5}" dt="2024-12-14T20:44:07.885" v="32" actId="20577"/>
          <ac:spMkLst>
            <pc:docMk/>
            <pc:sldMk cId="109857222" sldId="256"/>
            <ac:spMk id="2" creationId="{00000000-0000-0000-0000-000000000000}"/>
          </ac:spMkLst>
        </pc:spChg>
        <pc:spChg chg="mod">
          <ac:chgData name="Neeve Jacobs (2405955)" userId="S::2405955@student.uwtsd.ac.uk::1773c23e-391b-4252-9ad2-1b8c5889c520" providerId="AD" clId="Web-{4F9E23D3-3F1F-F1E7-6131-0F5EAF4B3CF5}" dt="2024-12-14T20:43:45.072" v="29" actId="20577"/>
          <ac:spMkLst>
            <pc:docMk/>
            <pc:sldMk cId="109857222" sldId="256"/>
            <ac:spMk id="3" creationId="{00000000-0000-0000-0000-000000000000}"/>
          </ac:spMkLst>
        </pc:spChg>
        <pc:spChg chg="add">
          <ac:chgData name="Neeve Jacobs (2405955)" userId="S::2405955@student.uwtsd.ac.uk::1773c23e-391b-4252-9ad2-1b8c5889c520" providerId="AD" clId="Web-{4F9E23D3-3F1F-F1E7-6131-0F5EAF4B3CF5}" dt="2024-12-14T20:43:19.462" v="6"/>
          <ac:spMkLst>
            <pc:docMk/>
            <pc:sldMk cId="109857222" sldId="256"/>
            <ac:spMk id="9" creationId="{E1BC5A67-118C-4E4F-B36D-98915F74798A}"/>
          </ac:spMkLst>
        </pc:spChg>
        <pc:spChg chg="add">
          <ac:chgData name="Neeve Jacobs (2405955)" userId="S::2405955@student.uwtsd.ac.uk::1773c23e-391b-4252-9ad2-1b8c5889c520" providerId="AD" clId="Web-{4F9E23D3-3F1F-F1E7-6131-0F5EAF4B3CF5}" dt="2024-12-14T20:43:19.462" v="6"/>
          <ac:spMkLst>
            <pc:docMk/>
            <pc:sldMk cId="109857222" sldId="256"/>
            <ac:spMk id="11" creationId="{820F8B35-FE0B-427D-9196-5DB8CC6971A9}"/>
          </ac:spMkLst>
        </pc:spChg>
        <pc:picChg chg="add">
          <ac:chgData name="Neeve Jacobs (2405955)" userId="S::2405955@student.uwtsd.ac.uk::1773c23e-391b-4252-9ad2-1b8c5889c520" providerId="AD" clId="Web-{4F9E23D3-3F1F-F1E7-6131-0F5EAF4B3CF5}" dt="2024-12-14T20:43:19.462" v="6"/>
          <ac:picMkLst>
            <pc:docMk/>
            <pc:sldMk cId="109857222" sldId="256"/>
            <ac:picMk id="4" creationId="{003DF546-7810-28A9-B415-EFC59AC52155}"/>
          </ac:picMkLst>
        </pc:picChg>
        <pc:cxnChg chg="add">
          <ac:chgData name="Neeve Jacobs (2405955)" userId="S::2405955@student.uwtsd.ac.uk::1773c23e-391b-4252-9ad2-1b8c5889c520" providerId="AD" clId="Web-{4F9E23D3-3F1F-F1E7-6131-0F5EAF4B3CF5}" dt="2024-12-14T20:43:19.462" v="6"/>
          <ac:cxnSpMkLst>
            <pc:docMk/>
            <pc:sldMk cId="109857222" sldId="256"/>
            <ac:cxnSpMk id="13" creationId="{EF59B18A-94FC-4D49-98EB-BEC65B321A63}"/>
          </ac:cxnSpMkLst>
        </pc:cxnChg>
      </pc:sldChg>
      <pc:sldChg chg="addSp modSp new mod setBg">
        <pc:chgData name="Neeve Jacobs (2405955)" userId="S::2405955@student.uwtsd.ac.uk::1773c23e-391b-4252-9ad2-1b8c5889c520" providerId="AD" clId="Web-{4F9E23D3-3F1F-F1E7-6131-0F5EAF4B3CF5}" dt="2024-12-14T20:46:57.925" v="163" actId="20577"/>
        <pc:sldMkLst>
          <pc:docMk/>
          <pc:sldMk cId="1134779476" sldId="257"/>
        </pc:sldMkLst>
        <pc:spChg chg="mod">
          <ac:chgData name="Neeve Jacobs (2405955)" userId="S::2405955@student.uwtsd.ac.uk::1773c23e-391b-4252-9ad2-1b8c5889c520" providerId="AD" clId="Web-{4F9E23D3-3F1F-F1E7-6131-0F5EAF4B3CF5}" dt="2024-12-14T20:44:34.683" v="46" actId="20577"/>
          <ac:spMkLst>
            <pc:docMk/>
            <pc:sldMk cId="1134779476" sldId="257"/>
            <ac:spMk id="2" creationId="{A16F8EEB-DD2D-6A39-8E40-BFB4722B289C}"/>
          </ac:spMkLst>
        </pc:spChg>
        <pc:spChg chg="mod">
          <ac:chgData name="Neeve Jacobs (2405955)" userId="S::2405955@student.uwtsd.ac.uk::1773c23e-391b-4252-9ad2-1b8c5889c520" providerId="AD" clId="Web-{4F9E23D3-3F1F-F1E7-6131-0F5EAF4B3CF5}" dt="2024-12-14T20:46:57.925" v="163" actId="20577"/>
          <ac:spMkLst>
            <pc:docMk/>
            <pc:sldMk cId="1134779476" sldId="257"/>
            <ac:spMk id="3" creationId="{963DF0AD-2B3A-70B8-ADA3-56280784FDA4}"/>
          </ac:spMkLst>
        </pc:spChg>
        <pc:spChg chg="add">
          <ac:chgData name="Neeve Jacobs (2405955)" userId="S::2405955@student.uwtsd.ac.uk::1773c23e-391b-4252-9ad2-1b8c5889c520" providerId="AD" clId="Web-{4F9E23D3-3F1F-F1E7-6131-0F5EAF4B3CF5}" dt="2024-12-14T20:44:13.089" v="34"/>
          <ac:spMkLst>
            <pc:docMk/>
            <pc:sldMk cId="1134779476" sldId="257"/>
            <ac:spMk id="8" creationId="{ABE3B514-83FE-45D4-988C-78925DD13254}"/>
          </ac:spMkLst>
        </pc:spChg>
        <pc:cxnChg chg="add">
          <ac:chgData name="Neeve Jacobs (2405955)" userId="S::2405955@student.uwtsd.ac.uk::1773c23e-391b-4252-9ad2-1b8c5889c520" providerId="AD" clId="Web-{4F9E23D3-3F1F-F1E7-6131-0F5EAF4B3CF5}" dt="2024-12-14T20:44:13.089" v="34"/>
          <ac:cxnSpMkLst>
            <pc:docMk/>
            <pc:sldMk cId="1134779476" sldId="257"/>
            <ac:cxnSpMk id="10" creationId="{787CBF7F-92AD-42B8-AA3E-C4AF7A2AD3E8}"/>
          </ac:cxnSpMkLst>
        </pc:cxnChg>
      </pc:sldChg>
      <pc:sldChg chg="modSp new del">
        <pc:chgData name="Neeve Jacobs (2405955)" userId="S::2405955@student.uwtsd.ac.uk::1773c23e-391b-4252-9ad2-1b8c5889c520" providerId="AD" clId="Web-{4F9E23D3-3F1F-F1E7-6131-0F5EAF4B3CF5}" dt="2024-12-14T20:50:27.367" v="259"/>
        <pc:sldMkLst>
          <pc:docMk/>
          <pc:sldMk cId="1061287258" sldId="258"/>
        </pc:sldMkLst>
        <pc:spChg chg="mod">
          <ac:chgData name="Neeve Jacobs (2405955)" userId="S::2405955@student.uwtsd.ac.uk::1773c23e-391b-4252-9ad2-1b8c5889c520" providerId="AD" clId="Web-{4F9E23D3-3F1F-F1E7-6131-0F5EAF4B3CF5}" dt="2024-12-14T20:47:44.988" v="189" actId="20577"/>
          <ac:spMkLst>
            <pc:docMk/>
            <pc:sldMk cId="1061287258" sldId="258"/>
            <ac:spMk id="2" creationId="{19C97BB1-A746-0B02-D0C5-D93BCC9124FD}"/>
          </ac:spMkLst>
        </pc:spChg>
        <pc:spChg chg="mod">
          <ac:chgData name="Neeve Jacobs (2405955)" userId="S::2405955@student.uwtsd.ac.uk::1773c23e-391b-4252-9ad2-1b8c5889c520" providerId="AD" clId="Web-{4F9E23D3-3F1F-F1E7-6131-0F5EAF4B3CF5}" dt="2024-12-14T20:48:14.614" v="193" actId="20577"/>
          <ac:spMkLst>
            <pc:docMk/>
            <pc:sldMk cId="1061287258" sldId="258"/>
            <ac:spMk id="3" creationId="{B8B331AD-D289-F458-A7C3-703F4D428985}"/>
          </ac:spMkLst>
        </pc:spChg>
        <pc:spChg chg="mod">
          <ac:chgData name="Neeve Jacobs (2405955)" userId="S::2405955@student.uwtsd.ac.uk::1773c23e-391b-4252-9ad2-1b8c5889c520" providerId="AD" clId="Web-{4F9E23D3-3F1F-F1E7-6131-0F5EAF4B3CF5}" dt="2024-12-14T20:48:08.754" v="191" actId="20577"/>
          <ac:spMkLst>
            <pc:docMk/>
            <pc:sldMk cId="1061287258" sldId="258"/>
            <ac:spMk id="4" creationId="{25472356-EDED-6783-3696-87A598199426}"/>
          </ac:spMkLst>
        </pc:spChg>
      </pc:sldChg>
      <pc:sldChg chg="addSp delSp modSp new">
        <pc:chgData name="Neeve Jacobs (2405955)" userId="S::2405955@student.uwtsd.ac.uk::1773c23e-391b-4252-9ad2-1b8c5889c520" providerId="AD" clId="Web-{4F9E23D3-3F1F-F1E7-6131-0F5EAF4B3CF5}" dt="2024-12-14T20:54:09.625" v="313" actId="1076"/>
        <pc:sldMkLst>
          <pc:docMk/>
          <pc:sldMk cId="3441445802" sldId="259"/>
        </pc:sldMkLst>
        <pc:spChg chg="mod">
          <ac:chgData name="Neeve Jacobs (2405955)" userId="S::2405955@student.uwtsd.ac.uk::1773c23e-391b-4252-9ad2-1b8c5889c520" providerId="AD" clId="Web-{4F9E23D3-3F1F-F1E7-6131-0F5EAF4B3CF5}" dt="2024-12-14T20:49:48.648" v="232" actId="1076"/>
          <ac:spMkLst>
            <pc:docMk/>
            <pc:sldMk cId="3441445802" sldId="259"/>
            <ac:spMk id="2" creationId="{02C39722-B8CA-AC04-3FEC-5710DC9D6899}"/>
          </ac:spMkLst>
        </pc:spChg>
        <pc:spChg chg="add del">
          <ac:chgData name="Neeve Jacobs (2405955)" userId="S::2405955@student.uwtsd.ac.uk::1773c23e-391b-4252-9ad2-1b8c5889c520" providerId="AD" clId="Web-{4F9E23D3-3F1F-F1E7-6131-0F5EAF4B3CF5}" dt="2024-12-14T20:49:03.006" v="212"/>
          <ac:spMkLst>
            <pc:docMk/>
            <pc:sldMk cId="3441445802" sldId="259"/>
            <ac:spMk id="3" creationId="{C245DFA1-E735-6D04-2E33-0EB250622BC9}"/>
          </ac:spMkLst>
        </pc:spChg>
        <pc:spChg chg="add mod">
          <ac:chgData name="Neeve Jacobs (2405955)" userId="S::2405955@student.uwtsd.ac.uk::1773c23e-391b-4252-9ad2-1b8c5889c520" providerId="AD" clId="Web-{4F9E23D3-3F1F-F1E7-6131-0F5EAF4B3CF5}" dt="2024-12-14T20:49:53.820" v="233" actId="1076"/>
          <ac:spMkLst>
            <pc:docMk/>
            <pc:sldMk cId="3441445802" sldId="259"/>
            <ac:spMk id="4" creationId="{42A77498-3158-6A31-5DAD-460B09D8B109}"/>
          </ac:spMkLst>
        </pc:spChg>
        <pc:spChg chg="add mod">
          <ac:chgData name="Neeve Jacobs (2405955)" userId="S::2405955@student.uwtsd.ac.uk::1773c23e-391b-4252-9ad2-1b8c5889c520" providerId="AD" clId="Web-{4F9E23D3-3F1F-F1E7-6131-0F5EAF4B3CF5}" dt="2024-12-14T20:50:20.977" v="258" actId="1076"/>
          <ac:spMkLst>
            <pc:docMk/>
            <pc:sldMk cId="3441445802" sldId="259"/>
            <ac:spMk id="5" creationId="{89B60109-B304-B523-38E0-A4BBA7993CD8}"/>
          </ac:spMkLst>
        </pc:spChg>
        <pc:spChg chg="add del">
          <ac:chgData name="Neeve Jacobs (2405955)" userId="S::2405955@student.uwtsd.ac.uk::1773c23e-391b-4252-9ad2-1b8c5889c520" providerId="AD" clId="Web-{4F9E23D3-3F1F-F1E7-6131-0F5EAF4B3CF5}" dt="2024-12-14T20:51:08.962" v="264"/>
          <ac:spMkLst>
            <pc:docMk/>
            <pc:sldMk cId="3441445802" sldId="259"/>
            <ac:spMk id="6" creationId="{697E70ED-4B4E-18DF-CEB6-AB96817E9AF2}"/>
          </ac:spMkLst>
        </pc:spChg>
        <pc:spChg chg="add mod">
          <ac:chgData name="Neeve Jacobs (2405955)" userId="S::2405955@student.uwtsd.ac.uk::1773c23e-391b-4252-9ad2-1b8c5889c520" providerId="AD" clId="Web-{4F9E23D3-3F1F-F1E7-6131-0F5EAF4B3CF5}" dt="2024-12-14T20:51:08.009" v="263" actId="1076"/>
          <ac:spMkLst>
            <pc:docMk/>
            <pc:sldMk cId="3441445802" sldId="259"/>
            <ac:spMk id="8" creationId="{D9C5FB86-CD56-D986-6F73-EF7197455FFE}"/>
          </ac:spMkLst>
        </pc:spChg>
        <pc:spChg chg="add mod">
          <ac:chgData name="Neeve Jacobs (2405955)" userId="S::2405955@student.uwtsd.ac.uk::1773c23e-391b-4252-9ad2-1b8c5889c520" providerId="AD" clId="Web-{4F9E23D3-3F1F-F1E7-6131-0F5EAF4B3CF5}" dt="2024-12-14T20:52:13.261" v="289" actId="1076"/>
          <ac:spMkLst>
            <pc:docMk/>
            <pc:sldMk cId="3441445802" sldId="259"/>
            <ac:spMk id="9" creationId="{EF0EA14E-0357-C1DC-DB48-27C63F458246}"/>
          </ac:spMkLst>
        </pc:spChg>
        <pc:spChg chg="add mod">
          <ac:chgData name="Neeve Jacobs (2405955)" userId="S::2405955@student.uwtsd.ac.uk::1773c23e-391b-4252-9ad2-1b8c5889c520" providerId="AD" clId="Web-{4F9E23D3-3F1F-F1E7-6131-0F5EAF4B3CF5}" dt="2024-12-14T20:53:34.966" v="303" actId="1076"/>
          <ac:spMkLst>
            <pc:docMk/>
            <pc:sldMk cId="3441445802" sldId="259"/>
            <ac:spMk id="10" creationId="{2E221171-58D4-D7C4-F6DC-DC0291F0E24C}"/>
          </ac:spMkLst>
        </pc:spChg>
        <pc:spChg chg="add del">
          <ac:chgData name="Neeve Jacobs (2405955)" userId="S::2405955@student.uwtsd.ac.uk::1773c23e-391b-4252-9ad2-1b8c5889c520" providerId="AD" clId="Web-{4F9E23D3-3F1F-F1E7-6131-0F5EAF4B3CF5}" dt="2024-12-14T20:54:06.750" v="312"/>
          <ac:spMkLst>
            <pc:docMk/>
            <pc:sldMk cId="3441445802" sldId="259"/>
            <ac:spMk id="11" creationId="{14A4173E-D709-0783-3711-E6DC0B1205A8}"/>
          </ac:spMkLst>
        </pc:spChg>
        <pc:spChg chg="add mod">
          <ac:chgData name="Neeve Jacobs (2405955)" userId="S::2405955@student.uwtsd.ac.uk::1773c23e-391b-4252-9ad2-1b8c5889c520" providerId="AD" clId="Web-{4F9E23D3-3F1F-F1E7-6131-0F5EAF4B3CF5}" dt="2024-12-14T20:54:09.625" v="313" actId="1076"/>
          <ac:spMkLst>
            <pc:docMk/>
            <pc:sldMk cId="3441445802" sldId="259"/>
            <ac:spMk id="13" creationId="{3EEA2E75-1208-79E8-D22E-C5F728F3C74E}"/>
          </ac:spMkLst>
        </pc:spChg>
        <pc:picChg chg="add mod">
          <ac:chgData name="Neeve Jacobs (2405955)" userId="S::2405955@student.uwtsd.ac.uk::1773c23e-391b-4252-9ad2-1b8c5889c520" providerId="AD" clId="Web-{4F9E23D3-3F1F-F1E7-6131-0F5EAF4B3CF5}" dt="2024-12-14T20:51:25.400" v="265" actId="1076"/>
          <ac:picMkLst>
            <pc:docMk/>
            <pc:sldMk cId="3441445802" sldId="259"/>
            <ac:picMk id="7" creationId="{F446DF3D-1C46-78F2-B001-C378E4F57392}"/>
          </ac:picMkLst>
        </pc:picChg>
        <pc:picChg chg="add mod">
          <ac:chgData name="Neeve Jacobs (2405955)" userId="S::2405955@student.uwtsd.ac.uk::1773c23e-391b-4252-9ad2-1b8c5889c520" providerId="AD" clId="Web-{4F9E23D3-3F1F-F1E7-6131-0F5EAF4B3CF5}" dt="2024-12-14T20:54:05.407" v="310" actId="14100"/>
          <ac:picMkLst>
            <pc:docMk/>
            <pc:sldMk cId="3441445802" sldId="259"/>
            <ac:picMk id="12" creationId="{4CEAD3AA-7E27-B8D5-704A-ED553CA30CAB}"/>
          </ac:picMkLst>
        </pc:picChg>
      </pc:sldChg>
      <pc:sldChg chg="modSp new">
        <pc:chgData name="Neeve Jacobs (2405955)" userId="S::2405955@student.uwtsd.ac.uk::1773c23e-391b-4252-9ad2-1b8c5889c520" providerId="AD" clId="Web-{4F9E23D3-3F1F-F1E7-6131-0F5EAF4B3CF5}" dt="2024-12-14T20:59:29.368" v="429" actId="20577"/>
        <pc:sldMkLst>
          <pc:docMk/>
          <pc:sldMk cId="2362093304" sldId="260"/>
        </pc:sldMkLst>
        <pc:spChg chg="mod">
          <ac:chgData name="Neeve Jacobs (2405955)" userId="S::2405955@student.uwtsd.ac.uk::1773c23e-391b-4252-9ad2-1b8c5889c520" providerId="AD" clId="Web-{4F9E23D3-3F1F-F1E7-6131-0F5EAF4B3CF5}" dt="2024-12-14T20:56:56.270" v="390" actId="1076"/>
          <ac:spMkLst>
            <pc:docMk/>
            <pc:sldMk cId="2362093304" sldId="260"/>
            <ac:spMk id="2" creationId="{8B2CBBCE-C8B1-DB2B-72D5-995C71461452}"/>
          </ac:spMkLst>
        </pc:spChg>
        <pc:spChg chg="mod">
          <ac:chgData name="Neeve Jacobs (2405955)" userId="S::2405955@student.uwtsd.ac.uk::1773c23e-391b-4252-9ad2-1b8c5889c520" providerId="AD" clId="Web-{4F9E23D3-3F1F-F1E7-6131-0F5EAF4B3CF5}" dt="2024-12-14T20:57:03.755" v="392" actId="1076"/>
          <ac:spMkLst>
            <pc:docMk/>
            <pc:sldMk cId="2362093304" sldId="260"/>
            <ac:spMk id="3" creationId="{2C4869E5-8783-D062-8A7B-0C2A50EDF5DF}"/>
          </ac:spMkLst>
        </pc:spChg>
        <pc:spChg chg="mod">
          <ac:chgData name="Neeve Jacobs (2405955)" userId="S::2405955@student.uwtsd.ac.uk::1773c23e-391b-4252-9ad2-1b8c5889c520" providerId="AD" clId="Web-{4F9E23D3-3F1F-F1E7-6131-0F5EAF4B3CF5}" dt="2024-12-14T20:58:20.569" v="413" actId="20577"/>
          <ac:spMkLst>
            <pc:docMk/>
            <pc:sldMk cId="2362093304" sldId="260"/>
            <ac:spMk id="4" creationId="{EDC97014-3508-A248-A4B4-33944BD3D2D7}"/>
          </ac:spMkLst>
        </pc:spChg>
        <pc:spChg chg="mod">
          <ac:chgData name="Neeve Jacobs (2405955)" userId="S::2405955@student.uwtsd.ac.uk::1773c23e-391b-4252-9ad2-1b8c5889c520" providerId="AD" clId="Web-{4F9E23D3-3F1F-F1E7-6131-0F5EAF4B3CF5}" dt="2024-12-14T20:58:31.335" v="415" actId="1076"/>
          <ac:spMkLst>
            <pc:docMk/>
            <pc:sldMk cId="2362093304" sldId="260"/>
            <ac:spMk id="5" creationId="{26319C99-DF6A-D969-66FD-EB6E4F848226}"/>
          </ac:spMkLst>
        </pc:spChg>
        <pc:spChg chg="mod">
          <ac:chgData name="Neeve Jacobs (2405955)" userId="S::2405955@student.uwtsd.ac.uk::1773c23e-391b-4252-9ad2-1b8c5889c520" providerId="AD" clId="Web-{4F9E23D3-3F1F-F1E7-6131-0F5EAF4B3CF5}" dt="2024-12-14T20:59:29.368" v="429" actId="20577"/>
          <ac:spMkLst>
            <pc:docMk/>
            <pc:sldMk cId="2362093304" sldId="260"/>
            <ac:spMk id="6" creationId="{8110C9F8-AC1A-6421-806A-1A59B76378B8}"/>
          </ac:spMkLst>
        </pc:spChg>
      </pc:sldChg>
      <pc:sldChg chg="addSp delSp modSp new">
        <pc:chgData name="Neeve Jacobs (2405955)" userId="S::2405955@student.uwtsd.ac.uk::1773c23e-391b-4252-9ad2-1b8c5889c520" providerId="AD" clId="Web-{4F9E23D3-3F1F-F1E7-6131-0F5EAF4B3CF5}" dt="2024-12-14T21:04:43.579" v="520" actId="1076"/>
        <pc:sldMkLst>
          <pc:docMk/>
          <pc:sldMk cId="3100674643" sldId="261"/>
        </pc:sldMkLst>
        <pc:spChg chg="mod">
          <ac:chgData name="Neeve Jacobs (2405955)" userId="S::2405955@student.uwtsd.ac.uk::1773c23e-391b-4252-9ad2-1b8c5889c520" providerId="AD" clId="Web-{4F9E23D3-3F1F-F1E7-6131-0F5EAF4B3CF5}" dt="2024-12-14T21:02:24.591" v="473" actId="1076"/>
          <ac:spMkLst>
            <pc:docMk/>
            <pc:sldMk cId="3100674643" sldId="261"/>
            <ac:spMk id="2" creationId="{5F4377D4-804A-4BA2-22FF-1E2224F1033E}"/>
          </ac:spMkLst>
        </pc:spChg>
        <pc:spChg chg="add mod">
          <ac:chgData name="Neeve Jacobs (2405955)" userId="S::2405955@student.uwtsd.ac.uk::1773c23e-391b-4252-9ad2-1b8c5889c520" providerId="AD" clId="Web-{4F9E23D3-3F1F-F1E7-6131-0F5EAF4B3CF5}" dt="2024-12-14T21:02:29.404" v="474" actId="1076"/>
          <ac:spMkLst>
            <pc:docMk/>
            <pc:sldMk cId="3100674643" sldId="261"/>
            <ac:spMk id="3" creationId="{53C9EA29-F9A2-5BC3-05C2-06819CB0EEC9}"/>
          </ac:spMkLst>
        </pc:spChg>
        <pc:spChg chg="add del">
          <ac:chgData name="Neeve Jacobs (2405955)" userId="S::2405955@student.uwtsd.ac.uk::1773c23e-391b-4252-9ad2-1b8c5889c520" providerId="AD" clId="Web-{4F9E23D3-3F1F-F1E7-6131-0F5EAF4B3CF5}" dt="2024-12-14T21:02:13.388" v="470"/>
          <ac:spMkLst>
            <pc:docMk/>
            <pc:sldMk cId="3100674643" sldId="261"/>
            <ac:spMk id="4" creationId="{8E9DEFC9-BE2F-EFE3-8EE0-83548B35F6EB}"/>
          </ac:spMkLst>
        </pc:spChg>
        <pc:spChg chg="add mod">
          <ac:chgData name="Neeve Jacobs (2405955)" userId="S::2405955@student.uwtsd.ac.uk::1773c23e-391b-4252-9ad2-1b8c5889c520" providerId="AD" clId="Web-{4F9E23D3-3F1F-F1E7-6131-0F5EAF4B3CF5}" dt="2024-12-14T21:02:21.544" v="472" actId="20577"/>
          <ac:spMkLst>
            <pc:docMk/>
            <pc:sldMk cId="3100674643" sldId="261"/>
            <ac:spMk id="5" creationId="{C2C0EFEE-AA7F-6804-AE72-6AD1968253D0}"/>
          </ac:spMkLst>
        </pc:spChg>
        <pc:spChg chg="add mod">
          <ac:chgData name="Neeve Jacobs (2405955)" userId="S::2405955@student.uwtsd.ac.uk::1773c23e-391b-4252-9ad2-1b8c5889c520" providerId="AD" clId="Web-{4F9E23D3-3F1F-F1E7-6131-0F5EAF4B3CF5}" dt="2024-12-14T21:02:44.154" v="478" actId="1076"/>
          <ac:spMkLst>
            <pc:docMk/>
            <pc:sldMk cId="3100674643" sldId="261"/>
            <ac:spMk id="7" creationId="{D59E8E6D-3E7B-B223-A67E-E4763EAA9A27}"/>
          </ac:spMkLst>
        </pc:spChg>
        <pc:spChg chg="add del">
          <ac:chgData name="Neeve Jacobs (2405955)" userId="S::2405955@student.uwtsd.ac.uk::1773c23e-391b-4252-9ad2-1b8c5889c520" providerId="AD" clId="Web-{4F9E23D3-3F1F-F1E7-6131-0F5EAF4B3CF5}" dt="2024-12-14T21:03:27.030" v="495"/>
          <ac:spMkLst>
            <pc:docMk/>
            <pc:sldMk cId="3100674643" sldId="261"/>
            <ac:spMk id="8" creationId="{49CD0C24-A9C9-BA96-552D-EABEBE89C7B7}"/>
          </ac:spMkLst>
        </pc:spChg>
        <pc:spChg chg="add del mod">
          <ac:chgData name="Neeve Jacobs (2405955)" userId="S::2405955@student.uwtsd.ac.uk::1773c23e-391b-4252-9ad2-1b8c5889c520" providerId="AD" clId="Web-{4F9E23D3-3F1F-F1E7-6131-0F5EAF4B3CF5}" dt="2024-12-14T21:03:40.281" v="501"/>
          <ac:spMkLst>
            <pc:docMk/>
            <pc:sldMk cId="3100674643" sldId="261"/>
            <ac:spMk id="10" creationId="{A9B01E8B-87AB-08AA-5CD7-8FF954A299D7}"/>
          </ac:spMkLst>
        </pc:spChg>
        <pc:spChg chg="add mod">
          <ac:chgData name="Neeve Jacobs (2405955)" userId="S::2405955@student.uwtsd.ac.uk::1773c23e-391b-4252-9ad2-1b8c5889c520" providerId="AD" clId="Web-{4F9E23D3-3F1F-F1E7-6131-0F5EAF4B3CF5}" dt="2024-12-14T21:03:54.953" v="507" actId="14100"/>
          <ac:spMkLst>
            <pc:docMk/>
            <pc:sldMk cId="3100674643" sldId="261"/>
            <ac:spMk id="11" creationId="{8CF7387F-E362-2164-24F3-F2D429EBBAE0}"/>
          </ac:spMkLst>
        </pc:spChg>
        <pc:spChg chg="add mod">
          <ac:chgData name="Neeve Jacobs (2405955)" userId="S::2405955@student.uwtsd.ac.uk::1773c23e-391b-4252-9ad2-1b8c5889c520" providerId="AD" clId="Web-{4F9E23D3-3F1F-F1E7-6131-0F5EAF4B3CF5}" dt="2024-12-14T21:04:43.579" v="520" actId="1076"/>
          <ac:spMkLst>
            <pc:docMk/>
            <pc:sldMk cId="3100674643" sldId="261"/>
            <ac:spMk id="12" creationId="{278AD72B-3198-0B19-A05A-4E1BD3915815}"/>
          </ac:spMkLst>
        </pc:spChg>
        <pc:picChg chg="add mod">
          <ac:chgData name="Neeve Jacobs (2405955)" userId="S::2405955@student.uwtsd.ac.uk::1773c23e-391b-4252-9ad2-1b8c5889c520" providerId="AD" clId="Web-{4F9E23D3-3F1F-F1E7-6131-0F5EAF4B3CF5}" dt="2024-12-14T21:02:50.607" v="480" actId="1076"/>
          <ac:picMkLst>
            <pc:docMk/>
            <pc:sldMk cId="3100674643" sldId="261"/>
            <ac:picMk id="6" creationId="{57937293-02F2-5192-2C29-897CA1F8C8A5}"/>
          </ac:picMkLst>
        </pc:picChg>
        <pc:picChg chg="add mod">
          <ac:chgData name="Neeve Jacobs (2405955)" userId="S::2405955@student.uwtsd.ac.uk::1773c23e-391b-4252-9ad2-1b8c5889c520" providerId="AD" clId="Web-{4F9E23D3-3F1F-F1E7-6131-0F5EAF4B3CF5}" dt="2024-12-14T21:03:26.296" v="493" actId="1076"/>
          <ac:picMkLst>
            <pc:docMk/>
            <pc:sldMk cId="3100674643" sldId="261"/>
            <ac:picMk id="9" creationId="{C20D9B23-721B-0D35-5DF1-CC3BF7F6BAF6}"/>
          </ac:picMkLst>
        </pc:picChg>
      </pc:sldChg>
      <pc:sldChg chg="modSp new">
        <pc:chgData name="Neeve Jacobs (2405955)" userId="S::2405955@student.uwtsd.ac.uk::1773c23e-391b-4252-9ad2-1b8c5889c520" providerId="AD" clId="Web-{4F9E23D3-3F1F-F1E7-6131-0F5EAF4B3CF5}" dt="2024-12-14T21:37:11.257" v="1221" actId="20577"/>
        <pc:sldMkLst>
          <pc:docMk/>
          <pc:sldMk cId="115396975" sldId="262"/>
        </pc:sldMkLst>
        <pc:spChg chg="mod">
          <ac:chgData name="Neeve Jacobs (2405955)" userId="S::2405955@student.uwtsd.ac.uk::1773c23e-391b-4252-9ad2-1b8c5889c520" providerId="AD" clId="Web-{4F9E23D3-3F1F-F1E7-6131-0F5EAF4B3CF5}" dt="2024-12-14T21:06:33.019" v="565" actId="1076"/>
          <ac:spMkLst>
            <pc:docMk/>
            <pc:sldMk cId="115396975" sldId="262"/>
            <ac:spMk id="2" creationId="{A1E1FE95-503E-5C41-42FD-0E5D8DAAA422}"/>
          </ac:spMkLst>
        </pc:spChg>
        <pc:spChg chg="mod">
          <ac:chgData name="Neeve Jacobs (2405955)" userId="S::2405955@student.uwtsd.ac.uk::1773c23e-391b-4252-9ad2-1b8c5889c520" providerId="AD" clId="Web-{4F9E23D3-3F1F-F1E7-6131-0F5EAF4B3CF5}" dt="2024-12-14T21:07:24.958" v="571" actId="1076"/>
          <ac:spMkLst>
            <pc:docMk/>
            <pc:sldMk cId="115396975" sldId="262"/>
            <ac:spMk id="3" creationId="{26EAA27C-7A36-3D3F-9781-81565CEFB56E}"/>
          </ac:spMkLst>
        </pc:spChg>
        <pc:spChg chg="mod">
          <ac:chgData name="Neeve Jacobs (2405955)" userId="S::2405955@student.uwtsd.ac.uk::1773c23e-391b-4252-9ad2-1b8c5889c520" providerId="AD" clId="Web-{4F9E23D3-3F1F-F1E7-6131-0F5EAF4B3CF5}" dt="2024-12-14T21:35:37.317" v="1217" actId="14100"/>
          <ac:spMkLst>
            <pc:docMk/>
            <pc:sldMk cId="115396975" sldId="262"/>
            <ac:spMk id="4" creationId="{F66BCD73-039B-9AF8-48A0-27BDC783CB5D}"/>
          </ac:spMkLst>
        </pc:spChg>
        <pc:spChg chg="mod">
          <ac:chgData name="Neeve Jacobs (2405955)" userId="S::2405955@student.uwtsd.ac.uk::1773c23e-391b-4252-9ad2-1b8c5889c520" providerId="AD" clId="Web-{4F9E23D3-3F1F-F1E7-6131-0F5EAF4B3CF5}" dt="2024-12-14T21:07:33.943" v="573" actId="1076"/>
          <ac:spMkLst>
            <pc:docMk/>
            <pc:sldMk cId="115396975" sldId="262"/>
            <ac:spMk id="5" creationId="{A00C48F4-AE3D-4D44-2146-98FA30878951}"/>
          </ac:spMkLst>
        </pc:spChg>
        <pc:spChg chg="mod">
          <ac:chgData name="Neeve Jacobs (2405955)" userId="S::2405955@student.uwtsd.ac.uk::1773c23e-391b-4252-9ad2-1b8c5889c520" providerId="AD" clId="Web-{4F9E23D3-3F1F-F1E7-6131-0F5EAF4B3CF5}" dt="2024-12-14T21:37:11.257" v="1221" actId="20577"/>
          <ac:spMkLst>
            <pc:docMk/>
            <pc:sldMk cId="115396975" sldId="262"/>
            <ac:spMk id="6" creationId="{AD43E19A-2C4B-EFD4-4B24-93A4912DE913}"/>
          </ac:spMkLst>
        </pc:spChg>
      </pc:sldChg>
      <pc:sldChg chg="addSp delSp modSp new ord">
        <pc:chgData name="Neeve Jacobs (2405955)" userId="S::2405955@student.uwtsd.ac.uk::1773c23e-391b-4252-9ad2-1b8c5889c520" providerId="AD" clId="Web-{4F9E23D3-3F1F-F1E7-6131-0F5EAF4B3CF5}" dt="2024-12-14T21:42:15.265" v="1262"/>
        <pc:sldMkLst>
          <pc:docMk/>
          <pc:sldMk cId="2296618614" sldId="263"/>
        </pc:sldMkLst>
        <pc:spChg chg="mod">
          <ac:chgData name="Neeve Jacobs (2405955)" userId="S::2405955@student.uwtsd.ac.uk::1773c23e-391b-4252-9ad2-1b8c5889c520" providerId="AD" clId="Web-{4F9E23D3-3F1F-F1E7-6131-0F5EAF4B3CF5}" dt="2024-12-14T21:09:23.899" v="597" actId="1076"/>
          <ac:spMkLst>
            <pc:docMk/>
            <pc:sldMk cId="2296618614" sldId="263"/>
            <ac:spMk id="2" creationId="{2A307E88-0C61-8B26-DE90-9DC02D441748}"/>
          </ac:spMkLst>
        </pc:spChg>
        <pc:spChg chg="del mod">
          <ac:chgData name="Neeve Jacobs (2405955)" userId="S::2405955@student.uwtsd.ac.uk::1773c23e-391b-4252-9ad2-1b8c5889c520" providerId="AD" clId="Web-{4F9E23D3-3F1F-F1E7-6131-0F5EAF4B3CF5}" dt="2024-12-14T21:12:22.638" v="674"/>
          <ac:spMkLst>
            <pc:docMk/>
            <pc:sldMk cId="2296618614" sldId="263"/>
            <ac:spMk id="3" creationId="{7B3E2FC3-5214-B7AB-7080-D582FB864588}"/>
          </ac:spMkLst>
        </pc:spChg>
        <pc:spChg chg="mod">
          <ac:chgData name="Neeve Jacobs (2405955)" userId="S::2405955@student.uwtsd.ac.uk::1773c23e-391b-4252-9ad2-1b8c5889c520" providerId="AD" clId="Web-{4F9E23D3-3F1F-F1E7-6131-0F5EAF4B3CF5}" dt="2024-12-14T21:12:07.247" v="672" actId="1076"/>
          <ac:spMkLst>
            <pc:docMk/>
            <pc:sldMk cId="2296618614" sldId="263"/>
            <ac:spMk id="4" creationId="{E4FEF862-F3FE-7886-4AF2-0FA9D31F54B5}"/>
          </ac:spMkLst>
        </pc:spChg>
        <pc:spChg chg="add mod">
          <ac:chgData name="Neeve Jacobs (2405955)" userId="S::2405955@student.uwtsd.ac.uk::1773c23e-391b-4252-9ad2-1b8c5889c520" providerId="AD" clId="Web-{4F9E23D3-3F1F-F1E7-6131-0F5EAF4B3CF5}" dt="2024-12-14T21:10:09.728" v="625" actId="1076"/>
          <ac:spMkLst>
            <pc:docMk/>
            <pc:sldMk cId="2296618614" sldId="263"/>
            <ac:spMk id="5" creationId="{04829462-9FCB-EFBF-A001-B5A0413E7CE3}"/>
          </ac:spMkLst>
        </pc:spChg>
        <pc:spChg chg="add del">
          <ac:chgData name="Neeve Jacobs (2405955)" userId="S::2405955@student.uwtsd.ac.uk::1773c23e-391b-4252-9ad2-1b8c5889c520" providerId="AD" clId="Web-{4F9E23D3-3F1F-F1E7-6131-0F5EAF4B3CF5}" dt="2024-12-14T21:11:17.292" v="636"/>
          <ac:spMkLst>
            <pc:docMk/>
            <pc:sldMk cId="2296618614" sldId="263"/>
            <ac:spMk id="6" creationId="{6B9BC3AC-C5FB-9A27-D839-CBD931A2D779}"/>
          </ac:spMkLst>
        </pc:spChg>
        <pc:spChg chg="add del mod">
          <ac:chgData name="Neeve Jacobs (2405955)" userId="S::2405955@student.uwtsd.ac.uk::1773c23e-391b-4252-9ad2-1b8c5889c520" providerId="AD" clId="Web-{4F9E23D3-3F1F-F1E7-6131-0F5EAF4B3CF5}" dt="2024-12-14T21:11:26.324" v="643"/>
          <ac:spMkLst>
            <pc:docMk/>
            <pc:sldMk cId="2296618614" sldId="263"/>
            <ac:spMk id="7" creationId="{A7C3C2DB-FF72-6D5A-EE7F-835980A39028}"/>
          </ac:spMkLst>
        </pc:spChg>
        <pc:spChg chg="add mod">
          <ac:chgData name="Neeve Jacobs (2405955)" userId="S::2405955@student.uwtsd.ac.uk::1773c23e-391b-4252-9ad2-1b8c5889c520" providerId="AD" clId="Web-{4F9E23D3-3F1F-F1E7-6131-0F5EAF4B3CF5}" dt="2024-12-14T21:12:02.872" v="671" actId="1076"/>
          <ac:spMkLst>
            <pc:docMk/>
            <pc:sldMk cId="2296618614" sldId="263"/>
            <ac:spMk id="8" creationId="{812E69B7-2E0F-47F5-5CD1-43298F6F0A6D}"/>
          </ac:spMkLst>
        </pc:spChg>
        <pc:spChg chg="add mod">
          <ac:chgData name="Neeve Jacobs (2405955)" userId="S::2405955@student.uwtsd.ac.uk::1773c23e-391b-4252-9ad2-1b8c5889c520" providerId="AD" clId="Web-{4F9E23D3-3F1F-F1E7-6131-0F5EAF4B3CF5}" dt="2024-12-14T21:31:21.795" v="1205" actId="20577"/>
          <ac:spMkLst>
            <pc:docMk/>
            <pc:sldMk cId="2296618614" sldId="263"/>
            <ac:spMk id="9" creationId="{95BCF220-32F1-FECC-FAB3-5CEAD73AB5B9}"/>
          </ac:spMkLst>
        </pc:spChg>
        <pc:spChg chg="add mod">
          <ac:chgData name="Neeve Jacobs (2405955)" userId="S::2405955@student.uwtsd.ac.uk::1773c23e-391b-4252-9ad2-1b8c5889c520" providerId="AD" clId="Web-{4F9E23D3-3F1F-F1E7-6131-0F5EAF4B3CF5}" dt="2024-12-14T21:31:50.124" v="1209" actId="20577"/>
          <ac:spMkLst>
            <pc:docMk/>
            <pc:sldMk cId="2296618614" sldId="263"/>
            <ac:spMk id="10" creationId="{FCE1440F-DDA9-C7BF-0E37-DC08EDCF8DCF}"/>
          </ac:spMkLst>
        </pc:spChg>
      </pc:sldChg>
      <pc:sldChg chg="modSp new">
        <pc:chgData name="Neeve Jacobs (2405955)" userId="S::2405955@student.uwtsd.ac.uk::1773c23e-391b-4252-9ad2-1b8c5889c520" providerId="AD" clId="Web-{4F9E23D3-3F1F-F1E7-6131-0F5EAF4B3CF5}" dt="2024-12-14T21:42:05.077" v="1261" actId="20577"/>
        <pc:sldMkLst>
          <pc:docMk/>
          <pc:sldMk cId="932830124" sldId="264"/>
        </pc:sldMkLst>
        <pc:spChg chg="mod">
          <ac:chgData name="Neeve Jacobs (2405955)" userId="S::2405955@student.uwtsd.ac.uk::1773c23e-391b-4252-9ad2-1b8c5889c520" providerId="AD" clId="Web-{4F9E23D3-3F1F-F1E7-6131-0F5EAF4B3CF5}" dt="2024-12-14T21:40:40.419" v="1248" actId="20577"/>
          <ac:spMkLst>
            <pc:docMk/>
            <pc:sldMk cId="932830124" sldId="264"/>
            <ac:spMk id="2" creationId="{D4EA4ECD-E0C4-855E-888A-7C31220378C8}"/>
          </ac:spMkLst>
        </pc:spChg>
        <pc:spChg chg="mod">
          <ac:chgData name="Neeve Jacobs (2405955)" userId="S::2405955@student.uwtsd.ac.uk::1773c23e-391b-4252-9ad2-1b8c5889c520" providerId="AD" clId="Web-{4F9E23D3-3F1F-F1E7-6131-0F5EAF4B3CF5}" dt="2024-12-14T21:39:57.136" v="1236" actId="1076"/>
          <ac:spMkLst>
            <pc:docMk/>
            <pc:sldMk cId="932830124" sldId="264"/>
            <ac:spMk id="3" creationId="{1E0D4FFD-560D-591F-CABD-BF38E29AE9CB}"/>
          </ac:spMkLst>
        </pc:spChg>
        <pc:spChg chg="mod">
          <ac:chgData name="Neeve Jacobs (2405955)" userId="S::2405955@student.uwtsd.ac.uk::1773c23e-391b-4252-9ad2-1b8c5889c520" providerId="AD" clId="Web-{4F9E23D3-3F1F-F1E7-6131-0F5EAF4B3CF5}" dt="2024-12-14T21:42:05.077" v="1261" actId="20577"/>
          <ac:spMkLst>
            <pc:docMk/>
            <pc:sldMk cId="932830124" sldId="264"/>
            <ac:spMk id="4" creationId="{5162D25B-EF97-128D-207A-1FBDF74B9F5C}"/>
          </ac:spMkLst>
        </pc:spChg>
      </pc:sldChg>
      <pc:sldChg chg="new del">
        <pc:chgData name="Neeve Jacobs (2405955)" userId="S::2405955@student.uwtsd.ac.uk::1773c23e-391b-4252-9ad2-1b8c5889c520" providerId="AD" clId="Web-{4F9E23D3-3F1F-F1E7-6131-0F5EAF4B3CF5}" dt="2024-12-14T21:42:24.953" v="1264"/>
        <pc:sldMkLst>
          <pc:docMk/>
          <pc:sldMk cId="743997467" sldId="265"/>
        </pc:sldMkLst>
      </pc:sldChg>
      <pc:sldChg chg="modSp new">
        <pc:chgData name="Neeve Jacobs (2405955)" userId="S::2405955@student.uwtsd.ac.uk::1773c23e-391b-4252-9ad2-1b8c5889c520" providerId="AD" clId="Web-{4F9E23D3-3F1F-F1E7-6131-0F5EAF4B3CF5}" dt="2024-12-14T21:42:47.907" v="1281" actId="1076"/>
        <pc:sldMkLst>
          <pc:docMk/>
          <pc:sldMk cId="2848268294" sldId="265"/>
        </pc:sldMkLst>
        <pc:spChg chg="mod">
          <ac:chgData name="Neeve Jacobs (2405955)" userId="S::2405955@student.uwtsd.ac.uk::1773c23e-391b-4252-9ad2-1b8c5889c520" providerId="AD" clId="Web-{4F9E23D3-3F1F-F1E7-6131-0F5EAF4B3CF5}" dt="2024-12-14T21:42:47.907" v="1281" actId="1076"/>
          <ac:spMkLst>
            <pc:docMk/>
            <pc:sldMk cId="2848268294" sldId="265"/>
            <ac:spMk id="2" creationId="{DF9047E9-18B8-6ED2-C2E0-8CAE8881CC54}"/>
          </ac:spMkLst>
        </pc:spChg>
      </pc:sldChg>
      <pc:sldChg chg="modSp new">
        <pc:chgData name="Neeve Jacobs (2405955)" userId="S::2405955@student.uwtsd.ac.uk::1773c23e-391b-4252-9ad2-1b8c5889c520" providerId="AD" clId="Web-{4F9E23D3-3F1F-F1E7-6131-0F5EAF4B3CF5}" dt="2024-12-14T21:43:57.721" v="1300" actId="20577"/>
        <pc:sldMkLst>
          <pc:docMk/>
          <pc:sldMk cId="2452730626" sldId="266"/>
        </pc:sldMkLst>
        <pc:spChg chg="mod">
          <ac:chgData name="Neeve Jacobs (2405955)" userId="S::2405955@student.uwtsd.ac.uk::1773c23e-391b-4252-9ad2-1b8c5889c520" providerId="AD" clId="Web-{4F9E23D3-3F1F-F1E7-6131-0F5EAF4B3CF5}" dt="2024-12-14T21:43:57.721" v="1300" actId="20577"/>
          <ac:spMkLst>
            <pc:docMk/>
            <pc:sldMk cId="2452730626" sldId="266"/>
            <ac:spMk id="2" creationId="{D61E81AA-4304-A4C9-2AD0-5A6AA4F5C538}"/>
          </ac:spMkLst>
        </pc:spChg>
      </pc:sldChg>
      <pc:sldMasterChg chg="del delSldLayout">
        <pc:chgData name="Neeve Jacobs (2405955)" userId="S::2405955@student.uwtsd.ac.uk::1773c23e-391b-4252-9ad2-1b8c5889c520" providerId="AD" clId="Web-{4F9E23D3-3F1F-F1E7-6131-0F5EAF4B3CF5}" dt="2024-12-14T20:43:19.462" v="6"/>
        <pc:sldMasterMkLst>
          <pc:docMk/>
          <pc:sldMasterMk cId="2460954070" sldId="2147483660"/>
        </pc:sldMasterMkLst>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2385387890" sldId="2147483661"/>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949138452" sldId="2147483662"/>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2591524520" sldId="2147483663"/>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1203092039" sldId="2147483664"/>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3733172339" sldId="2147483665"/>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3210312558" sldId="2147483666"/>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3146388984" sldId="2147483667"/>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3171841454" sldId="2147483668"/>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1718958274" sldId="2147483669"/>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2202905451" sldId="2147483670"/>
          </pc:sldLayoutMkLst>
        </pc:sldLayoutChg>
        <pc:sldLayoutChg chg="del">
          <pc:chgData name="Neeve Jacobs (2405955)" userId="S::2405955@student.uwtsd.ac.uk::1773c23e-391b-4252-9ad2-1b8c5889c520" providerId="AD" clId="Web-{4F9E23D3-3F1F-F1E7-6131-0F5EAF4B3CF5}" dt="2024-12-14T20:43:19.462" v="6"/>
          <pc:sldLayoutMkLst>
            <pc:docMk/>
            <pc:sldMasterMk cId="2460954070" sldId="2147483660"/>
            <pc:sldLayoutMk cId="3479445657" sldId="2147483671"/>
          </pc:sldLayoutMkLst>
        </pc:sldLayoutChg>
      </pc:sldMasterChg>
      <pc:sldMasterChg chg="add addSldLayout">
        <pc:chgData name="Neeve Jacobs (2405955)" userId="S::2405955@student.uwtsd.ac.uk::1773c23e-391b-4252-9ad2-1b8c5889c520" providerId="AD" clId="Web-{4F9E23D3-3F1F-F1E7-6131-0F5EAF4B3CF5}" dt="2024-12-14T20:43:19.462" v="6"/>
        <pc:sldMasterMkLst>
          <pc:docMk/>
          <pc:sldMasterMk cId="2269332474" sldId="2147483695"/>
        </pc:sldMasterMkLst>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3896316634" sldId="2147483684"/>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1366364176" sldId="2147483685"/>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2330183405" sldId="2147483686"/>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3288164360" sldId="2147483687"/>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2758031805" sldId="2147483688"/>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2347788230" sldId="2147483689"/>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1973207292" sldId="2147483690"/>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3158643373" sldId="2147483691"/>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1350199392" sldId="2147483692"/>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872596048" sldId="2147483693"/>
          </pc:sldLayoutMkLst>
        </pc:sldLayoutChg>
        <pc:sldLayoutChg chg="add">
          <pc:chgData name="Neeve Jacobs (2405955)" userId="S::2405955@student.uwtsd.ac.uk::1773c23e-391b-4252-9ad2-1b8c5889c520" providerId="AD" clId="Web-{4F9E23D3-3F1F-F1E7-6131-0F5EAF4B3CF5}" dt="2024-12-14T20:43:19.462" v="6"/>
          <pc:sldLayoutMkLst>
            <pc:docMk/>
            <pc:sldMasterMk cId="2269332474" sldId="2147483695"/>
            <pc:sldLayoutMk cId="173395955" sldId="2147483694"/>
          </pc:sldLayoutMkLst>
        </pc:sldLayoutChg>
      </pc:sldMasterChg>
    </pc:docChg>
  </pc:docChgLst>
  <pc:docChgLst>
    <pc:chgData name="Neeve Jacobs (2405955)" userId="S::2405955@student.uwtsd.ac.uk::1773c23e-391b-4252-9ad2-1b8c5889c520" providerId="AD" clId="Web-{CF92C0C9-39B6-5655-E3F4-0765865CBC0C}"/>
    <pc:docChg chg="modSld">
      <pc:chgData name="Neeve Jacobs (2405955)" userId="S::2405955@student.uwtsd.ac.uk::1773c23e-391b-4252-9ad2-1b8c5889c520" providerId="AD" clId="Web-{CF92C0C9-39B6-5655-E3F4-0765865CBC0C}" dt="2025-01-03T23:24:43.649" v="0"/>
      <pc:docMkLst>
        <pc:docMk/>
      </pc:docMkLst>
      <pc:sldChg chg="addSp modSp addAnim">
        <pc:chgData name="Neeve Jacobs (2405955)" userId="S::2405955@student.uwtsd.ac.uk::1773c23e-391b-4252-9ad2-1b8c5889c520" providerId="AD" clId="Web-{CF92C0C9-39B6-5655-E3F4-0765865CBC0C}" dt="2025-01-03T23:24:43.649" v="0"/>
        <pc:sldMkLst>
          <pc:docMk/>
          <pc:sldMk cId="109857222" sldId="256"/>
        </pc:sldMkLst>
        <pc:picChg chg="add mod">
          <ac:chgData name="Neeve Jacobs (2405955)" userId="S::2405955@student.uwtsd.ac.uk::1773c23e-391b-4252-9ad2-1b8c5889c520" providerId="AD" clId="Web-{CF92C0C9-39B6-5655-E3F4-0765865CBC0C}" dt="2025-01-03T23:24:43.649" v="0"/>
          <ac:picMkLst>
            <pc:docMk/>
            <pc:sldMk cId="109857222" sldId="256"/>
            <ac:picMk id="5" creationId="{9D2959D3-07B1-505A-05F1-EC839CCAFD49}"/>
          </ac:picMkLst>
        </pc:picChg>
      </pc:sldChg>
    </pc:docChg>
  </pc:docChgLst>
  <pc:docChgLst>
    <pc:chgData name="Neeve Jacobs (2405955)" userId="S::2405955@student.uwtsd.ac.uk::1773c23e-391b-4252-9ad2-1b8c5889c520" providerId="AD" clId="Web-{FF2F6561-2591-4F59-44D1-004B5560EC8A}"/>
    <pc:docChg chg="modSld">
      <pc:chgData name="Neeve Jacobs (2405955)" userId="S::2405955@student.uwtsd.ac.uk::1773c23e-391b-4252-9ad2-1b8c5889c520" providerId="AD" clId="Web-{FF2F6561-2591-4F59-44D1-004B5560EC8A}" dt="2025-01-02T21:56:19.830" v="3"/>
      <pc:docMkLst>
        <pc:docMk/>
      </pc:docMkLst>
      <pc:sldChg chg="addSp delSp modSp mod modShow">
        <pc:chgData name="Neeve Jacobs (2405955)" userId="S::2405955@student.uwtsd.ac.uk::1773c23e-391b-4252-9ad2-1b8c5889c520" providerId="AD" clId="Web-{FF2F6561-2591-4F59-44D1-004B5560EC8A}" dt="2025-01-02T21:56:19.830" v="3"/>
        <pc:sldMkLst>
          <pc:docMk/>
          <pc:sldMk cId="1134779476" sldId="257"/>
        </pc:sldMkLst>
        <pc:picChg chg="add del mod">
          <ac:chgData name="Neeve Jacobs (2405955)" userId="S::2405955@student.uwtsd.ac.uk::1773c23e-391b-4252-9ad2-1b8c5889c520" providerId="AD" clId="Web-{FF2F6561-2591-4F59-44D1-004B5560EC8A}" dt="2025-01-02T21:38:49.329" v="1"/>
          <ac:picMkLst>
            <pc:docMk/>
            <pc:sldMk cId="1134779476" sldId="257"/>
            <ac:picMk id="4" creationId="{4DF40999-9141-8001-C1D3-BBF7AA071106}"/>
          </ac:picMkLst>
        </pc:picChg>
      </pc:sldChg>
    </pc:docChg>
  </pc:docChgLst>
  <pc:docChgLst>
    <pc:chgData name="Neeve Jacobs (2405955)" userId="S::2405955@student.uwtsd.ac.uk::1773c23e-391b-4252-9ad2-1b8c5889c520" providerId="AD" clId="Web-{4D17D818-46A7-636E-3174-9799C7DCB703}"/>
    <pc:docChg chg="modSld">
      <pc:chgData name="Neeve Jacobs (2405955)" userId="S::2405955@student.uwtsd.ac.uk::1773c23e-391b-4252-9ad2-1b8c5889c520" providerId="AD" clId="Web-{4D17D818-46A7-636E-3174-9799C7DCB703}" dt="2025-01-03T21:05:14.411" v="18" actId="20577"/>
      <pc:docMkLst>
        <pc:docMk/>
      </pc:docMkLst>
      <pc:sldChg chg="modSp">
        <pc:chgData name="Neeve Jacobs (2405955)" userId="S::2405955@student.uwtsd.ac.uk::1773c23e-391b-4252-9ad2-1b8c5889c520" providerId="AD" clId="Web-{4D17D818-46A7-636E-3174-9799C7DCB703}" dt="2025-01-03T21:05:14.411" v="18" actId="20577"/>
        <pc:sldMkLst>
          <pc:docMk/>
          <pc:sldMk cId="109857222" sldId="256"/>
        </pc:sldMkLst>
        <pc:spChg chg="mod">
          <ac:chgData name="Neeve Jacobs (2405955)" userId="S::2405955@student.uwtsd.ac.uk::1773c23e-391b-4252-9ad2-1b8c5889c520" providerId="AD" clId="Web-{4D17D818-46A7-636E-3174-9799C7DCB703}" dt="2025-01-03T21:05:14.411" v="18" actId="20577"/>
          <ac:spMkLst>
            <pc:docMk/>
            <pc:sldMk cId="109857222"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1/3/2025</a:t>
            </a:fld>
            <a:endParaRPr lang="en-US"/>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350199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1/3/2025</a:t>
            </a:fld>
            <a:endParaRPr lang="en-US"/>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872596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1/3/2025</a:t>
            </a:fld>
            <a:endParaRPr lang="en-US"/>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73395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1/3/2025</a:t>
            </a:fld>
            <a:endParaRPr lang="en-US"/>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896316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1/3/2025</a:t>
            </a:fld>
            <a:endParaRPr lang="en-US"/>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366364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1/3/2025</a:t>
            </a:fld>
            <a:endParaRPr lang="en-US"/>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973207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1/3/2025</a:t>
            </a:fld>
            <a:endParaRPr lang="en-US"/>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330183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1/3/2025</a:t>
            </a:fld>
            <a:endParaRPr lang="en-US"/>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8164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1/3/2025</a:t>
            </a:fld>
            <a:endParaRPr lang="en-US"/>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8031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1/3/2025</a:t>
            </a:fld>
            <a:endParaRPr lang="en-US"/>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347788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1/3/2025</a:t>
            </a:fld>
            <a:endParaRPr lang="en-US"/>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158643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1/3/2025</a:t>
            </a:fld>
            <a:endParaRPr lang="en-US"/>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9332474"/>
      </p:ext>
    </p:extLst>
  </p:cSld>
  <p:clrMap bg1="dk1" tx1="lt1" bg2="dk2" tx2="lt2" accent1="accent1" accent2="accent2" accent3="accent3" accent4="accent4" accent5="accent5" accent6="accent6" hlink="hlink" folHlink="folHlink"/>
  <p:sldLayoutIdLst>
    <p:sldLayoutId id="2147483692" r:id="rId1"/>
    <p:sldLayoutId id="2147483693" r:id="rId2"/>
    <p:sldLayoutId id="2147483694" r:id="rId3"/>
    <p:sldLayoutId id="2147483684" r:id="rId4"/>
    <p:sldLayoutId id="2147483685" r:id="rId5"/>
    <p:sldLayoutId id="2147483690" r:id="rId6"/>
    <p:sldLayoutId id="2147483686" r:id="rId7"/>
    <p:sldLayoutId id="2147483687" r:id="rId8"/>
    <p:sldLayoutId id="2147483688" r:id="rId9"/>
    <p:sldLayoutId id="2147483689" r:id="rId10"/>
    <p:sldLayoutId id="2147483691"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webm"/><Relationship Id="rId1" Type="http://schemas.microsoft.com/office/2007/relationships/media" Target="../media/media1.webm"/><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hyperlink" Target="https://www.coca-colacompany.com/content/dam/company/us/en/reports/pdf/human-rights-overview-2022.pdf" TargetMode="External"/><Relationship Id="rId13" Type="http://schemas.openxmlformats.org/officeDocument/2006/relationships/hyperlink" Target="https://www.coca-colacompany.com/sustainability" TargetMode="External"/><Relationship Id="rId3" Type="http://schemas.openxmlformats.org/officeDocument/2006/relationships/hyperlink" Target="https://www.ukessays.com/essays/business/behavioral-theory-with-reference-to-coca-cola-company-business-essay.php" TargetMode="External"/><Relationship Id="rId7" Type="http://schemas.openxmlformats.org/officeDocument/2006/relationships/hyperlink" Target="https://www.heartlandcocacola.com/about-our-history/" TargetMode="External"/><Relationship Id="rId12" Type="http://schemas.openxmlformats.org/officeDocument/2006/relationships/hyperlink" Target="https://businessmodelanalyst.com/coca-cola-swot-analysis/" TargetMode="External"/><Relationship Id="rId2" Type="http://schemas.openxmlformats.org/officeDocument/2006/relationships/hyperlink" Target="https://www.coca-cola.com/bt/en/about-us/history/1880-decade" TargetMode="External"/><Relationship Id="rId1" Type="http://schemas.openxmlformats.org/officeDocument/2006/relationships/slideLayout" Target="../slideLayouts/slideLayout6.xml"/><Relationship Id="rId6" Type="http://schemas.openxmlformats.org/officeDocument/2006/relationships/hyperlink" Target="https://www.edrawmax.com/article/coca-cola-pestel-analysis.html" TargetMode="External"/><Relationship Id="rId11" Type="http://schemas.openxmlformats.org/officeDocument/2006/relationships/hyperlink" Target="https://studycorgi.com/management-theories-in-the-coca-cola-company/" TargetMode="External"/><Relationship Id="rId5" Type="http://schemas.openxmlformats.org/officeDocument/2006/relationships/hyperlink" Target="https://www.edrawmind.com/article/coca-cola-mission-and-vision-statement-analysis.html" TargetMode="External"/><Relationship Id="rId10" Type="http://schemas.openxmlformats.org/officeDocument/2006/relationships/hyperlink" Target="https://www.linkedin.com/pulse/csr-unveiled-coca-colas-impactful-strategies-g8y8f" TargetMode="External"/><Relationship Id="rId4" Type="http://schemas.openxmlformats.org/officeDocument/2006/relationships/hyperlink" Target="https://investors.coca-colacompany.com/strategy/growth-strategy" TargetMode="External"/><Relationship Id="rId9" Type="http://schemas.openxmlformats.org/officeDocument/2006/relationships/hyperlink" Target="http://Www.linkedin.com" TargetMode="External"/><Relationship Id="rId14" Type="http://schemas.openxmlformats.org/officeDocument/2006/relationships/hyperlink" Target="https://www.marketingweek.com/coca-cola-sustainability-marketing-campaig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C5A67-118C-4E4F-B36D-98915F747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ffee bubbles">
            <a:extLst>
              <a:ext uri="{FF2B5EF4-FFF2-40B4-BE49-F238E27FC236}">
                <a16:creationId xmlns:a16="http://schemas.microsoft.com/office/drawing/2014/main" id="{003DF546-7810-28A9-B415-EFC59AC52155}"/>
              </a:ext>
            </a:extLst>
          </p:cNvPr>
          <p:cNvPicPr>
            <a:picLocks noChangeAspect="1"/>
          </p:cNvPicPr>
          <p:nvPr/>
        </p:nvPicPr>
        <p:blipFill>
          <a:blip r:embed="rId4">
            <a:alphaModFix amt="60000"/>
          </a:blip>
          <a:srcRect t="15634" r="-3" b="-3"/>
          <a:stretch/>
        </p:blipFill>
        <p:spPr>
          <a:xfrm>
            <a:off x="-4199" y="10"/>
            <a:ext cx="12196199" cy="6857990"/>
          </a:xfrm>
          <a:prstGeom prst="rect">
            <a:avLst/>
          </a:prstGeom>
        </p:spPr>
      </p:pic>
      <p:sp>
        <p:nvSpPr>
          <p:cNvPr id="11" name="Freeform: Shape 10">
            <a:extLst>
              <a:ext uri="{FF2B5EF4-FFF2-40B4-BE49-F238E27FC236}">
                <a16:creationId xmlns:a16="http://schemas.microsoft.com/office/drawing/2014/main" id="{820F8B35-FE0B-427D-9196-5DB8CC697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06494" y="859953"/>
            <a:ext cx="4379010" cy="5197947"/>
          </a:xfrm>
          <a:custGeom>
            <a:avLst/>
            <a:gdLst>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2480538 h 5246128"/>
              <a:gd name="connsiteX4" fmla="*/ 4419600 w 4419600"/>
              <a:gd name="connsiteY4" fmla="*/ 4975131 h 5246128"/>
              <a:gd name="connsiteX5" fmla="*/ 4419600 w 4419600"/>
              <a:gd name="connsiteY5" fmla="*/ 5246128 h 5246128"/>
              <a:gd name="connsiteX6" fmla="*/ 0 w 4419600"/>
              <a:gd name="connsiteY6" fmla="*/ 5246128 h 5246128"/>
              <a:gd name="connsiteX7" fmla="*/ 0 w 4419600"/>
              <a:gd name="connsiteY7" fmla="*/ 4975131 h 5246128"/>
              <a:gd name="connsiteX8" fmla="*/ 0 w 4419600"/>
              <a:gd name="connsiteY8" fmla="*/ 2480538 h 5246128"/>
              <a:gd name="connsiteX9" fmla="*/ 0 w 4419600"/>
              <a:gd name="connsiteY9" fmla="*/ 2209541 h 5246128"/>
              <a:gd name="connsiteX10" fmla="*/ 2209538 w 4419600"/>
              <a:gd name="connsiteY10"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4975131 h 5246128"/>
              <a:gd name="connsiteX4" fmla="*/ 4419600 w 4419600"/>
              <a:gd name="connsiteY4" fmla="*/ 5246128 h 5246128"/>
              <a:gd name="connsiteX5" fmla="*/ 0 w 4419600"/>
              <a:gd name="connsiteY5" fmla="*/ 5246128 h 5246128"/>
              <a:gd name="connsiteX6" fmla="*/ 0 w 4419600"/>
              <a:gd name="connsiteY6" fmla="*/ 4975131 h 5246128"/>
              <a:gd name="connsiteX7" fmla="*/ 0 w 4419600"/>
              <a:gd name="connsiteY7" fmla="*/ 2480538 h 5246128"/>
              <a:gd name="connsiteX8" fmla="*/ 0 w 4419600"/>
              <a:gd name="connsiteY8" fmla="*/ 2209541 h 5246128"/>
              <a:gd name="connsiteX9" fmla="*/ 2209538 w 4419600"/>
              <a:gd name="connsiteY9"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4975131 h 5246128"/>
              <a:gd name="connsiteX6" fmla="*/ 0 w 4419600"/>
              <a:gd name="connsiteY6" fmla="*/ 2480538 h 5246128"/>
              <a:gd name="connsiteX7" fmla="*/ 0 w 4419600"/>
              <a:gd name="connsiteY7" fmla="*/ 2209541 h 5246128"/>
              <a:gd name="connsiteX8" fmla="*/ 2209538 w 4419600"/>
              <a:gd name="connsiteY8" fmla="*/ 0 h 5246128"/>
              <a:gd name="connsiteX0" fmla="*/ 2209538 w 4419600"/>
              <a:gd name="connsiteY0" fmla="*/ 0 h 5246128"/>
              <a:gd name="connsiteX1" fmla="*/ 2210062 w 4419600"/>
              <a:gd name="connsiteY1" fmla="*/ 0 h 5246128"/>
              <a:gd name="connsiteX2" fmla="*/ 4419600 w 4419600"/>
              <a:gd name="connsiteY2" fmla="*/ 2209541 h 5246128"/>
              <a:gd name="connsiteX3" fmla="*/ 4419600 w 4419600"/>
              <a:gd name="connsiteY3" fmla="*/ 5246128 h 5246128"/>
              <a:gd name="connsiteX4" fmla="*/ 0 w 4419600"/>
              <a:gd name="connsiteY4" fmla="*/ 5246128 h 5246128"/>
              <a:gd name="connsiteX5" fmla="*/ 0 w 4419600"/>
              <a:gd name="connsiteY5" fmla="*/ 2480538 h 5246128"/>
              <a:gd name="connsiteX6" fmla="*/ 0 w 4419600"/>
              <a:gd name="connsiteY6" fmla="*/ 2209541 h 5246128"/>
              <a:gd name="connsiteX7" fmla="*/ 2209538 w 4419600"/>
              <a:gd name="connsiteY7" fmla="*/ 0 h 5246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9600" h="5246128">
                <a:moveTo>
                  <a:pt x="2209538" y="0"/>
                </a:moveTo>
                <a:lnTo>
                  <a:pt x="2210062" y="0"/>
                </a:lnTo>
                <a:cubicBezTo>
                  <a:pt x="3430375" y="0"/>
                  <a:pt x="4419600" y="989251"/>
                  <a:pt x="4419600" y="2209541"/>
                </a:cubicBezTo>
                <a:lnTo>
                  <a:pt x="4419600" y="5246128"/>
                </a:lnTo>
                <a:lnTo>
                  <a:pt x="0" y="5246128"/>
                </a:lnTo>
                <a:lnTo>
                  <a:pt x="0" y="2480538"/>
                </a:lnTo>
                <a:lnTo>
                  <a:pt x="0" y="2209541"/>
                </a:lnTo>
                <a:cubicBezTo>
                  <a:pt x="0" y="989251"/>
                  <a:pt x="989222" y="0"/>
                  <a:pt x="2209538" y="0"/>
                </a:cubicBez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661849" y="1921623"/>
            <a:ext cx="6868301" cy="1750731"/>
          </a:xfrm>
        </p:spPr>
        <p:txBody>
          <a:bodyPr anchor="b">
            <a:normAutofit/>
          </a:bodyPr>
          <a:lstStyle/>
          <a:p>
            <a:pPr algn="ctr"/>
            <a:r>
              <a:rPr lang="en-US">
                <a:solidFill>
                  <a:srgbClr val="FFFFFF"/>
                </a:solidFill>
              </a:rPr>
              <a:t>Coca Cola </a:t>
            </a:r>
          </a:p>
        </p:txBody>
      </p:sp>
      <p:sp>
        <p:nvSpPr>
          <p:cNvPr id="3" name="Subtitle 2"/>
          <p:cNvSpPr>
            <a:spLocks noGrp="1"/>
          </p:cNvSpPr>
          <p:nvPr>
            <p:ph type="subTitle" idx="1"/>
          </p:nvPr>
        </p:nvSpPr>
        <p:spPr>
          <a:xfrm>
            <a:off x="4448496" y="4936376"/>
            <a:ext cx="3295006" cy="847166"/>
          </a:xfrm>
        </p:spPr>
        <p:txBody>
          <a:bodyPr vert="horz" lIns="91440" tIns="45720" rIns="91440" bIns="45720" rtlCol="0" anchor="t">
            <a:normAutofit/>
          </a:bodyPr>
          <a:lstStyle/>
          <a:p>
            <a:pPr algn="ctr"/>
            <a:r>
              <a:rPr lang="en-US">
                <a:solidFill>
                  <a:srgbClr val="FFFFFF"/>
                </a:solidFill>
              </a:rPr>
              <a:t>Neeve </a:t>
            </a:r>
            <a:r>
              <a:rPr lang="en-US" err="1">
                <a:solidFill>
                  <a:srgbClr val="FFFFFF"/>
                </a:solidFill>
              </a:rPr>
              <a:t>jacobs</a:t>
            </a:r>
            <a:r>
              <a:rPr lang="en-US">
                <a:solidFill>
                  <a:srgbClr val="FFFFFF"/>
                </a:solidFill>
              </a:rPr>
              <a:t> (2405955)</a:t>
            </a:r>
          </a:p>
        </p:txBody>
      </p:sp>
      <p:cxnSp>
        <p:nvCxnSpPr>
          <p:cNvPr id="13" name="Straight Connector 12">
            <a:extLst>
              <a:ext uri="{FF2B5EF4-FFF2-40B4-BE49-F238E27FC236}">
                <a16:creationId xmlns:a16="http://schemas.microsoft.com/office/drawing/2014/main" id="{EF59B18A-94FC-4D49-98EB-BEC65B321A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376602" y="4316294"/>
            <a:ext cx="1458419" cy="0"/>
          </a:xfrm>
          <a:prstGeom prst="line">
            <a:avLst/>
          </a:prstGeom>
          <a:ln w="10795">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Screen recording 2025-01-03 10.51.50 PM">
            <a:hlinkClick r:id="" action="ppaction://media"/>
            <a:extLst>
              <a:ext uri="{FF2B5EF4-FFF2-40B4-BE49-F238E27FC236}">
                <a16:creationId xmlns:a16="http://schemas.microsoft.com/office/drawing/2014/main" id="{9D2959D3-07B1-505A-05F1-EC839CCAFD4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19200" y="698500"/>
            <a:ext cx="9753600" cy="546100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E3B514-83FE-45D4-988C-78925DD13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F8EEB-DD2D-6A39-8E40-BFB4722B289C}"/>
              </a:ext>
            </a:extLst>
          </p:cNvPr>
          <p:cNvSpPr>
            <a:spLocks noGrp="1"/>
          </p:cNvSpPr>
          <p:nvPr>
            <p:ph type="title"/>
          </p:nvPr>
        </p:nvSpPr>
        <p:spPr>
          <a:xfrm>
            <a:off x="1461806" y="750967"/>
            <a:ext cx="9053794" cy="1492731"/>
          </a:xfrm>
        </p:spPr>
        <p:txBody>
          <a:bodyPr anchor="b">
            <a:normAutofit/>
          </a:bodyPr>
          <a:lstStyle/>
          <a:p>
            <a:r>
              <a:rPr lang="en-US"/>
              <a:t>Agenda</a:t>
            </a:r>
          </a:p>
        </p:txBody>
      </p:sp>
      <p:cxnSp>
        <p:nvCxnSpPr>
          <p:cNvPr id="10" name="Straight Connector 9">
            <a:extLst>
              <a:ext uri="{FF2B5EF4-FFF2-40B4-BE49-F238E27FC236}">
                <a16:creationId xmlns:a16="http://schemas.microsoft.com/office/drawing/2014/main" id="{787CBF7F-92AD-42B8-AA3E-C4AF7A2AD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6400" y="2589817"/>
            <a:ext cx="0" cy="3470024"/>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3DF0AD-2B3A-70B8-ADA3-56280784FDA4}"/>
              </a:ext>
            </a:extLst>
          </p:cNvPr>
          <p:cNvSpPr>
            <a:spLocks noGrp="1"/>
          </p:cNvSpPr>
          <p:nvPr>
            <p:ph idx="1"/>
          </p:nvPr>
        </p:nvSpPr>
        <p:spPr>
          <a:xfrm>
            <a:off x="2717924" y="3094172"/>
            <a:ext cx="7073776" cy="2966398"/>
          </a:xfrm>
        </p:spPr>
        <p:txBody>
          <a:bodyPr anchor="b">
            <a:normAutofit/>
          </a:bodyPr>
          <a:lstStyle/>
          <a:p>
            <a:pPr>
              <a:buFont typeface="Calibri" panose="020B0604020202020204" pitchFamily="34" charset="0"/>
              <a:buChar char="-"/>
            </a:pPr>
            <a:r>
              <a:rPr lang="en-US"/>
              <a:t>History of Coca Cola </a:t>
            </a:r>
          </a:p>
          <a:p>
            <a:pPr>
              <a:buFont typeface="Calibri" panose="020B0604020202020204" pitchFamily="34" charset="0"/>
              <a:buChar char="-"/>
            </a:pPr>
            <a:r>
              <a:rPr lang="en-US"/>
              <a:t>Coca Cola approaches to strategies </a:t>
            </a:r>
          </a:p>
          <a:p>
            <a:pPr>
              <a:buFont typeface="Calibri" panose="020B0604020202020204" pitchFamily="34" charset="0"/>
              <a:buChar char="-"/>
            </a:pPr>
            <a:r>
              <a:rPr lang="en-US"/>
              <a:t>Coca Cola approaches to organization and management </a:t>
            </a:r>
          </a:p>
          <a:p>
            <a:pPr>
              <a:buFont typeface="Calibri" panose="020B0604020202020204" pitchFamily="34" charset="0"/>
              <a:buChar char="-"/>
            </a:pPr>
            <a:r>
              <a:rPr lang="en-US"/>
              <a:t>Group and team work in the workplace </a:t>
            </a:r>
          </a:p>
          <a:p>
            <a:pPr>
              <a:buFont typeface="Calibri" panose="020B0604020202020204" pitchFamily="34" charset="0"/>
              <a:buChar char="-"/>
            </a:pPr>
            <a:r>
              <a:rPr lang="en-US"/>
              <a:t>Coca Cola corporate social responsibility </a:t>
            </a:r>
          </a:p>
          <a:p>
            <a:pPr marL="0" indent="0">
              <a:buNone/>
            </a:pPr>
            <a:endParaRPr lang="en-US"/>
          </a:p>
        </p:txBody>
      </p:sp>
    </p:spTree>
    <p:extLst>
      <p:ext uri="{BB962C8B-B14F-4D97-AF65-F5344CB8AC3E}">
        <p14:creationId xmlns:p14="http://schemas.microsoft.com/office/powerpoint/2010/main" val="1134779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39722-B8CA-AC04-3FEC-5710DC9D6899}"/>
              </a:ext>
            </a:extLst>
          </p:cNvPr>
          <p:cNvSpPr>
            <a:spLocks noGrp="1"/>
          </p:cNvSpPr>
          <p:nvPr>
            <p:ph type="title"/>
          </p:nvPr>
        </p:nvSpPr>
        <p:spPr>
          <a:xfrm>
            <a:off x="1463076" y="124147"/>
            <a:ext cx="10138451" cy="893789"/>
          </a:xfrm>
        </p:spPr>
        <p:txBody>
          <a:bodyPr>
            <a:normAutofit fontScale="90000"/>
          </a:bodyPr>
          <a:lstStyle/>
          <a:p>
            <a:r>
              <a:rPr lang="en-US"/>
              <a:t>      The history of Coca Cola </a:t>
            </a:r>
            <a:br>
              <a:rPr lang="en-US"/>
            </a:br>
            <a:endParaRPr lang="en-US"/>
          </a:p>
        </p:txBody>
      </p:sp>
      <p:sp>
        <p:nvSpPr>
          <p:cNvPr id="4" name="TextBox 3">
            <a:extLst>
              <a:ext uri="{FF2B5EF4-FFF2-40B4-BE49-F238E27FC236}">
                <a16:creationId xmlns:a16="http://schemas.microsoft.com/office/drawing/2014/main" id="{42A77498-3158-6A31-5DAD-460B09D8B109}"/>
              </a:ext>
            </a:extLst>
          </p:cNvPr>
          <p:cNvSpPr txBox="1"/>
          <p:nvPr/>
        </p:nvSpPr>
        <p:spPr>
          <a:xfrm>
            <a:off x="218119" y="1915067"/>
            <a:ext cx="4582841" cy="1969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Neue Haas Grotesk Text Pro"/>
              </a:rPr>
              <a:t>The history of Coca Cola started on May 8th, 1986, in Alanta, Georgia by a pharmacist named Dr John Pemberton, Pemberton produced a Coca Cola syrup in a jug of the brand-new product that was invented, he took it down the street to Jacobs Pharmacy. The first ever sampled was had and was announced as "excellent", after that it was placed on sale for 5 cent a glass as a soda drink. Dr Pemberton partner and his bookkeeper Frank Robinson was credited naming the drink "Coca Cola' and who designed the trademarked script which is still </a:t>
            </a:r>
            <a:r>
              <a:rPr lang="en-US" sz="1400">
                <a:latin typeface="Neue Haas Grotesk Text Pro"/>
              </a:rPr>
              <a:t>used today.</a:t>
            </a:r>
            <a:r>
              <a:rPr lang="en-US" sz="1400" b="1">
                <a:solidFill>
                  <a:srgbClr val="FF0000"/>
                </a:solidFill>
                <a:latin typeface="Neue Haas Grotesk Text Pro"/>
              </a:rPr>
              <a:t> </a:t>
            </a:r>
            <a:r>
              <a:rPr lang="en-US" sz="1100" b="1">
                <a:solidFill>
                  <a:srgbClr val="FF0000"/>
                </a:solidFill>
                <a:latin typeface="Times New Roman"/>
                <a:cs typeface="Times New Roman"/>
              </a:rPr>
              <a:t>(Heartland Coca-Cola Bottling Company, 2022)</a:t>
            </a:r>
            <a:endParaRPr lang="en-US"/>
          </a:p>
        </p:txBody>
      </p:sp>
      <p:sp>
        <p:nvSpPr>
          <p:cNvPr id="5" name="TextBox 4">
            <a:extLst>
              <a:ext uri="{FF2B5EF4-FFF2-40B4-BE49-F238E27FC236}">
                <a16:creationId xmlns:a16="http://schemas.microsoft.com/office/drawing/2014/main" id="{89B60109-B304-B523-38E0-A4BBA7993CD8}"/>
              </a:ext>
            </a:extLst>
          </p:cNvPr>
          <p:cNvSpPr txBox="1"/>
          <p:nvPr/>
        </p:nvSpPr>
        <p:spPr>
          <a:xfrm>
            <a:off x="976248" y="1542327"/>
            <a:ext cx="3079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THE HISTORY </a:t>
            </a:r>
          </a:p>
        </p:txBody>
      </p:sp>
      <p:pic>
        <p:nvPicPr>
          <p:cNvPr id="7" name="Picture 6" descr="Coca Cola pharmacy">
            <a:extLst>
              <a:ext uri="{FF2B5EF4-FFF2-40B4-BE49-F238E27FC236}">
                <a16:creationId xmlns:a16="http://schemas.microsoft.com/office/drawing/2014/main" id="{F446DF3D-1C46-78F2-B001-C378E4F57392}"/>
              </a:ext>
            </a:extLst>
          </p:cNvPr>
          <p:cNvPicPr>
            <a:picLocks noChangeAspect="1"/>
          </p:cNvPicPr>
          <p:nvPr/>
        </p:nvPicPr>
        <p:blipFill>
          <a:blip r:embed="rId2"/>
          <a:stretch>
            <a:fillRect/>
          </a:stretch>
        </p:blipFill>
        <p:spPr>
          <a:xfrm>
            <a:off x="5777076" y="1253242"/>
            <a:ext cx="5059680" cy="2186940"/>
          </a:xfrm>
          <a:prstGeom prst="rect">
            <a:avLst/>
          </a:prstGeom>
        </p:spPr>
      </p:pic>
      <p:sp>
        <p:nvSpPr>
          <p:cNvPr id="8" name="TextBox 13">
            <a:extLst>
              <a:ext uri="{FF2B5EF4-FFF2-40B4-BE49-F238E27FC236}">
                <a16:creationId xmlns:a16="http://schemas.microsoft.com/office/drawing/2014/main" id="{D9C5FB86-CD56-D986-6F73-EF7197455FFE}"/>
              </a:ext>
            </a:extLst>
          </p:cNvPr>
          <p:cNvSpPr txBox="1"/>
          <p:nvPr/>
        </p:nvSpPr>
        <p:spPr>
          <a:xfrm>
            <a:off x="6027978" y="3434699"/>
            <a:ext cx="1940560"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a:solidFill>
                  <a:srgbClr val="FF0000"/>
                </a:solidFill>
                <a:latin typeface="Times New Roman"/>
                <a:cs typeface="Times New Roman"/>
              </a:rPr>
              <a:t>(</a:t>
            </a:r>
            <a:r>
              <a:rPr lang="en-US" sz="1200" b="1" i="1">
                <a:solidFill>
                  <a:srgbClr val="FF0000"/>
                </a:solidFill>
                <a:latin typeface="Times New Roman"/>
                <a:cs typeface="Times New Roman"/>
              </a:rPr>
              <a:t>1880 Decade</a:t>
            </a:r>
            <a:r>
              <a:rPr lang="en-US" sz="1200" b="1">
                <a:solidFill>
                  <a:srgbClr val="FF0000"/>
                </a:solidFill>
                <a:latin typeface="Times New Roman"/>
                <a:cs typeface="Times New Roman"/>
              </a:rPr>
              <a:t>, 2024)</a:t>
            </a:r>
            <a:endParaRPr lang="en-US" b="1">
              <a:solidFill>
                <a:srgbClr val="000000"/>
              </a:solidFill>
            </a:endParaRPr>
          </a:p>
        </p:txBody>
      </p:sp>
      <p:sp>
        <p:nvSpPr>
          <p:cNvPr id="9" name="TextBox 8">
            <a:extLst>
              <a:ext uri="{FF2B5EF4-FFF2-40B4-BE49-F238E27FC236}">
                <a16:creationId xmlns:a16="http://schemas.microsoft.com/office/drawing/2014/main" id="{EF0EA14E-0357-C1DC-DB48-27C63F458246}"/>
              </a:ext>
            </a:extLst>
          </p:cNvPr>
          <p:cNvSpPr txBox="1"/>
          <p:nvPr/>
        </p:nvSpPr>
        <p:spPr>
          <a:xfrm>
            <a:off x="7496614" y="3924093"/>
            <a:ext cx="3683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SUSTAINABILITY JOURNEY </a:t>
            </a:r>
          </a:p>
        </p:txBody>
      </p:sp>
      <p:sp>
        <p:nvSpPr>
          <p:cNvPr id="10" name="TextBox 9">
            <a:extLst>
              <a:ext uri="{FF2B5EF4-FFF2-40B4-BE49-F238E27FC236}">
                <a16:creationId xmlns:a16="http://schemas.microsoft.com/office/drawing/2014/main" id="{2E221171-58D4-D7C4-F6DC-DC0291F0E24C}"/>
              </a:ext>
            </a:extLst>
          </p:cNvPr>
          <p:cNvSpPr txBox="1"/>
          <p:nvPr/>
        </p:nvSpPr>
        <p:spPr>
          <a:xfrm>
            <a:off x="6534821" y="4420993"/>
            <a:ext cx="547622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Neue Haas Grotesk Text Pro"/>
              </a:rPr>
              <a:t>Coca cola sustainability journey started around the early 2000s, with a focus on energy efficiency, water conservation and waste management, in 2005 coca cola launched RAIN to help improve the water access in Africa and started to become water neutral by renewing the water used in their drinks. By 2009 Coca Cola introduced plant-based packing material, the company also set goals with its world without waste initiative, which means they are aiming for 100% recyclable packaging for 2025 and to recycle and collect every bottle or can sold by 2030.</a:t>
            </a:r>
            <a:r>
              <a:rPr lang="en-US" sz="1200">
                <a:solidFill>
                  <a:srgbClr val="FF0000"/>
                </a:solidFill>
                <a:latin typeface="Neue Haas Grotesk Text Pro"/>
              </a:rPr>
              <a:t> </a:t>
            </a:r>
            <a:r>
              <a:rPr lang="en-US" sz="1200" b="1">
                <a:solidFill>
                  <a:srgbClr val="FF0000"/>
                </a:solidFill>
                <a:latin typeface="Times New Roman"/>
                <a:cs typeface="Times New Roman"/>
              </a:rPr>
              <a:t>(The Coca-Cola Company, 2024)</a:t>
            </a:r>
            <a:endParaRPr lang="en-US">
              <a:solidFill>
                <a:srgbClr val="FF0000"/>
              </a:solidFill>
            </a:endParaRPr>
          </a:p>
        </p:txBody>
      </p:sp>
      <p:pic>
        <p:nvPicPr>
          <p:cNvPr id="12" name="Picture 11" descr="Coca-Cola sustainability campaign 2019">
            <a:extLst>
              <a:ext uri="{FF2B5EF4-FFF2-40B4-BE49-F238E27FC236}">
                <a16:creationId xmlns:a16="http://schemas.microsoft.com/office/drawing/2014/main" id="{4CEAD3AA-7E27-B8D5-704A-ED553CA30CAB}"/>
              </a:ext>
            </a:extLst>
          </p:cNvPr>
          <p:cNvPicPr>
            <a:picLocks noChangeAspect="1"/>
          </p:cNvPicPr>
          <p:nvPr/>
        </p:nvPicPr>
        <p:blipFill>
          <a:blip r:embed="rId3"/>
          <a:stretch>
            <a:fillRect/>
          </a:stretch>
        </p:blipFill>
        <p:spPr>
          <a:xfrm>
            <a:off x="296870" y="4049519"/>
            <a:ext cx="5469797" cy="1939040"/>
          </a:xfrm>
          <a:prstGeom prst="rect">
            <a:avLst/>
          </a:prstGeom>
        </p:spPr>
      </p:pic>
      <p:sp>
        <p:nvSpPr>
          <p:cNvPr id="13" name="TextBox 6">
            <a:extLst>
              <a:ext uri="{FF2B5EF4-FFF2-40B4-BE49-F238E27FC236}">
                <a16:creationId xmlns:a16="http://schemas.microsoft.com/office/drawing/2014/main" id="{3EEA2E75-1208-79E8-D22E-C5F728F3C74E}"/>
              </a:ext>
            </a:extLst>
          </p:cNvPr>
          <p:cNvSpPr txBox="1"/>
          <p:nvPr/>
        </p:nvSpPr>
        <p:spPr>
          <a:xfrm>
            <a:off x="295178" y="5985107"/>
            <a:ext cx="1554108"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a:solidFill>
                  <a:srgbClr val="FF0000"/>
                </a:solidFill>
                <a:latin typeface="Times New Roman"/>
                <a:cs typeface="Times New Roman"/>
              </a:rPr>
              <a:t>(Vizard, 2019)</a:t>
            </a:r>
            <a:endParaRPr lang="en-US" b="1">
              <a:solidFill>
                <a:srgbClr val="000000"/>
              </a:solidFill>
            </a:endParaRPr>
          </a:p>
        </p:txBody>
      </p:sp>
    </p:spTree>
    <p:extLst>
      <p:ext uri="{BB962C8B-B14F-4D97-AF65-F5344CB8AC3E}">
        <p14:creationId xmlns:p14="http://schemas.microsoft.com/office/powerpoint/2010/main" val="3441445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CBBCE-C8B1-DB2B-72D5-995C71461452}"/>
              </a:ext>
            </a:extLst>
          </p:cNvPr>
          <p:cNvSpPr>
            <a:spLocks noGrp="1"/>
          </p:cNvSpPr>
          <p:nvPr>
            <p:ph type="title"/>
          </p:nvPr>
        </p:nvSpPr>
        <p:spPr>
          <a:xfrm>
            <a:off x="1025642" y="88735"/>
            <a:ext cx="10441236" cy="812920"/>
          </a:xfrm>
        </p:spPr>
        <p:txBody>
          <a:bodyPr/>
          <a:lstStyle/>
          <a:p>
            <a:r>
              <a:rPr lang="en-US"/>
              <a:t>            Approaches to strategies </a:t>
            </a:r>
          </a:p>
        </p:txBody>
      </p:sp>
      <p:sp>
        <p:nvSpPr>
          <p:cNvPr id="3" name="Text Placeholder 2">
            <a:extLst>
              <a:ext uri="{FF2B5EF4-FFF2-40B4-BE49-F238E27FC236}">
                <a16:creationId xmlns:a16="http://schemas.microsoft.com/office/drawing/2014/main" id="{2C4869E5-8783-D062-8A7B-0C2A50EDF5DF}"/>
              </a:ext>
            </a:extLst>
          </p:cNvPr>
          <p:cNvSpPr>
            <a:spLocks noGrp="1"/>
          </p:cNvSpPr>
          <p:nvPr>
            <p:ph type="body" idx="1"/>
          </p:nvPr>
        </p:nvSpPr>
        <p:spPr>
          <a:xfrm>
            <a:off x="547560" y="1286290"/>
            <a:ext cx="5007110" cy="424094"/>
          </a:xfrm>
        </p:spPr>
        <p:txBody>
          <a:bodyPr/>
          <a:lstStyle/>
          <a:p>
            <a:r>
              <a:rPr lang="en-US"/>
              <a:t>         Pestel analysis </a:t>
            </a:r>
          </a:p>
        </p:txBody>
      </p:sp>
      <p:sp>
        <p:nvSpPr>
          <p:cNvPr id="4" name="Content Placeholder 3">
            <a:extLst>
              <a:ext uri="{FF2B5EF4-FFF2-40B4-BE49-F238E27FC236}">
                <a16:creationId xmlns:a16="http://schemas.microsoft.com/office/drawing/2014/main" id="{EDC97014-3508-A248-A4B4-33944BD3D2D7}"/>
              </a:ext>
            </a:extLst>
          </p:cNvPr>
          <p:cNvSpPr>
            <a:spLocks noGrp="1"/>
          </p:cNvSpPr>
          <p:nvPr>
            <p:ph sz="half" idx="2"/>
          </p:nvPr>
        </p:nvSpPr>
        <p:spPr>
          <a:xfrm>
            <a:off x="850063" y="1717423"/>
            <a:ext cx="5007110" cy="4340478"/>
          </a:xfrm>
        </p:spPr>
        <p:txBody>
          <a:bodyPr vert="horz" lIns="91440" tIns="45720" rIns="91440" bIns="45720" rtlCol="0" anchor="t">
            <a:noAutofit/>
          </a:bodyPr>
          <a:lstStyle/>
          <a:p>
            <a:pPr marL="0" indent="0">
              <a:lnSpc>
                <a:spcPct val="90000"/>
              </a:lnSpc>
              <a:spcBef>
                <a:spcPts val="0"/>
              </a:spcBef>
              <a:spcAft>
                <a:spcPts val="600"/>
              </a:spcAft>
              <a:buNone/>
            </a:pPr>
            <a:r>
              <a:rPr lang="en-US" sz="1200" b="1">
                <a:solidFill>
                  <a:schemeClr val="tx1"/>
                </a:solidFill>
                <a:latin typeface="Neue Haas Grotesk Text Pro"/>
              </a:rPr>
              <a:t>Political – Trade policies </a:t>
            </a:r>
            <a:endParaRPr lang="en-US" sz="120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buChar char="•"/>
            </a:pPr>
            <a:r>
              <a:rPr lang="en-US" sz="1200">
                <a:solidFill>
                  <a:schemeClr val="tx1"/>
                </a:solidFill>
                <a:latin typeface="Neue Haas Grotesk Text Pro"/>
              </a:rPr>
              <a:t>By Coca Cola having trade agreements it can impact their global supply chain and distribution</a:t>
            </a:r>
            <a:endParaRPr lang="en-US" sz="1200">
              <a:solidFill>
                <a:schemeClr val="tx1"/>
              </a:solidFill>
            </a:endParaRPr>
          </a:p>
          <a:p>
            <a:pPr marL="0" indent="0">
              <a:lnSpc>
                <a:spcPct val="90000"/>
              </a:lnSpc>
              <a:spcBef>
                <a:spcPts val="0"/>
              </a:spcBef>
              <a:spcAft>
                <a:spcPts val="600"/>
              </a:spcAft>
              <a:buNone/>
            </a:pPr>
            <a:r>
              <a:rPr lang="en-US" sz="1200" b="1">
                <a:solidFill>
                  <a:schemeClr val="tx1"/>
                </a:solidFill>
                <a:latin typeface="Neue Haas Grotesk Text Pro"/>
              </a:rPr>
              <a:t>Economic – Rising costs</a:t>
            </a:r>
            <a:endParaRPr lang="en-US" sz="120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buChar char="•"/>
            </a:pPr>
            <a:r>
              <a:rPr lang="en-US" sz="1200">
                <a:solidFill>
                  <a:schemeClr val="tx1"/>
                </a:solidFill>
                <a:latin typeface="Neue Haas Grotesk Text Pro"/>
              </a:rPr>
              <a:t>The cost of raw materials such a sugar and aluminum for the cans can impact the profitability </a:t>
            </a:r>
            <a:endParaRPr lang="en-US" sz="1200">
              <a:solidFill>
                <a:schemeClr val="tx1"/>
              </a:solidFill>
            </a:endParaRPr>
          </a:p>
          <a:p>
            <a:pPr marL="0" indent="0">
              <a:lnSpc>
                <a:spcPct val="90000"/>
              </a:lnSpc>
              <a:spcBef>
                <a:spcPts val="0"/>
              </a:spcBef>
              <a:spcAft>
                <a:spcPts val="600"/>
              </a:spcAft>
              <a:buNone/>
            </a:pPr>
            <a:r>
              <a:rPr lang="en-US" sz="1200" b="1">
                <a:solidFill>
                  <a:schemeClr val="tx1"/>
                </a:solidFill>
                <a:latin typeface="Neue Haas Grotesk Text Pro"/>
              </a:rPr>
              <a:t>Social – Health concerns </a:t>
            </a:r>
            <a:endParaRPr lang="en-US" sz="120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buChar char="•"/>
            </a:pPr>
            <a:r>
              <a:rPr lang="en-US" sz="1200">
                <a:solidFill>
                  <a:schemeClr val="tx1"/>
                </a:solidFill>
                <a:latin typeface="Neue Haas Grotesk Text Pro"/>
              </a:rPr>
              <a:t>As more awareness is being raised for the amount sugar individuals consume the demand of sugar free and healthier drinks has been more demanding </a:t>
            </a:r>
            <a:endParaRPr lang="en-US" sz="1200">
              <a:solidFill>
                <a:schemeClr val="tx1"/>
              </a:solidFill>
            </a:endParaRPr>
          </a:p>
          <a:p>
            <a:pPr marL="0" indent="0">
              <a:lnSpc>
                <a:spcPct val="90000"/>
              </a:lnSpc>
              <a:spcBef>
                <a:spcPts val="0"/>
              </a:spcBef>
              <a:spcAft>
                <a:spcPts val="600"/>
              </a:spcAft>
              <a:buNone/>
            </a:pPr>
            <a:r>
              <a:rPr lang="en-US" sz="1200" b="1">
                <a:solidFill>
                  <a:schemeClr val="tx1"/>
                </a:solidFill>
                <a:latin typeface="Neue Haas Grotesk Text Pro"/>
              </a:rPr>
              <a:t>Technological - digital marketing </a:t>
            </a:r>
            <a:endParaRPr lang="en-US" sz="120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buChar char="•"/>
            </a:pPr>
            <a:r>
              <a:rPr lang="en-US" sz="1200">
                <a:solidFill>
                  <a:schemeClr val="tx1"/>
                </a:solidFill>
                <a:latin typeface="Neue Haas Grotesk Text Pro"/>
              </a:rPr>
              <a:t>By marketing more on social media and using more online campaigns it allows Coca Cola to engage more with their younger audiences </a:t>
            </a:r>
            <a:endParaRPr lang="en-US" sz="1200">
              <a:solidFill>
                <a:schemeClr val="tx1"/>
              </a:solidFill>
            </a:endParaRPr>
          </a:p>
          <a:p>
            <a:pPr marL="0" indent="0">
              <a:lnSpc>
                <a:spcPct val="90000"/>
              </a:lnSpc>
              <a:spcBef>
                <a:spcPts val="0"/>
              </a:spcBef>
              <a:spcAft>
                <a:spcPts val="600"/>
              </a:spcAft>
              <a:buNone/>
            </a:pPr>
            <a:r>
              <a:rPr lang="en-US" sz="1200" b="1">
                <a:solidFill>
                  <a:schemeClr val="tx1"/>
                </a:solidFill>
                <a:latin typeface="Neue Haas Grotesk Text Pro"/>
              </a:rPr>
              <a:t>Environmental – Climate change </a:t>
            </a:r>
            <a:endParaRPr lang="en-US" sz="120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buChar char="•"/>
            </a:pPr>
            <a:r>
              <a:rPr lang="en-US" sz="1200">
                <a:solidFill>
                  <a:schemeClr val="tx1"/>
                </a:solidFill>
                <a:latin typeface="Neue Haas Grotesk Text Pro"/>
              </a:rPr>
              <a:t>By the change in climate condition, water disruption can cause unavailability, and this can impact the production </a:t>
            </a:r>
            <a:endParaRPr lang="en-US" sz="1200">
              <a:solidFill>
                <a:schemeClr val="tx1"/>
              </a:solidFill>
            </a:endParaRPr>
          </a:p>
          <a:p>
            <a:pPr marL="0" indent="0">
              <a:lnSpc>
                <a:spcPct val="90000"/>
              </a:lnSpc>
              <a:spcBef>
                <a:spcPts val="0"/>
              </a:spcBef>
              <a:spcAft>
                <a:spcPts val="600"/>
              </a:spcAft>
              <a:buNone/>
            </a:pPr>
            <a:r>
              <a:rPr lang="en-US" sz="1200" b="1">
                <a:solidFill>
                  <a:schemeClr val="tx1"/>
                </a:solidFill>
                <a:latin typeface="Neue Haas Grotesk Text Pro"/>
              </a:rPr>
              <a:t>Legal – Health regulations </a:t>
            </a:r>
            <a:endParaRPr lang="en-US" sz="1200">
              <a:solidFill>
                <a:schemeClr val="tx1"/>
              </a:solidFill>
              <a:latin typeface="Neue Haas Grotesk Text Pro"/>
            </a:endParaRPr>
          </a:p>
          <a:p>
            <a:pPr marL="285750">
              <a:lnSpc>
                <a:spcPct val="90000"/>
              </a:lnSpc>
              <a:spcBef>
                <a:spcPts val="0"/>
              </a:spcBef>
              <a:spcAft>
                <a:spcPts val="600"/>
              </a:spcAft>
              <a:buFont typeface="Arial,Sans-Serif" panose="020B0604020202020204" pitchFamily="34" charset="0"/>
              <a:buChar char="•"/>
            </a:pPr>
            <a:r>
              <a:rPr lang="en-US" sz="1200">
                <a:solidFill>
                  <a:schemeClr val="tx1"/>
                </a:solidFill>
                <a:latin typeface="Neue Haas Grotesk Text Pro"/>
              </a:rPr>
              <a:t>Coca Cola have compliances with laws about the sugar intake and marketing to younger audiences which is critical for them to have </a:t>
            </a:r>
            <a:r>
              <a:rPr lang="en-US" sz="1200">
                <a:solidFill>
                  <a:schemeClr val="tx1"/>
                </a:solidFill>
                <a:latin typeface="Neue Haas Grotesk Text Pro"/>
                <a:cs typeface="Times New Roman"/>
              </a:rPr>
              <a:t>           </a:t>
            </a:r>
            <a:r>
              <a:rPr lang="en-US" sz="1200" b="1">
                <a:solidFill>
                  <a:srgbClr val="FF0000"/>
                </a:solidFill>
                <a:latin typeface="Times New Roman"/>
                <a:cs typeface="Times New Roman"/>
              </a:rPr>
              <a:t>(</a:t>
            </a:r>
            <a:r>
              <a:rPr lang="en-US" sz="1200" b="1" err="1">
                <a:solidFill>
                  <a:srgbClr val="FF0000"/>
                </a:solidFill>
                <a:latin typeface="Times New Roman"/>
                <a:cs typeface="Times New Roman"/>
              </a:rPr>
              <a:t>Edrawmax</a:t>
            </a:r>
            <a:r>
              <a:rPr lang="en-US" sz="1200" b="1">
                <a:solidFill>
                  <a:srgbClr val="FF0000"/>
                </a:solidFill>
                <a:latin typeface="Times New Roman"/>
                <a:cs typeface="Times New Roman"/>
              </a:rPr>
              <a:t>, 2021)</a:t>
            </a:r>
            <a:endParaRPr lang="en-US" sz="1200"/>
          </a:p>
        </p:txBody>
      </p:sp>
      <p:sp>
        <p:nvSpPr>
          <p:cNvPr id="5" name="Text Placeholder 4">
            <a:extLst>
              <a:ext uri="{FF2B5EF4-FFF2-40B4-BE49-F238E27FC236}">
                <a16:creationId xmlns:a16="http://schemas.microsoft.com/office/drawing/2014/main" id="{26319C99-DF6A-D969-66FD-EB6E4F848226}"/>
              </a:ext>
            </a:extLst>
          </p:cNvPr>
          <p:cNvSpPr>
            <a:spLocks noGrp="1"/>
          </p:cNvSpPr>
          <p:nvPr>
            <p:ph type="body" sz="quarter" idx="3"/>
          </p:nvPr>
        </p:nvSpPr>
        <p:spPr>
          <a:xfrm>
            <a:off x="6100572" y="1239826"/>
            <a:ext cx="5031769" cy="470558"/>
          </a:xfrm>
        </p:spPr>
        <p:txBody>
          <a:bodyPr/>
          <a:lstStyle/>
          <a:p>
            <a:r>
              <a:rPr lang="en-US"/>
              <a:t>            Swot analysis </a:t>
            </a:r>
          </a:p>
        </p:txBody>
      </p:sp>
      <p:sp>
        <p:nvSpPr>
          <p:cNvPr id="6" name="Content Placeholder 5">
            <a:extLst>
              <a:ext uri="{FF2B5EF4-FFF2-40B4-BE49-F238E27FC236}">
                <a16:creationId xmlns:a16="http://schemas.microsoft.com/office/drawing/2014/main" id="{8110C9F8-AC1A-6421-806A-1A59B76378B8}"/>
              </a:ext>
            </a:extLst>
          </p:cNvPr>
          <p:cNvSpPr>
            <a:spLocks noGrp="1"/>
          </p:cNvSpPr>
          <p:nvPr>
            <p:ph sz="quarter" idx="4"/>
          </p:nvPr>
        </p:nvSpPr>
        <p:spPr>
          <a:xfrm>
            <a:off x="6249255" y="1810349"/>
            <a:ext cx="5031769" cy="4340478"/>
          </a:xfrm>
        </p:spPr>
        <p:txBody>
          <a:bodyPr vert="horz" lIns="91440" tIns="45720" rIns="91440" bIns="45720" rtlCol="0" anchor="t">
            <a:normAutofit/>
          </a:bodyPr>
          <a:lstStyle/>
          <a:p>
            <a:pPr marL="0" indent="0">
              <a:lnSpc>
                <a:spcPct val="90000"/>
              </a:lnSpc>
              <a:spcBef>
                <a:spcPts val="0"/>
              </a:spcBef>
              <a:spcAft>
                <a:spcPts val="600"/>
              </a:spcAft>
              <a:buNone/>
            </a:pPr>
            <a:r>
              <a:rPr lang="en-US" sz="1400" b="1">
                <a:solidFill>
                  <a:schemeClr val="tx1"/>
                </a:solidFill>
                <a:latin typeface="Neue Haas Grotesk Text Pro"/>
              </a:rPr>
              <a:t>Strengths – Strong brand equity </a:t>
            </a:r>
            <a:endParaRPr lang="en-US" sz="140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pPr>
            <a:r>
              <a:rPr lang="en-US" sz="1400">
                <a:solidFill>
                  <a:schemeClr val="tx1"/>
                </a:solidFill>
                <a:latin typeface="Neue Haas Grotesk Text Pro"/>
              </a:rPr>
              <a:t>Coca cola is the most well-known brand and one of the most valuable brands in the word as they are the most trusted and their stock quality is excellent.</a:t>
            </a:r>
          </a:p>
          <a:p>
            <a:pPr marL="0" indent="0">
              <a:lnSpc>
                <a:spcPct val="90000"/>
              </a:lnSpc>
              <a:spcBef>
                <a:spcPts val="0"/>
              </a:spcBef>
              <a:spcAft>
                <a:spcPts val="600"/>
              </a:spcAft>
              <a:buNone/>
            </a:pPr>
            <a:r>
              <a:rPr lang="en-US" sz="1400" b="1">
                <a:solidFill>
                  <a:schemeClr val="tx1"/>
                </a:solidFill>
                <a:latin typeface="Neue Haas Grotesk Text Pro"/>
              </a:rPr>
              <a:t>Weaknesses – Health concerns </a:t>
            </a:r>
            <a:endParaRPr lang="en-US" sz="140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pPr>
            <a:r>
              <a:rPr lang="en-US" sz="1400">
                <a:solidFill>
                  <a:schemeClr val="tx1"/>
                </a:solidFill>
                <a:latin typeface="Neue Haas Grotesk Text Pro"/>
              </a:rPr>
              <a:t>The awareness of sugar health issues have grown, which has led to Coca Cola have less demand on the original drink.</a:t>
            </a:r>
          </a:p>
          <a:p>
            <a:pPr marL="0" indent="0">
              <a:lnSpc>
                <a:spcPct val="90000"/>
              </a:lnSpc>
              <a:spcBef>
                <a:spcPts val="0"/>
              </a:spcBef>
              <a:spcAft>
                <a:spcPts val="600"/>
              </a:spcAft>
              <a:buNone/>
            </a:pPr>
            <a:r>
              <a:rPr lang="en-US" sz="1400" b="1">
                <a:solidFill>
                  <a:schemeClr val="tx1"/>
                </a:solidFill>
                <a:latin typeface="Neue Haas Grotesk Text Pro"/>
              </a:rPr>
              <a:t>Opportunities - Demand on healthier drinks </a:t>
            </a:r>
            <a:endParaRPr lang="en-US" sz="140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pPr>
            <a:r>
              <a:rPr lang="en-US" sz="1400">
                <a:solidFill>
                  <a:schemeClr val="tx1"/>
                </a:solidFill>
                <a:latin typeface="Neue Haas Grotesk Text Pro"/>
              </a:rPr>
              <a:t>If Coca Cola increased their focus on healthier and low sugar drinks, it can attract more customers who are health conscious to gain more profit.</a:t>
            </a:r>
          </a:p>
          <a:p>
            <a:pPr marL="0" indent="0">
              <a:lnSpc>
                <a:spcPct val="90000"/>
              </a:lnSpc>
              <a:spcBef>
                <a:spcPts val="0"/>
              </a:spcBef>
              <a:spcAft>
                <a:spcPts val="600"/>
              </a:spcAft>
              <a:buNone/>
            </a:pPr>
            <a:r>
              <a:rPr lang="en-US" sz="1400" b="1">
                <a:solidFill>
                  <a:schemeClr val="tx1"/>
                </a:solidFill>
                <a:latin typeface="Neue Haas Grotesk Text Pro"/>
              </a:rPr>
              <a:t>Threats – Competition with other brands </a:t>
            </a:r>
            <a:endParaRPr lang="en-US" sz="1400">
              <a:solidFill>
                <a:schemeClr val="tx1"/>
              </a:solidFill>
              <a:latin typeface="Neue Haas Grotesk Text Pro"/>
            </a:endParaRPr>
          </a:p>
          <a:p>
            <a:pPr>
              <a:lnSpc>
                <a:spcPct val="90000"/>
              </a:lnSpc>
              <a:spcBef>
                <a:spcPts val="0"/>
              </a:spcBef>
              <a:spcAft>
                <a:spcPts val="600"/>
              </a:spcAft>
              <a:buFont typeface="Arial,Sans-Serif" panose="020B0604020202020204" pitchFamily="34" charset="0"/>
            </a:pPr>
            <a:r>
              <a:rPr lang="en-US" sz="1400">
                <a:solidFill>
                  <a:schemeClr val="tx1"/>
                </a:solidFill>
                <a:latin typeface="Neue Haas Grotesk Text Pro"/>
              </a:rPr>
              <a:t>With Coca Cola competing with Pepsi, it can impact their market share and pricing strategies. </a:t>
            </a:r>
          </a:p>
          <a:p>
            <a:pPr marL="0" indent="0">
              <a:lnSpc>
                <a:spcPct val="90000"/>
              </a:lnSpc>
              <a:spcBef>
                <a:spcPts val="0"/>
              </a:spcBef>
              <a:spcAft>
                <a:spcPts val="600"/>
              </a:spcAft>
              <a:buNone/>
            </a:pPr>
            <a:r>
              <a:rPr lang="en-US" sz="1400" b="1">
                <a:solidFill>
                  <a:srgbClr val="FF0000"/>
                </a:solidFill>
                <a:latin typeface="Times New Roman"/>
                <a:cs typeface="Times New Roman"/>
              </a:rPr>
              <a:t>(Pereira, 2023)</a:t>
            </a:r>
            <a:endParaRPr lang="en-US" sz="1400"/>
          </a:p>
        </p:txBody>
      </p:sp>
    </p:spTree>
    <p:extLst>
      <p:ext uri="{BB962C8B-B14F-4D97-AF65-F5344CB8AC3E}">
        <p14:creationId xmlns:p14="http://schemas.microsoft.com/office/powerpoint/2010/main" val="2362093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377D4-804A-4BA2-22FF-1E2224F1033E}"/>
              </a:ext>
            </a:extLst>
          </p:cNvPr>
          <p:cNvSpPr>
            <a:spLocks noGrp="1"/>
          </p:cNvSpPr>
          <p:nvPr>
            <p:ph type="title"/>
          </p:nvPr>
        </p:nvSpPr>
        <p:spPr>
          <a:xfrm>
            <a:off x="1026320" y="198489"/>
            <a:ext cx="10138451" cy="689349"/>
          </a:xfrm>
        </p:spPr>
        <p:txBody>
          <a:bodyPr>
            <a:normAutofit fontScale="90000"/>
          </a:bodyPr>
          <a:lstStyle/>
          <a:p>
            <a:r>
              <a:rPr lang="en-US"/>
              <a:t>        Approaches to strategies </a:t>
            </a:r>
          </a:p>
        </p:txBody>
      </p:sp>
      <p:sp>
        <p:nvSpPr>
          <p:cNvPr id="3" name="TextBox 2">
            <a:extLst>
              <a:ext uri="{FF2B5EF4-FFF2-40B4-BE49-F238E27FC236}">
                <a16:creationId xmlns:a16="http://schemas.microsoft.com/office/drawing/2014/main" id="{53C9EA29-F9A2-5BC3-05C2-06819CB0EEC9}"/>
              </a:ext>
            </a:extLst>
          </p:cNvPr>
          <p:cNvSpPr txBox="1"/>
          <p:nvPr/>
        </p:nvSpPr>
        <p:spPr>
          <a:xfrm>
            <a:off x="262518" y="1457402"/>
            <a:ext cx="516569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Neue Haas Grotesk Text Pro"/>
              </a:rPr>
              <a:t>Goals Coca Cola have for the future</a:t>
            </a:r>
            <a:endParaRPr lang="en-US">
              <a:latin typeface="Neue Haas Grotesk Text Pro"/>
            </a:endParaRPr>
          </a:p>
          <a:p>
            <a:pPr marL="285750" indent="-285750">
              <a:buFont typeface="Calibri,Sans-Serif"/>
              <a:buChar char="-"/>
            </a:pPr>
            <a:r>
              <a:rPr lang="en-US">
                <a:latin typeface="Neue Haas Grotesk Text Pro"/>
              </a:rPr>
              <a:t>Sustainable growth </a:t>
            </a:r>
          </a:p>
          <a:p>
            <a:pPr marL="285750" indent="-285750">
              <a:buFont typeface="Calibri,Sans-Serif"/>
              <a:buChar char="-"/>
            </a:pPr>
            <a:r>
              <a:rPr lang="en-US">
                <a:latin typeface="Neue Haas Grotesk Text Pro"/>
              </a:rPr>
              <a:t>Healthier drinks options </a:t>
            </a:r>
          </a:p>
          <a:p>
            <a:pPr marL="285750" indent="-285750">
              <a:buFont typeface="Calibri,Sans-Serif"/>
              <a:buChar char="-"/>
            </a:pPr>
            <a:r>
              <a:rPr lang="en-US">
                <a:latin typeface="Neue Haas Grotesk Text Pro"/>
              </a:rPr>
              <a:t>Social impact </a:t>
            </a:r>
          </a:p>
          <a:p>
            <a:pPr marL="285750" indent="-285750">
              <a:buFont typeface="Calibri,Sans-Serif"/>
              <a:buChar char="-"/>
            </a:pPr>
            <a:r>
              <a:rPr lang="en-US">
                <a:latin typeface="Neue Haas Grotesk Text Pro"/>
              </a:rPr>
              <a:t>Digital transformation </a:t>
            </a:r>
          </a:p>
          <a:p>
            <a:pPr marL="285750" indent="-285750">
              <a:buFont typeface="Calibri,Sans-Serif"/>
              <a:buChar char="-"/>
            </a:pPr>
            <a:r>
              <a:rPr lang="en-US">
                <a:latin typeface="Neue Haas Grotesk Text Pro"/>
              </a:rPr>
              <a:t>Achieve zero net emissions by 2040</a:t>
            </a:r>
            <a:endParaRPr lang="en-US"/>
          </a:p>
        </p:txBody>
      </p:sp>
      <p:sp>
        <p:nvSpPr>
          <p:cNvPr id="5" name="Title 1">
            <a:extLst>
              <a:ext uri="{FF2B5EF4-FFF2-40B4-BE49-F238E27FC236}">
                <a16:creationId xmlns:a16="http://schemas.microsoft.com/office/drawing/2014/main" id="{C2C0EFEE-AA7F-6804-AE72-6AD1968253D0}"/>
              </a:ext>
            </a:extLst>
          </p:cNvPr>
          <p:cNvSpPr>
            <a:spLocks noGrp="1"/>
          </p:cNvSpPr>
          <p:nvPr/>
        </p:nvSpPr>
        <p:spPr>
          <a:xfrm>
            <a:off x="612648" y="548640"/>
            <a:ext cx="10653578" cy="1132258"/>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r>
              <a:rPr lang="en-US" sz="4000" b="1"/>
              <a:t>    </a:t>
            </a:r>
            <a:endParaRPr lang="en-US" sz="4000" u="sng"/>
          </a:p>
        </p:txBody>
      </p:sp>
      <p:pic>
        <p:nvPicPr>
          <p:cNvPr id="6" name="Picture 5" descr="Coca-Cola Mission and Vision Statement Analysis Mind Map">
            <a:extLst>
              <a:ext uri="{FF2B5EF4-FFF2-40B4-BE49-F238E27FC236}">
                <a16:creationId xmlns:a16="http://schemas.microsoft.com/office/drawing/2014/main" id="{57937293-02F2-5192-2C29-897CA1F8C8A5}"/>
              </a:ext>
            </a:extLst>
          </p:cNvPr>
          <p:cNvPicPr>
            <a:picLocks noChangeAspect="1"/>
          </p:cNvPicPr>
          <p:nvPr/>
        </p:nvPicPr>
        <p:blipFill>
          <a:blip r:embed="rId2"/>
          <a:stretch>
            <a:fillRect/>
          </a:stretch>
        </p:blipFill>
        <p:spPr>
          <a:xfrm>
            <a:off x="7047571" y="1399996"/>
            <a:ext cx="4397296" cy="2329566"/>
          </a:xfrm>
          <a:prstGeom prst="rect">
            <a:avLst/>
          </a:prstGeom>
        </p:spPr>
      </p:pic>
      <p:sp>
        <p:nvSpPr>
          <p:cNvPr id="7" name="TextBox 13">
            <a:extLst>
              <a:ext uri="{FF2B5EF4-FFF2-40B4-BE49-F238E27FC236}">
                <a16:creationId xmlns:a16="http://schemas.microsoft.com/office/drawing/2014/main" id="{D59E8E6D-3E7B-B223-A67E-E4763EAA9A27}"/>
              </a:ext>
            </a:extLst>
          </p:cNvPr>
          <p:cNvSpPr txBox="1"/>
          <p:nvPr/>
        </p:nvSpPr>
        <p:spPr>
          <a:xfrm>
            <a:off x="7043156" y="3720789"/>
            <a:ext cx="4220037"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b="1">
                <a:solidFill>
                  <a:srgbClr val="FF0000"/>
                </a:solidFill>
                <a:latin typeface="Times New Roman"/>
                <a:cs typeface="Times New Roman"/>
              </a:rPr>
              <a:t>(</a:t>
            </a:r>
            <a:r>
              <a:rPr lang="en-US" sz="1200" b="1" i="1">
                <a:solidFill>
                  <a:srgbClr val="FF0000"/>
                </a:solidFill>
                <a:latin typeface="Times New Roman"/>
                <a:cs typeface="Times New Roman"/>
              </a:rPr>
              <a:t>Coca-Cola Mission and Vision Statement Analysis</a:t>
            </a:r>
            <a:r>
              <a:rPr lang="en-US" sz="1200" b="1">
                <a:solidFill>
                  <a:srgbClr val="FF0000"/>
                </a:solidFill>
                <a:latin typeface="Times New Roman"/>
                <a:cs typeface="Times New Roman"/>
              </a:rPr>
              <a:t>, n.d.)</a:t>
            </a:r>
            <a:endParaRPr lang="en-US" b="1">
              <a:solidFill>
                <a:srgbClr val="000000"/>
              </a:solidFill>
            </a:endParaRPr>
          </a:p>
        </p:txBody>
      </p:sp>
      <p:pic>
        <p:nvPicPr>
          <p:cNvPr id="9" name="Picture 8" descr="Brand Building">
            <a:extLst>
              <a:ext uri="{FF2B5EF4-FFF2-40B4-BE49-F238E27FC236}">
                <a16:creationId xmlns:a16="http://schemas.microsoft.com/office/drawing/2014/main" id="{C20D9B23-721B-0D35-5DF1-CC3BF7F6BAF6}"/>
              </a:ext>
            </a:extLst>
          </p:cNvPr>
          <p:cNvPicPr>
            <a:picLocks noChangeAspect="1"/>
          </p:cNvPicPr>
          <p:nvPr/>
        </p:nvPicPr>
        <p:blipFill>
          <a:blip r:embed="rId3"/>
          <a:stretch>
            <a:fillRect/>
          </a:stretch>
        </p:blipFill>
        <p:spPr>
          <a:xfrm>
            <a:off x="245327" y="3307431"/>
            <a:ext cx="4415882" cy="2454795"/>
          </a:xfrm>
          <a:prstGeom prst="rect">
            <a:avLst/>
          </a:prstGeom>
        </p:spPr>
      </p:pic>
      <p:sp>
        <p:nvSpPr>
          <p:cNvPr id="11" name="TextBox 10">
            <a:extLst>
              <a:ext uri="{FF2B5EF4-FFF2-40B4-BE49-F238E27FC236}">
                <a16:creationId xmlns:a16="http://schemas.microsoft.com/office/drawing/2014/main" id="{8CF7387F-E362-2164-24F3-F2D429EBBAE0}"/>
              </a:ext>
            </a:extLst>
          </p:cNvPr>
          <p:cNvSpPr txBox="1"/>
          <p:nvPr/>
        </p:nvSpPr>
        <p:spPr>
          <a:xfrm>
            <a:off x="249870" y="5758365"/>
            <a:ext cx="173850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FF0000"/>
                </a:solidFill>
                <a:latin typeface="Times New Roman"/>
                <a:cs typeface="Times New Roman"/>
              </a:rPr>
              <a:t>(Coca-Cola, 2023)</a:t>
            </a:r>
            <a:endParaRPr lang="en-US"/>
          </a:p>
        </p:txBody>
      </p:sp>
      <p:sp>
        <p:nvSpPr>
          <p:cNvPr id="12" name="TextBox 11">
            <a:extLst>
              <a:ext uri="{FF2B5EF4-FFF2-40B4-BE49-F238E27FC236}">
                <a16:creationId xmlns:a16="http://schemas.microsoft.com/office/drawing/2014/main" id="{278AD72B-3198-0B19-A05A-4E1BD3915815}"/>
              </a:ext>
            </a:extLst>
          </p:cNvPr>
          <p:cNvSpPr txBox="1"/>
          <p:nvPr/>
        </p:nvSpPr>
        <p:spPr>
          <a:xfrm>
            <a:off x="6911432" y="4440870"/>
            <a:ext cx="549481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Neue Haas Grotesk Text Pro"/>
              </a:rPr>
              <a:t>Coca Colas objectives </a:t>
            </a:r>
            <a:endParaRPr lang="en-US">
              <a:latin typeface="Neue Haas Grotesk Text Pro"/>
            </a:endParaRPr>
          </a:p>
          <a:p>
            <a:pPr marL="285750" indent="-285750">
              <a:buFont typeface="Calibri,Sans-Serif"/>
              <a:buChar char="-"/>
            </a:pPr>
            <a:r>
              <a:rPr lang="en-US">
                <a:latin typeface="Neue Haas Grotesk Text Pro"/>
              </a:rPr>
              <a:t>Environmental goals </a:t>
            </a:r>
          </a:p>
          <a:p>
            <a:pPr marL="285750" indent="-285750">
              <a:buFont typeface="Calibri,Sans-Serif"/>
              <a:buChar char="-"/>
            </a:pPr>
            <a:r>
              <a:rPr lang="en-US">
                <a:latin typeface="Neue Haas Grotesk Text Pro"/>
              </a:rPr>
              <a:t>Customer focus </a:t>
            </a:r>
          </a:p>
          <a:p>
            <a:pPr marL="285750" indent="-285750">
              <a:buFont typeface="Calibri,Sans-Serif"/>
              <a:buChar char="-"/>
            </a:pPr>
            <a:r>
              <a:rPr lang="en-US">
                <a:latin typeface="Neue Haas Grotesk Text Pro"/>
              </a:rPr>
              <a:t>Global collaboration </a:t>
            </a:r>
          </a:p>
          <a:p>
            <a:pPr marL="285750" indent="-285750">
              <a:buFont typeface="Calibri,Sans-Serif"/>
              <a:buChar char="-"/>
            </a:pPr>
            <a:r>
              <a:rPr lang="en-US">
                <a:latin typeface="Neue Haas Grotesk Text Pro"/>
              </a:rPr>
              <a:t>Market leadership </a:t>
            </a:r>
          </a:p>
          <a:p>
            <a:pPr marL="285750" indent="-285750">
              <a:buFont typeface="Calibri,Sans-Serif"/>
              <a:buChar char="-"/>
            </a:pPr>
            <a:r>
              <a:rPr lang="en-US">
                <a:latin typeface="Neue Haas Grotesk Text Pro"/>
              </a:rPr>
              <a:t>Disciplined growth</a:t>
            </a:r>
            <a:endParaRPr lang="en-US"/>
          </a:p>
        </p:txBody>
      </p:sp>
    </p:spTree>
    <p:extLst>
      <p:ext uri="{BB962C8B-B14F-4D97-AF65-F5344CB8AC3E}">
        <p14:creationId xmlns:p14="http://schemas.microsoft.com/office/powerpoint/2010/main" val="3100674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1FE95-503E-5C41-42FD-0E5D8DAAA422}"/>
              </a:ext>
            </a:extLst>
          </p:cNvPr>
          <p:cNvSpPr>
            <a:spLocks noGrp="1"/>
          </p:cNvSpPr>
          <p:nvPr>
            <p:ph type="title"/>
          </p:nvPr>
        </p:nvSpPr>
        <p:spPr>
          <a:xfrm>
            <a:off x="849081" y="618418"/>
            <a:ext cx="10877992" cy="850091"/>
          </a:xfrm>
        </p:spPr>
        <p:txBody>
          <a:bodyPr>
            <a:normAutofit fontScale="90000"/>
          </a:bodyPr>
          <a:lstStyle/>
          <a:p>
            <a:r>
              <a:rPr lang="en-US"/>
              <a:t>Approaches to organization and management </a:t>
            </a:r>
          </a:p>
        </p:txBody>
      </p:sp>
      <p:sp>
        <p:nvSpPr>
          <p:cNvPr id="3" name="Text Placeholder 2">
            <a:extLst>
              <a:ext uri="{FF2B5EF4-FFF2-40B4-BE49-F238E27FC236}">
                <a16:creationId xmlns:a16="http://schemas.microsoft.com/office/drawing/2014/main" id="{26EAA27C-7A36-3D3F-9781-81565CEFB56E}"/>
              </a:ext>
            </a:extLst>
          </p:cNvPr>
          <p:cNvSpPr>
            <a:spLocks noGrp="1"/>
          </p:cNvSpPr>
          <p:nvPr>
            <p:ph type="body" idx="1"/>
          </p:nvPr>
        </p:nvSpPr>
        <p:spPr>
          <a:xfrm>
            <a:off x="101512" y="1462852"/>
            <a:ext cx="5759817" cy="842264"/>
          </a:xfrm>
        </p:spPr>
        <p:txBody>
          <a:bodyPr/>
          <a:lstStyle/>
          <a:p>
            <a:r>
              <a:rPr lang="en-US"/>
              <a:t>Classical management approach </a:t>
            </a:r>
          </a:p>
        </p:txBody>
      </p:sp>
      <p:sp>
        <p:nvSpPr>
          <p:cNvPr id="4" name="Content Placeholder 3">
            <a:extLst>
              <a:ext uri="{FF2B5EF4-FFF2-40B4-BE49-F238E27FC236}">
                <a16:creationId xmlns:a16="http://schemas.microsoft.com/office/drawing/2014/main" id="{F66BCD73-039B-9AF8-48A0-27BDC783CB5D}"/>
              </a:ext>
            </a:extLst>
          </p:cNvPr>
          <p:cNvSpPr>
            <a:spLocks noGrp="1"/>
          </p:cNvSpPr>
          <p:nvPr>
            <p:ph sz="half" idx="2"/>
          </p:nvPr>
        </p:nvSpPr>
        <p:spPr>
          <a:xfrm>
            <a:off x="273917" y="2395788"/>
            <a:ext cx="5434572" cy="3243942"/>
          </a:xfrm>
        </p:spPr>
        <p:txBody>
          <a:bodyPr vert="horz" lIns="91440" tIns="45720" rIns="91440" bIns="45720" rtlCol="0" anchor="t">
            <a:normAutofit lnSpcReduction="10000"/>
          </a:bodyPr>
          <a:lstStyle/>
          <a:p>
            <a:pPr>
              <a:lnSpc>
                <a:spcPct val="100000"/>
              </a:lnSpc>
              <a:spcBef>
                <a:spcPts val="0"/>
              </a:spcBef>
            </a:pPr>
            <a:r>
              <a:rPr lang="en-US" sz="1400">
                <a:solidFill>
                  <a:schemeClr val="tx1"/>
                </a:solidFill>
                <a:latin typeface="Neue Haas Grotesk Text Pro"/>
              </a:rPr>
              <a:t>Coca Cola management approach involves the elements of the classical management approach, which focuses on efficiency, structure and goal- oriented processes</a:t>
            </a:r>
          </a:p>
          <a:p>
            <a:pPr>
              <a:lnSpc>
                <a:spcPct val="100000"/>
              </a:lnSpc>
              <a:spcBef>
                <a:spcPts val="0"/>
              </a:spcBef>
            </a:pPr>
            <a:r>
              <a:rPr lang="en-US" sz="1400" b="1">
                <a:solidFill>
                  <a:schemeClr val="tx1"/>
                </a:solidFill>
                <a:latin typeface="Neue Haas Grotesk Text Pro"/>
              </a:rPr>
              <a:t>Coca cola uses:</a:t>
            </a:r>
            <a:endParaRPr lang="en-US" sz="1400">
              <a:solidFill>
                <a:schemeClr val="tx1"/>
              </a:solidFill>
              <a:latin typeface="Neue Haas Grotesk Text Pro"/>
            </a:endParaRPr>
          </a:p>
          <a:p>
            <a:pPr marL="285750" indent="-285750">
              <a:lnSpc>
                <a:spcPct val="100000"/>
              </a:lnSpc>
              <a:spcBef>
                <a:spcPts val="0"/>
              </a:spcBef>
              <a:buFont typeface="Calibri,Sans-Serif" panose="020B0604020202020204" pitchFamily="34" charset="0"/>
              <a:buChar char="-"/>
            </a:pPr>
            <a:r>
              <a:rPr lang="en-US" sz="1400" b="1">
                <a:solidFill>
                  <a:schemeClr val="tx1"/>
                </a:solidFill>
                <a:latin typeface="Neue Haas Grotesk Text Pro"/>
              </a:rPr>
              <a:t>Scientific management </a:t>
            </a:r>
            <a:endParaRPr lang="en-US" sz="1400">
              <a:solidFill>
                <a:schemeClr val="tx1"/>
              </a:solidFill>
              <a:latin typeface="Neue Haas Grotesk Text Pro"/>
            </a:endParaRPr>
          </a:p>
          <a:p>
            <a:pPr>
              <a:lnSpc>
                <a:spcPct val="100000"/>
              </a:lnSpc>
              <a:spcBef>
                <a:spcPts val="0"/>
              </a:spcBef>
            </a:pPr>
            <a:r>
              <a:rPr lang="en-US" sz="1400">
                <a:solidFill>
                  <a:schemeClr val="tx1"/>
                </a:solidFill>
                <a:latin typeface="Neue Haas Grotesk Text Pro"/>
              </a:rPr>
              <a:t>To standardized processes of production and enhance workflow</a:t>
            </a:r>
          </a:p>
          <a:p>
            <a:pPr marL="285750" indent="-285750">
              <a:lnSpc>
                <a:spcPct val="100000"/>
              </a:lnSpc>
              <a:spcBef>
                <a:spcPts val="0"/>
              </a:spcBef>
              <a:buFont typeface="Calibri,Sans-Serif" panose="020B0604020202020204" pitchFamily="34" charset="0"/>
              <a:buChar char="-"/>
            </a:pPr>
            <a:r>
              <a:rPr lang="en-US" sz="1400" b="1">
                <a:solidFill>
                  <a:schemeClr val="tx1"/>
                </a:solidFill>
                <a:latin typeface="Neue Haas Grotesk Text Pro"/>
              </a:rPr>
              <a:t>Administrative management </a:t>
            </a:r>
            <a:endParaRPr lang="en-US" sz="1400">
              <a:solidFill>
                <a:schemeClr val="tx1"/>
              </a:solidFill>
              <a:latin typeface="Neue Haas Grotesk Text Pro"/>
            </a:endParaRPr>
          </a:p>
          <a:p>
            <a:pPr>
              <a:lnSpc>
                <a:spcPct val="100000"/>
              </a:lnSpc>
              <a:spcBef>
                <a:spcPts val="0"/>
              </a:spcBef>
            </a:pPr>
            <a:r>
              <a:rPr lang="en-US" sz="1400">
                <a:solidFill>
                  <a:schemeClr val="tx1"/>
                </a:solidFill>
                <a:latin typeface="Neue Haas Grotesk Text Pro"/>
              </a:rPr>
              <a:t>Coca cola to clear organizational accountability </a:t>
            </a:r>
          </a:p>
          <a:p>
            <a:pPr marL="285750" indent="-285750">
              <a:lnSpc>
                <a:spcPct val="100000"/>
              </a:lnSpc>
              <a:spcBef>
                <a:spcPts val="0"/>
              </a:spcBef>
              <a:buFont typeface="Calibri,Sans-Serif" panose="020B0604020202020204" pitchFamily="34" charset="0"/>
              <a:buChar char="-"/>
            </a:pPr>
            <a:r>
              <a:rPr lang="en-US" sz="1400" b="1">
                <a:solidFill>
                  <a:schemeClr val="tx1"/>
                </a:solidFill>
                <a:latin typeface="Neue Haas Grotesk Text Pro"/>
              </a:rPr>
              <a:t>Focus on efficiency </a:t>
            </a:r>
            <a:endParaRPr lang="en-US" sz="1400">
              <a:solidFill>
                <a:schemeClr val="tx1"/>
              </a:solidFill>
              <a:latin typeface="Neue Haas Grotesk Text Pro"/>
            </a:endParaRPr>
          </a:p>
          <a:p>
            <a:pPr>
              <a:lnSpc>
                <a:spcPct val="100000"/>
              </a:lnSpc>
              <a:spcBef>
                <a:spcPts val="0"/>
              </a:spcBef>
            </a:pPr>
            <a:r>
              <a:rPr lang="en-US" sz="1400">
                <a:solidFill>
                  <a:schemeClr val="tx1"/>
                </a:solidFill>
                <a:latin typeface="Neue Haas Grotesk Text Pro"/>
              </a:rPr>
              <a:t>Coca cola to leverage technology to enhance promotion </a:t>
            </a:r>
          </a:p>
          <a:p>
            <a:pPr marL="285750" indent="-285750">
              <a:lnSpc>
                <a:spcPct val="100000"/>
              </a:lnSpc>
              <a:spcBef>
                <a:spcPts val="0"/>
              </a:spcBef>
              <a:buFont typeface="Calibri,Sans-Serif" panose="020B0604020202020204" pitchFamily="34" charset="0"/>
              <a:buChar char="-"/>
            </a:pPr>
            <a:r>
              <a:rPr lang="en-US" sz="1400" b="1">
                <a:solidFill>
                  <a:schemeClr val="tx1"/>
                </a:solidFill>
                <a:latin typeface="Neue Haas Grotesk Text Pro"/>
              </a:rPr>
              <a:t>Global applications </a:t>
            </a:r>
            <a:endParaRPr lang="en-US" sz="1400">
              <a:solidFill>
                <a:schemeClr val="tx1"/>
              </a:solidFill>
              <a:latin typeface="Neue Haas Grotesk Text Pro"/>
            </a:endParaRPr>
          </a:p>
          <a:p>
            <a:pPr>
              <a:lnSpc>
                <a:spcPct val="100000"/>
              </a:lnSpc>
              <a:spcBef>
                <a:spcPts val="0"/>
              </a:spcBef>
            </a:pPr>
            <a:r>
              <a:rPr lang="en-US" sz="1400">
                <a:solidFill>
                  <a:schemeClr val="tx1"/>
                </a:solidFill>
                <a:latin typeface="Neue Haas Grotesk Text Pro"/>
              </a:rPr>
              <a:t>Ensure that coca cola is consistency and have good quality across 200 countries. </a:t>
            </a:r>
          </a:p>
          <a:p>
            <a:pPr>
              <a:lnSpc>
                <a:spcPct val="100000"/>
              </a:lnSpc>
              <a:spcBef>
                <a:spcPts val="0"/>
              </a:spcBef>
            </a:pPr>
            <a:r>
              <a:rPr lang="en-US" sz="1200" b="1">
                <a:solidFill>
                  <a:srgbClr val="FF0000"/>
                </a:solidFill>
                <a:latin typeface="Times New Roman"/>
                <a:cs typeface="Times New Roman"/>
              </a:rPr>
              <a:t>(</a:t>
            </a:r>
            <a:r>
              <a:rPr lang="en-US" sz="1200" b="1" i="1">
                <a:solidFill>
                  <a:srgbClr val="FF0000"/>
                </a:solidFill>
                <a:latin typeface="Times New Roman"/>
                <a:cs typeface="Times New Roman"/>
              </a:rPr>
              <a:t>Management Theories in the Coca-Cola Company | Free Essay Example</a:t>
            </a:r>
            <a:r>
              <a:rPr lang="en-US" sz="1200" b="1">
                <a:solidFill>
                  <a:srgbClr val="FF0000"/>
                </a:solidFill>
                <a:latin typeface="Times New Roman"/>
                <a:cs typeface="Times New Roman"/>
              </a:rPr>
              <a:t>, 2022)</a:t>
            </a:r>
            <a:endParaRPr lang="en-US" sz="1400" b="1">
              <a:solidFill>
                <a:srgbClr val="FF0000"/>
              </a:solidFill>
              <a:latin typeface="Neue Haas Grotesk Text Pro"/>
            </a:endParaRPr>
          </a:p>
          <a:p>
            <a:endParaRPr lang="en-US"/>
          </a:p>
        </p:txBody>
      </p:sp>
      <p:sp>
        <p:nvSpPr>
          <p:cNvPr id="5" name="Text Placeholder 4">
            <a:extLst>
              <a:ext uri="{FF2B5EF4-FFF2-40B4-BE49-F238E27FC236}">
                <a16:creationId xmlns:a16="http://schemas.microsoft.com/office/drawing/2014/main" id="{A00C48F4-AE3D-4D44-2146-98FA30878951}"/>
              </a:ext>
            </a:extLst>
          </p:cNvPr>
          <p:cNvSpPr>
            <a:spLocks noGrp="1"/>
          </p:cNvSpPr>
          <p:nvPr>
            <p:ph type="body" sz="quarter" idx="3"/>
          </p:nvPr>
        </p:nvSpPr>
        <p:spPr>
          <a:xfrm>
            <a:off x="6249255" y="1574364"/>
            <a:ext cx="5031769" cy="814387"/>
          </a:xfrm>
        </p:spPr>
        <p:txBody>
          <a:bodyPr/>
          <a:lstStyle/>
          <a:p>
            <a:r>
              <a:rPr lang="en-US"/>
              <a:t>     Human relation approach </a:t>
            </a:r>
          </a:p>
        </p:txBody>
      </p:sp>
      <p:sp>
        <p:nvSpPr>
          <p:cNvPr id="6" name="Content Placeholder 5">
            <a:extLst>
              <a:ext uri="{FF2B5EF4-FFF2-40B4-BE49-F238E27FC236}">
                <a16:creationId xmlns:a16="http://schemas.microsoft.com/office/drawing/2014/main" id="{AD43E19A-2C4B-EFD4-4B24-93A4912DE913}"/>
              </a:ext>
            </a:extLst>
          </p:cNvPr>
          <p:cNvSpPr>
            <a:spLocks noGrp="1"/>
          </p:cNvSpPr>
          <p:nvPr>
            <p:ph sz="quarter" idx="4"/>
          </p:nvPr>
        </p:nvSpPr>
        <p:spPr>
          <a:xfrm>
            <a:off x="6286426" y="2395788"/>
            <a:ext cx="5031769" cy="3243942"/>
          </a:xfrm>
        </p:spPr>
        <p:txBody>
          <a:bodyPr vert="horz" lIns="91440" tIns="45720" rIns="91440" bIns="45720" rtlCol="0" anchor="t">
            <a:normAutofit lnSpcReduction="10000"/>
          </a:bodyPr>
          <a:lstStyle/>
          <a:p>
            <a:pPr>
              <a:lnSpc>
                <a:spcPct val="100000"/>
              </a:lnSpc>
              <a:spcBef>
                <a:spcPts val="0"/>
              </a:spcBef>
            </a:pPr>
            <a:r>
              <a:rPr lang="en-US" sz="1400">
                <a:solidFill>
                  <a:schemeClr val="tx1"/>
                </a:solidFill>
                <a:latin typeface="Neue Haas Grotesk Text Pro"/>
              </a:rPr>
              <a:t>Coca cola management approach also involves the elements of the human relation approach which emphasizing the importance of employee well-being, motivation and collaboration</a:t>
            </a:r>
          </a:p>
          <a:p>
            <a:pPr>
              <a:lnSpc>
                <a:spcPct val="100000"/>
              </a:lnSpc>
              <a:spcBef>
                <a:spcPts val="0"/>
              </a:spcBef>
            </a:pPr>
            <a:r>
              <a:rPr lang="en-US" sz="1400" b="1">
                <a:solidFill>
                  <a:schemeClr val="tx1"/>
                </a:solidFill>
                <a:latin typeface="Neue Haas Grotesk Text Pro"/>
              </a:rPr>
              <a:t>Coca cola uses:</a:t>
            </a:r>
            <a:endParaRPr lang="en-US" sz="1400">
              <a:solidFill>
                <a:schemeClr val="tx1"/>
              </a:solidFill>
              <a:latin typeface="Neue Haas Grotesk Text Pro"/>
            </a:endParaRPr>
          </a:p>
          <a:p>
            <a:pPr marL="285750" indent="-285750">
              <a:lnSpc>
                <a:spcPct val="100000"/>
              </a:lnSpc>
              <a:spcBef>
                <a:spcPts val="0"/>
              </a:spcBef>
              <a:buFont typeface="Calibri,Sans-Serif" panose="020B0604020202020204" pitchFamily="34" charset="0"/>
              <a:buChar char="-"/>
            </a:pPr>
            <a:r>
              <a:rPr lang="en-US" sz="1400" b="1">
                <a:solidFill>
                  <a:schemeClr val="tx1"/>
                </a:solidFill>
                <a:latin typeface="Neue Haas Grotesk Text Pro"/>
              </a:rPr>
              <a:t>Employee well-being</a:t>
            </a:r>
            <a:endParaRPr lang="en-US" sz="1400">
              <a:solidFill>
                <a:schemeClr val="tx1"/>
              </a:solidFill>
              <a:latin typeface="Neue Haas Grotesk Text Pro"/>
            </a:endParaRPr>
          </a:p>
          <a:p>
            <a:pPr>
              <a:lnSpc>
                <a:spcPct val="100000"/>
              </a:lnSpc>
              <a:spcBef>
                <a:spcPts val="0"/>
              </a:spcBef>
            </a:pPr>
            <a:r>
              <a:rPr lang="en-US" sz="1400">
                <a:solidFill>
                  <a:schemeClr val="tx1"/>
                </a:solidFill>
                <a:latin typeface="Neue Haas Grotesk Text Pro"/>
              </a:rPr>
              <a:t>They focus on creating a supportive and positive work environment </a:t>
            </a:r>
          </a:p>
          <a:p>
            <a:pPr marL="285750" indent="-285750">
              <a:lnSpc>
                <a:spcPct val="100000"/>
              </a:lnSpc>
              <a:spcBef>
                <a:spcPts val="0"/>
              </a:spcBef>
              <a:buFont typeface="Calibri,Sans-Serif" panose="020B0604020202020204" pitchFamily="34" charset="0"/>
              <a:buChar char="-"/>
            </a:pPr>
            <a:r>
              <a:rPr lang="en-US" sz="1400" b="1">
                <a:solidFill>
                  <a:schemeClr val="tx1"/>
                </a:solidFill>
                <a:latin typeface="Neue Haas Grotesk Text Pro"/>
              </a:rPr>
              <a:t>Open communication </a:t>
            </a:r>
            <a:endParaRPr lang="en-US" sz="1400">
              <a:solidFill>
                <a:schemeClr val="tx1"/>
              </a:solidFill>
              <a:latin typeface="Neue Haas Grotesk Text Pro"/>
            </a:endParaRPr>
          </a:p>
          <a:p>
            <a:pPr>
              <a:lnSpc>
                <a:spcPct val="100000"/>
              </a:lnSpc>
              <a:spcBef>
                <a:spcPts val="0"/>
              </a:spcBef>
            </a:pPr>
            <a:r>
              <a:rPr lang="en-US" sz="1400">
                <a:solidFill>
                  <a:schemeClr val="tx1"/>
                </a:solidFill>
                <a:latin typeface="Neue Haas Grotesk Text Pro"/>
              </a:rPr>
              <a:t>Encourages feedback between employees and managers </a:t>
            </a:r>
          </a:p>
          <a:p>
            <a:pPr marL="285750" indent="-285750">
              <a:lnSpc>
                <a:spcPct val="100000"/>
              </a:lnSpc>
              <a:spcBef>
                <a:spcPts val="0"/>
              </a:spcBef>
              <a:buFont typeface="Calibri,Sans-Serif" panose="020B0604020202020204" pitchFamily="34" charset="0"/>
              <a:buChar char="-"/>
            </a:pPr>
            <a:r>
              <a:rPr lang="en-US" sz="1400" b="1">
                <a:solidFill>
                  <a:schemeClr val="tx1"/>
                </a:solidFill>
                <a:latin typeface="Neue Haas Grotesk Text Pro"/>
              </a:rPr>
              <a:t>Training and development </a:t>
            </a:r>
            <a:endParaRPr lang="en-US" sz="1400">
              <a:solidFill>
                <a:schemeClr val="tx1"/>
              </a:solidFill>
              <a:latin typeface="Neue Haas Grotesk Text Pro"/>
            </a:endParaRPr>
          </a:p>
          <a:p>
            <a:pPr>
              <a:lnSpc>
                <a:spcPct val="100000"/>
              </a:lnSpc>
              <a:spcBef>
                <a:spcPts val="0"/>
              </a:spcBef>
            </a:pPr>
            <a:r>
              <a:rPr lang="en-US" sz="1400">
                <a:solidFill>
                  <a:schemeClr val="tx1"/>
                </a:solidFill>
                <a:latin typeface="Neue Haas Grotesk Text Pro"/>
              </a:rPr>
              <a:t>Offers different programs to enhance employee's skills and leadership</a:t>
            </a:r>
          </a:p>
          <a:p>
            <a:pPr marL="285750" indent="-285750">
              <a:lnSpc>
                <a:spcPct val="100000"/>
              </a:lnSpc>
              <a:spcBef>
                <a:spcPts val="0"/>
              </a:spcBef>
              <a:buFont typeface="Calibri,Sans-Serif" panose="020B0604020202020204" pitchFamily="34" charset="0"/>
              <a:buChar char="-"/>
            </a:pPr>
            <a:r>
              <a:rPr lang="en-US" sz="1400" b="1">
                <a:solidFill>
                  <a:schemeClr val="tx1"/>
                </a:solidFill>
                <a:latin typeface="Neue Haas Grotesk Text Pro"/>
              </a:rPr>
              <a:t>Diversity and inclusion </a:t>
            </a:r>
            <a:endParaRPr lang="en-US" sz="1400">
              <a:solidFill>
                <a:schemeClr val="tx1"/>
              </a:solidFill>
              <a:latin typeface="Neue Haas Grotesk Text Pro"/>
            </a:endParaRPr>
          </a:p>
          <a:p>
            <a:pPr>
              <a:lnSpc>
                <a:spcPct val="100000"/>
              </a:lnSpc>
              <a:spcBef>
                <a:spcPts val="0"/>
              </a:spcBef>
            </a:pPr>
            <a:r>
              <a:rPr lang="en-US" sz="1400">
                <a:solidFill>
                  <a:schemeClr val="tx1"/>
                </a:solidFill>
                <a:latin typeface="Neue Haas Grotesk Text Pro"/>
              </a:rPr>
              <a:t>Promotes equal opportunities for a diverse work team </a:t>
            </a:r>
          </a:p>
          <a:p>
            <a:pPr>
              <a:lnSpc>
                <a:spcPct val="100000"/>
              </a:lnSpc>
              <a:spcBef>
                <a:spcPts val="0"/>
              </a:spcBef>
            </a:pPr>
            <a:r>
              <a:rPr lang="en-US" sz="1200" b="1">
                <a:solidFill>
                  <a:srgbClr val="FF0000"/>
                </a:solidFill>
                <a:latin typeface="Times New Roman"/>
                <a:cs typeface="Times New Roman"/>
              </a:rPr>
              <a:t>(</a:t>
            </a:r>
            <a:r>
              <a:rPr lang="en-US" sz="1200" b="1" i="1">
                <a:solidFill>
                  <a:srgbClr val="FF0000"/>
                </a:solidFill>
                <a:latin typeface="Times New Roman"/>
                <a:cs typeface="Times New Roman"/>
              </a:rPr>
              <a:t>HUMAN RIGHTS 2022 Overview</a:t>
            </a:r>
            <a:r>
              <a:rPr lang="en-US" sz="1200" b="1">
                <a:solidFill>
                  <a:srgbClr val="FF0000"/>
                </a:solidFill>
                <a:latin typeface="Times New Roman"/>
                <a:cs typeface="Times New Roman"/>
              </a:rPr>
              <a:t>, n.d.)</a:t>
            </a:r>
            <a:endParaRPr lang="en-US" sz="1400" b="1">
              <a:solidFill>
                <a:srgbClr val="FF0000"/>
              </a:solidFill>
              <a:latin typeface="Neue Haas Grotesk Text Pro"/>
            </a:endParaRPr>
          </a:p>
        </p:txBody>
      </p:sp>
    </p:spTree>
    <p:extLst>
      <p:ext uri="{BB962C8B-B14F-4D97-AF65-F5344CB8AC3E}">
        <p14:creationId xmlns:p14="http://schemas.microsoft.com/office/powerpoint/2010/main" val="115396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07E88-0C61-8B26-DE90-9DC02D441748}"/>
              </a:ext>
            </a:extLst>
          </p:cNvPr>
          <p:cNvSpPr>
            <a:spLocks noGrp="1"/>
          </p:cNvSpPr>
          <p:nvPr>
            <p:ph type="title"/>
          </p:nvPr>
        </p:nvSpPr>
        <p:spPr>
          <a:xfrm>
            <a:off x="839789" y="877802"/>
            <a:ext cx="3046409" cy="1487185"/>
          </a:xfrm>
        </p:spPr>
        <p:txBody>
          <a:bodyPr/>
          <a:lstStyle/>
          <a:p>
            <a:r>
              <a:rPr lang="en-US"/>
              <a:t>Groups and teamwork in Coca Cola  </a:t>
            </a:r>
          </a:p>
        </p:txBody>
      </p:sp>
      <p:sp>
        <p:nvSpPr>
          <p:cNvPr id="4" name="Text Placeholder 3">
            <a:extLst>
              <a:ext uri="{FF2B5EF4-FFF2-40B4-BE49-F238E27FC236}">
                <a16:creationId xmlns:a16="http://schemas.microsoft.com/office/drawing/2014/main" id="{E4FEF862-F3FE-7886-4AF2-0FA9D31F54B5}"/>
              </a:ext>
            </a:extLst>
          </p:cNvPr>
          <p:cNvSpPr>
            <a:spLocks noGrp="1"/>
          </p:cNvSpPr>
          <p:nvPr>
            <p:ph type="body" sz="half" idx="2"/>
          </p:nvPr>
        </p:nvSpPr>
        <p:spPr>
          <a:xfrm>
            <a:off x="133545" y="2368776"/>
            <a:ext cx="4003555" cy="2869664"/>
          </a:xfrm>
        </p:spPr>
        <p:txBody>
          <a:bodyPr vert="horz" lIns="91440" tIns="45720" rIns="91440" bIns="45720" rtlCol="0" anchor="t">
            <a:normAutofit/>
          </a:bodyPr>
          <a:lstStyle/>
          <a:p>
            <a:pPr>
              <a:lnSpc>
                <a:spcPct val="100000"/>
              </a:lnSpc>
              <a:spcBef>
                <a:spcPts val="0"/>
              </a:spcBef>
            </a:pPr>
            <a:endParaRPr lang="en-US">
              <a:solidFill>
                <a:schemeClr val="tx1"/>
              </a:solidFill>
              <a:latin typeface="Neue Haas Grotesk Text Pro"/>
            </a:endParaRPr>
          </a:p>
          <a:p>
            <a:pPr>
              <a:lnSpc>
                <a:spcPct val="100000"/>
              </a:lnSpc>
              <a:spcBef>
                <a:spcPts val="0"/>
              </a:spcBef>
            </a:pPr>
            <a:endParaRPr lang="en-US">
              <a:solidFill>
                <a:schemeClr val="tx1"/>
              </a:solidFill>
              <a:latin typeface="Neue Haas Grotesk Text Pro"/>
            </a:endParaRPr>
          </a:p>
          <a:p>
            <a:pPr marL="285750" indent="-285750">
              <a:lnSpc>
                <a:spcPct val="100000"/>
              </a:lnSpc>
              <a:spcBef>
                <a:spcPts val="0"/>
              </a:spcBef>
              <a:buFont typeface="Calibri,Sans-Serif"/>
              <a:buChar char="-"/>
            </a:pPr>
            <a:r>
              <a:rPr lang="en-US">
                <a:solidFill>
                  <a:schemeClr val="tx1"/>
                </a:solidFill>
                <a:latin typeface="Neue Haas Grotesk Text Pro"/>
              </a:rPr>
              <a:t>Team collaboration and decision making </a:t>
            </a:r>
          </a:p>
          <a:p>
            <a:pPr marL="285750" indent="-285750">
              <a:lnSpc>
                <a:spcPct val="100000"/>
              </a:lnSpc>
              <a:spcBef>
                <a:spcPts val="0"/>
              </a:spcBef>
              <a:buFont typeface="Calibri,Sans-Serif"/>
              <a:buChar char="-"/>
            </a:pPr>
            <a:r>
              <a:rPr lang="en-US">
                <a:solidFill>
                  <a:schemeClr val="tx1"/>
                </a:solidFill>
                <a:latin typeface="Neue Haas Grotesk Text Pro"/>
              </a:rPr>
              <a:t>Recognition of team contributions </a:t>
            </a:r>
          </a:p>
          <a:p>
            <a:pPr marL="285750" indent="-285750">
              <a:lnSpc>
                <a:spcPct val="100000"/>
              </a:lnSpc>
              <a:spcBef>
                <a:spcPts val="0"/>
              </a:spcBef>
              <a:buFont typeface="Calibri,Sans-Serif"/>
              <a:buChar char="-"/>
            </a:pPr>
            <a:r>
              <a:rPr lang="en-US">
                <a:solidFill>
                  <a:schemeClr val="tx1"/>
                </a:solidFill>
                <a:latin typeface="Neue Haas Grotesk Text Pro"/>
              </a:rPr>
              <a:t>Empowerment </a:t>
            </a:r>
          </a:p>
          <a:p>
            <a:pPr marL="285750" indent="-285750">
              <a:lnSpc>
                <a:spcPct val="100000"/>
              </a:lnSpc>
              <a:spcBef>
                <a:spcPts val="0"/>
              </a:spcBef>
              <a:buFont typeface="Calibri,Sans-Serif"/>
              <a:buChar char="-"/>
            </a:pPr>
            <a:r>
              <a:rPr lang="en-US">
                <a:solidFill>
                  <a:schemeClr val="tx1"/>
                </a:solidFill>
                <a:latin typeface="Neue Haas Grotesk Text Pro"/>
              </a:rPr>
              <a:t>Diversity and inclusion in teams </a:t>
            </a:r>
          </a:p>
          <a:p>
            <a:pPr marL="285750" indent="-285750">
              <a:lnSpc>
                <a:spcPct val="100000"/>
              </a:lnSpc>
              <a:spcBef>
                <a:spcPts val="0"/>
              </a:spcBef>
              <a:buFont typeface="Calibri,Sans-Serif"/>
              <a:buChar char="-"/>
            </a:pPr>
            <a:r>
              <a:rPr lang="en-US">
                <a:solidFill>
                  <a:schemeClr val="tx1"/>
                </a:solidFill>
                <a:latin typeface="Neue Haas Grotesk Text Pro"/>
              </a:rPr>
              <a:t>Cross functional teams </a:t>
            </a:r>
            <a:endParaRPr lang="en-US">
              <a:solidFill>
                <a:schemeClr val="tx1"/>
              </a:solidFill>
            </a:endParaRPr>
          </a:p>
        </p:txBody>
      </p:sp>
      <p:sp>
        <p:nvSpPr>
          <p:cNvPr id="5" name="TextBox 4">
            <a:extLst>
              <a:ext uri="{FF2B5EF4-FFF2-40B4-BE49-F238E27FC236}">
                <a16:creationId xmlns:a16="http://schemas.microsoft.com/office/drawing/2014/main" id="{04829462-9FCB-EFBF-A001-B5A0413E7CE3}"/>
              </a:ext>
            </a:extLst>
          </p:cNvPr>
          <p:cNvSpPr txBox="1"/>
          <p:nvPr/>
        </p:nvSpPr>
        <p:spPr>
          <a:xfrm>
            <a:off x="5663632" y="1019871"/>
            <a:ext cx="52911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Theories included within Coca Cola</a:t>
            </a:r>
          </a:p>
        </p:txBody>
      </p:sp>
      <p:sp>
        <p:nvSpPr>
          <p:cNvPr id="8" name="TextBox 7">
            <a:extLst>
              <a:ext uri="{FF2B5EF4-FFF2-40B4-BE49-F238E27FC236}">
                <a16:creationId xmlns:a16="http://schemas.microsoft.com/office/drawing/2014/main" id="{812E69B7-2E0F-47F5-5CD1-43298F6F0A6D}"/>
              </a:ext>
            </a:extLst>
          </p:cNvPr>
          <p:cNvSpPr txBox="1"/>
          <p:nvPr/>
        </p:nvSpPr>
        <p:spPr>
          <a:xfrm>
            <a:off x="383839" y="2506959"/>
            <a:ext cx="35010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Approaches to groups and teams </a:t>
            </a:r>
          </a:p>
        </p:txBody>
      </p:sp>
      <p:sp>
        <p:nvSpPr>
          <p:cNvPr id="9" name="TextBox 8">
            <a:extLst>
              <a:ext uri="{FF2B5EF4-FFF2-40B4-BE49-F238E27FC236}">
                <a16:creationId xmlns:a16="http://schemas.microsoft.com/office/drawing/2014/main" id="{95BCF220-32F1-FECC-FAB3-5CEAD73AB5B9}"/>
              </a:ext>
            </a:extLst>
          </p:cNvPr>
          <p:cNvSpPr txBox="1"/>
          <p:nvPr/>
        </p:nvSpPr>
        <p:spPr>
          <a:xfrm>
            <a:off x="5851551" y="1617442"/>
            <a:ext cx="4561416"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Neue Haas Grotesk Text Pro"/>
              </a:rPr>
              <a:t>          </a:t>
            </a:r>
            <a:r>
              <a:rPr lang="en-US" sz="1400">
                <a:latin typeface="Georgia Pro Light"/>
              </a:rPr>
              <a:t>  Participative leadership theory </a:t>
            </a:r>
          </a:p>
          <a:p>
            <a:pPr marL="285750" indent="-285750">
              <a:buFont typeface="Calibri"/>
              <a:buChar char="-"/>
            </a:pPr>
            <a:r>
              <a:rPr lang="en-US" sz="1400">
                <a:latin typeface="Neue Haas Grotesk Text Pro"/>
              </a:rPr>
              <a:t>Coca cola uses this theory as this theory focuses on the development of different teams in the workplace, to be able to cooperative decision making together, rather than being alone. The leaders are selected from different teams based on qualities such as their commitment, cooperation and friendly behavior. There are also different programs for individuals to gain and develop leadership traits </a:t>
            </a:r>
          </a:p>
          <a:p>
            <a:pPr marL="285750" indent="-285750">
              <a:buFont typeface="Calibri"/>
              <a:buChar char="-"/>
            </a:pPr>
            <a:endParaRPr lang="en-US" sz="1600">
              <a:latin typeface="Neue Haas Grotesk Text Pro"/>
            </a:endParaRPr>
          </a:p>
          <a:p>
            <a:pPr marL="285750" indent="-285750">
              <a:buFont typeface="Calibri"/>
              <a:buChar char="-"/>
            </a:pPr>
            <a:endParaRPr lang="en-US" sz="1600">
              <a:latin typeface="Neue Haas Grotesk Text Pro"/>
            </a:endParaRPr>
          </a:p>
          <a:p>
            <a:pPr marL="285750" indent="-285750">
              <a:buFont typeface="Calibri"/>
              <a:buChar char="-"/>
            </a:pPr>
            <a:endParaRPr lang="en-US" sz="1600">
              <a:latin typeface="Neue Haas Grotesk Text Pro"/>
            </a:endParaRPr>
          </a:p>
          <a:p>
            <a:pPr marL="285750" indent="-285750">
              <a:buFont typeface="Calibri"/>
              <a:buChar char="-"/>
            </a:pPr>
            <a:endParaRPr lang="en-US" sz="1600">
              <a:latin typeface="Neue Haas Grotesk Text Pro"/>
            </a:endParaRPr>
          </a:p>
          <a:p>
            <a:endParaRPr lang="en-US">
              <a:solidFill>
                <a:srgbClr val="FFFFFF"/>
              </a:solidFill>
              <a:latin typeface="Georgia Pro Light"/>
            </a:endParaRPr>
          </a:p>
        </p:txBody>
      </p:sp>
      <p:sp>
        <p:nvSpPr>
          <p:cNvPr id="10" name="TextBox 9">
            <a:extLst>
              <a:ext uri="{FF2B5EF4-FFF2-40B4-BE49-F238E27FC236}">
                <a16:creationId xmlns:a16="http://schemas.microsoft.com/office/drawing/2014/main" id="{FCE1440F-DDA9-C7BF-0E37-DC08EDCF8DCF}"/>
              </a:ext>
            </a:extLst>
          </p:cNvPr>
          <p:cNvSpPr txBox="1"/>
          <p:nvPr/>
        </p:nvSpPr>
        <p:spPr>
          <a:xfrm>
            <a:off x="5666729" y="4116143"/>
            <a:ext cx="4984750" cy="22775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Maslow hierarchy of needs </a:t>
            </a:r>
          </a:p>
          <a:p>
            <a:pPr marL="285750" indent="-285750">
              <a:buFont typeface="Calibri,Sans-Serif"/>
              <a:buChar char="-"/>
            </a:pPr>
            <a:r>
              <a:rPr lang="en-US" sz="1400">
                <a:latin typeface="Neue Haas Grotesk Text Pro"/>
              </a:rPr>
              <a:t>Maslow hierarchy of needs </a:t>
            </a:r>
          </a:p>
          <a:p>
            <a:pPr>
              <a:buFont typeface="Arial"/>
              <a:buChar char="•"/>
            </a:pPr>
            <a:r>
              <a:rPr lang="en-US" sz="1400">
                <a:latin typeface="Neue Haas Grotesk Text Pro"/>
              </a:rPr>
              <a:t>Coca cola makes sure teams ensure they are motivated by addressing various needs they have. This theory focuses on the employee's internal needs that must be fulfilled every day to be able to motivate their behavior. These needs are physiological, safety belongingness, esteem and self-actualization which we need to fulfil our needs.</a:t>
            </a:r>
            <a:r>
              <a:rPr lang="en-US" sz="1400" b="1">
                <a:solidFill>
                  <a:srgbClr val="FF0000"/>
                </a:solidFill>
                <a:latin typeface="Neue Haas Grotesk Text Pro"/>
              </a:rPr>
              <a:t> </a:t>
            </a:r>
            <a:r>
              <a:rPr lang="en-US" sz="1200" b="1">
                <a:solidFill>
                  <a:srgbClr val="FF0000"/>
                </a:solidFill>
                <a:latin typeface="Times New Roman"/>
                <a:cs typeface="Times New Roman"/>
              </a:rPr>
              <a:t>(</a:t>
            </a:r>
            <a:r>
              <a:rPr lang="en-US" sz="1200" b="1" i="1">
                <a:solidFill>
                  <a:srgbClr val="FF0000"/>
                </a:solidFill>
                <a:latin typeface="Times New Roman"/>
                <a:cs typeface="Times New Roman"/>
              </a:rPr>
              <a:t>Behavioral Theory with Reference to Coca Cola Company Business Essay</a:t>
            </a:r>
            <a:r>
              <a:rPr lang="en-US" sz="1200" b="1">
                <a:solidFill>
                  <a:srgbClr val="FF0000"/>
                </a:solidFill>
                <a:latin typeface="Times New Roman"/>
                <a:cs typeface="Times New Roman"/>
              </a:rPr>
              <a:t>, 2009)</a:t>
            </a:r>
          </a:p>
        </p:txBody>
      </p:sp>
    </p:spTree>
    <p:extLst>
      <p:ext uri="{BB962C8B-B14F-4D97-AF65-F5344CB8AC3E}">
        <p14:creationId xmlns:p14="http://schemas.microsoft.com/office/powerpoint/2010/main" val="2296618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A4ECD-E0C4-855E-888A-7C31220378C8}"/>
              </a:ext>
            </a:extLst>
          </p:cNvPr>
          <p:cNvSpPr>
            <a:spLocks noGrp="1"/>
          </p:cNvSpPr>
          <p:nvPr>
            <p:ph type="title"/>
          </p:nvPr>
        </p:nvSpPr>
        <p:spPr>
          <a:xfrm>
            <a:off x="839789" y="207070"/>
            <a:ext cx="8937970" cy="726844"/>
          </a:xfrm>
        </p:spPr>
        <p:txBody>
          <a:bodyPr>
            <a:noAutofit/>
          </a:bodyPr>
          <a:lstStyle/>
          <a:p>
            <a:r>
              <a:rPr lang="en-US" sz="2000">
                <a:solidFill>
                  <a:schemeClr val="tx1"/>
                </a:solidFill>
                <a:latin typeface="Georgia Pro Light"/>
              </a:rPr>
              <a:t>Approaches and reason for adopting CSR</a:t>
            </a:r>
          </a:p>
        </p:txBody>
      </p:sp>
      <p:sp>
        <p:nvSpPr>
          <p:cNvPr id="3" name="Content Placeholder 2">
            <a:extLst>
              <a:ext uri="{FF2B5EF4-FFF2-40B4-BE49-F238E27FC236}">
                <a16:creationId xmlns:a16="http://schemas.microsoft.com/office/drawing/2014/main" id="{1E0D4FFD-560D-591F-CABD-BF38E29AE9CB}"/>
              </a:ext>
            </a:extLst>
          </p:cNvPr>
          <p:cNvSpPr>
            <a:spLocks noGrp="1"/>
          </p:cNvSpPr>
          <p:nvPr>
            <p:ph idx="1"/>
          </p:nvPr>
        </p:nvSpPr>
        <p:spPr>
          <a:xfrm>
            <a:off x="5325845" y="1099324"/>
            <a:ext cx="5758235" cy="5181599"/>
          </a:xfrm>
        </p:spPr>
        <p:txBody>
          <a:bodyPr vert="horz" lIns="91440" tIns="45720" rIns="91440" bIns="45720" rtlCol="0" anchor="t">
            <a:normAutofit lnSpcReduction="10000"/>
          </a:bodyPr>
          <a:lstStyle/>
          <a:p>
            <a:pPr>
              <a:lnSpc>
                <a:spcPct val="100000"/>
              </a:lnSpc>
              <a:spcBef>
                <a:spcPts val="0"/>
              </a:spcBef>
            </a:pPr>
            <a:r>
              <a:rPr lang="en-US" sz="1800">
                <a:solidFill>
                  <a:schemeClr val="tx1"/>
                </a:solidFill>
                <a:latin typeface="Neue Haas Grotesk Text Pro"/>
              </a:rPr>
              <a:t>Sustainable packaging – working towards a world without waste by ensuring all package is recyclable by 2030 </a:t>
            </a:r>
          </a:p>
          <a:p>
            <a:pPr>
              <a:lnSpc>
                <a:spcPct val="100000"/>
              </a:lnSpc>
              <a:spcBef>
                <a:spcPts val="0"/>
              </a:spcBef>
            </a:pPr>
            <a:endParaRPr lang="en-US" sz="1800">
              <a:solidFill>
                <a:schemeClr val="tx1"/>
              </a:solidFill>
              <a:latin typeface="Neue Haas Grotesk Text Pro"/>
            </a:endParaRPr>
          </a:p>
          <a:p>
            <a:pPr>
              <a:lnSpc>
                <a:spcPct val="100000"/>
              </a:lnSpc>
              <a:spcBef>
                <a:spcPts val="0"/>
              </a:spcBef>
            </a:pPr>
            <a:endParaRPr lang="en-US" sz="1800">
              <a:solidFill>
                <a:schemeClr val="tx1"/>
              </a:solidFill>
              <a:latin typeface="Neue Haas Grotesk Text Pro"/>
            </a:endParaRPr>
          </a:p>
          <a:p>
            <a:pPr>
              <a:lnSpc>
                <a:spcPct val="100000"/>
              </a:lnSpc>
              <a:spcBef>
                <a:spcPts val="0"/>
              </a:spcBef>
            </a:pPr>
            <a:endParaRPr lang="en-US" sz="1800">
              <a:solidFill>
                <a:schemeClr val="tx1"/>
              </a:solidFill>
              <a:latin typeface="Neue Haas Grotesk Text Pro"/>
            </a:endParaRPr>
          </a:p>
          <a:p>
            <a:pPr>
              <a:lnSpc>
                <a:spcPct val="100000"/>
              </a:lnSpc>
              <a:spcBef>
                <a:spcPts val="0"/>
              </a:spcBef>
            </a:pPr>
            <a:endParaRPr lang="en-US" sz="1800">
              <a:solidFill>
                <a:schemeClr val="tx1"/>
              </a:solidFill>
              <a:latin typeface="Neue Haas Grotesk Text Pro"/>
            </a:endParaRPr>
          </a:p>
          <a:p>
            <a:pPr>
              <a:lnSpc>
                <a:spcPct val="100000"/>
              </a:lnSpc>
              <a:spcBef>
                <a:spcPts val="0"/>
              </a:spcBef>
            </a:pPr>
            <a:r>
              <a:rPr lang="en-US" sz="1800">
                <a:solidFill>
                  <a:schemeClr val="tx1"/>
                </a:solidFill>
                <a:latin typeface="Neue Haas Grotesk Text Pro"/>
              </a:rPr>
              <a:t>Carbon reduction- reduce its carbon footprint by transitioning to renewable energy and promoting climate friendly practices </a:t>
            </a:r>
          </a:p>
          <a:p>
            <a:pPr>
              <a:lnSpc>
                <a:spcPct val="100000"/>
              </a:lnSpc>
              <a:spcBef>
                <a:spcPts val="0"/>
              </a:spcBef>
            </a:pPr>
            <a:endParaRPr lang="en-US" sz="1800">
              <a:solidFill>
                <a:schemeClr val="tx1"/>
              </a:solidFill>
              <a:latin typeface="Neue Haas Grotesk Text Pro"/>
            </a:endParaRPr>
          </a:p>
          <a:p>
            <a:pPr>
              <a:lnSpc>
                <a:spcPct val="100000"/>
              </a:lnSpc>
              <a:spcBef>
                <a:spcPts val="0"/>
              </a:spcBef>
            </a:pPr>
            <a:endParaRPr lang="en-US" sz="1800">
              <a:solidFill>
                <a:schemeClr val="tx1"/>
              </a:solidFill>
              <a:latin typeface="Neue Haas Grotesk Text Pro"/>
            </a:endParaRPr>
          </a:p>
          <a:p>
            <a:pPr>
              <a:lnSpc>
                <a:spcPct val="100000"/>
              </a:lnSpc>
              <a:spcBef>
                <a:spcPts val="0"/>
              </a:spcBef>
            </a:pPr>
            <a:endParaRPr lang="en-US" sz="1800">
              <a:solidFill>
                <a:schemeClr val="tx1"/>
              </a:solidFill>
              <a:latin typeface="Neue Haas Grotesk Text Pro"/>
            </a:endParaRPr>
          </a:p>
          <a:p>
            <a:pPr>
              <a:lnSpc>
                <a:spcPct val="100000"/>
              </a:lnSpc>
              <a:spcBef>
                <a:spcPts val="0"/>
              </a:spcBef>
            </a:pPr>
            <a:endParaRPr lang="en-US" sz="1800">
              <a:solidFill>
                <a:schemeClr val="tx1"/>
              </a:solidFill>
              <a:latin typeface="Neue Haas Grotesk Text Pro"/>
            </a:endParaRPr>
          </a:p>
          <a:p>
            <a:pPr>
              <a:lnSpc>
                <a:spcPct val="100000"/>
              </a:lnSpc>
              <a:spcBef>
                <a:spcPts val="0"/>
              </a:spcBef>
            </a:pPr>
            <a:endParaRPr lang="en-US" sz="1800">
              <a:solidFill>
                <a:schemeClr val="tx1"/>
              </a:solidFill>
              <a:latin typeface="Neue Haas Grotesk Text Pro"/>
            </a:endParaRPr>
          </a:p>
          <a:p>
            <a:pPr marL="0" indent="0">
              <a:lnSpc>
                <a:spcPct val="100000"/>
              </a:lnSpc>
              <a:spcBef>
                <a:spcPts val="0"/>
              </a:spcBef>
              <a:buNone/>
            </a:pPr>
            <a:endParaRPr lang="en-US" sz="1800">
              <a:solidFill>
                <a:schemeClr val="tx1"/>
              </a:solidFill>
              <a:latin typeface="Neue Haas Grotesk Text Pro"/>
            </a:endParaRPr>
          </a:p>
          <a:p>
            <a:pPr>
              <a:lnSpc>
                <a:spcPct val="100000"/>
              </a:lnSpc>
              <a:spcBef>
                <a:spcPts val="0"/>
              </a:spcBef>
            </a:pPr>
            <a:r>
              <a:rPr lang="en-US" sz="1800">
                <a:solidFill>
                  <a:schemeClr val="tx1"/>
                </a:solidFill>
                <a:latin typeface="Neue Haas Grotesk Text Pro"/>
              </a:rPr>
              <a:t>Health and wellbeing – include healthier drinks options, such as water, tea and sugar dree products . </a:t>
            </a:r>
            <a:endParaRPr lang="en-US">
              <a:solidFill>
                <a:schemeClr val="tx1"/>
              </a:solidFill>
            </a:endParaRPr>
          </a:p>
        </p:txBody>
      </p:sp>
      <p:sp>
        <p:nvSpPr>
          <p:cNvPr id="4" name="Text Placeholder 3">
            <a:extLst>
              <a:ext uri="{FF2B5EF4-FFF2-40B4-BE49-F238E27FC236}">
                <a16:creationId xmlns:a16="http://schemas.microsoft.com/office/drawing/2014/main" id="{5162D25B-EF97-128D-207A-1FBDF74B9F5C}"/>
              </a:ext>
            </a:extLst>
          </p:cNvPr>
          <p:cNvSpPr>
            <a:spLocks noGrp="1"/>
          </p:cNvSpPr>
          <p:nvPr>
            <p:ph type="body" sz="half" idx="2"/>
          </p:nvPr>
        </p:nvSpPr>
        <p:spPr>
          <a:xfrm>
            <a:off x="449496" y="1402339"/>
            <a:ext cx="3882750" cy="2432907"/>
          </a:xfrm>
        </p:spPr>
        <p:txBody>
          <a:bodyPr vert="horz" lIns="91440" tIns="45720" rIns="91440" bIns="45720" rtlCol="0" anchor="t">
            <a:normAutofit/>
          </a:bodyPr>
          <a:lstStyle/>
          <a:p>
            <a:r>
              <a:rPr lang="en-US" sz="1800">
                <a:solidFill>
                  <a:schemeClr val="tx1"/>
                </a:solidFill>
                <a:latin typeface="Neue Haas Grotesk Text Pro"/>
              </a:rPr>
              <a:t>Coca cola approach to corporate social responsibility is by its commitment to create shared value for its stakeholders, addressing global challenges and ensuring sustainability. </a:t>
            </a:r>
            <a:r>
              <a:rPr lang="en-US" sz="1200" b="1">
                <a:solidFill>
                  <a:srgbClr val="FF0000"/>
                </a:solidFill>
                <a:latin typeface="Times New Roman"/>
                <a:cs typeface="Times New Roman"/>
              </a:rPr>
              <a:t>(</a:t>
            </a:r>
            <a:r>
              <a:rPr lang="en-US" sz="1200" b="1" err="1">
                <a:solidFill>
                  <a:srgbClr val="FF0000"/>
                </a:solidFill>
                <a:latin typeface="Times New Roman"/>
                <a:cs typeface="Times New Roman"/>
              </a:rPr>
              <a:t>Linkcxo</a:t>
            </a:r>
            <a:r>
              <a:rPr lang="en-US" sz="1200" b="1">
                <a:solidFill>
                  <a:srgbClr val="FF0000"/>
                </a:solidFill>
                <a:latin typeface="Times New Roman"/>
                <a:cs typeface="Times New Roman"/>
              </a:rPr>
              <a:t>, 2023)</a:t>
            </a:r>
            <a:endParaRPr lang="en-US">
              <a:solidFill>
                <a:srgbClr val="FF0000"/>
              </a:solidFill>
            </a:endParaRPr>
          </a:p>
        </p:txBody>
      </p:sp>
    </p:spTree>
    <p:extLst>
      <p:ext uri="{BB962C8B-B14F-4D97-AF65-F5344CB8AC3E}">
        <p14:creationId xmlns:p14="http://schemas.microsoft.com/office/powerpoint/2010/main" val="932830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047E9-18B8-6ED2-C2E0-8CAE8881CC54}"/>
              </a:ext>
            </a:extLst>
          </p:cNvPr>
          <p:cNvSpPr>
            <a:spLocks noGrp="1"/>
          </p:cNvSpPr>
          <p:nvPr>
            <p:ph type="title"/>
          </p:nvPr>
        </p:nvSpPr>
        <p:spPr>
          <a:xfrm>
            <a:off x="1490954" y="2391562"/>
            <a:ext cx="10138451" cy="1832349"/>
          </a:xfrm>
        </p:spPr>
        <p:txBody>
          <a:bodyPr/>
          <a:lstStyle/>
          <a:p>
            <a:r>
              <a:rPr lang="en-US"/>
              <a:t>Thank you for listening </a:t>
            </a:r>
          </a:p>
        </p:txBody>
      </p:sp>
    </p:spTree>
    <p:extLst>
      <p:ext uri="{BB962C8B-B14F-4D97-AF65-F5344CB8AC3E}">
        <p14:creationId xmlns:p14="http://schemas.microsoft.com/office/powerpoint/2010/main" val="2848268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E81AA-4304-A4C9-2AD0-5A6AA4F5C538}"/>
              </a:ext>
            </a:extLst>
          </p:cNvPr>
          <p:cNvSpPr>
            <a:spLocks noGrp="1"/>
          </p:cNvSpPr>
          <p:nvPr>
            <p:ph type="title"/>
          </p:nvPr>
        </p:nvSpPr>
        <p:spPr/>
        <p:txBody>
          <a:bodyPr>
            <a:normAutofit fontScale="90000"/>
          </a:bodyPr>
          <a:lstStyle/>
          <a:p>
            <a:pPr algn="ctr"/>
            <a:r>
              <a:rPr lang="en-US" sz="1200" b="1">
                <a:latin typeface="Times New Roman"/>
                <a:cs typeface="Times New Roman"/>
              </a:rPr>
              <a:t>References</a:t>
            </a:r>
            <a:endParaRPr lang="en-US"/>
          </a:p>
          <a:p>
            <a:r>
              <a:rPr lang="en-US" sz="1600" i="1">
                <a:latin typeface="Times New Roman"/>
                <a:cs typeface="Times New Roman"/>
              </a:rPr>
              <a:t>1880 Decade</a:t>
            </a:r>
            <a:r>
              <a:rPr lang="en-US" sz="1600">
                <a:latin typeface="Times New Roman"/>
                <a:cs typeface="Times New Roman"/>
              </a:rPr>
              <a:t>. (2024). Coca-Cola.com. </a:t>
            </a:r>
            <a:r>
              <a:rPr lang="en-US" sz="1600">
                <a:latin typeface="Times New Roman"/>
                <a:cs typeface="Times New Roman"/>
                <a:hlinkClick r:id="rId2"/>
              </a:rPr>
              <a:t>https://www.coca-cola.com/bt/en/about-us/history/1880-decade</a:t>
            </a:r>
            <a:endParaRPr lang="en-US" sz="1600"/>
          </a:p>
          <a:p>
            <a:r>
              <a:rPr lang="en-US" sz="1600" i="1">
                <a:latin typeface="Times New Roman"/>
                <a:cs typeface="Times New Roman"/>
              </a:rPr>
              <a:t>Behavioral Theory With Reference To Coca Cola Company Business Essay</a:t>
            </a:r>
            <a:r>
              <a:rPr lang="en-US" sz="1600">
                <a:latin typeface="Times New Roman"/>
                <a:cs typeface="Times New Roman"/>
              </a:rPr>
              <a:t>. (2009). UKEssays.com. </a:t>
            </a:r>
            <a:r>
              <a:rPr lang="en-US" sz="1600">
                <a:latin typeface="Times New Roman"/>
                <a:cs typeface="Times New Roman"/>
                <a:hlinkClick r:id="rId3"/>
              </a:rPr>
              <a:t>https://www.ukessays.com/essays/business/behavioral-theory-with-reference-to-coca-cola-company-business-essay.php</a:t>
            </a:r>
            <a:endParaRPr lang="en-US" sz="1600"/>
          </a:p>
          <a:p>
            <a:r>
              <a:rPr lang="en-US" sz="1600">
                <a:latin typeface="Times New Roman"/>
                <a:cs typeface="Times New Roman"/>
              </a:rPr>
              <a:t>Coca-Cola. (2023). </a:t>
            </a:r>
            <a:r>
              <a:rPr lang="en-US" sz="1600" i="1">
                <a:latin typeface="Times New Roman"/>
                <a:cs typeface="Times New Roman"/>
              </a:rPr>
              <a:t>Growth strategy</a:t>
            </a:r>
            <a:r>
              <a:rPr lang="en-US" sz="1600">
                <a:latin typeface="Times New Roman"/>
                <a:cs typeface="Times New Roman"/>
              </a:rPr>
              <a:t>. The Coca-Cola Company; The Coca-Cola Company. </a:t>
            </a:r>
            <a:r>
              <a:rPr lang="en-US" sz="1600">
                <a:latin typeface="Times New Roman"/>
                <a:cs typeface="Times New Roman"/>
                <a:hlinkClick r:id="rId4"/>
              </a:rPr>
              <a:t>https://investors.coca-colacompany.com/strategy/growth-strategy</a:t>
            </a:r>
            <a:endParaRPr lang="en-US" sz="1600"/>
          </a:p>
          <a:p>
            <a:r>
              <a:rPr lang="en-US" sz="1600" i="1">
                <a:latin typeface="Times New Roman"/>
                <a:cs typeface="Times New Roman"/>
              </a:rPr>
              <a:t>Coca-Cola Mission and Vision Statement Analysis</a:t>
            </a:r>
            <a:r>
              <a:rPr lang="en-US" sz="1600">
                <a:latin typeface="Times New Roman"/>
                <a:cs typeface="Times New Roman"/>
              </a:rPr>
              <a:t>. (n.d.). </a:t>
            </a:r>
            <a:r>
              <a:rPr lang="en-US" sz="1600" err="1">
                <a:latin typeface="Times New Roman"/>
                <a:cs typeface="Times New Roman"/>
              </a:rPr>
              <a:t>Edrawsoft</a:t>
            </a:r>
            <a:r>
              <a:rPr lang="en-US" sz="1600">
                <a:latin typeface="Times New Roman"/>
                <a:cs typeface="Times New Roman"/>
              </a:rPr>
              <a:t>. </a:t>
            </a:r>
            <a:r>
              <a:rPr lang="en-US" sz="1600">
                <a:latin typeface="Times New Roman"/>
                <a:cs typeface="Times New Roman"/>
                <a:hlinkClick r:id="rId5"/>
              </a:rPr>
              <a:t>https://www.edrawmind.com/article/coca-cola-mission-and-vision-statement-analysis.html</a:t>
            </a:r>
            <a:endParaRPr lang="en-US" sz="1600"/>
          </a:p>
          <a:p>
            <a:r>
              <a:rPr lang="en-US" sz="1600" err="1">
                <a:latin typeface="Times New Roman"/>
                <a:cs typeface="Times New Roman"/>
              </a:rPr>
              <a:t>Edrawmax</a:t>
            </a:r>
            <a:r>
              <a:rPr lang="en-US" sz="1600">
                <a:latin typeface="Times New Roman"/>
                <a:cs typeface="Times New Roman"/>
              </a:rPr>
              <a:t>. (2021). </a:t>
            </a:r>
            <a:r>
              <a:rPr lang="en-US" sz="1600" i="1">
                <a:latin typeface="Times New Roman"/>
                <a:cs typeface="Times New Roman"/>
              </a:rPr>
              <a:t>Detailed PESTEL Analysis of Coca Cola | </a:t>
            </a:r>
            <a:r>
              <a:rPr lang="en-US" sz="1600" i="1" err="1">
                <a:latin typeface="Times New Roman"/>
                <a:cs typeface="Times New Roman"/>
              </a:rPr>
              <a:t>EdrawMax</a:t>
            </a:r>
            <a:r>
              <a:rPr lang="en-US" sz="1600" i="1">
                <a:latin typeface="Times New Roman"/>
                <a:cs typeface="Times New Roman"/>
              </a:rPr>
              <a:t> Online</a:t>
            </a:r>
            <a:r>
              <a:rPr lang="en-US" sz="1600">
                <a:latin typeface="Times New Roman"/>
                <a:cs typeface="Times New Roman"/>
              </a:rPr>
              <a:t>. </a:t>
            </a:r>
            <a:r>
              <a:rPr lang="en-US" sz="1600" err="1">
                <a:latin typeface="Times New Roman"/>
                <a:cs typeface="Times New Roman"/>
              </a:rPr>
              <a:t>Edrawsoft</a:t>
            </a:r>
            <a:r>
              <a:rPr lang="en-US" sz="1600">
                <a:latin typeface="Times New Roman"/>
                <a:cs typeface="Times New Roman"/>
              </a:rPr>
              <a:t>. </a:t>
            </a:r>
            <a:r>
              <a:rPr lang="en-US" sz="1600">
                <a:latin typeface="Times New Roman"/>
                <a:cs typeface="Times New Roman"/>
                <a:hlinkClick r:id="rId6"/>
              </a:rPr>
              <a:t>https://www.edrawmax.com/article/coca-cola-pestel-analysis.html</a:t>
            </a:r>
            <a:endParaRPr lang="en-US" sz="1600"/>
          </a:p>
          <a:p>
            <a:r>
              <a:rPr lang="en-US" sz="1600">
                <a:latin typeface="Times New Roman"/>
                <a:cs typeface="Times New Roman"/>
              </a:rPr>
              <a:t>Heartland Coca-Cola Bottling Company. (2022). </a:t>
            </a:r>
            <a:r>
              <a:rPr lang="en-US" sz="1600" i="1">
                <a:latin typeface="Times New Roman"/>
                <a:cs typeface="Times New Roman"/>
              </a:rPr>
              <a:t>about - the history of Coca Cola</a:t>
            </a:r>
            <a:r>
              <a:rPr lang="en-US" sz="1600">
                <a:latin typeface="Times New Roman"/>
                <a:cs typeface="Times New Roman"/>
              </a:rPr>
              <a:t>. Heartland Coca-Cola. </a:t>
            </a:r>
            <a:r>
              <a:rPr lang="en-US" sz="1600">
                <a:latin typeface="Times New Roman"/>
                <a:cs typeface="Times New Roman"/>
                <a:hlinkClick r:id="rId7"/>
              </a:rPr>
              <a:t>https://www.heartlandcocacola.com/about-our-history/</a:t>
            </a:r>
            <a:endParaRPr lang="en-US" sz="1600"/>
          </a:p>
          <a:p>
            <a:r>
              <a:rPr lang="en-US" sz="1600" i="1">
                <a:latin typeface="Times New Roman"/>
                <a:cs typeface="Times New Roman"/>
              </a:rPr>
              <a:t>HUMAN RIGHTS 2022 Overview</a:t>
            </a:r>
            <a:r>
              <a:rPr lang="en-US" sz="1600">
                <a:latin typeface="Times New Roman"/>
                <a:cs typeface="Times New Roman"/>
              </a:rPr>
              <a:t>. (n.d.). </a:t>
            </a:r>
            <a:r>
              <a:rPr lang="en-US" sz="1600">
                <a:latin typeface="Times New Roman"/>
                <a:cs typeface="Times New Roman"/>
                <a:hlinkClick r:id="rId8"/>
              </a:rPr>
              <a:t>https://www.coca-colacompany.com/content/dam/company/us/en/reports/pdf/human-rights-overview-2022.pdf</a:t>
            </a:r>
            <a:endParaRPr lang="en-US" sz="1600"/>
          </a:p>
          <a:p>
            <a:r>
              <a:rPr lang="en-US" sz="1600" err="1">
                <a:latin typeface="Times New Roman"/>
                <a:cs typeface="Times New Roman"/>
              </a:rPr>
              <a:t>Linkcxo</a:t>
            </a:r>
            <a:r>
              <a:rPr lang="en-US" sz="1600">
                <a:latin typeface="Times New Roman"/>
                <a:cs typeface="Times New Roman"/>
              </a:rPr>
              <a:t>. (2023). </a:t>
            </a:r>
            <a:r>
              <a:rPr lang="en-US" sz="1600" i="1">
                <a:latin typeface="Times New Roman"/>
                <a:cs typeface="Times New Roman"/>
              </a:rPr>
              <a:t>CSR Unveiled: Coca-Cola’s Impactful Strategies through the Lens of Senior Leadership</a:t>
            </a:r>
            <a:r>
              <a:rPr lang="en-US" sz="1600">
                <a:latin typeface="Times New Roman"/>
                <a:cs typeface="Times New Roman"/>
              </a:rPr>
              <a:t>. </a:t>
            </a:r>
            <a:r>
              <a:rPr lang="en-US" sz="1600">
                <a:latin typeface="Times New Roman"/>
                <a:cs typeface="Times New Roman"/>
                <a:hlinkClick r:id="rId9"/>
              </a:rPr>
              <a:t>Www.linkedin.com</a:t>
            </a:r>
            <a:r>
              <a:rPr lang="en-US" sz="1600">
                <a:latin typeface="Times New Roman"/>
                <a:cs typeface="Times New Roman"/>
              </a:rPr>
              <a:t>. </a:t>
            </a:r>
            <a:r>
              <a:rPr lang="en-US" sz="1600">
                <a:latin typeface="Times New Roman"/>
                <a:cs typeface="Times New Roman"/>
                <a:hlinkClick r:id="rId10"/>
              </a:rPr>
              <a:t>https://www.linkedin.com/pulse/csr-unveiled-coca-colas-impactful-strategies-g8y8f</a:t>
            </a:r>
            <a:endParaRPr lang="en-US" sz="1600"/>
          </a:p>
          <a:p>
            <a:r>
              <a:rPr lang="en-US" sz="1600" i="1">
                <a:latin typeface="Times New Roman"/>
                <a:cs typeface="Times New Roman"/>
              </a:rPr>
              <a:t>Management Theories in The Coca-Cola Company | Free Essay Example</a:t>
            </a:r>
            <a:r>
              <a:rPr lang="en-US" sz="1600">
                <a:latin typeface="Times New Roman"/>
                <a:cs typeface="Times New Roman"/>
              </a:rPr>
              <a:t>. (2022, September 9). StudyCorgi.com. </a:t>
            </a:r>
            <a:r>
              <a:rPr lang="en-US" sz="1600">
                <a:latin typeface="Times New Roman"/>
                <a:cs typeface="Times New Roman"/>
                <a:hlinkClick r:id="rId11"/>
              </a:rPr>
              <a:t>https://studycorgi.com/management-theories-in-the-coca-cola-company/</a:t>
            </a:r>
            <a:endParaRPr lang="en-US" sz="1600"/>
          </a:p>
          <a:p>
            <a:r>
              <a:rPr lang="en-US" sz="1600">
                <a:latin typeface="Times New Roman"/>
                <a:cs typeface="Times New Roman"/>
              </a:rPr>
              <a:t>Pereira, D. (2023). </a:t>
            </a:r>
            <a:r>
              <a:rPr lang="en-US" sz="1600" i="1">
                <a:latin typeface="Times New Roman"/>
                <a:cs typeface="Times New Roman"/>
              </a:rPr>
              <a:t>Coca-Cola SWOT Analysis (2023)</a:t>
            </a:r>
            <a:r>
              <a:rPr lang="en-US" sz="1600">
                <a:latin typeface="Times New Roman"/>
                <a:cs typeface="Times New Roman"/>
              </a:rPr>
              <a:t>. The Business Model Analyst. </a:t>
            </a:r>
            <a:r>
              <a:rPr lang="en-US" sz="1600">
                <a:latin typeface="Times New Roman"/>
                <a:cs typeface="Times New Roman"/>
                <a:hlinkClick r:id="rId12"/>
              </a:rPr>
              <a:t>https://businessmodelanalyst.com/coca-cola-swot-analysis/</a:t>
            </a:r>
            <a:endParaRPr lang="en-US" sz="1600"/>
          </a:p>
          <a:p>
            <a:r>
              <a:rPr lang="en-US" sz="1600">
                <a:latin typeface="Times New Roman"/>
                <a:cs typeface="Times New Roman"/>
              </a:rPr>
              <a:t>The Coca-Cola Company. (2024). </a:t>
            </a:r>
            <a:r>
              <a:rPr lang="en-US" sz="1600" i="1">
                <a:latin typeface="Times New Roman"/>
                <a:cs typeface="Times New Roman"/>
              </a:rPr>
              <a:t>Sustainability</a:t>
            </a:r>
            <a:r>
              <a:rPr lang="en-US" sz="1600">
                <a:latin typeface="Times New Roman"/>
                <a:cs typeface="Times New Roman"/>
              </a:rPr>
              <a:t>. Coca Cola. </a:t>
            </a:r>
            <a:r>
              <a:rPr lang="en-US" sz="1600">
                <a:latin typeface="Times New Roman"/>
                <a:cs typeface="Times New Roman"/>
                <a:hlinkClick r:id="rId13"/>
              </a:rPr>
              <a:t>https://www.coca-colacompany.com/sustainability</a:t>
            </a:r>
            <a:endParaRPr lang="en-US" sz="1600"/>
          </a:p>
          <a:p>
            <a:r>
              <a:rPr lang="en-US" sz="1600">
                <a:latin typeface="Times New Roman"/>
                <a:cs typeface="Times New Roman"/>
              </a:rPr>
              <a:t>Vizard, S. (2019). </a:t>
            </a:r>
            <a:r>
              <a:rPr lang="en-US" sz="1600" i="1">
                <a:latin typeface="Times New Roman"/>
                <a:cs typeface="Times New Roman"/>
              </a:rPr>
              <a:t>Coca-Cola uses new campaign to encourage more people to recycle</a:t>
            </a:r>
            <a:r>
              <a:rPr lang="en-US" sz="1600">
                <a:latin typeface="Times New Roman"/>
                <a:cs typeface="Times New Roman"/>
              </a:rPr>
              <a:t>. Marketing Week. </a:t>
            </a:r>
            <a:r>
              <a:rPr lang="en-US" sz="1600">
                <a:latin typeface="Times New Roman"/>
                <a:cs typeface="Times New Roman"/>
                <a:hlinkClick r:id="rId14"/>
              </a:rPr>
              <a:t>https://www.marketingweek.com/coca-cola-sustainability-marketing-campaign/</a:t>
            </a:r>
            <a:endParaRPr lang="en-US" sz="1600"/>
          </a:p>
          <a:p>
            <a:endParaRPr lang="en-US"/>
          </a:p>
        </p:txBody>
      </p:sp>
    </p:spTree>
    <p:extLst>
      <p:ext uri="{BB962C8B-B14F-4D97-AF65-F5344CB8AC3E}">
        <p14:creationId xmlns:p14="http://schemas.microsoft.com/office/powerpoint/2010/main" val="2452730626"/>
      </p:ext>
    </p:extLst>
  </p:cSld>
  <p:clrMapOvr>
    <a:masterClrMapping/>
  </p:clrMapOvr>
</p:sld>
</file>

<file path=ppt/theme/theme1.xml><?xml version="1.0" encoding="utf-8"?>
<a:theme xmlns:a="http://schemas.openxmlformats.org/drawingml/2006/main" name="VaultVTI">
  <a:themeElements>
    <a:clrScheme name="AnalogousFromDarkSeedLeftStep">
      <a:dk1>
        <a:srgbClr val="000000"/>
      </a:dk1>
      <a:lt1>
        <a:srgbClr val="FFFFFF"/>
      </a:lt1>
      <a:dk2>
        <a:srgbClr val="412E24"/>
      </a:dk2>
      <a:lt2>
        <a:srgbClr val="E8E2E8"/>
      </a:lt2>
      <a:accent1>
        <a:srgbClr val="21BA23"/>
      </a:accent1>
      <a:accent2>
        <a:srgbClr val="56B614"/>
      </a:accent2>
      <a:accent3>
        <a:srgbClr val="92AA1E"/>
      </a:accent3>
      <a:accent4>
        <a:srgbClr val="C69C16"/>
      </a:accent4>
      <a:accent5>
        <a:srgbClr val="E76A29"/>
      </a:accent5>
      <a:accent6>
        <a:srgbClr val="D51725"/>
      </a:accent6>
      <a:hlink>
        <a:srgbClr val="AD7539"/>
      </a:hlink>
      <a:folHlink>
        <a:srgbClr val="7F7F7F"/>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VaultVTI</vt:lpstr>
      <vt:lpstr>Coca Cola </vt:lpstr>
      <vt:lpstr>Agenda</vt:lpstr>
      <vt:lpstr>      The history of Coca Cola  </vt:lpstr>
      <vt:lpstr>            Approaches to strategies </vt:lpstr>
      <vt:lpstr>        Approaches to strategies </vt:lpstr>
      <vt:lpstr>Approaches to organization and management </vt:lpstr>
      <vt:lpstr>Groups and teamwork in Coca Cola  </vt:lpstr>
      <vt:lpstr>Approaches and reason for adopting CSR</vt:lpstr>
      <vt:lpstr>Thank you for listening </vt:lpstr>
      <vt:lpstr>References 1880 Decade. (2024). Coca-Cola.com. https://www.coca-cola.com/bt/en/about-us/history/1880-decade Behavioral Theory With Reference To Coca Cola Company Business Essay. (2009). UKEssays.com. https://www.ukessays.com/essays/business/behavioral-theory-with-reference-to-coca-cola-company-business-essay.php Coca-Cola. (2023). Growth strategy. The Coca-Cola Company; The Coca-Cola Company. https://investors.coca-colacompany.com/strategy/growth-strategy Coca-Cola Mission and Vision Statement Analysis. (n.d.). Edrawsoft. https://www.edrawmind.com/article/coca-cola-mission-and-vision-statement-analysis.html Edrawmax. (2021). Detailed PESTEL Analysis of Coca Cola | EdrawMax Online. Edrawsoft. https://www.edrawmax.com/article/coca-cola-pestel-analysis.html Heartland Coca-Cola Bottling Company. (2022). about - the history of Coca Cola. Heartland Coca-Cola. https://www.heartlandcocacola.com/about-our-history/ HUMAN RIGHTS 2022 Overview. (n.d.). https://www.coca-colacompany.com/content/dam/company/us/en/reports/pdf/human-rights-overview-2022.pdf Linkcxo. (2023). CSR Unveiled: Coca-Cola’s Impactful Strategies through the Lens of Senior Leadership. Www.linkedin.com. https://www.linkedin.com/pulse/csr-unveiled-coca-colas-impactful-strategies-g8y8f Management Theories in The Coca-Cola Company | Free Essay Example. (2022, September 9). StudyCorgi.com. https://studycorgi.com/management-theories-in-the-coca-cola-company/ Pereira, D. (2023). Coca-Cola SWOT Analysis (2023). The Business Model Analyst. https://businessmodelanalyst.com/coca-cola-swot-analysis/ The Coca-Cola Company. (2024). Sustainability. Coca Cola. https://www.coca-colacompany.com/sustainability Vizard, S. (2019). Coca-Cola uses new campaign to encourage more people to recycle. Marketing Week. https://www.marketingweek.com/coca-cola-sustainability-marketing-campaign/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2024-12-14T20:41:47Z</dcterms:created>
  <dcterms:modified xsi:type="dcterms:W3CDTF">2025-01-03T23:24:44Z</dcterms:modified>
</cp:coreProperties>
</file>