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8FF51-675F-416C-8C27-C8B2198A1322}" v="2" dt="2025-05-17T09:40:09.463"/>
    <p1510:client id="{AFF5700A-EB6C-4F93-8BDB-42E1EE704FDC}" v="17" dt="2025-05-16T15:57:41.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0" d="100"/>
          <a:sy n="20" d="100"/>
        </p:scale>
        <p:origin x="2092"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5/18/2025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hyperlink" Target="https://www.ansys.com/en-gb/products/materials" TargetMode="External"/><Relationship Id="rId10" Type="http://schemas.openxmlformats.org/officeDocument/2006/relationships/image" Target="../media/image7.jpeg"/><Relationship Id="rId4" Type="http://schemas.openxmlformats.org/officeDocument/2006/relationships/hyperlink" Target="https://morgan-motor.com/models/past-models/plus-4/" TargetMode="External"/><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Life Cycle Analysis of a Morgan Plus Four Suspension System</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Morgan Davies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Kerry Tudor</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US" altLang="zh-CN" sz="3600" dirty="0">
                <a:solidFill>
                  <a:srgbClr val="002060"/>
                </a:solidFill>
                <a:latin typeface="Calibri" charset="0"/>
                <a:ea typeface="Calibri" charset="0"/>
                <a:cs typeface="Calibri" charset="0"/>
              </a:rPr>
              <a:t>BEng Energy and Environmental Engineering</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7831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report takes a cradle-to-grave approach on the entire lifecycle of a Morgan suspension system, assessing the energy consumption and carbon dioxide emissions relating from the extraction of raw materials to the end-of-life use/disposal following </a:t>
            </a:r>
            <a:r>
              <a:rPr lang="en-GB" sz="2800" dirty="0">
                <a:effectLst/>
                <a:latin typeface="Arial" panose="020B0604020202020204" pitchFamily="34" charset="0"/>
                <a:ea typeface="Calibri" panose="020F0502020204030204" pitchFamily="34" charset="0"/>
              </a:rPr>
              <a:t>ISO standards 14044:2006</a:t>
            </a:r>
            <a:r>
              <a:rPr lang="en-US" altLang="en-US" sz="2800" dirty="0"/>
              <a:t>. An analysis was conducted to determine which phases of this vehicle’s product life cycle produces significant emissions and areas where improvements can occur. The results from this study can be used to increase the sustainability of producing a traditional vehicle. </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3600" b="1" dirty="0"/>
          </a:p>
          <a:p>
            <a:pPr>
              <a:spcBef>
                <a:spcPct val="50000"/>
              </a:spcBef>
            </a:pPr>
            <a:r>
              <a:rPr lang="en-US" altLang="en-US" sz="3600" b="1" dirty="0"/>
              <a:t>Project Aims</a:t>
            </a:r>
          </a:p>
          <a:p>
            <a:pPr marL="571500" indent="-571500">
              <a:spcBef>
                <a:spcPct val="50000"/>
              </a:spcBef>
              <a:buFont typeface="Arial" panose="020B0604020202020204" pitchFamily="34" charset="0"/>
              <a:buChar char="•"/>
            </a:pPr>
            <a:r>
              <a:rPr lang="en-US" altLang="en-US" sz="2800" dirty="0"/>
              <a:t>To allow the company to be more transparent, by increasing consumer awareness on how sustainable their vehicle they are purchasing is. </a:t>
            </a:r>
          </a:p>
          <a:p>
            <a:pPr marL="571500" indent="-571500">
              <a:spcBef>
                <a:spcPct val="50000"/>
              </a:spcBef>
              <a:buFont typeface="Arial" panose="020B0604020202020204" pitchFamily="34" charset="0"/>
              <a:buChar char="•"/>
            </a:pPr>
            <a:r>
              <a:rPr lang="en-US" altLang="en-US" sz="2800" dirty="0"/>
              <a:t>To increase resource efficiency in the life cycle of the vehicle by reduce waste and minimise the consumption of virgin materials.</a:t>
            </a:r>
          </a:p>
        </p:txBody>
      </p:sp>
      <p:sp>
        <p:nvSpPr>
          <p:cNvPr id="12" name="Text Box 8"/>
          <p:cNvSpPr txBox="1">
            <a:spLocks noChangeArrowheads="1"/>
          </p:cNvSpPr>
          <p:nvPr/>
        </p:nvSpPr>
        <p:spPr bwMode="auto">
          <a:xfrm>
            <a:off x="440292" y="23631680"/>
            <a:ext cx="6415087" cy="5569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Goal and Scope</a:t>
            </a:r>
          </a:p>
          <a:p>
            <a:pPr>
              <a:spcBef>
                <a:spcPct val="40000"/>
              </a:spcBef>
            </a:pPr>
            <a:r>
              <a:rPr lang="en-US" altLang="en-US" sz="2800" dirty="0"/>
              <a:t>The goal of this project is to create a life cycle analysis (LCA) of the full suspension system to measure the environmental impact from energy consumption and carbon dioxide emissions produced throughout the Morgan Plus 4’s lifetime. </a:t>
            </a:r>
            <a:r>
              <a:rPr lang="en-US" altLang="en-US" sz="2800" dirty="0">
                <a:latin typeface="Arial" panose="020B0604020202020204" pitchFamily="34" charset="0"/>
                <a:cs typeface="Arial" panose="020B0604020202020204" pitchFamily="34" charset="0"/>
              </a:rPr>
              <a:t>The scope of this project is a functional unit with a vehicle lifetime of 150,000 miles, which is predicted by Morgan.</a:t>
            </a:r>
            <a:endParaRPr lang="en-AU" altLang="en-US" sz="2800" dirty="0"/>
          </a:p>
        </p:txBody>
      </p:sp>
      <p:sp>
        <p:nvSpPr>
          <p:cNvPr id="22" name="Text Box 10"/>
          <p:cNvSpPr txBox="1">
            <a:spLocks noChangeArrowheads="1"/>
          </p:cNvSpPr>
          <p:nvPr/>
        </p:nvSpPr>
        <p:spPr bwMode="auto">
          <a:xfrm>
            <a:off x="14704208" y="23022621"/>
            <a:ext cx="6499792"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I would like to thank Dr. Kerry Tudor for the continued support and guidance throughout the duration of this project, and Nathanael Potts for providing the component’s weights and materials to make this project possible.</a:t>
            </a:r>
          </a:p>
        </p:txBody>
      </p:sp>
      <p:sp>
        <p:nvSpPr>
          <p:cNvPr id="23" name="Text Box 11"/>
          <p:cNvSpPr txBox="1">
            <a:spLocks noChangeArrowheads="1"/>
          </p:cNvSpPr>
          <p:nvPr/>
        </p:nvSpPr>
        <p:spPr bwMode="auto">
          <a:xfrm>
            <a:off x="14625098" y="25619916"/>
            <a:ext cx="6415087" cy="358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285750" indent="-285750">
              <a:spcBef>
                <a:spcPct val="50000"/>
              </a:spcBef>
              <a:buFont typeface="Arial" panose="020B0604020202020204" pitchFamily="34" charset="0"/>
              <a:buChar char="•"/>
            </a:pPr>
            <a:r>
              <a:rPr lang="en-US" altLang="en-US" sz="1800" dirty="0">
                <a:ea typeface="Arial" charset="0"/>
                <a:cs typeface="Arial" charset="0"/>
              </a:rPr>
              <a:t>Morgan Motor Company (2024). Page Restricted. [online] Morgan-motor.com. Available at: </a:t>
            </a:r>
            <a:r>
              <a:rPr lang="en-US" altLang="en-US" sz="1800" dirty="0">
                <a:ea typeface="Arial" charset="0"/>
                <a:cs typeface="Arial" charset="0"/>
                <a:hlinkClick r:id="rId4"/>
              </a:rPr>
              <a:t>https://morgan-motor.com/models/past-models/plus-4/</a:t>
            </a:r>
            <a:r>
              <a:rPr lang="en-US" altLang="en-US" sz="1800" dirty="0">
                <a:ea typeface="Arial" charset="0"/>
                <a:cs typeface="Arial" charset="0"/>
              </a:rPr>
              <a:t> [Accessed 30/10/2024].</a:t>
            </a:r>
          </a:p>
          <a:p>
            <a:pPr marL="285750" indent="-285750">
              <a:spcBef>
                <a:spcPct val="50000"/>
              </a:spcBef>
              <a:buFont typeface="Arial" panose="020B0604020202020204" pitchFamily="34" charset="0"/>
              <a:buChar char="•"/>
            </a:pPr>
            <a:r>
              <a:rPr lang="en-US" altLang="en-US" sz="1800" dirty="0">
                <a:ea typeface="Arial" charset="0"/>
                <a:cs typeface="Arial" charset="0"/>
              </a:rPr>
              <a:t>www.ansys.com. (n.d.). Ansys Granta: Materials Information Management. [online] Available at: </a:t>
            </a:r>
            <a:r>
              <a:rPr lang="en-US" altLang="en-US" sz="1800" dirty="0">
                <a:ea typeface="Arial" charset="0"/>
                <a:cs typeface="Arial" charset="0"/>
                <a:hlinkClick r:id="rId5"/>
              </a:rPr>
              <a:t>https://www.ansys.com/en-gb/products/materials</a:t>
            </a:r>
            <a:r>
              <a:rPr lang="en-US" altLang="en-US" sz="1800" dirty="0">
                <a:ea typeface="Arial" charset="0"/>
                <a:cs typeface="Arial" charset="0"/>
              </a:rPr>
              <a:t> [Accessed 16/05/2025].</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a:cxnSpLocks/>
          </p:cNvCxnSpPr>
          <p:nvPr/>
        </p:nvCxnSpPr>
        <p:spPr>
          <a:xfrm>
            <a:off x="179999" y="28936665"/>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3" name="Picture 2">
            <a:extLst>
              <a:ext uri="{FF2B5EF4-FFF2-40B4-BE49-F238E27FC236}">
                <a16:creationId xmlns:a16="http://schemas.microsoft.com/office/drawing/2014/main" id="{1492AA0E-034B-736B-3B6B-F47FC827E1EB}"/>
              </a:ext>
            </a:extLst>
          </p:cNvPr>
          <p:cNvPicPr>
            <a:picLocks noChangeAspect="1"/>
          </p:cNvPicPr>
          <p:nvPr/>
        </p:nvPicPr>
        <p:blipFill>
          <a:blip r:embed="rId6"/>
          <a:stretch>
            <a:fillRect/>
          </a:stretch>
        </p:blipFill>
        <p:spPr>
          <a:xfrm>
            <a:off x="499626" y="14716424"/>
            <a:ext cx="6095461" cy="3425521"/>
          </a:xfrm>
          <a:prstGeom prst="rect">
            <a:avLst/>
          </a:prstGeom>
        </p:spPr>
      </p:pic>
      <p:sp>
        <p:nvSpPr>
          <p:cNvPr id="28" name="TextBox 27">
            <a:extLst>
              <a:ext uri="{FF2B5EF4-FFF2-40B4-BE49-F238E27FC236}">
                <a16:creationId xmlns:a16="http://schemas.microsoft.com/office/drawing/2014/main" id="{17A79CFC-16EE-19DF-8075-430D21F8CB45}"/>
              </a:ext>
            </a:extLst>
          </p:cNvPr>
          <p:cNvSpPr txBox="1"/>
          <p:nvPr/>
        </p:nvSpPr>
        <p:spPr>
          <a:xfrm>
            <a:off x="441409" y="18255769"/>
            <a:ext cx="4393145" cy="307777"/>
          </a:xfrm>
          <a:prstGeom prst="rect">
            <a:avLst/>
          </a:prstGeom>
          <a:noFill/>
        </p:spPr>
        <p:txBody>
          <a:bodyPr wrap="square" rtlCol="0">
            <a:spAutoFit/>
          </a:bodyPr>
          <a:lstStyle/>
          <a:p>
            <a:r>
              <a:rPr lang="en-GB" sz="1400" i="1" dirty="0">
                <a:latin typeface="Times New Roman" panose="02020603050405020304" pitchFamily="18" charset="0"/>
                <a:cs typeface="Times New Roman" panose="02020603050405020304" pitchFamily="18" charset="0"/>
              </a:rPr>
              <a:t>Morgan Plus 4 (</a:t>
            </a:r>
            <a:r>
              <a:rPr lang="en-US" sz="1400" b="0" i="1" u="none" strike="noStrike" cap="none" dirty="0">
                <a:latin typeface="Times New Roman" panose="02020603050405020304" pitchFamily="18" charset="0"/>
                <a:ea typeface="Twentieth Century"/>
                <a:cs typeface="Times New Roman" panose="02020603050405020304" pitchFamily="18" charset="0"/>
                <a:sym typeface="Twentieth Century"/>
              </a:rPr>
              <a:t>Morgan Motor Company, 2024). </a:t>
            </a:r>
            <a:endParaRPr lang="en-GB" sz="1400" i="1" dirty="0">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81A16B2D-B8F6-7BE2-5100-0447EF362293}"/>
              </a:ext>
            </a:extLst>
          </p:cNvPr>
          <p:cNvSpPr txBox="1"/>
          <p:nvPr/>
        </p:nvSpPr>
        <p:spPr>
          <a:xfrm>
            <a:off x="7344005" y="6170416"/>
            <a:ext cx="6415087" cy="4401205"/>
          </a:xfrm>
          <a:prstGeom prst="rect">
            <a:avLst/>
          </a:prstGeom>
          <a:noFill/>
        </p:spPr>
        <p:txBody>
          <a:bodyPr wrap="square" rtlCol="0">
            <a:spAutoFit/>
          </a:bodyPr>
          <a:lstStyle/>
          <a:p>
            <a:r>
              <a:rPr lang="en-US" altLang="en-US" sz="2800" dirty="0">
                <a:latin typeface="Arial" panose="020B0604020202020204" pitchFamily="34" charset="0"/>
                <a:cs typeface="Arial" panose="020B0604020202020204" pitchFamily="34" charset="0"/>
              </a:rPr>
              <a:t>The study boundaries for this project is that data will be extracted from ANSYS Granta using average energy consumption and carbon dioxide emissions throughout each stage. The assumptions of this study include no transport or petrol production impacts, no part replacements, and exclusion of coil overs due to unavailability of material data.</a:t>
            </a:r>
            <a:endParaRPr lang="en-GB" sz="2800" dirty="0">
              <a:highlight>
                <a:srgbClr val="00FF00"/>
              </a:highlight>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1F28C3C5-5C3D-BD32-31E6-B4BAC587C0D7}"/>
              </a:ext>
            </a:extLst>
          </p:cNvPr>
          <p:cNvSpPr txBox="1"/>
          <p:nvPr/>
        </p:nvSpPr>
        <p:spPr>
          <a:xfrm>
            <a:off x="7344004" y="10623683"/>
            <a:ext cx="6415087" cy="5509200"/>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Validating Vehicle Components</a:t>
            </a:r>
          </a:p>
          <a:p>
            <a:endParaRPr lang="en-GB" sz="28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Initially, the components within the workshop are measured by weighing them using a scale. The front and rear lower wishbone measured weights are compared against the front and lower rear wishbone weights provided by Morgan, to validate using these supplied weights for all components for an LCA.</a:t>
            </a:r>
          </a:p>
        </p:txBody>
      </p:sp>
      <p:grpSp>
        <p:nvGrpSpPr>
          <p:cNvPr id="39" name="Group 38">
            <a:extLst>
              <a:ext uri="{FF2B5EF4-FFF2-40B4-BE49-F238E27FC236}">
                <a16:creationId xmlns:a16="http://schemas.microsoft.com/office/drawing/2014/main" id="{41F7F027-C6E2-F9E0-3F00-B8F43BC70F04}"/>
              </a:ext>
            </a:extLst>
          </p:cNvPr>
          <p:cNvGrpSpPr/>
          <p:nvPr/>
        </p:nvGrpSpPr>
        <p:grpSpPr>
          <a:xfrm>
            <a:off x="7446840" y="16181910"/>
            <a:ext cx="4841760" cy="3425520"/>
            <a:chOff x="7730521" y="20464228"/>
            <a:chExt cx="5640429" cy="4754300"/>
          </a:xfrm>
        </p:grpSpPr>
        <p:pic>
          <p:nvPicPr>
            <p:cNvPr id="34" name="Picture 33">
              <a:extLst>
                <a:ext uri="{FF2B5EF4-FFF2-40B4-BE49-F238E27FC236}">
                  <a16:creationId xmlns:a16="http://schemas.microsoft.com/office/drawing/2014/main" id="{CE2D12A7-7815-65E3-DB55-2C3C3A05336F}"/>
                </a:ext>
              </a:extLst>
            </p:cNvPr>
            <p:cNvPicPr>
              <a:picLocks noChangeAspect="1"/>
            </p:cNvPicPr>
            <p:nvPr/>
          </p:nvPicPr>
          <p:blipFill>
            <a:blip r:embed="rId7"/>
            <a:stretch>
              <a:fillRect/>
            </a:stretch>
          </p:blipFill>
          <p:spPr>
            <a:xfrm rot="16200000">
              <a:off x="8443909" y="19760365"/>
              <a:ext cx="4223178" cy="5630904"/>
            </a:xfrm>
            <a:prstGeom prst="rect">
              <a:avLst/>
            </a:prstGeom>
          </p:spPr>
        </p:pic>
        <p:sp>
          <p:nvSpPr>
            <p:cNvPr id="37" name="TextBox 36">
              <a:extLst>
                <a:ext uri="{FF2B5EF4-FFF2-40B4-BE49-F238E27FC236}">
                  <a16:creationId xmlns:a16="http://schemas.microsoft.com/office/drawing/2014/main" id="{0358814F-3E0A-2751-F4B7-EF77CA22215A}"/>
                </a:ext>
              </a:extLst>
            </p:cNvPr>
            <p:cNvSpPr txBox="1"/>
            <p:nvPr/>
          </p:nvSpPr>
          <p:spPr>
            <a:xfrm>
              <a:off x="7730521" y="24778347"/>
              <a:ext cx="5004753" cy="440181"/>
            </a:xfrm>
            <a:prstGeom prst="rect">
              <a:avLst/>
            </a:prstGeom>
            <a:noFill/>
          </p:spPr>
          <p:txBody>
            <a:bodyPr wrap="square" rtlCol="0">
              <a:spAutoFit/>
            </a:bodyPr>
            <a:lstStyle/>
            <a:p>
              <a:r>
                <a:rPr lang="en-GB" sz="1400" i="1" dirty="0">
                  <a:latin typeface="Times New Roman" panose="02020603050405020304" pitchFamily="18" charset="0"/>
                  <a:cs typeface="Times New Roman" panose="02020603050405020304" pitchFamily="18" charset="0"/>
                </a:rPr>
                <a:t>Image of Wishbone Suspension Components</a:t>
              </a:r>
            </a:p>
          </p:txBody>
        </p:sp>
      </p:grpSp>
      <p:sp>
        <p:nvSpPr>
          <p:cNvPr id="38" name="TextBox 37">
            <a:extLst>
              <a:ext uri="{FF2B5EF4-FFF2-40B4-BE49-F238E27FC236}">
                <a16:creationId xmlns:a16="http://schemas.microsoft.com/office/drawing/2014/main" id="{DA2C2ECC-B2C7-7A60-F808-352B159CB74F}"/>
              </a:ext>
            </a:extLst>
          </p:cNvPr>
          <p:cNvSpPr txBox="1"/>
          <p:nvPr/>
        </p:nvSpPr>
        <p:spPr>
          <a:xfrm>
            <a:off x="7446840" y="19718022"/>
            <a:ext cx="6415086" cy="9264075"/>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Obtaining ANSYS Data</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To quantify the energy consumption and emissions of the components, average data from ANSYS Granta for the material, manufacturing and end-of-life phases was obtained. </a:t>
            </a:r>
            <a:r>
              <a:rPr lang="en-US" sz="2800" dirty="0">
                <a:latin typeface="Arial" panose="020B0604020202020204" pitchFamily="34" charset="0"/>
                <a:cs typeface="Arial" panose="020B0604020202020204" pitchFamily="34" charset="0"/>
              </a:rPr>
              <a:t>Using the average values per kilogram for each material type and grade, multiplied by component weights and quantities, the total energy and emissions for each phase were calculated. For the use phase, data was obtained by an ANSYS Granta eco-audit. This </a:t>
            </a:r>
            <a:r>
              <a:rPr lang="en-US" altLang="en-US" sz="2800" dirty="0">
                <a:latin typeface="Arial" panose="020B0604020202020204" pitchFamily="34" charset="0"/>
                <a:cs typeface="Arial" panose="020B0604020202020204" pitchFamily="34" charset="0"/>
              </a:rPr>
              <a:t>calculates energy and emissions based on component weights, materials and quantities, and estimating fuel-related emissions relative to total vehicle weight. This enabled a full life cycle assessment of the suspension system’s environmental impact.</a:t>
            </a:r>
            <a:endParaRPr lang="en-GB" sz="2800" dirty="0">
              <a:highlight>
                <a:srgbClr val="FFFF00"/>
              </a:highlight>
              <a:latin typeface="Arial" panose="020B0604020202020204" pitchFamily="34" charset="0"/>
              <a:cs typeface="Arial" panose="020B0604020202020204" pitchFamily="34" charset="0"/>
            </a:endParaRPr>
          </a:p>
        </p:txBody>
      </p:sp>
      <p:pic>
        <p:nvPicPr>
          <p:cNvPr id="1030" name="Picture 6" descr="Morgan Motor Company Logo and symbol, meaning, history, PNG, brand">
            <a:extLst>
              <a:ext uri="{FF2B5EF4-FFF2-40B4-BE49-F238E27FC236}">
                <a16:creationId xmlns:a16="http://schemas.microsoft.com/office/drawing/2014/main" id="{9DE0216B-5A39-781E-5D10-74DEEC38C23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5398" b="24268"/>
          <a:stretch/>
        </p:blipFill>
        <p:spPr bwMode="auto">
          <a:xfrm>
            <a:off x="179999" y="28936665"/>
            <a:ext cx="4841179" cy="1368642"/>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36BA5902-AC9F-13EB-C0FF-DA92AEA4872A}"/>
              </a:ext>
            </a:extLst>
          </p:cNvPr>
          <p:cNvSpPr txBox="1"/>
          <p:nvPr/>
        </p:nvSpPr>
        <p:spPr>
          <a:xfrm>
            <a:off x="14909061" y="6170416"/>
            <a:ext cx="6165190" cy="4524315"/>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Results and Conclusions</a:t>
            </a:r>
          </a:p>
          <a:p>
            <a:endParaRPr lang="en-GB" sz="28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 study analysed energy consumption and carbon dioxide emissions of the whole vehicle. It was observed that typical grade 235 steel produced the least emissions within the material, manufacturing production and end-of-life phases with no impact on the use phase. </a:t>
            </a:r>
          </a:p>
        </p:txBody>
      </p:sp>
      <p:pic>
        <p:nvPicPr>
          <p:cNvPr id="10" name="Picture 9" descr="A graph of a graph showing the results of a performance&#10;&#10;AI-generated content may be incorrect.">
            <a:extLst>
              <a:ext uri="{FF2B5EF4-FFF2-40B4-BE49-F238E27FC236}">
                <a16:creationId xmlns:a16="http://schemas.microsoft.com/office/drawing/2014/main" id="{346F2B8A-43B8-7EB3-69F5-02F7699DB667}"/>
              </a:ext>
            </a:extLst>
          </p:cNvPr>
          <p:cNvPicPr>
            <a:picLocks noChangeAspect="1"/>
          </p:cNvPicPr>
          <p:nvPr/>
        </p:nvPicPr>
        <p:blipFill>
          <a:blip r:embed="rId9"/>
          <a:stretch>
            <a:fillRect/>
          </a:stretch>
        </p:blipFill>
        <p:spPr>
          <a:xfrm>
            <a:off x="14915173" y="10757437"/>
            <a:ext cx="6159078" cy="3648636"/>
          </a:xfrm>
          <a:prstGeom prst="rect">
            <a:avLst/>
          </a:prstGeom>
        </p:spPr>
      </p:pic>
      <p:sp>
        <p:nvSpPr>
          <p:cNvPr id="11" name="TextBox 10">
            <a:extLst>
              <a:ext uri="{FF2B5EF4-FFF2-40B4-BE49-F238E27FC236}">
                <a16:creationId xmlns:a16="http://schemas.microsoft.com/office/drawing/2014/main" id="{89ADC596-FDC7-2882-6C76-CDB849102905}"/>
              </a:ext>
            </a:extLst>
          </p:cNvPr>
          <p:cNvSpPr txBox="1"/>
          <p:nvPr/>
        </p:nvSpPr>
        <p:spPr>
          <a:xfrm>
            <a:off x="14921049" y="14503732"/>
            <a:ext cx="5437099" cy="307777"/>
          </a:xfrm>
          <a:prstGeom prst="rect">
            <a:avLst/>
          </a:prstGeom>
          <a:noFill/>
        </p:spPr>
        <p:txBody>
          <a:bodyPr wrap="square" rtlCol="0">
            <a:spAutoFit/>
          </a:bodyPr>
          <a:lstStyle/>
          <a:p>
            <a:r>
              <a:rPr lang="en-GB" sz="1400" i="1" dirty="0">
                <a:latin typeface="Times New Roman" panose="02020603050405020304" pitchFamily="18" charset="0"/>
                <a:cs typeface="Times New Roman" panose="02020603050405020304" pitchFamily="18" charset="0"/>
              </a:rPr>
              <a:t>Graph showing CO2 Emissions Through Each Stage for Whole Vehicle</a:t>
            </a:r>
          </a:p>
        </p:txBody>
      </p:sp>
      <p:sp>
        <p:nvSpPr>
          <p:cNvPr id="13" name="TextBox 12">
            <a:extLst>
              <a:ext uri="{FF2B5EF4-FFF2-40B4-BE49-F238E27FC236}">
                <a16:creationId xmlns:a16="http://schemas.microsoft.com/office/drawing/2014/main" id="{A9AEBF8F-C685-09E6-67E2-F7EFCADA7447}"/>
              </a:ext>
            </a:extLst>
          </p:cNvPr>
          <p:cNvSpPr txBox="1"/>
          <p:nvPr/>
        </p:nvSpPr>
        <p:spPr>
          <a:xfrm>
            <a:off x="14909061" y="14967842"/>
            <a:ext cx="6159078" cy="827919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 addition, a sensitivity analysis on the bushings highlighted </a:t>
            </a:r>
            <a:r>
              <a:rPr lang="en-US" sz="2800" dirty="0">
                <a:latin typeface="Arial" panose="020B0604020202020204" pitchFamily="34" charset="0"/>
                <a:cs typeface="Arial" panose="020B0604020202020204" pitchFamily="34" charset="0"/>
              </a:rPr>
              <a:t>that the typical 235 grade AISI 4140 machined steel bushings were the most sustainable option throughout the material, manufacturing and end-of-life stages. However, when considering the use phase, the original aluminium bushings revealed to be the most sustainable overall due to their lighter weight, which resulted in reduced fuel use and lower emissions over the whole vehicle lifetime. This LCA demonstrates that it’s important to assess sustainability holistically and not only in single stage isolation, to mitigate the displacement of environmental impacts.</a:t>
            </a:r>
            <a:endParaRPr lang="en-GB" sz="2800" dirty="0">
              <a:latin typeface="Arial" panose="020B0604020202020204" pitchFamily="34" charset="0"/>
              <a:cs typeface="Arial" panose="020B0604020202020204" pitchFamily="34" charset="0"/>
            </a:endParaRPr>
          </a:p>
        </p:txBody>
      </p:sp>
      <p:pic>
        <p:nvPicPr>
          <p:cNvPr id="15" name="Picture 14" descr="A person taking a selfie&#10;&#10;AI-generated content may be incorrect.">
            <a:extLst>
              <a:ext uri="{FF2B5EF4-FFF2-40B4-BE49-F238E27FC236}">
                <a16:creationId xmlns:a16="http://schemas.microsoft.com/office/drawing/2014/main" id="{E4F19599-D422-3CB8-A9D3-9B9CBB34B3C2}"/>
              </a:ext>
            </a:extLst>
          </p:cNvPr>
          <p:cNvPicPr>
            <a:picLocks noChangeAspect="1"/>
          </p:cNvPicPr>
          <p:nvPr/>
        </p:nvPicPr>
        <p:blipFill>
          <a:blip r:embed="rId10"/>
          <a:srcRect l="4577" t="33957" r="7639" b="1736"/>
          <a:stretch/>
        </p:blipFill>
        <p:spPr>
          <a:xfrm>
            <a:off x="440292" y="2425441"/>
            <a:ext cx="2380712" cy="3100432"/>
          </a:xfrm>
          <a:prstGeom prst="rect">
            <a:avLst/>
          </a:prstGeom>
        </p:spPr>
      </p:pic>
      <p:pic>
        <p:nvPicPr>
          <p:cNvPr id="1026" name="Picture 2">
            <a:extLst>
              <a:ext uri="{FF2B5EF4-FFF2-40B4-BE49-F238E27FC236}">
                <a16:creationId xmlns:a16="http://schemas.microsoft.com/office/drawing/2014/main" id="{91B897AF-F98E-9F29-88D5-C48878850655}"/>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t="33827" b="34974"/>
          <a:stretch/>
        </p:blipFill>
        <p:spPr bwMode="auto">
          <a:xfrm>
            <a:off x="5100289" y="29027529"/>
            <a:ext cx="3804382" cy="1186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585EC486DCD6D4E957F9A81D80ECDEC" ma:contentTypeVersion="10" ma:contentTypeDescription="Create a new document." ma:contentTypeScope="" ma:versionID="8da08398feb976e5d410fe4cbd449bce">
  <xsd:schema xmlns:xsd="http://www.w3.org/2001/XMLSchema" xmlns:xs="http://www.w3.org/2001/XMLSchema" xmlns:p="http://schemas.microsoft.com/office/2006/metadata/properties" xmlns:ns2="144d8b64-20a1-4713-876a-872c4c608b2e" targetNamespace="http://schemas.microsoft.com/office/2006/metadata/properties" ma:root="true" ma:fieldsID="1930a8e12446b49637f665d268d996f2" ns2:_="">
    <xsd:import namespace="144d8b64-20a1-4713-876a-872c4c608b2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4d8b64-20a1-4713-876a-872c4c608b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44d8b64-20a1-4713-876a-872c4c608b2e">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7DA4425-EBC5-4F0D-AFEB-2C9E26025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44d8b64-20a1-4713-876a-872c4c608b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6225655-809D-4785-802C-0ABCE287F41B}">
  <ds:schemaRefs>
    <ds:schemaRef ds:uri="http://schemas.microsoft.com/sharepoint/v3/contenttype/forms"/>
  </ds:schemaRefs>
</ds:datastoreItem>
</file>

<file path=customXml/itemProps3.xml><?xml version="1.0" encoding="utf-8"?>
<ds:datastoreItem xmlns:ds="http://schemas.openxmlformats.org/officeDocument/2006/customXml" ds:itemID="{6AEF7B4C-66AB-4B68-8ED7-2177502C5BAA}">
  <ds:schemaRefs>
    <ds:schemaRef ds:uri="http://www.w3.org/XML/1998/namespace"/>
    <ds:schemaRef ds:uri="144d8b64-20a1-4713-876a-872c4c608b2e"/>
    <ds:schemaRef ds:uri="http://schemas.microsoft.com/office/infopath/2007/PartnerControls"/>
    <ds:schemaRef ds:uri="http://purl.org/dc/dcmitype/"/>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3413</TotalTime>
  <Words>741</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Morgan Davies (2205285)</cp:lastModifiedBy>
  <cp:revision>25</cp:revision>
  <dcterms:created xsi:type="dcterms:W3CDTF">2016-02-25T08:27:32Z</dcterms:created>
  <dcterms:modified xsi:type="dcterms:W3CDTF">2025-05-18T18:34:57Z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0x0101005585EC486DCD6D4E957F9A81D80ECDEC</vt:lpwstr>
  </property>
  <property fmtid="{D5CDD505-2E9C-101B-9397-08002B2CF9AE}" pid="3" name="MediaServiceImageTags">
    <vt:lpwstr/>
  </property>
</Properties>
</file>