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899"/>
    <p:restoredTop sz="94694"/>
  </p:normalViewPr>
  <p:slideViewPr>
    <p:cSldViewPr snapToGrid="0" snapToObjects="1">
      <p:cViewPr varScale="1">
        <p:scale>
          <a:sx n="214" d="100"/>
          <a:sy n="214" d="100"/>
        </p:scale>
        <p:origin x="184"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5/6/19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5/6/19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5/6/19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5/6/19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5/6/19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5/6/19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5/6/19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5/6/19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5/6/19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5/6/19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5/6/19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5/6/19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5/6/19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5/6/19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5/6/19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5/6/19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5/6/19</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5/6/19</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7.jpg"/><Relationship Id="rId1" Type="http://schemas.openxmlformats.org/officeDocument/2006/relationships/slideLayout" Target="../slideLayouts/slideLayout2.xml"/><Relationship Id="rId5" Type="http://schemas.openxmlformats.org/officeDocument/2006/relationships/image" Target="../media/image15.jpg"/><Relationship Id="rId4" Type="http://schemas.openxmlformats.org/officeDocument/2006/relationships/image" Target="../media/image14.jpg"/></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1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20.jpg"/></Relationships>
</file>

<file path=ppt/slides/_rels/slide1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42" name="Group 10">
            <a:extLst>
              <a:ext uri="{FF2B5EF4-FFF2-40B4-BE49-F238E27FC236}">
                <a16:creationId xmlns:a16="http://schemas.microsoft.com/office/drawing/2014/main" id="{8ECF6E53-BD29-4C0D-9AD3-3E1708826A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2" name="Rectangle 11">
              <a:extLst>
                <a:ext uri="{FF2B5EF4-FFF2-40B4-BE49-F238E27FC236}">
                  <a16:creationId xmlns:a16="http://schemas.microsoft.com/office/drawing/2014/main" id="{353D341A-76E2-4E18-9186-A23AB8AF9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AADD72CF-72AC-41C3-AC1A-1C864D3110F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43" name="Rectangle 14">
            <a:extLst>
              <a:ext uri="{FF2B5EF4-FFF2-40B4-BE49-F238E27FC236}">
                <a16:creationId xmlns:a16="http://schemas.microsoft.com/office/drawing/2014/main" id="{51B680D3-33DA-4AED-8452-A96B49AAA8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34098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11A1AC5-A3F4-9142-9416-7C0F905BE510}"/>
              </a:ext>
            </a:extLst>
          </p:cNvPr>
          <p:cNvSpPr>
            <a:spLocks noGrp="1"/>
          </p:cNvSpPr>
          <p:nvPr>
            <p:ph type="ctrTitle"/>
          </p:nvPr>
        </p:nvSpPr>
        <p:spPr>
          <a:xfrm>
            <a:off x="680322" y="4494107"/>
            <a:ext cx="8133478" cy="940240"/>
          </a:xfrm>
        </p:spPr>
        <p:txBody>
          <a:bodyPr>
            <a:normAutofit/>
          </a:bodyPr>
          <a:lstStyle/>
          <a:p>
            <a:pPr algn="ctr"/>
            <a:r>
              <a:rPr lang="en-US" sz="3000" dirty="0">
                <a:latin typeface="Myriad Pro" panose="020B0503030403020204" pitchFamily="34" charset="0"/>
              </a:rPr>
              <a:t>Festival Programme and Guide</a:t>
            </a:r>
          </a:p>
        </p:txBody>
      </p:sp>
      <p:sp>
        <p:nvSpPr>
          <p:cNvPr id="3" name="Subtitle 2">
            <a:extLst>
              <a:ext uri="{FF2B5EF4-FFF2-40B4-BE49-F238E27FC236}">
                <a16:creationId xmlns:a16="http://schemas.microsoft.com/office/drawing/2014/main" id="{6A3A6EAC-3ED6-B34B-B22B-584594E4FFF1}"/>
              </a:ext>
            </a:extLst>
          </p:cNvPr>
          <p:cNvSpPr>
            <a:spLocks noGrp="1"/>
          </p:cNvSpPr>
          <p:nvPr>
            <p:ph type="subTitle" idx="1"/>
          </p:nvPr>
        </p:nvSpPr>
        <p:spPr>
          <a:xfrm>
            <a:off x="680322" y="5433742"/>
            <a:ext cx="8133478" cy="406566"/>
          </a:xfrm>
        </p:spPr>
        <p:txBody>
          <a:bodyPr>
            <a:normAutofit/>
          </a:bodyPr>
          <a:lstStyle/>
          <a:p>
            <a:r>
              <a:rPr lang="en-US" sz="1800">
                <a:latin typeface="Myriad Pro" panose="020B0503030403020204" pitchFamily="34" charset="0"/>
              </a:rPr>
              <a:t>2019</a:t>
            </a:r>
          </a:p>
        </p:txBody>
      </p:sp>
      <p:pic>
        <p:nvPicPr>
          <p:cNvPr id="6" name="Picture 5" descr="A picture containing cup, indoor&#10;&#10;Description automatically generated">
            <a:extLst>
              <a:ext uri="{FF2B5EF4-FFF2-40B4-BE49-F238E27FC236}">
                <a16:creationId xmlns:a16="http://schemas.microsoft.com/office/drawing/2014/main" id="{15146A8B-9D66-5A4F-A7C3-40B65060087F}"/>
              </a:ext>
            </a:extLst>
          </p:cNvPr>
          <p:cNvPicPr>
            <a:picLocks noChangeAspect="1"/>
          </p:cNvPicPr>
          <p:nvPr/>
        </p:nvPicPr>
        <p:blipFill rotWithShape="1">
          <a:blip r:embed="rId3"/>
          <a:srcRect l="20992"/>
          <a:stretch/>
        </p:blipFill>
        <p:spPr>
          <a:xfrm>
            <a:off x="20" y="10"/>
            <a:ext cx="8966180" cy="4198928"/>
          </a:xfrm>
          <a:prstGeom prst="rect">
            <a:avLst/>
          </a:prstGeom>
          <a:ln>
            <a:noFill/>
          </a:ln>
          <a:effectLst>
            <a:outerShdw blurRad="76200" dist="63500" dir="5040000" algn="tl" rotWithShape="0">
              <a:srgbClr val="000000">
                <a:alpha val="41000"/>
              </a:srgbClr>
            </a:outerShdw>
          </a:effectLst>
        </p:spPr>
      </p:pic>
      <p:sp>
        <p:nvSpPr>
          <p:cNvPr id="44" name="Rectangle 16">
            <a:extLst>
              <a:ext uri="{FF2B5EF4-FFF2-40B4-BE49-F238E27FC236}">
                <a16:creationId xmlns:a16="http://schemas.microsoft.com/office/drawing/2014/main" id="{AB854EE0-7215-4BC8-8518-42D6DB206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34098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18">
            <a:extLst>
              <a:ext uri="{FF2B5EF4-FFF2-40B4-BE49-F238E27FC236}">
                <a16:creationId xmlns:a16="http://schemas.microsoft.com/office/drawing/2014/main" id="{2170F728-C2F1-46CE-BA22-F8F0CDF9C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93754"/>
            <a:ext cx="89680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20">
            <a:extLst>
              <a:ext uri="{FF2B5EF4-FFF2-40B4-BE49-F238E27FC236}">
                <a16:creationId xmlns:a16="http://schemas.microsoft.com/office/drawing/2014/main" id="{212791CF-354A-4144-A3C0-4AC897843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93754"/>
            <a:ext cx="3080285" cy="275942"/>
          </a:xfrm>
          <a:prstGeom prst="rect">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663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7FB4-5C00-A641-89B4-DFC8C97F3F1D}"/>
              </a:ext>
            </a:extLst>
          </p:cNvPr>
          <p:cNvSpPr>
            <a:spLocks noGrp="1"/>
          </p:cNvSpPr>
          <p:nvPr>
            <p:ph type="title"/>
          </p:nvPr>
        </p:nvSpPr>
        <p:spPr/>
        <p:txBody>
          <a:bodyPr/>
          <a:lstStyle/>
          <a:p>
            <a:pPr algn="ctr"/>
            <a:r>
              <a:rPr lang="en-US" dirty="0">
                <a:latin typeface="Myriad Pro" panose="020B0503030403020204" pitchFamily="34" charset="0"/>
              </a:rPr>
              <a:t>My Role</a:t>
            </a:r>
          </a:p>
        </p:txBody>
      </p:sp>
      <p:sp>
        <p:nvSpPr>
          <p:cNvPr id="3" name="Content Placeholder 2">
            <a:extLst>
              <a:ext uri="{FF2B5EF4-FFF2-40B4-BE49-F238E27FC236}">
                <a16:creationId xmlns:a16="http://schemas.microsoft.com/office/drawing/2014/main" id="{9E0B9429-7DC5-8449-BC6A-68E3036A6CA2}"/>
              </a:ext>
            </a:extLst>
          </p:cNvPr>
          <p:cNvSpPr>
            <a:spLocks noGrp="1"/>
          </p:cNvSpPr>
          <p:nvPr>
            <p:ph idx="1"/>
          </p:nvPr>
        </p:nvSpPr>
        <p:spPr>
          <a:xfrm>
            <a:off x="680321" y="2336873"/>
            <a:ext cx="9613861" cy="2869036"/>
          </a:xfrm>
        </p:spPr>
        <p:txBody>
          <a:bodyPr>
            <a:normAutofit/>
          </a:bodyPr>
          <a:lstStyle/>
          <a:p>
            <a:r>
              <a:rPr lang="en-US" dirty="0">
                <a:latin typeface="Myriad Pro" panose="020B0503030403020204" pitchFamily="34" charset="0"/>
              </a:rPr>
              <a:t>Liaise between the festival committee and Amy Walter Thomas.</a:t>
            </a:r>
          </a:p>
          <a:p>
            <a:r>
              <a:rPr lang="en-US" dirty="0">
                <a:latin typeface="Myriad Pro" panose="020B0503030403020204" pitchFamily="34" charset="0"/>
              </a:rPr>
              <a:t>To design and edit the official programme.</a:t>
            </a:r>
          </a:p>
        </p:txBody>
      </p:sp>
      <p:pic>
        <p:nvPicPr>
          <p:cNvPr id="5" name="Picture 4" descr="A close up of a logo&#10;&#10;Description automatically generated">
            <a:extLst>
              <a:ext uri="{FF2B5EF4-FFF2-40B4-BE49-F238E27FC236}">
                <a16:creationId xmlns:a16="http://schemas.microsoft.com/office/drawing/2014/main" id="{D620BCDF-FAA0-564D-A237-EA26B1E6FC17}"/>
              </a:ext>
            </a:extLst>
          </p:cNvPr>
          <p:cNvPicPr>
            <a:picLocks noChangeAspect="1"/>
          </p:cNvPicPr>
          <p:nvPr/>
        </p:nvPicPr>
        <p:blipFill>
          <a:blip r:embed="rId2"/>
          <a:stretch>
            <a:fillRect/>
          </a:stretch>
        </p:blipFill>
        <p:spPr>
          <a:xfrm>
            <a:off x="20744" y="640276"/>
            <a:ext cx="1319153" cy="1319153"/>
          </a:xfrm>
          <a:prstGeom prst="rect">
            <a:avLst/>
          </a:prstGeom>
        </p:spPr>
      </p:pic>
      <p:pic>
        <p:nvPicPr>
          <p:cNvPr id="6" name="Picture 5" descr="A close up of a logo&#10;&#10;Description automatically generated">
            <a:extLst>
              <a:ext uri="{FF2B5EF4-FFF2-40B4-BE49-F238E27FC236}">
                <a16:creationId xmlns:a16="http://schemas.microsoft.com/office/drawing/2014/main" id="{6FE1A7C0-ABA4-A74C-A062-9799EE6F1876}"/>
              </a:ext>
            </a:extLst>
          </p:cNvPr>
          <p:cNvPicPr>
            <a:picLocks noChangeAspect="1"/>
          </p:cNvPicPr>
          <p:nvPr/>
        </p:nvPicPr>
        <p:blipFill>
          <a:blip r:embed="rId2"/>
          <a:stretch>
            <a:fillRect/>
          </a:stretch>
        </p:blipFill>
        <p:spPr>
          <a:xfrm>
            <a:off x="9079638" y="634120"/>
            <a:ext cx="1319153" cy="1319153"/>
          </a:xfrm>
          <a:prstGeom prst="rect">
            <a:avLst/>
          </a:prstGeom>
        </p:spPr>
      </p:pic>
    </p:spTree>
    <p:extLst>
      <p:ext uri="{BB962C8B-B14F-4D97-AF65-F5344CB8AC3E}">
        <p14:creationId xmlns:p14="http://schemas.microsoft.com/office/powerpoint/2010/main" val="493115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7FB4-5C00-A641-89B4-DFC8C97F3F1D}"/>
              </a:ext>
            </a:extLst>
          </p:cNvPr>
          <p:cNvSpPr>
            <a:spLocks noGrp="1"/>
          </p:cNvSpPr>
          <p:nvPr>
            <p:ph type="title"/>
          </p:nvPr>
        </p:nvSpPr>
        <p:spPr/>
        <p:txBody>
          <a:bodyPr/>
          <a:lstStyle/>
          <a:p>
            <a:pPr algn="ctr"/>
            <a:r>
              <a:rPr lang="en-US" dirty="0">
                <a:latin typeface="Myriad Pro" panose="020B0503030403020204" pitchFamily="34" charset="0"/>
              </a:rPr>
              <a:t>My Brief</a:t>
            </a:r>
          </a:p>
        </p:txBody>
      </p:sp>
      <p:sp>
        <p:nvSpPr>
          <p:cNvPr id="3" name="Content Placeholder 2">
            <a:extLst>
              <a:ext uri="{FF2B5EF4-FFF2-40B4-BE49-F238E27FC236}">
                <a16:creationId xmlns:a16="http://schemas.microsoft.com/office/drawing/2014/main" id="{9E0B9429-7DC5-8449-BC6A-68E3036A6CA2}"/>
              </a:ext>
            </a:extLst>
          </p:cNvPr>
          <p:cNvSpPr>
            <a:spLocks noGrp="1"/>
          </p:cNvSpPr>
          <p:nvPr>
            <p:ph idx="1"/>
          </p:nvPr>
        </p:nvSpPr>
        <p:spPr>
          <a:xfrm>
            <a:off x="680321" y="2336873"/>
            <a:ext cx="9613861" cy="4103196"/>
          </a:xfrm>
        </p:spPr>
        <p:txBody>
          <a:bodyPr>
            <a:normAutofit/>
          </a:bodyPr>
          <a:lstStyle/>
          <a:p>
            <a:r>
              <a:rPr lang="en-GB" dirty="0">
                <a:latin typeface="Myriad Pro" panose="020B0503030403020204" pitchFamily="34" charset="0"/>
              </a:rPr>
              <a:t>To design, provide and edit content for the festival programme.</a:t>
            </a:r>
          </a:p>
          <a:p>
            <a:pPr marL="0" indent="0">
              <a:buNone/>
            </a:pPr>
            <a:r>
              <a:rPr lang="en-GB" dirty="0">
                <a:latin typeface="Myriad Pro" panose="020B0503030403020204" pitchFamily="34" charset="0"/>
              </a:rPr>
              <a:t>This will include. </a:t>
            </a:r>
          </a:p>
          <a:p>
            <a:pPr marL="457200" indent="-457200">
              <a:buFont typeface="+mj-lt"/>
              <a:buAutoNum type="arabicPeriod"/>
            </a:pPr>
            <a:r>
              <a:rPr lang="en-GB" dirty="0">
                <a:latin typeface="Myriad Pro" panose="020B0503030403020204" pitchFamily="34" charset="0"/>
              </a:rPr>
              <a:t>The screening times of films and any relevant information.</a:t>
            </a:r>
          </a:p>
          <a:p>
            <a:pPr marL="457200" indent="-457200">
              <a:buFont typeface="+mj-lt"/>
              <a:buAutoNum type="arabicPeriod"/>
            </a:pPr>
            <a:r>
              <a:rPr lang="en-GB" dirty="0">
                <a:latin typeface="Myriad Pro" panose="020B0503030403020204" pitchFamily="34" charset="0"/>
              </a:rPr>
              <a:t>The awards programme. </a:t>
            </a:r>
          </a:p>
          <a:p>
            <a:pPr marL="457200" indent="-457200">
              <a:buFont typeface="+mj-lt"/>
              <a:buAutoNum type="arabicPeriod"/>
            </a:pPr>
            <a:r>
              <a:rPr lang="en-GB" dirty="0">
                <a:latin typeface="Myriad Pro" panose="020B0503030403020204" pitchFamily="34" charset="0"/>
              </a:rPr>
              <a:t>The European Premiere of Terry Pratchett’s Troll Bridge. Which will also include more information about the Q&amp;A with the director, main lead actor and SFX director.</a:t>
            </a:r>
          </a:p>
          <a:p>
            <a:pPr marL="0" indent="0">
              <a:buNone/>
            </a:pPr>
            <a:endParaRPr lang="en-US" dirty="0"/>
          </a:p>
        </p:txBody>
      </p:sp>
      <p:pic>
        <p:nvPicPr>
          <p:cNvPr id="5" name="Picture 4" descr="A close up of a logo&#10;&#10;Description automatically generated">
            <a:extLst>
              <a:ext uri="{FF2B5EF4-FFF2-40B4-BE49-F238E27FC236}">
                <a16:creationId xmlns:a16="http://schemas.microsoft.com/office/drawing/2014/main" id="{D620BCDF-FAA0-564D-A237-EA26B1E6FC17}"/>
              </a:ext>
            </a:extLst>
          </p:cNvPr>
          <p:cNvPicPr>
            <a:picLocks noChangeAspect="1"/>
          </p:cNvPicPr>
          <p:nvPr/>
        </p:nvPicPr>
        <p:blipFill>
          <a:blip r:embed="rId2"/>
          <a:stretch>
            <a:fillRect/>
          </a:stretch>
        </p:blipFill>
        <p:spPr>
          <a:xfrm>
            <a:off x="20744" y="640276"/>
            <a:ext cx="1319153" cy="1319153"/>
          </a:xfrm>
          <a:prstGeom prst="rect">
            <a:avLst/>
          </a:prstGeom>
        </p:spPr>
      </p:pic>
      <p:pic>
        <p:nvPicPr>
          <p:cNvPr id="6" name="Picture 5" descr="A close up of a logo&#10;&#10;Description automatically generated">
            <a:extLst>
              <a:ext uri="{FF2B5EF4-FFF2-40B4-BE49-F238E27FC236}">
                <a16:creationId xmlns:a16="http://schemas.microsoft.com/office/drawing/2014/main" id="{6FE1A7C0-ABA4-A74C-A062-9799EE6F1876}"/>
              </a:ext>
            </a:extLst>
          </p:cNvPr>
          <p:cNvPicPr>
            <a:picLocks noChangeAspect="1"/>
          </p:cNvPicPr>
          <p:nvPr/>
        </p:nvPicPr>
        <p:blipFill>
          <a:blip r:embed="rId2"/>
          <a:stretch>
            <a:fillRect/>
          </a:stretch>
        </p:blipFill>
        <p:spPr>
          <a:xfrm>
            <a:off x="9079638" y="634120"/>
            <a:ext cx="1319153" cy="1319153"/>
          </a:xfrm>
          <a:prstGeom prst="rect">
            <a:avLst/>
          </a:prstGeom>
        </p:spPr>
      </p:pic>
    </p:spTree>
    <p:extLst>
      <p:ext uri="{BB962C8B-B14F-4D97-AF65-F5344CB8AC3E}">
        <p14:creationId xmlns:p14="http://schemas.microsoft.com/office/powerpoint/2010/main" val="4965906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7FB4-5C00-A641-89B4-DFC8C97F3F1D}"/>
              </a:ext>
            </a:extLst>
          </p:cNvPr>
          <p:cNvSpPr>
            <a:spLocks noGrp="1"/>
          </p:cNvSpPr>
          <p:nvPr>
            <p:ph type="title"/>
          </p:nvPr>
        </p:nvSpPr>
        <p:spPr/>
        <p:txBody>
          <a:bodyPr/>
          <a:lstStyle/>
          <a:p>
            <a:pPr algn="ctr"/>
            <a:r>
              <a:rPr lang="en-US" dirty="0">
                <a:latin typeface="Myriad Pro" panose="020B0503030403020204" pitchFamily="34" charset="0"/>
              </a:rPr>
              <a:t>Research</a:t>
            </a:r>
          </a:p>
        </p:txBody>
      </p:sp>
      <p:sp>
        <p:nvSpPr>
          <p:cNvPr id="3" name="Content Placeholder 2">
            <a:extLst>
              <a:ext uri="{FF2B5EF4-FFF2-40B4-BE49-F238E27FC236}">
                <a16:creationId xmlns:a16="http://schemas.microsoft.com/office/drawing/2014/main" id="{9E0B9429-7DC5-8449-BC6A-68E3036A6CA2}"/>
              </a:ext>
            </a:extLst>
          </p:cNvPr>
          <p:cNvSpPr>
            <a:spLocks noGrp="1"/>
          </p:cNvSpPr>
          <p:nvPr>
            <p:ph idx="1"/>
          </p:nvPr>
        </p:nvSpPr>
        <p:spPr>
          <a:xfrm>
            <a:off x="680321" y="2336873"/>
            <a:ext cx="9613861" cy="3244894"/>
          </a:xfrm>
        </p:spPr>
        <p:txBody>
          <a:bodyPr>
            <a:normAutofit/>
          </a:bodyPr>
          <a:lstStyle/>
          <a:p>
            <a:r>
              <a:rPr lang="en-US" dirty="0">
                <a:latin typeface="Myriad Pro" panose="020B0503030403020204" pitchFamily="34" charset="0"/>
              </a:rPr>
              <a:t>Previous CBFF Programmes.</a:t>
            </a:r>
          </a:p>
          <a:p>
            <a:pPr marL="0" indent="0">
              <a:buNone/>
            </a:pPr>
            <a:r>
              <a:rPr lang="en-US" dirty="0">
                <a:latin typeface="Myriad Pro" panose="020B0503030403020204" pitchFamily="34" charset="0"/>
              </a:rPr>
              <a:t>This festival started producing </a:t>
            </a:r>
            <a:r>
              <a:rPr lang="en-US" dirty="0" err="1">
                <a:latin typeface="Myriad Pro" panose="020B0503030403020204" pitchFamily="34" charset="0"/>
              </a:rPr>
              <a:t>programmes</a:t>
            </a:r>
            <a:r>
              <a:rPr lang="en-US" dirty="0">
                <a:latin typeface="Myriad Pro" panose="020B0503030403020204" pitchFamily="34" charset="0"/>
              </a:rPr>
              <a:t> in it’s third year.</a:t>
            </a:r>
          </a:p>
          <a:p>
            <a:pPr marL="0" indent="0">
              <a:buNone/>
            </a:pPr>
            <a:r>
              <a:rPr lang="en-US" dirty="0">
                <a:latin typeface="Myriad Pro" panose="020B0503030403020204" pitchFamily="34" charset="0"/>
              </a:rPr>
              <a:t>Here are some examples.</a:t>
            </a:r>
          </a:p>
        </p:txBody>
      </p:sp>
      <p:pic>
        <p:nvPicPr>
          <p:cNvPr id="5" name="Picture 4" descr="A close up of a logo&#10;&#10;Description automatically generated">
            <a:extLst>
              <a:ext uri="{FF2B5EF4-FFF2-40B4-BE49-F238E27FC236}">
                <a16:creationId xmlns:a16="http://schemas.microsoft.com/office/drawing/2014/main" id="{D620BCDF-FAA0-564D-A237-EA26B1E6FC17}"/>
              </a:ext>
            </a:extLst>
          </p:cNvPr>
          <p:cNvPicPr>
            <a:picLocks noChangeAspect="1"/>
          </p:cNvPicPr>
          <p:nvPr/>
        </p:nvPicPr>
        <p:blipFill>
          <a:blip r:embed="rId2"/>
          <a:stretch>
            <a:fillRect/>
          </a:stretch>
        </p:blipFill>
        <p:spPr>
          <a:xfrm>
            <a:off x="20744" y="640276"/>
            <a:ext cx="1319153" cy="1319153"/>
          </a:xfrm>
          <a:prstGeom prst="rect">
            <a:avLst/>
          </a:prstGeom>
        </p:spPr>
      </p:pic>
      <p:pic>
        <p:nvPicPr>
          <p:cNvPr id="6" name="Picture 5" descr="A close up of a logo&#10;&#10;Description automatically generated">
            <a:extLst>
              <a:ext uri="{FF2B5EF4-FFF2-40B4-BE49-F238E27FC236}">
                <a16:creationId xmlns:a16="http://schemas.microsoft.com/office/drawing/2014/main" id="{6FE1A7C0-ABA4-A74C-A062-9799EE6F1876}"/>
              </a:ext>
            </a:extLst>
          </p:cNvPr>
          <p:cNvPicPr>
            <a:picLocks noChangeAspect="1"/>
          </p:cNvPicPr>
          <p:nvPr/>
        </p:nvPicPr>
        <p:blipFill>
          <a:blip r:embed="rId2"/>
          <a:stretch>
            <a:fillRect/>
          </a:stretch>
        </p:blipFill>
        <p:spPr>
          <a:xfrm>
            <a:off x="9079638" y="634120"/>
            <a:ext cx="1319153" cy="1319153"/>
          </a:xfrm>
          <a:prstGeom prst="rect">
            <a:avLst/>
          </a:prstGeom>
        </p:spPr>
      </p:pic>
    </p:spTree>
    <p:extLst>
      <p:ext uri="{BB962C8B-B14F-4D97-AF65-F5344CB8AC3E}">
        <p14:creationId xmlns:p14="http://schemas.microsoft.com/office/powerpoint/2010/main" val="14728083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7FB4-5C00-A641-89B4-DFC8C97F3F1D}"/>
              </a:ext>
            </a:extLst>
          </p:cNvPr>
          <p:cNvSpPr>
            <a:spLocks noGrp="1"/>
          </p:cNvSpPr>
          <p:nvPr>
            <p:ph type="title"/>
          </p:nvPr>
        </p:nvSpPr>
        <p:spPr/>
        <p:txBody>
          <a:bodyPr/>
          <a:lstStyle/>
          <a:p>
            <a:pPr algn="ctr"/>
            <a:r>
              <a:rPr lang="en-US" dirty="0">
                <a:latin typeface="Myriad Pro" panose="020B0503030403020204" pitchFamily="34" charset="0"/>
              </a:rPr>
              <a:t>Research</a:t>
            </a:r>
          </a:p>
        </p:txBody>
      </p:sp>
      <p:pic>
        <p:nvPicPr>
          <p:cNvPr id="7" name="Content Placeholder 6" descr="A picture containing businesscard&#10;&#10;Description automatically generated">
            <a:extLst>
              <a:ext uri="{FF2B5EF4-FFF2-40B4-BE49-F238E27FC236}">
                <a16:creationId xmlns:a16="http://schemas.microsoft.com/office/drawing/2014/main" id="{78C1D106-0669-3B45-9C80-3708D19AC656}"/>
              </a:ext>
            </a:extLst>
          </p:cNvPr>
          <p:cNvPicPr>
            <a:picLocks noGrp="1" noChangeAspect="1"/>
          </p:cNvPicPr>
          <p:nvPr>
            <p:ph idx="1"/>
          </p:nvPr>
        </p:nvPicPr>
        <p:blipFill>
          <a:blip r:embed="rId2"/>
          <a:stretch>
            <a:fillRect/>
          </a:stretch>
        </p:blipFill>
        <p:spPr>
          <a:xfrm>
            <a:off x="3247174" y="2090385"/>
            <a:ext cx="2636616" cy="3726713"/>
          </a:xfrm>
        </p:spPr>
      </p:pic>
      <p:pic>
        <p:nvPicPr>
          <p:cNvPr id="5" name="Picture 4" descr="A close up of a logo&#10;&#10;Description automatically generated">
            <a:extLst>
              <a:ext uri="{FF2B5EF4-FFF2-40B4-BE49-F238E27FC236}">
                <a16:creationId xmlns:a16="http://schemas.microsoft.com/office/drawing/2014/main" id="{D620BCDF-FAA0-564D-A237-EA26B1E6FC17}"/>
              </a:ext>
            </a:extLst>
          </p:cNvPr>
          <p:cNvPicPr>
            <a:picLocks noChangeAspect="1"/>
          </p:cNvPicPr>
          <p:nvPr/>
        </p:nvPicPr>
        <p:blipFill>
          <a:blip r:embed="rId3"/>
          <a:stretch>
            <a:fillRect/>
          </a:stretch>
        </p:blipFill>
        <p:spPr>
          <a:xfrm>
            <a:off x="20744" y="640276"/>
            <a:ext cx="1319153" cy="1319153"/>
          </a:xfrm>
          <a:prstGeom prst="rect">
            <a:avLst/>
          </a:prstGeom>
        </p:spPr>
      </p:pic>
      <p:pic>
        <p:nvPicPr>
          <p:cNvPr id="6" name="Picture 5" descr="A close up of a logo&#10;&#10;Description automatically generated">
            <a:extLst>
              <a:ext uri="{FF2B5EF4-FFF2-40B4-BE49-F238E27FC236}">
                <a16:creationId xmlns:a16="http://schemas.microsoft.com/office/drawing/2014/main" id="{6FE1A7C0-ABA4-A74C-A062-9799EE6F1876}"/>
              </a:ext>
            </a:extLst>
          </p:cNvPr>
          <p:cNvPicPr>
            <a:picLocks noChangeAspect="1"/>
          </p:cNvPicPr>
          <p:nvPr/>
        </p:nvPicPr>
        <p:blipFill>
          <a:blip r:embed="rId3"/>
          <a:stretch>
            <a:fillRect/>
          </a:stretch>
        </p:blipFill>
        <p:spPr>
          <a:xfrm>
            <a:off x="9079638" y="634120"/>
            <a:ext cx="1319153" cy="1319153"/>
          </a:xfrm>
          <a:prstGeom prst="rect">
            <a:avLst/>
          </a:prstGeom>
        </p:spPr>
      </p:pic>
      <p:sp>
        <p:nvSpPr>
          <p:cNvPr id="8" name="TextBox 7">
            <a:extLst>
              <a:ext uri="{FF2B5EF4-FFF2-40B4-BE49-F238E27FC236}">
                <a16:creationId xmlns:a16="http://schemas.microsoft.com/office/drawing/2014/main" id="{81253792-825D-904A-B9C3-4A1667275D0B}"/>
              </a:ext>
            </a:extLst>
          </p:cNvPr>
          <p:cNvSpPr txBox="1"/>
          <p:nvPr/>
        </p:nvSpPr>
        <p:spPr>
          <a:xfrm>
            <a:off x="290514" y="2232562"/>
            <a:ext cx="2716628" cy="923330"/>
          </a:xfrm>
          <a:prstGeom prst="rect">
            <a:avLst/>
          </a:prstGeom>
          <a:noFill/>
        </p:spPr>
        <p:txBody>
          <a:bodyPr wrap="square" rtlCol="0">
            <a:spAutoFit/>
          </a:bodyPr>
          <a:lstStyle/>
          <a:p>
            <a:r>
              <a:rPr lang="en-US" dirty="0">
                <a:latin typeface="Myriad Pro" panose="020B0503030403020204" pitchFamily="34" charset="0"/>
              </a:rPr>
              <a:t>Please see handouts</a:t>
            </a:r>
          </a:p>
          <a:p>
            <a:r>
              <a:rPr lang="en-US" dirty="0">
                <a:latin typeface="Myriad Pro" panose="020B0503030403020204" pitchFamily="34" charset="0"/>
              </a:rPr>
              <a:t>for examples of previous CBFF Programmes </a:t>
            </a:r>
          </a:p>
        </p:txBody>
      </p:sp>
      <p:pic>
        <p:nvPicPr>
          <p:cNvPr id="12" name="Picture 11" descr="A screenshot of a cell phone&#10;&#10;Description automatically generated">
            <a:extLst>
              <a:ext uri="{FF2B5EF4-FFF2-40B4-BE49-F238E27FC236}">
                <a16:creationId xmlns:a16="http://schemas.microsoft.com/office/drawing/2014/main" id="{679A5BF6-26CD-3740-A7B1-8C6862EF34E3}"/>
              </a:ext>
            </a:extLst>
          </p:cNvPr>
          <p:cNvPicPr>
            <a:picLocks noChangeAspect="1"/>
          </p:cNvPicPr>
          <p:nvPr/>
        </p:nvPicPr>
        <p:blipFill>
          <a:blip r:embed="rId4"/>
          <a:stretch>
            <a:fillRect/>
          </a:stretch>
        </p:blipFill>
        <p:spPr>
          <a:xfrm>
            <a:off x="9080483" y="2090386"/>
            <a:ext cx="2636616" cy="3726712"/>
          </a:xfrm>
          <a:prstGeom prst="rect">
            <a:avLst/>
          </a:prstGeom>
        </p:spPr>
      </p:pic>
      <p:pic>
        <p:nvPicPr>
          <p:cNvPr id="14" name="Picture 13" descr="A screenshot of a social media post&#10;&#10;Description automatically generated">
            <a:extLst>
              <a:ext uri="{FF2B5EF4-FFF2-40B4-BE49-F238E27FC236}">
                <a16:creationId xmlns:a16="http://schemas.microsoft.com/office/drawing/2014/main" id="{0961CA69-9FD0-8F4B-BF16-DD7A2FAA4349}"/>
              </a:ext>
            </a:extLst>
          </p:cNvPr>
          <p:cNvPicPr>
            <a:picLocks noChangeAspect="1"/>
          </p:cNvPicPr>
          <p:nvPr/>
        </p:nvPicPr>
        <p:blipFill>
          <a:blip r:embed="rId5"/>
          <a:stretch>
            <a:fillRect/>
          </a:stretch>
        </p:blipFill>
        <p:spPr>
          <a:xfrm>
            <a:off x="6163829" y="2090387"/>
            <a:ext cx="2636615" cy="3726711"/>
          </a:xfrm>
          <a:prstGeom prst="rect">
            <a:avLst/>
          </a:prstGeom>
        </p:spPr>
      </p:pic>
    </p:spTree>
    <p:extLst>
      <p:ext uri="{BB962C8B-B14F-4D97-AF65-F5344CB8AC3E}">
        <p14:creationId xmlns:p14="http://schemas.microsoft.com/office/powerpoint/2010/main" val="8920612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7FB4-5C00-A641-89B4-DFC8C97F3F1D}"/>
              </a:ext>
            </a:extLst>
          </p:cNvPr>
          <p:cNvSpPr>
            <a:spLocks noGrp="1"/>
          </p:cNvSpPr>
          <p:nvPr>
            <p:ph type="title"/>
          </p:nvPr>
        </p:nvSpPr>
        <p:spPr/>
        <p:txBody>
          <a:bodyPr/>
          <a:lstStyle/>
          <a:p>
            <a:pPr algn="ctr"/>
            <a:r>
              <a:rPr lang="en-US" dirty="0">
                <a:latin typeface="Myriad Pro" panose="020B0503030403020204" pitchFamily="34" charset="0"/>
              </a:rPr>
              <a:t>Planning </a:t>
            </a:r>
          </a:p>
        </p:txBody>
      </p:sp>
      <p:pic>
        <p:nvPicPr>
          <p:cNvPr id="5" name="Picture 4" descr="A close up of a logo&#10;&#10;Description automatically generated">
            <a:extLst>
              <a:ext uri="{FF2B5EF4-FFF2-40B4-BE49-F238E27FC236}">
                <a16:creationId xmlns:a16="http://schemas.microsoft.com/office/drawing/2014/main" id="{D620BCDF-FAA0-564D-A237-EA26B1E6FC17}"/>
              </a:ext>
            </a:extLst>
          </p:cNvPr>
          <p:cNvPicPr>
            <a:picLocks noChangeAspect="1"/>
          </p:cNvPicPr>
          <p:nvPr/>
        </p:nvPicPr>
        <p:blipFill>
          <a:blip r:embed="rId2"/>
          <a:stretch>
            <a:fillRect/>
          </a:stretch>
        </p:blipFill>
        <p:spPr>
          <a:xfrm>
            <a:off x="20744" y="640276"/>
            <a:ext cx="1319153" cy="1319153"/>
          </a:xfrm>
          <a:prstGeom prst="rect">
            <a:avLst/>
          </a:prstGeom>
        </p:spPr>
      </p:pic>
      <p:pic>
        <p:nvPicPr>
          <p:cNvPr id="6" name="Picture 5" descr="A close up of a logo&#10;&#10;Description automatically generated">
            <a:extLst>
              <a:ext uri="{FF2B5EF4-FFF2-40B4-BE49-F238E27FC236}">
                <a16:creationId xmlns:a16="http://schemas.microsoft.com/office/drawing/2014/main" id="{6FE1A7C0-ABA4-A74C-A062-9799EE6F1876}"/>
              </a:ext>
            </a:extLst>
          </p:cNvPr>
          <p:cNvPicPr>
            <a:picLocks noChangeAspect="1"/>
          </p:cNvPicPr>
          <p:nvPr/>
        </p:nvPicPr>
        <p:blipFill>
          <a:blip r:embed="rId2"/>
          <a:stretch>
            <a:fillRect/>
          </a:stretch>
        </p:blipFill>
        <p:spPr>
          <a:xfrm>
            <a:off x="9079638" y="634120"/>
            <a:ext cx="1319153" cy="1319153"/>
          </a:xfrm>
          <a:prstGeom prst="rect">
            <a:avLst/>
          </a:prstGeom>
        </p:spPr>
      </p:pic>
      <p:sp>
        <p:nvSpPr>
          <p:cNvPr id="4" name="Content Placeholder 3">
            <a:extLst>
              <a:ext uri="{FF2B5EF4-FFF2-40B4-BE49-F238E27FC236}">
                <a16:creationId xmlns:a16="http://schemas.microsoft.com/office/drawing/2014/main" id="{CD340169-CB82-C647-85D8-FF0F0001D1F3}"/>
              </a:ext>
            </a:extLst>
          </p:cNvPr>
          <p:cNvSpPr>
            <a:spLocks noGrp="1"/>
          </p:cNvSpPr>
          <p:nvPr>
            <p:ph idx="1"/>
          </p:nvPr>
        </p:nvSpPr>
        <p:spPr>
          <a:xfrm>
            <a:off x="136566" y="2336874"/>
            <a:ext cx="5959433" cy="2561698"/>
          </a:xfrm>
        </p:spPr>
        <p:txBody>
          <a:bodyPr>
            <a:normAutofit/>
          </a:bodyPr>
          <a:lstStyle/>
          <a:p>
            <a:pPr marL="0" indent="0">
              <a:buNone/>
            </a:pPr>
            <a:r>
              <a:rPr lang="en-GB" dirty="0">
                <a:latin typeface="Myriad Pro" panose="020B0503030403020204" pitchFamily="34" charset="0"/>
              </a:rPr>
              <a:t>All three elements will now be included in one publication, this will help to simplify the programme, by keeping all three events in one place. Producing the programme this way it will also make it easier for festival patrons to understand and follow. (</a:t>
            </a:r>
            <a:r>
              <a:rPr lang="en-GB" i="1" dirty="0">
                <a:latin typeface="Myriad Pro" panose="020B0503030403020204" pitchFamily="34" charset="0"/>
              </a:rPr>
              <a:t>Cut down on carbon foot print) </a:t>
            </a:r>
            <a:endParaRPr lang="en-GB" dirty="0">
              <a:latin typeface="Myriad Pro" panose="020B0503030403020204" pitchFamily="34" charset="0"/>
            </a:endParaRPr>
          </a:p>
          <a:p>
            <a:pPr marL="0" indent="0">
              <a:buNone/>
            </a:pPr>
            <a:endParaRPr lang="en-US" dirty="0"/>
          </a:p>
        </p:txBody>
      </p:sp>
      <p:pic>
        <p:nvPicPr>
          <p:cNvPr id="10" name="Picture 9" descr="A person holding a sign&#10;&#10;Description automatically generated">
            <a:extLst>
              <a:ext uri="{FF2B5EF4-FFF2-40B4-BE49-F238E27FC236}">
                <a16:creationId xmlns:a16="http://schemas.microsoft.com/office/drawing/2014/main" id="{DF8A388B-3736-4E4D-826A-ACB75ED528DB}"/>
              </a:ext>
            </a:extLst>
          </p:cNvPr>
          <p:cNvPicPr>
            <a:picLocks noChangeAspect="1"/>
          </p:cNvPicPr>
          <p:nvPr/>
        </p:nvPicPr>
        <p:blipFill>
          <a:blip r:embed="rId3">
            <a:alphaModFix/>
          </a:blip>
          <a:stretch>
            <a:fillRect/>
          </a:stretch>
        </p:blipFill>
        <p:spPr>
          <a:xfrm>
            <a:off x="6369133" y="2208810"/>
            <a:ext cx="3006436" cy="4399808"/>
          </a:xfrm>
          <a:prstGeom prst="rect">
            <a:avLst/>
          </a:prstGeom>
        </p:spPr>
      </p:pic>
    </p:spTree>
    <p:extLst>
      <p:ext uri="{BB962C8B-B14F-4D97-AF65-F5344CB8AC3E}">
        <p14:creationId xmlns:p14="http://schemas.microsoft.com/office/powerpoint/2010/main" val="3673076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7FB4-5C00-A641-89B4-DFC8C97F3F1D}"/>
              </a:ext>
            </a:extLst>
          </p:cNvPr>
          <p:cNvSpPr>
            <a:spLocks noGrp="1"/>
          </p:cNvSpPr>
          <p:nvPr>
            <p:ph type="title"/>
          </p:nvPr>
        </p:nvSpPr>
        <p:spPr/>
        <p:txBody>
          <a:bodyPr/>
          <a:lstStyle/>
          <a:p>
            <a:pPr algn="ctr"/>
            <a:r>
              <a:rPr lang="en-US" dirty="0">
                <a:latin typeface="Myriad Pro" panose="020B0503030403020204" pitchFamily="34" charset="0"/>
              </a:rPr>
              <a:t>What will it look like</a:t>
            </a:r>
          </a:p>
        </p:txBody>
      </p:sp>
      <p:pic>
        <p:nvPicPr>
          <p:cNvPr id="5" name="Picture 4" descr="A close up of a logo&#10;&#10;Description automatically generated">
            <a:extLst>
              <a:ext uri="{FF2B5EF4-FFF2-40B4-BE49-F238E27FC236}">
                <a16:creationId xmlns:a16="http://schemas.microsoft.com/office/drawing/2014/main" id="{D620BCDF-FAA0-564D-A237-EA26B1E6FC17}"/>
              </a:ext>
            </a:extLst>
          </p:cNvPr>
          <p:cNvPicPr>
            <a:picLocks noChangeAspect="1"/>
          </p:cNvPicPr>
          <p:nvPr/>
        </p:nvPicPr>
        <p:blipFill>
          <a:blip r:embed="rId2"/>
          <a:stretch>
            <a:fillRect/>
          </a:stretch>
        </p:blipFill>
        <p:spPr>
          <a:xfrm>
            <a:off x="20744" y="640276"/>
            <a:ext cx="1319153" cy="1319153"/>
          </a:xfrm>
          <a:prstGeom prst="rect">
            <a:avLst/>
          </a:prstGeom>
        </p:spPr>
      </p:pic>
      <p:pic>
        <p:nvPicPr>
          <p:cNvPr id="6" name="Picture 5" descr="A close up of a logo&#10;&#10;Description automatically generated">
            <a:extLst>
              <a:ext uri="{FF2B5EF4-FFF2-40B4-BE49-F238E27FC236}">
                <a16:creationId xmlns:a16="http://schemas.microsoft.com/office/drawing/2014/main" id="{6FE1A7C0-ABA4-A74C-A062-9799EE6F1876}"/>
              </a:ext>
            </a:extLst>
          </p:cNvPr>
          <p:cNvPicPr>
            <a:picLocks noChangeAspect="1"/>
          </p:cNvPicPr>
          <p:nvPr/>
        </p:nvPicPr>
        <p:blipFill>
          <a:blip r:embed="rId2"/>
          <a:stretch>
            <a:fillRect/>
          </a:stretch>
        </p:blipFill>
        <p:spPr>
          <a:xfrm>
            <a:off x="9079638" y="634120"/>
            <a:ext cx="1319153" cy="1319153"/>
          </a:xfrm>
          <a:prstGeom prst="rect">
            <a:avLst/>
          </a:prstGeom>
        </p:spPr>
      </p:pic>
      <p:pic>
        <p:nvPicPr>
          <p:cNvPr id="14" name="Picture 13">
            <a:extLst>
              <a:ext uri="{FF2B5EF4-FFF2-40B4-BE49-F238E27FC236}">
                <a16:creationId xmlns:a16="http://schemas.microsoft.com/office/drawing/2014/main" id="{2D3EE643-3042-184B-BC27-EBB6DD92AA4C}"/>
              </a:ext>
            </a:extLst>
          </p:cNvPr>
          <p:cNvPicPr>
            <a:picLocks noChangeAspect="1"/>
          </p:cNvPicPr>
          <p:nvPr/>
        </p:nvPicPr>
        <p:blipFill>
          <a:blip r:embed="rId3"/>
          <a:stretch>
            <a:fillRect/>
          </a:stretch>
        </p:blipFill>
        <p:spPr>
          <a:xfrm>
            <a:off x="0" y="2000993"/>
            <a:ext cx="10185400" cy="4910882"/>
          </a:xfrm>
          <a:prstGeom prst="rect">
            <a:avLst/>
          </a:prstGeom>
        </p:spPr>
      </p:pic>
      <p:sp>
        <p:nvSpPr>
          <p:cNvPr id="7" name="Content Placeholder 6">
            <a:extLst>
              <a:ext uri="{FF2B5EF4-FFF2-40B4-BE49-F238E27FC236}">
                <a16:creationId xmlns:a16="http://schemas.microsoft.com/office/drawing/2014/main" id="{8702F8E6-F7D2-1049-88E7-65A66BCAC2AD}"/>
              </a:ext>
            </a:extLst>
          </p:cNvPr>
          <p:cNvSpPr>
            <a:spLocks noGrp="1"/>
          </p:cNvSpPr>
          <p:nvPr>
            <p:ph idx="1"/>
          </p:nvPr>
        </p:nvSpPr>
        <p:spPr>
          <a:xfrm>
            <a:off x="820255" y="2449401"/>
            <a:ext cx="2846650" cy="3280156"/>
          </a:xfrm>
        </p:spPr>
        <p:txBody>
          <a:bodyPr/>
          <a:lstStyle/>
          <a:p>
            <a:pPr marL="0" indent="0">
              <a:buNone/>
            </a:pPr>
            <a:r>
              <a:rPr lang="en-US" dirty="0">
                <a:solidFill>
                  <a:schemeClr val="bg1"/>
                </a:solidFill>
                <a:latin typeface="Myriad Pro" panose="020B0503030403020204" pitchFamily="34" charset="0"/>
              </a:rPr>
              <a:t>Here are some examples of what I see the programme could look like. Using the logos, colours and fonts suggested in the festival’s Brand Document.</a:t>
            </a:r>
          </a:p>
        </p:txBody>
      </p:sp>
    </p:spTree>
    <p:extLst>
      <p:ext uri="{BB962C8B-B14F-4D97-AF65-F5344CB8AC3E}">
        <p14:creationId xmlns:p14="http://schemas.microsoft.com/office/powerpoint/2010/main" val="7161385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7FB4-5C00-A641-89B4-DFC8C97F3F1D}"/>
              </a:ext>
            </a:extLst>
          </p:cNvPr>
          <p:cNvSpPr>
            <a:spLocks noGrp="1"/>
          </p:cNvSpPr>
          <p:nvPr>
            <p:ph type="title"/>
          </p:nvPr>
        </p:nvSpPr>
        <p:spPr/>
        <p:txBody>
          <a:bodyPr/>
          <a:lstStyle/>
          <a:p>
            <a:pPr algn="ctr"/>
            <a:r>
              <a:rPr lang="en-US" dirty="0">
                <a:latin typeface="Myriad Pro" panose="020B0503030403020204" pitchFamily="34" charset="0"/>
              </a:rPr>
              <a:t>What will it look like</a:t>
            </a:r>
          </a:p>
        </p:txBody>
      </p:sp>
      <p:pic>
        <p:nvPicPr>
          <p:cNvPr id="5" name="Picture 4" descr="A close up of a logo&#10;&#10;Description automatically generated">
            <a:extLst>
              <a:ext uri="{FF2B5EF4-FFF2-40B4-BE49-F238E27FC236}">
                <a16:creationId xmlns:a16="http://schemas.microsoft.com/office/drawing/2014/main" id="{D620BCDF-FAA0-564D-A237-EA26B1E6FC17}"/>
              </a:ext>
            </a:extLst>
          </p:cNvPr>
          <p:cNvPicPr>
            <a:picLocks noChangeAspect="1"/>
          </p:cNvPicPr>
          <p:nvPr/>
        </p:nvPicPr>
        <p:blipFill>
          <a:blip r:embed="rId2"/>
          <a:stretch>
            <a:fillRect/>
          </a:stretch>
        </p:blipFill>
        <p:spPr>
          <a:xfrm>
            <a:off x="20744" y="640276"/>
            <a:ext cx="1319153" cy="1319153"/>
          </a:xfrm>
          <a:prstGeom prst="rect">
            <a:avLst/>
          </a:prstGeom>
        </p:spPr>
      </p:pic>
      <p:pic>
        <p:nvPicPr>
          <p:cNvPr id="6" name="Picture 5" descr="A close up of a logo&#10;&#10;Description automatically generated">
            <a:extLst>
              <a:ext uri="{FF2B5EF4-FFF2-40B4-BE49-F238E27FC236}">
                <a16:creationId xmlns:a16="http://schemas.microsoft.com/office/drawing/2014/main" id="{6FE1A7C0-ABA4-A74C-A062-9799EE6F1876}"/>
              </a:ext>
            </a:extLst>
          </p:cNvPr>
          <p:cNvPicPr>
            <a:picLocks noChangeAspect="1"/>
          </p:cNvPicPr>
          <p:nvPr/>
        </p:nvPicPr>
        <p:blipFill>
          <a:blip r:embed="rId2"/>
          <a:stretch>
            <a:fillRect/>
          </a:stretch>
        </p:blipFill>
        <p:spPr>
          <a:xfrm>
            <a:off x="9079638" y="634120"/>
            <a:ext cx="1319153" cy="1319153"/>
          </a:xfrm>
          <a:prstGeom prst="rect">
            <a:avLst/>
          </a:prstGeom>
        </p:spPr>
      </p:pic>
      <p:pic>
        <p:nvPicPr>
          <p:cNvPr id="9" name="Content Placeholder 8" descr="A screenshot of a cell phone&#10;&#10;Description automatically generated">
            <a:extLst>
              <a:ext uri="{FF2B5EF4-FFF2-40B4-BE49-F238E27FC236}">
                <a16:creationId xmlns:a16="http://schemas.microsoft.com/office/drawing/2014/main" id="{5CA41A58-916A-EB4A-B852-F3BCE6639DE3}"/>
              </a:ext>
            </a:extLst>
          </p:cNvPr>
          <p:cNvPicPr>
            <a:picLocks noGrp="1" noChangeAspect="1"/>
          </p:cNvPicPr>
          <p:nvPr>
            <p:ph idx="1"/>
          </p:nvPr>
        </p:nvPicPr>
        <p:blipFill>
          <a:blip r:embed="rId3"/>
          <a:stretch>
            <a:fillRect/>
          </a:stretch>
        </p:blipFill>
        <p:spPr>
          <a:xfrm>
            <a:off x="926275" y="2072381"/>
            <a:ext cx="3259776" cy="4609998"/>
          </a:xfrm>
        </p:spPr>
      </p:pic>
      <p:pic>
        <p:nvPicPr>
          <p:cNvPr id="11" name="Picture 10" descr="A screenshot of text&#10;&#10;Description automatically generated">
            <a:extLst>
              <a:ext uri="{FF2B5EF4-FFF2-40B4-BE49-F238E27FC236}">
                <a16:creationId xmlns:a16="http://schemas.microsoft.com/office/drawing/2014/main" id="{045526E8-FC0E-9940-A9E6-A40138B08068}"/>
              </a:ext>
            </a:extLst>
          </p:cNvPr>
          <p:cNvPicPr>
            <a:picLocks noChangeAspect="1"/>
          </p:cNvPicPr>
          <p:nvPr/>
        </p:nvPicPr>
        <p:blipFill>
          <a:blip r:embed="rId4"/>
          <a:stretch>
            <a:fillRect/>
          </a:stretch>
        </p:blipFill>
        <p:spPr>
          <a:xfrm>
            <a:off x="4565076" y="2072381"/>
            <a:ext cx="3256808" cy="4603321"/>
          </a:xfrm>
          <a:prstGeom prst="rect">
            <a:avLst/>
          </a:prstGeom>
        </p:spPr>
      </p:pic>
      <p:pic>
        <p:nvPicPr>
          <p:cNvPr id="13" name="Picture 12" descr="A picture containing outdoor, building&#10;&#10;Description automatically generated">
            <a:extLst>
              <a:ext uri="{FF2B5EF4-FFF2-40B4-BE49-F238E27FC236}">
                <a16:creationId xmlns:a16="http://schemas.microsoft.com/office/drawing/2014/main" id="{61175108-9311-B94A-AB0C-BC3E4BBECD99}"/>
              </a:ext>
            </a:extLst>
          </p:cNvPr>
          <p:cNvPicPr>
            <a:picLocks noChangeAspect="1"/>
          </p:cNvPicPr>
          <p:nvPr/>
        </p:nvPicPr>
        <p:blipFill>
          <a:blip r:embed="rId5"/>
          <a:stretch>
            <a:fillRect/>
          </a:stretch>
        </p:blipFill>
        <p:spPr>
          <a:xfrm>
            <a:off x="8200909" y="2072381"/>
            <a:ext cx="3241405" cy="4609998"/>
          </a:xfrm>
          <a:prstGeom prst="rect">
            <a:avLst/>
          </a:prstGeom>
        </p:spPr>
      </p:pic>
    </p:spTree>
    <p:extLst>
      <p:ext uri="{BB962C8B-B14F-4D97-AF65-F5344CB8AC3E}">
        <p14:creationId xmlns:p14="http://schemas.microsoft.com/office/powerpoint/2010/main" val="6941073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7FB4-5C00-A641-89B4-DFC8C97F3F1D}"/>
              </a:ext>
            </a:extLst>
          </p:cNvPr>
          <p:cNvSpPr>
            <a:spLocks noGrp="1"/>
          </p:cNvSpPr>
          <p:nvPr>
            <p:ph type="title"/>
          </p:nvPr>
        </p:nvSpPr>
        <p:spPr/>
        <p:txBody>
          <a:bodyPr/>
          <a:lstStyle/>
          <a:p>
            <a:pPr algn="ctr"/>
            <a:r>
              <a:rPr lang="en-US" dirty="0">
                <a:latin typeface="Myriad Pro" panose="020B0503030403020204" pitchFamily="34" charset="0"/>
              </a:rPr>
              <a:t>Ideas Considered</a:t>
            </a:r>
          </a:p>
        </p:txBody>
      </p:sp>
      <p:pic>
        <p:nvPicPr>
          <p:cNvPr id="5" name="Picture 4" descr="A close up of a logo&#10;&#10;Description automatically generated">
            <a:extLst>
              <a:ext uri="{FF2B5EF4-FFF2-40B4-BE49-F238E27FC236}">
                <a16:creationId xmlns:a16="http://schemas.microsoft.com/office/drawing/2014/main" id="{D620BCDF-FAA0-564D-A237-EA26B1E6FC17}"/>
              </a:ext>
            </a:extLst>
          </p:cNvPr>
          <p:cNvPicPr>
            <a:picLocks noChangeAspect="1"/>
          </p:cNvPicPr>
          <p:nvPr/>
        </p:nvPicPr>
        <p:blipFill>
          <a:blip r:embed="rId2"/>
          <a:stretch>
            <a:fillRect/>
          </a:stretch>
        </p:blipFill>
        <p:spPr>
          <a:xfrm>
            <a:off x="20744" y="640276"/>
            <a:ext cx="1319153" cy="1319153"/>
          </a:xfrm>
          <a:prstGeom prst="rect">
            <a:avLst/>
          </a:prstGeom>
        </p:spPr>
      </p:pic>
      <p:pic>
        <p:nvPicPr>
          <p:cNvPr id="6" name="Picture 5" descr="A close up of a logo&#10;&#10;Description automatically generated">
            <a:extLst>
              <a:ext uri="{FF2B5EF4-FFF2-40B4-BE49-F238E27FC236}">
                <a16:creationId xmlns:a16="http://schemas.microsoft.com/office/drawing/2014/main" id="{6FE1A7C0-ABA4-A74C-A062-9799EE6F1876}"/>
              </a:ext>
            </a:extLst>
          </p:cNvPr>
          <p:cNvPicPr>
            <a:picLocks noChangeAspect="1"/>
          </p:cNvPicPr>
          <p:nvPr/>
        </p:nvPicPr>
        <p:blipFill>
          <a:blip r:embed="rId2"/>
          <a:stretch>
            <a:fillRect/>
          </a:stretch>
        </p:blipFill>
        <p:spPr>
          <a:xfrm>
            <a:off x="9079638" y="634120"/>
            <a:ext cx="1319153" cy="1319153"/>
          </a:xfrm>
          <a:prstGeom prst="rect">
            <a:avLst/>
          </a:prstGeom>
        </p:spPr>
      </p:pic>
      <p:sp>
        <p:nvSpPr>
          <p:cNvPr id="4" name="Content Placeholder 3">
            <a:extLst>
              <a:ext uri="{FF2B5EF4-FFF2-40B4-BE49-F238E27FC236}">
                <a16:creationId xmlns:a16="http://schemas.microsoft.com/office/drawing/2014/main" id="{2C8E0989-A88F-CB42-BD45-D26F756D9512}"/>
              </a:ext>
            </a:extLst>
          </p:cNvPr>
          <p:cNvSpPr>
            <a:spLocks noGrp="1"/>
          </p:cNvSpPr>
          <p:nvPr>
            <p:ph idx="1"/>
          </p:nvPr>
        </p:nvSpPr>
        <p:spPr>
          <a:xfrm>
            <a:off x="252809" y="2158743"/>
            <a:ext cx="4099497" cy="3599316"/>
          </a:xfrm>
        </p:spPr>
        <p:txBody>
          <a:bodyPr/>
          <a:lstStyle/>
          <a:p>
            <a:pPr marL="0" indent="0">
              <a:buNone/>
            </a:pPr>
            <a:r>
              <a:rPr lang="en-GB" dirty="0">
                <a:latin typeface="Myriad Pro" panose="020B0503030403020204" pitchFamily="34" charset="0"/>
              </a:rPr>
              <a:t>Cutting down the carbon foot print of the festival by considering making the programme exclusively available on line or via download. This will also make it more convenient for the festival to make changes to the programme.</a:t>
            </a:r>
          </a:p>
          <a:p>
            <a:endParaRPr lang="en-US" dirty="0"/>
          </a:p>
        </p:txBody>
      </p:sp>
      <p:pic>
        <p:nvPicPr>
          <p:cNvPr id="8" name="Picture 7" descr="A picture containing person, ground&#10;&#10;Description automatically generated">
            <a:extLst>
              <a:ext uri="{FF2B5EF4-FFF2-40B4-BE49-F238E27FC236}">
                <a16:creationId xmlns:a16="http://schemas.microsoft.com/office/drawing/2014/main" id="{10CBE4EE-EF13-0048-AACC-92FD850551BB}"/>
              </a:ext>
            </a:extLst>
          </p:cNvPr>
          <p:cNvPicPr>
            <a:picLocks noChangeAspect="1"/>
          </p:cNvPicPr>
          <p:nvPr/>
        </p:nvPicPr>
        <p:blipFill>
          <a:blip r:embed="rId3"/>
          <a:stretch>
            <a:fillRect/>
          </a:stretch>
        </p:blipFill>
        <p:spPr>
          <a:xfrm>
            <a:off x="4805394" y="2232278"/>
            <a:ext cx="5337090" cy="3544784"/>
          </a:xfrm>
          <a:prstGeom prst="rect">
            <a:avLst/>
          </a:prstGeom>
        </p:spPr>
      </p:pic>
    </p:spTree>
    <p:extLst>
      <p:ext uri="{BB962C8B-B14F-4D97-AF65-F5344CB8AC3E}">
        <p14:creationId xmlns:p14="http://schemas.microsoft.com/office/powerpoint/2010/main" val="29250442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7FB4-5C00-A641-89B4-DFC8C97F3F1D}"/>
              </a:ext>
            </a:extLst>
          </p:cNvPr>
          <p:cNvSpPr>
            <a:spLocks noGrp="1"/>
          </p:cNvSpPr>
          <p:nvPr>
            <p:ph type="title"/>
          </p:nvPr>
        </p:nvSpPr>
        <p:spPr/>
        <p:txBody>
          <a:bodyPr/>
          <a:lstStyle/>
          <a:p>
            <a:pPr algn="ctr"/>
            <a:r>
              <a:rPr lang="en-US" dirty="0">
                <a:latin typeface="Myriad Pro" panose="020B0503030403020204" pitchFamily="34" charset="0"/>
              </a:rPr>
              <a:t>Product Delivery</a:t>
            </a:r>
          </a:p>
        </p:txBody>
      </p:sp>
      <p:pic>
        <p:nvPicPr>
          <p:cNvPr id="5" name="Picture 4" descr="A close up of a logo&#10;&#10;Description automatically generated">
            <a:extLst>
              <a:ext uri="{FF2B5EF4-FFF2-40B4-BE49-F238E27FC236}">
                <a16:creationId xmlns:a16="http://schemas.microsoft.com/office/drawing/2014/main" id="{D620BCDF-FAA0-564D-A237-EA26B1E6FC17}"/>
              </a:ext>
            </a:extLst>
          </p:cNvPr>
          <p:cNvPicPr>
            <a:picLocks noChangeAspect="1"/>
          </p:cNvPicPr>
          <p:nvPr/>
        </p:nvPicPr>
        <p:blipFill>
          <a:blip r:embed="rId2"/>
          <a:stretch>
            <a:fillRect/>
          </a:stretch>
        </p:blipFill>
        <p:spPr>
          <a:xfrm>
            <a:off x="20744" y="640276"/>
            <a:ext cx="1319153" cy="1319153"/>
          </a:xfrm>
          <a:prstGeom prst="rect">
            <a:avLst/>
          </a:prstGeom>
        </p:spPr>
      </p:pic>
      <p:pic>
        <p:nvPicPr>
          <p:cNvPr id="6" name="Picture 5" descr="A close up of a logo&#10;&#10;Description automatically generated">
            <a:extLst>
              <a:ext uri="{FF2B5EF4-FFF2-40B4-BE49-F238E27FC236}">
                <a16:creationId xmlns:a16="http://schemas.microsoft.com/office/drawing/2014/main" id="{6FE1A7C0-ABA4-A74C-A062-9799EE6F1876}"/>
              </a:ext>
            </a:extLst>
          </p:cNvPr>
          <p:cNvPicPr>
            <a:picLocks noChangeAspect="1"/>
          </p:cNvPicPr>
          <p:nvPr/>
        </p:nvPicPr>
        <p:blipFill>
          <a:blip r:embed="rId2"/>
          <a:stretch>
            <a:fillRect/>
          </a:stretch>
        </p:blipFill>
        <p:spPr>
          <a:xfrm>
            <a:off x="9079638" y="634120"/>
            <a:ext cx="1319153" cy="1319153"/>
          </a:xfrm>
          <a:prstGeom prst="rect">
            <a:avLst/>
          </a:prstGeom>
        </p:spPr>
      </p:pic>
      <p:sp>
        <p:nvSpPr>
          <p:cNvPr id="4" name="Content Placeholder 3">
            <a:extLst>
              <a:ext uri="{FF2B5EF4-FFF2-40B4-BE49-F238E27FC236}">
                <a16:creationId xmlns:a16="http://schemas.microsoft.com/office/drawing/2014/main" id="{2C8E0989-A88F-CB42-BD45-D26F756D9512}"/>
              </a:ext>
            </a:extLst>
          </p:cNvPr>
          <p:cNvSpPr>
            <a:spLocks noGrp="1"/>
          </p:cNvSpPr>
          <p:nvPr>
            <p:ph idx="1"/>
          </p:nvPr>
        </p:nvSpPr>
        <p:spPr>
          <a:xfrm>
            <a:off x="252809" y="2158743"/>
            <a:ext cx="4663575" cy="2371693"/>
          </a:xfrm>
        </p:spPr>
        <p:txBody>
          <a:bodyPr>
            <a:normAutofit/>
          </a:bodyPr>
          <a:lstStyle/>
          <a:p>
            <a:pPr marL="0" indent="0">
              <a:buNone/>
            </a:pPr>
            <a:r>
              <a:rPr lang="en-GB" dirty="0">
                <a:latin typeface="Myriad Pro" panose="020B0503030403020204" pitchFamily="34" charset="0"/>
              </a:rPr>
              <a:t>Programme available in various formats to include PDF and Jpeg, to be available by week beginning 20</a:t>
            </a:r>
            <a:r>
              <a:rPr lang="en-GB" baseline="30000" dirty="0">
                <a:latin typeface="Myriad Pro" panose="020B0503030403020204" pitchFamily="34" charset="0"/>
              </a:rPr>
              <a:t>th  </a:t>
            </a:r>
            <a:r>
              <a:rPr lang="en-GB" dirty="0">
                <a:latin typeface="Myriad Pro" panose="020B0503030403020204" pitchFamily="34" charset="0"/>
              </a:rPr>
              <a:t>of May if not sooner.</a:t>
            </a:r>
          </a:p>
          <a:p>
            <a:endParaRPr lang="en-US" dirty="0"/>
          </a:p>
        </p:txBody>
      </p:sp>
      <p:pic>
        <p:nvPicPr>
          <p:cNvPr id="7" name="Picture 6">
            <a:extLst>
              <a:ext uri="{FF2B5EF4-FFF2-40B4-BE49-F238E27FC236}">
                <a16:creationId xmlns:a16="http://schemas.microsoft.com/office/drawing/2014/main" id="{6FD6B9E3-FCEA-BD41-8ED1-FB5C72072F8C}"/>
              </a:ext>
            </a:extLst>
          </p:cNvPr>
          <p:cNvPicPr>
            <a:picLocks noChangeAspect="1"/>
          </p:cNvPicPr>
          <p:nvPr/>
        </p:nvPicPr>
        <p:blipFill>
          <a:blip r:embed="rId3"/>
          <a:stretch>
            <a:fillRect/>
          </a:stretch>
        </p:blipFill>
        <p:spPr>
          <a:xfrm>
            <a:off x="5487251" y="2209800"/>
            <a:ext cx="3810000" cy="1219200"/>
          </a:xfrm>
          <a:prstGeom prst="rect">
            <a:avLst/>
          </a:prstGeom>
        </p:spPr>
      </p:pic>
      <p:pic>
        <p:nvPicPr>
          <p:cNvPr id="10" name="Picture 9" descr="A picture containing indoor&#10;&#10;Description automatically generated">
            <a:extLst>
              <a:ext uri="{FF2B5EF4-FFF2-40B4-BE49-F238E27FC236}">
                <a16:creationId xmlns:a16="http://schemas.microsoft.com/office/drawing/2014/main" id="{9421EDEA-D1B6-234D-AA38-4819D9D09636}"/>
              </a:ext>
            </a:extLst>
          </p:cNvPr>
          <p:cNvPicPr>
            <a:picLocks noChangeAspect="1"/>
          </p:cNvPicPr>
          <p:nvPr/>
        </p:nvPicPr>
        <p:blipFill>
          <a:blip r:embed="rId4"/>
          <a:stretch>
            <a:fillRect/>
          </a:stretch>
        </p:blipFill>
        <p:spPr>
          <a:xfrm>
            <a:off x="5528815" y="3790859"/>
            <a:ext cx="3960421" cy="2227737"/>
          </a:xfrm>
          <a:prstGeom prst="rect">
            <a:avLst/>
          </a:prstGeom>
        </p:spPr>
      </p:pic>
    </p:spTree>
    <p:extLst>
      <p:ext uri="{BB962C8B-B14F-4D97-AF65-F5344CB8AC3E}">
        <p14:creationId xmlns:p14="http://schemas.microsoft.com/office/powerpoint/2010/main" val="15084327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7FB4-5C00-A641-89B4-DFC8C97F3F1D}"/>
              </a:ext>
            </a:extLst>
          </p:cNvPr>
          <p:cNvSpPr>
            <a:spLocks noGrp="1"/>
          </p:cNvSpPr>
          <p:nvPr>
            <p:ph type="title"/>
          </p:nvPr>
        </p:nvSpPr>
        <p:spPr/>
        <p:txBody>
          <a:bodyPr/>
          <a:lstStyle/>
          <a:p>
            <a:pPr algn="ctr"/>
            <a:r>
              <a:rPr lang="en-US" dirty="0">
                <a:latin typeface="Myriad Pro" panose="020B0503030403020204" pitchFamily="34" charset="0"/>
              </a:rPr>
              <a:t>Issues Arising </a:t>
            </a:r>
          </a:p>
        </p:txBody>
      </p:sp>
      <p:pic>
        <p:nvPicPr>
          <p:cNvPr id="5" name="Picture 4" descr="A close up of a logo&#10;&#10;Description automatically generated">
            <a:extLst>
              <a:ext uri="{FF2B5EF4-FFF2-40B4-BE49-F238E27FC236}">
                <a16:creationId xmlns:a16="http://schemas.microsoft.com/office/drawing/2014/main" id="{D620BCDF-FAA0-564D-A237-EA26B1E6FC17}"/>
              </a:ext>
            </a:extLst>
          </p:cNvPr>
          <p:cNvPicPr>
            <a:picLocks noChangeAspect="1"/>
          </p:cNvPicPr>
          <p:nvPr/>
        </p:nvPicPr>
        <p:blipFill>
          <a:blip r:embed="rId2"/>
          <a:stretch>
            <a:fillRect/>
          </a:stretch>
        </p:blipFill>
        <p:spPr>
          <a:xfrm>
            <a:off x="20744" y="640276"/>
            <a:ext cx="1319153" cy="1319153"/>
          </a:xfrm>
          <a:prstGeom prst="rect">
            <a:avLst/>
          </a:prstGeom>
        </p:spPr>
      </p:pic>
      <p:pic>
        <p:nvPicPr>
          <p:cNvPr id="6" name="Picture 5" descr="A close up of a logo&#10;&#10;Description automatically generated">
            <a:extLst>
              <a:ext uri="{FF2B5EF4-FFF2-40B4-BE49-F238E27FC236}">
                <a16:creationId xmlns:a16="http://schemas.microsoft.com/office/drawing/2014/main" id="{6FE1A7C0-ABA4-A74C-A062-9799EE6F1876}"/>
              </a:ext>
            </a:extLst>
          </p:cNvPr>
          <p:cNvPicPr>
            <a:picLocks noChangeAspect="1"/>
          </p:cNvPicPr>
          <p:nvPr/>
        </p:nvPicPr>
        <p:blipFill>
          <a:blip r:embed="rId2"/>
          <a:stretch>
            <a:fillRect/>
          </a:stretch>
        </p:blipFill>
        <p:spPr>
          <a:xfrm>
            <a:off x="9079638" y="634120"/>
            <a:ext cx="1319153" cy="1319153"/>
          </a:xfrm>
          <a:prstGeom prst="rect">
            <a:avLst/>
          </a:prstGeom>
        </p:spPr>
      </p:pic>
      <p:sp>
        <p:nvSpPr>
          <p:cNvPr id="4" name="Content Placeholder 3">
            <a:extLst>
              <a:ext uri="{FF2B5EF4-FFF2-40B4-BE49-F238E27FC236}">
                <a16:creationId xmlns:a16="http://schemas.microsoft.com/office/drawing/2014/main" id="{2C8E0989-A88F-CB42-BD45-D26F756D9512}"/>
              </a:ext>
            </a:extLst>
          </p:cNvPr>
          <p:cNvSpPr>
            <a:spLocks noGrp="1"/>
          </p:cNvSpPr>
          <p:nvPr>
            <p:ph idx="1"/>
          </p:nvPr>
        </p:nvSpPr>
        <p:spPr>
          <a:xfrm>
            <a:off x="1084082" y="5705952"/>
            <a:ext cx="3256349" cy="570157"/>
          </a:xfrm>
        </p:spPr>
        <p:txBody>
          <a:bodyPr>
            <a:normAutofit/>
          </a:bodyPr>
          <a:lstStyle/>
          <a:p>
            <a:pPr marL="0" indent="0">
              <a:buNone/>
            </a:pPr>
            <a:r>
              <a:rPr lang="en-GB" dirty="0">
                <a:latin typeface="Myriad Pro" panose="020B0503030403020204" pitchFamily="34" charset="0"/>
              </a:rPr>
              <a:t>Issue with the printers</a:t>
            </a:r>
            <a:endParaRPr lang="en-US" dirty="0"/>
          </a:p>
        </p:txBody>
      </p:sp>
      <p:pic>
        <p:nvPicPr>
          <p:cNvPr id="8" name="Picture 7" descr="A picture containing indoor, sitting&#10;&#10;Description automatically generated">
            <a:extLst>
              <a:ext uri="{FF2B5EF4-FFF2-40B4-BE49-F238E27FC236}">
                <a16:creationId xmlns:a16="http://schemas.microsoft.com/office/drawing/2014/main" id="{269AFD82-7626-A943-A5BA-F96DA9097C6B}"/>
              </a:ext>
            </a:extLst>
          </p:cNvPr>
          <p:cNvPicPr>
            <a:picLocks noChangeAspect="1"/>
          </p:cNvPicPr>
          <p:nvPr/>
        </p:nvPicPr>
        <p:blipFill>
          <a:blip r:embed="rId3"/>
          <a:stretch>
            <a:fillRect/>
          </a:stretch>
        </p:blipFill>
        <p:spPr>
          <a:xfrm>
            <a:off x="359209" y="2262248"/>
            <a:ext cx="4896097" cy="3264065"/>
          </a:xfrm>
          <a:prstGeom prst="rect">
            <a:avLst/>
          </a:prstGeom>
        </p:spPr>
      </p:pic>
      <p:pic>
        <p:nvPicPr>
          <p:cNvPr id="11" name="Picture 10" descr="A person sitting at a table using a computer&#10;&#10;Description automatically generated">
            <a:extLst>
              <a:ext uri="{FF2B5EF4-FFF2-40B4-BE49-F238E27FC236}">
                <a16:creationId xmlns:a16="http://schemas.microsoft.com/office/drawing/2014/main" id="{90557F59-0A0C-7849-AD1D-A17E5C195E88}"/>
              </a:ext>
            </a:extLst>
          </p:cNvPr>
          <p:cNvPicPr>
            <a:picLocks noChangeAspect="1"/>
          </p:cNvPicPr>
          <p:nvPr/>
        </p:nvPicPr>
        <p:blipFill>
          <a:blip r:embed="rId4"/>
          <a:stretch>
            <a:fillRect/>
          </a:stretch>
        </p:blipFill>
        <p:spPr>
          <a:xfrm>
            <a:off x="5775363" y="2262248"/>
            <a:ext cx="4354289" cy="3265717"/>
          </a:xfrm>
          <a:prstGeom prst="rect">
            <a:avLst/>
          </a:prstGeom>
        </p:spPr>
      </p:pic>
      <p:sp>
        <p:nvSpPr>
          <p:cNvPr id="12" name="TextBox 11">
            <a:extLst>
              <a:ext uri="{FF2B5EF4-FFF2-40B4-BE49-F238E27FC236}">
                <a16:creationId xmlns:a16="http://schemas.microsoft.com/office/drawing/2014/main" id="{11071FA9-EE71-E542-A482-8FD9321DD1A7}"/>
              </a:ext>
            </a:extLst>
          </p:cNvPr>
          <p:cNvSpPr txBox="1"/>
          <p:nvPr/>
        </p:nvSpPr>
        <p:spPr>
          <a:xfrm>
            <a:off x="7036130" y="5760197"/>
            <a:ext cx="2612571" cy="461665"/>
          </a:xfrm>
          <a:prstGeom prst="rect">
            <a:avLst/>
          </a:prstGeom>
          <a:noFill/>
        </p:spPr>
        <p:txBody>
          <a:bodyPr wrap="square" rtlCol="0">
            <a:spAutoFit/>
          </a:bodyPr>
          <a:lstStyle/>
          <a:p>
            <a:r>
              <a:rPr lang="en-US" sz="2400" dirty="0">
                <a:latin typeface="Myriad Pro" panose="020B0503030403020204" pitchFamily="34" charset="0"/>
              </a:rPr>
              <a:t>Internet Down </a:t>
            </a:r>
          </a:p>
        </p:txBody>
      </p:sp>
    </p:spTree>
    <p:extLst>
      <p:ext uri="{BB962C8B-B14F-4D97-AF65-F5344CB8AC3E}">
        <p14:creationId xmlns:p14="http://schemas.microsoft.com/office/powerpoint/2010/main" val="745814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7FB4-5C00-A641-89B4-DFC8C97F3F1D}"/>
              </a:ext>
            </a:extLst>
          </p:cNvPr>
          <p:cNvSpPr>
            <a:spLocks noGrp="1"/>
          </p:cNvSpPr>
          <p:nvPr>
            <p:ph type="title"/>
          </p:nvPr>
        </p:nvSpPr>
        <p:spPr/>
        <p:txBody>
          <a:bodyPr/>
          <a:lstStyle/>
          <a:p>
            <a:pPr algn="ctr"/>
            <a:r>
              <a:rPr lang="en-US" dirty="0">
                <a:latin typeface="Myriad Pro" panose="020B0503030403020204" pitchFamily="34" charset="0"/>
              </a:rPr>
              <a:t>Plan for Delivery</a:t>
            </a:r>
          </a:p>
        </p:txBody>
      </p:sp>
      <p:pic>
        <p:nvPicPr>
          <p:cNvPr id="5" name="Picture 4" descr="A close up of a logo&#10;&#10;Description automatically generated">
            <a:extLst>
              <a:ext uri="{FF2B5EF4-FFF2-40B4-BE49-F238E27FC236}">
                <a16:creationId xmlns:a16="http://schemas.microsoft.com/office/drawing/2014/main" id="{D620BCDF-FAA0-564D-A237-EA26B1E6FC17}"/>
              </a:ext>
            </a:extLst>
          </p:cNvPr>
          <p:cNvPicPr>
            <a:picLocks noChangeAspect="1"/>
          </p:cNvPicPr>
          <p:nvPr/>
        </p:nvPicPr>
        <p:blipFill>
          <a:blip r:embed="rId2"/>
          <a:stretch>
            <a:fillRect/>
          </a:stretch>
        </p:blipFill>
        <p:spPr>
          <a:xfrm>
            <a:off x="20744" y="640276"/>
            <a:ext cx="1319153" cy="1319153"/>
          </a:xfrm>
          <a:prstGeom prst="rect">
            <a:avLst/>
          </a:prstGeom>
        </p:spPr>
      </p:pic>
      <p:pic>
        <p:nvPicPr>
          <p:cNvPr id="6" name="Picture 5" descr="A close up of a logo&#10;&#10;Description automatically generated">
            <a:extLst>
              <a:ext uri="{FF2B5EF4-FFF2-40B4-BE49-F238E27FC236}">
                <a16:creationId xmlns:a16="http://schemas.microsoft.com/office/drawing/2014/main" id="{6FE1A7C0-ABA4-A74C-A062-9799EE6F1876}"/>
              </a:ext>
            </a:extLst>
          </p:cNvPr>
          <p:cNvPicPr>
            <a:picLocks noChangeAspect="1"/>
          </p:cNvPicPr>
          <p:nvPr/>
        </p:nvPicPr>
        <p:blipFill>
          <a:blip r:embed="rId2"/>
          <a:stretch>
            <a:fillRect/>
          </a:stretch>
        </p:blipFill>
        <p:spPr>
          <a:xfrm>
            <a:off x="9079638" y="634120"/>
            <a:ext cx="1319153" cy="1319153"/>
          </a:xfrm>
          <a:prstGeom prst="rect">
            <a:avLst/>
          </a:prstGeom>
        </p:spPr>
      </p:pic>
      <p:sp>
        <p:nvSpPr>
          <p:cNvPr id="4" name="Content Placeholder 3">
            <a:extLst>
              <a:ext uri="{FF2B5EF4-FFF2-40B4-BE49-F238E27FC236}">
                <a16:creationId xmlns:a16="http://schemas.microsoft.com/office/drawing/2014/main" id="{2C8E0989-A88F-CB42-BD45-D26F756D9512}"/>
              </a:ext>
            </a:extLst>
          </p:cNvPr>
          <p:cNvSpPr>
            <a:spLocks noGrp="1"/>
          </p:cNvSpPr>
          <p:nvPr>
            <p:ph idx="1"/>
          </p:nvPr>
        </p:nvSpPr>
        <p:spPr>
          <a:xfrm>
            <a:off x="1389414" y="6180748"/>
            <a:ext cx="8556171" cy="418336"/>
          </a:xfrm>
        </p:spPr>
        <p:txBody>
          <a:bodyPr>
            <a:normAutofit/>
          </a:bodyPr>
          <a:lstStyle/>
          <a:p>
            <a:pPr marL="0" indent="0">
              <a:buNone/>
            </a:pPr>
            <a:r>
              <a:rPr lang="en-GB" sz="1600" dirty="0">
                <a:latin typeface="Myriad Pro" panose="020B0503030403020204" pitchFamily="34" charset="0"/>
              </a:rPr>
              <a:t>Pdf file to be available asap by week commencing the 20</a:t>
            </a:r>
            <a:r>
              <a:rPr lang="en-GB" sz="1600" baseline="30000" dirty="0">
                <a:latin typeface="Myriad Pro" panose="020B0503030403020204" pitchFamily="34" charset="0"/>
              </a:rPr>
              <a:t>th</a:t>
            </a:r>
            <a:r>
              <a:rPr lang="en-GB" sz="1600" dirty="0">
                <a:latin typeface="Myriad Pro" panose="020B0503030403020204" pitchFamily="34" charset="0"/>
              </a:rPr>
              <a:t> of May for printing purposes if required. </a:t>
            </a:r>
          </a:p>
          <a:p>
            <a:pPr marL="0" indent="0">
              <a:buNone/>
            </a:pPr>
            <a:endParaRPr lang="en-US" dirty="0"/>
          </a:p>
          <a:p>
            <a:pPr marL="0" indent="0">
              <a:buNone/>
            </a:pPr>
            <a:endParaRPr lang="en-US" dirty="0"/>
          </a:p>
        </p:txBody>
      </p:sp>
      <p:pic>
        <p:nvPicPr>
          <p:cNvPr id="7" name="Picture 6" descr="A person riding on the back of a bicycle&#10;&#10;Description automatically generated">
            <a:extLst>
              <a:ext uri="{FF2B5EF4-FFF2-40B4-BE49-F238E27FC236}">
                <a16:creationId xmlns:a16="http://schemas.microsoft.com/office/drawing/2014/main" id="{FDD46A50-5991-3047-ACC7-41B870A5791E}"/>
              </a:ext>
            </a:extLst>
          </p:cNvPr>
          <p:cNvPicPr>
            <a:picLocks noChangeAspect="1"/>
          </p:cNvPicPr>
          <p:nvPr/>
        </p:nvPicPr>
        <p:blipFill>
          <a:blip r:embed="rId3"/>
          <a:stretch>
            <a:fillRect/>
          </a:stretch>
        </p:blipFill>
        <p:spPr>
          <a:xfrm>
            <a:off x="2703776" y="2049810"/>
            <a:ext cx="6083964" cy="4054962"/>
          </a:xfrm>
          <a:prstGeom prst="rect">
            <a:avLst/>
          </a:prstGeom>
        </p:spPr>
      </p:pic>
    </p:spTree>
    <p:extLst>
      <p:ext uri="{BB962C8B-B14F-4D97-AF65-F5344CB8AC3E}">
        <p14:creationId xmlns:p14="http://schemas.microsoft.com/office/powerpoint/2010/main" val="37199363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42" name="Group 10">
            <a:extLst>
              <a:ext uri="{FF2B5EF4-FFF2-40B4-BE49-F238E27FC236}">
                <a16:creationId xmlns:a16="http://schemas.microsoft.com/office/drawing/2014/main" id="{8ECF6E53-BD29-4C0D-9AD3-3E1708826A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2" name="Rectangle 11">
              <a:extLst>
                <a:ext uri="{FF2B5EF4-FFF2-40B4-BE49-F238E27FC236}">
                  <a16:creationId xmlns:a16="http://schemas.microsoft.com/office/drawing/2014/main" id="{353D341A-76E2-4E18-9186-A23AB8AF9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AADD72CF-72AC-41C3-AC1A-1C864D3110F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43" name="Rectangle 14">
            <a:extLst>
              <a:ext uri="{FF2B5EF4-FFF2-40B4-BE49-F238E27FC236}">
                <a16:creationId xmlns:a16="http://schemas.microsoft.com/office/drawing/2014/main" id="{51B680D3-33DA-4AED-8452-A96B49AAA8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34098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11A1AC5-A3F4-9142-9416-7C0F905BE510}"/>
              </a:ext>
            </a:extLst>
          </p:cNvPr>
          <p:cNvSpPr>
            <a:spLocks noGrp="1"/>
          </p:cNvSpPr>
          <p:nvPr>
            <p:ph type="ctrTitle"/>
          </p:nvPr>
        </p:nvSpPr>
        <p:spPr>
          <a:xfrm>
            <a:off x="680322" y="4494106"/>
            <a:ext cx="8133478" cy="719161"/>
          </a:xfrm>
        </p:spPr>
        <p:txBody>
          <a:bodyPr>
            <a:normAutofit/>
          </a:bodyPr>
          <a:lstStyle/>
          <a:p>
            <a:pPr algn="ctr"/>
            <a:r>
              <a:rPr lang="en-US" sz="3600" dirty="0">
                <a:latin typeface="Myriad Pro" panose="020B0503030403020204" pitchFamily="34" charset="0"/>
              </a:rPr>
              <a:t>Thank You</a:t>
            </a:r>
          </a:p>
        </p:txBody>
      </p:sp>
      <p:sp>
        <p:nvSpPr>
          <p:cNvPr id="3" name="Subtitle 2">
            <a:extLst>
              <a:ext uri="{FF2B5EF4-FFF2-40B4-BE49-F238E27FC236}">
                <a16:creationId xmlns:a16="http://schemas.microsoft.com/office/drawing/2014/main" id="{6A3A6EAC-3ED6-B34B-B22B-584594E4FFF1}"/>
              </a:ext>
            </a:extLst>
          </p:cNvPr>
          <p:cNvSpPr>
            <a:spLocks noGrp="1"/>
          </p:cNvSpPr>
          <p:nvPr>
            <p:ph type="subTitle" idx="1"/>
          </p:nvPr>
        </p:nvSpPr>
        <p:spPr>
          <a:xfrm>
            <a:off x="680322" y="5433742"/>
            <a:ext cx="8133478" cy="406566"/>
          </a:xfrm>
        </p:spPr>
        <p:txBody>
          <a:bodyPr>
            <a:normAutofit/>
          </a:bodyPr>
          <a:lstStyle/>
          <a:p>
            <a:r>
              <a:rPr lang="en-US" sz="1800" dirty="0">
                <a:latin typeface="Myriad Pro" panose="020B0503030403020204" pitchFamily="34" charset="0"/>
              </a:rPr>
              <a:t>2019</a:t>
            </a:r>
          </a:p>
        </p:txBody>
      </p:sp>
      <p:pic>
        <p:nvPicPr>
          <p:cNvPr id="6" name="Picture 5" descr="A picture containing cup, indoor&#10;&#10;Description automatically generated">
            <a:extLst>
              <a:ext uri="{FF2B5EF4-FFF2-40B4-BE49-F238E27FC236}">
                <a16:creationId xmlns:a16="http://schemas.microsoft.com/office/drawing/2014/main" id="{15146A8B-9D66-5A4F-A7C3-40B65060087F}"/>
              </a:ext>
            </a:extLst>
          </p:cNvPr>
          <p:cNvPicPr>
            <a:picLocks noChangeAspect="1"/>
          </p:cNvPicPr>
          <p:nvPr/>
        </p:nvPicPr>
        <p:blipFill rotWithShape="1">
          <a:blip r:embed="rId3"/>
          <a:srcRect l="20992"/>
          <a:stretch/>
        </p:blipFill>
        <p:spPr>
          <a:xfrm>
            <a:off x="20" y="10"/>
            <a:ext cx="8966180" cy="4198928"/>
          </a:xfrm>
          <a:prstGeom prst="rect">
            <a:avLst/>
          </a:prstGeom>
          <a:ln>
            <a:noFill/>
          </a:ln>
          <a:effectLst>
            <a:outerShdw blurRad="76200" dist="63500" dir="5040000" algn="tl" rotWithShape="0">
              <a:srgbClr val="000000">
                <a:alpha val="41000"/>
              </a:srgbClr>
            </a:outerShdw>
          </a:effectLst>
        </p:spPr>
      </p:pic>
      <p:sp>
        <p:nvSpPr>
          <p:cNvPr id="44" name="Rectangle 16">
            <a:extLst>
              <a:ext uri="{FF2B5EF4-FFF2-40B4-BE49-F238E27FC236}">
                <a16:creationId xmlns:a16="http://schemas.microsoft.com/office/drawing/2014/main" id="{AB854EE0-7215-4BC8-8518-42D6DB206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34098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18">
            <a:extLst>
              <a:ext uri="{FF2B5EF4-FFF2-40B4-BE49-F238E27FC236}">
                <a16:creationId xmlns:a16="http://schemas.microsoft.com/office/drawing/2014/main" id="{2170F728-C2F1-46CE-BA22-F8F0CDF9C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93754"/>
            <a:ext cx="89680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20">
            <a:extLst>
              <a:ext uri="{FF2B5EF4-FFF2-40B4-BE49-F238E27FC236}">
                <a16:creationId xmlns:a16="http://schemas.microsoft.com/office/drawing/2014/main" id="{212791CF-354A-4144-A3C0-4AC897843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93754"/>
            <a:ext cx="3080285" cy="275942"/>
          </a:xfrm>
          <a:prstGeom prst="rect">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70102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otalTime>178</TotalTime>
  <Words>312</Words>
  <Application>Microsoft Macintosh PowerPoint</Application>
  <PresentationFormat>Widescreen</PresentationFormat>
  <Paragraphs>34</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Myriad Pro</vt:lpstr>
      <vt:lpstr>Trebuchet MS</vt:lpstr>
      <vt:lpstr>Berlin</vt:lpstr>
      <vt:lpstr>Festival Programme and Guide</vt:lpstr>
      <vt:lpstr>My Role</vt:lpstr>
      <vt:lpstr>My Brief</vt:lpstr>
      <vt:lpstr>Research</vt:lpstr>
      <vt:lpstr>Research</vt:lpstr>
      <vt:lpstr>Planning </vt:lpstr>
      <vt:lpstr>What will it look like</vt:lpstr>
      <vt:lpstr>What will it look like</vt:lpstr>
      <vt:lpstr>Ideas Considered</vt:lpstr>
      <vt:lpstr>Product Delivery</vt:lpstr>
      <vt:lpstr>Issues Arising </vt:lpstr>
      <vt:lpstr>Plan for Delivery</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Festival Programme and Guide</dc:title>
  <dc:creator>kelvin guy</dc:creator>
  <cp:lastModifiedBy>kelvin guy</cp:lastModifiedBy>
  <cp:revision>11</cp:revision>
  <dcterms:created xsi:type="dcterms:W3CDTF">2019-05-06T16:58:30Z</dcterms:created>
  <dcterms:modified xsi:type="dcterms:W3CDTF">2019-05-06T19:56:42Z</dcterms:modified>
</cp:coreProperties>
</file>