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4084-8D41-4CCD-BBA9-629F66C94A5E}" type="datetimeFigureOut">
              <a:rPr lang="en-GB" smtClean="0"/>
              <a:t>03/03/2017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8D8D0-8FDF-4977-833E-82E7DFB15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7312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4084-8D41-4CCD-BBA9-629F66C94A5E}" type="datetimeFigureOut">
              <a:rPr lang="en-GB" smtClean="0"/>
              <a:t>03/03/2017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8D8D0-8FDF-4977-833E-82E7DFB15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006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4084-8D41-4CCD-BBA9-629F66C94A5E}" type="datetimeFigureOut">
              <a:rPr lang="en-GB" smtClean="0"/>
              <a:t>03/03/2017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8D8D0-8FDF-4977-833E-82E7DFB15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403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4084-8D41-4CCD-BBA9-629F66C94A5E}" type="datetimeFigureOut">
              <a:rPr lang="en-GB" smtClean="0"/>
              <a:t>03/03/2017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8D8D0-8FDF-4977-833E-82E7DFB15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0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4084-8D41-4CCD-BBA9-629F66C94A5E}" type="datetimeFigureOut">
              <a:rPr lang="en-GB" smtClean="0"/>
              <a:t>03/03/2017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8D8D0-8FDF-4977-833E-82E7DFB15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601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4084-8D41-4CCD-BBA9-629F66C94A5E}" type="datetimeFigureOut">
              <a:rPr lang="en-GB" smtClean="0"/>
              <a:t>03/03/2017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8D8D0-8FDF-4977-833E-82E7DFB15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928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4084-8D41-4CCD-BBA9-629F66C94A5E}" type="datetimeFigureOut">
              <a:rPr lang="en-GB" smtClean="0"/>
              <a:t>03/03/2017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8D8D0-8FDF-4977-833E-82E7DFB15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3112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4084-8D41-4CCD-BBA9-629F66C94A5E}" type="datetimeFigureOut">
              <a:rPr lang="en-GB" smtClean="0"/>
              <a:t>03/03/2017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8D8D0-8FDF-4977-833E-82E7DFB15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5691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4084-8D41-4CCD-BBA9-629F66C94A5E}" type="datetimeFigureOut">
              <a:rPr lang="en-GB" smtClean="0"/>
              <a:t>03/03/2017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8D8D0-8FDF-4977-833E-82E7DFB15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567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4084-8D41-4CCD-BBA9-629F66C94A5E}" type="datetimeFigureOut">
              <a:rPr lang="en-GB" smtClean="0"/>
              <a:t>03/03/2017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8D8D0-8FDF-4977-833E-82E7DFB15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323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B4084-8D41-4CCD-BBA9-629F66C94A5E}" type="datetimeFigureOut">
              <a:rPr lang="en-GB" smtClean="0"/>
              <a:t>03/03/2017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A8D8D0-8FDF-4977-833E-82E7DFB15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89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1B4084-8D41-4CCD-BBA9-629F66C94A5E}" type="datetimeFigureOut">
              <a:rPr lang="en-GB" smtClean="0"/>
              <a:t>03/03/2017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A8D8D0-8FDF-4977-833E-82E7DFB150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636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81001"/>
            <a:ext cx="7772400" cy="1142999"/>
          </a:xfrm>
        </p:spPr>
        <p:txBody>
          <a:bodyPr/>
          <a:lstStyle/>
          <a:p>
            <a:r>
              <a:rPr lang="en-GB" dirty="0" smtClean="0"/>
              <a:t>Service Mix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562598"/>
            <a:ext cx="6400800" cy="914402"/>
          </a:xfrm>
        </p:spPr>
        <p:txBody>
          <a:bodyPr/>
          <a:lstStyle/>
          <a:p>
            <a:r>
              <a:rPr lang="en-GB" dirty="0" smtClean="0"/>
              <a:t>Will Fleming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200" y="1447799"/>
            <a:ext cx="7239000" cy="4114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2543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THE SERVICE MIX AS A COMPETITIVE ADVANTAGE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US" dirty="0" smtClean="0"/>
              <a:t>SERVICE</a:t>
            </a:r>
          </a:p>
          <a:p>
            <a:r>
              <a:rPr lang="en-US" dirty="0" smtClean="0"/>
              <a:t>The marketing mix was extended in the 1980’s by Booms and </a:t>
            </a:r>
            <a:r>
              <a:rPr lang="en-US" dirty="0" err="1" smtClean="0"/>
              <a:t>Bitner</a:t>
            </a:r>
            <a:r>
              <a:rPr lang="en-US" dirty="0" smtClean="0"/>
              <a:t> to include:</a:t>
            </a:r>
          </a:p>
          <a:p>
            <a:r>
              <a:rPr lang="en-US" dirty="0" smtClean="0"/>
              <a:t>People</a:t>
            </a:r>
          </a:p>
          <a:p>
            <a:r>
              <a:rPr lang="en-US" dirty="0" smtClean="0"/>
              <a:t>Processes</a:t>
            </a:r>
          </a:p>
          <a:p>
            <a:r>
              <a:rPr lang="en-US" dirty="0" smtClean="0"/>
              <a:t>Physical evidence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4800" y="3294106"/>
            <a:ext cx="4267200" cy="2764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0111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THE SERVICE MIX AS A COMPETITIVE ADVANTAGE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US" dirty="0" smtClean="0"/>
              <a:t>PEOPLE</a:t>
            </a:r>
          </a:p>
          <a:p>
            <a:pPr>
              <a:buFontTx/>
              <a:buNone/>
            </a:pPr>
            <a:r>
              <a:rPr lang="en-US" dirty="0" smtClean="0"/>
              <a:t>ISSUES INCLUDE:</a:t>
            </a:r>
          </a:p>
          <a:p>
            <a:r>
              <a:rPr lang="en-US" dirty="0" smtClean="0"/>
              <a:t>appearance</a:t>
            </a:r>
          </a:p>
          <a:p>
            <a:r>
              <a:rPr lang="en-US" dirty="0" smtClean="0"/>
              <a:t>professionalism</a:t>
            </a:r>
          </a:p>
          <a:p>
            <a:r>
              <a:rPr lang="en-US" dirty="0" smtClean="0"/>
              <a:t>commitment</a:t>
            </a:r>
          </a:p>
          <a:p>
            <a:r>
              <a:rPr lang="en-US" dirty="0" smtClean="0"/>
              <a:t>skills</a:t>
            </a:r>
          </a:p>
          <a:p>
            <a:r>
              <a:rPr lang="en-US" dirty="0" err="1" smtClean="0"/>
              <a:t>behaviour</a:t>
            </a:r>
            <a:r>
              <a:rPr lang="en-US" dirty="0" smtClean="0"/>
              <a:t>/attitude/discretion</a:t>
            </a:r>
          </a:p>
          <a:p>
            <a:endParaRPr lang="en-US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1400" y="2209799"/>
            <a:ext cx="5357411" cy="2971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4593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PEOPLE</a:t>
            </a:r>
          </a:p>
        </p:txBody>
      </p:sp>
      <p:pic>
        <p:nvPicPr>
          <p:cNvPr id="10243" name="Picture 2" descr="people impact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1484313"/>
            <a:ext cx="6985000" cy="4897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3683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What employees can bring</a:t>
            </a:r>
          </a:p>
        </p:txBody>
      </p:sp>
      <p:pic>
        <p:nvPicPr>
          <p:cNvPr id="11267" name="Content Placeholder 4" descr="Supv_Sphere_of_Influence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85813" y="1844675"/>
            <a:ext cx="7572375" cy="4537075"/>
          </a:xfrm>
        </p:spPr>
      </p:pic>
    </p:spTree>
    <p:extLst>
      <p:ext uri="{BB962C8B-B14F-4D97-AF65-F5344CB8AC3E}">
        <p14:creationId xmlns:p14="http://schemas.microsoft.com/office/powerpoint/2010/main" val="1132973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THE SERVICE MIX AS A COMPETITIVE ADVANTAGE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US" dirty="0" smtClean="0"/>
              <a:t>PROCESSES</a:t>
            </a:r>
          </a:p>
          <a:p>
            <a:pPr>
              <a:buFontTx/>
              <a:buNone/>
            </a:pPr>
            <a:r>
              <a:rPr lang="en-US" dirty="0" smtClean="0"/>
              <a:t>ISSUES INCLUDE:</a:t>
            </a:r>
          </a:p>
          <a:p>
            <a:r>
              <a:rPr lang="en-US" dirty="0" smtClean="0"/>
              <a:t>policies &amp; procedures</a:t>
            </a:r>
          </a:p>
          <a:p>
            <a:r>
              <a:rPr lang="en-US" dirty="0" smtClean="0"/>
              <a:t>capacity</a:t>
            </a:r>
          </a:p>
          <a:p>
            <a:r>
              <a:rPr lang="en-US" dirty="0" err="1" smtClean="0"/>
              <a:t>mechanisation</a:t>
            </a:r>
            <a:endParaRPr lang="en-US" dirty="0" smtClean="0"/>
          </a:p>
          <a:p>
            <a:r>
              <a:rPr lang="en-US" dirty="0" smtClean="0"/>
              <a:t>information &amp; accessibility</a:t>
            </a:r>
          </a:p>
          <a:p>
            <a:r>
              <a:rPr lang="en-US" dirty="0" smtClean="0"/>
              <a:t>queuing/speed/timing/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8800" y="1417638"/>
            <a:ext cx="3352800" cy="5287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3604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IMPROVING PROCESSES</a:t>
            </a:r>
          </a:p>
        </p:txBody>
      </p:sp>
      <p:pic>
        <p:nvPicPr>
          <p:cNvPr id="13315" name="Picture 4" descr="sales-strategy-process-improve-sales-leader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1916113"/>
            <a:ext cx="7345362" cy="388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6932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THE SERVICE MIX AS A COMPETITIVE ADVANTAGE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US" dirty="0" smtClean="0"/>
              <a:t>PHYSICAL EVIDENCE</a:t>
            </a:r>
          </a:p>
          <a:p>
            <a:pPr>
              <a:buFontTx/>
              <a:buNone/>
            </a:pPr>
            <a:r>
              <a:rPr lang="en-US" dirty="0" smtClean="0"/>
              <a:t>ISSUES INCLUDE:</a:t>
            </a:r>
          </a:p>
          <a:p>
            <a:r>
              <a:rPr lang="en-US" dirty="0" smtClean="0"/>
              <a:t>corporate I.D.</a:t>
            </a:r>
          </a:p>
          <a:p>
            <a:r>
              <a:rPr lang="en-US" dirty="0" smtClean="0"/>
              <a:t>facilities</a:t>
            </a:r>
          </a:p>
          <a:p>
            <a:r>
              <a:rPr lang="en-US" dirty="0" smtClean="0"/>
              <a:t>tangible evidence</a:t>
            </a:r>
          </a:p>
          <a:p>
            <a:r>
              <a:rPr lang="en-US" dirty="0" smtClean="0"/>
              <a:t>environment</a:t>
            </a:r>
          </a:p>
          <a:p>
            <a:r>
              <a:rPr lang="en-US" dirty="0" smtClean="0"/>
              <a:t>ambiance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6200" y="2133600"/>
            <a:ext cx="5029200" cy="4571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8606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4" descr="Bitners service scap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23162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can you present the service mix for </a:t>
            </a:r>
            <a:r>
              <a:rPr lang="en-GB" smtClean="0"/>
              <a:t>your organisation?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67096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107</Words>
  <Application>Microsoft Office PowerPoint</Application>
  <PresentationFormat>On-screen Show (4:3)</PresentationFormat>
  <Paragraphs>37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Service Mix</vt:lpstr>
      <vt:lpstr>THE SERVICE MIX AS A COMPETITIVE ADVANTAGE</vt:lpstr>
      <vt:lpstr>THE SERVICE MIX AS A COMPETITIVE ADVANTAGE</vt:lpstr>
      <vt:lpstr>PEOPLE</vt:lpstr>
      <vt:lpstr>What employees can bring</vt:lpstr>
      <vt:lpstr>THE SERVICE MIX AS A COMPETITIVE ADVANTAGE</vt:lpstr>
      <vt:lpstr>IMPROVING PROCESSES</vt:lpstr>
      <vt:lpstr>THE SERVICE MIX AS A COMPETITIVE ADVANTAGE</vt:lpstr>
      <vt:lpstr>PowerPoint Presentation</vt:lpstr>
      <vt:lpstr>Task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Service Mix</dc:title>
  <dc:creator>Fleming</dc:creator>
  <cp:lastModifiedBy>Will Fleming</cp:lastModifiedBy>
  <cp:revision>2</cp:revision>
  <dcterms:created xsi:type="dcterms:W3CDTF">2017-03-02T21:20:24Z</dcterms:created>
  <dcterms:modified xsi:type="dcterms:W3CDTF">2017-03-03T09:19:46Z</dcterms:modified>
</cp:coreProperties>
</file>