
<file path=[Content_Types].xml><?xml version="1.0" encoding="utf-8"?>
<Types xmlns="http://schemas.openxmlformats.org/package/2006/content-types">
  <Default Extension="png" ContentType="image/png"/>
  <Default Extension="jfif" ContentType="image/jpe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06" r:id="rId4"/>
  </p:sldMasterIdLst>
  <p:notesMasterIdLst>
    <p:notesMasterId r:id="rId15"/>
  </p:notesMasterIdLst>
  <p:handoutMasterIdLst>
    <p:handoutMasterId r:id="rId16"/>
  </p:handoutMasterIdLst>
  <p:sldIdLst>
    <p:sldId id="277" r:id="rId5"/>
    <p:sldId id="278" r:id="rId6"/>
    <p:sldId id="275" r:id="rId7"/>
    <p:sldId id="279" r:id="rId8"/>
    <p:sldId id="280" r:id="rId9"/>
    <p:sldId id="281" r:id="rId10"/>
    <p:sldId id="282" r:id="rId11"/>
    <p:sldId id="283" r:id="rId12"/>
    <p:sldId id="284" r:id="rId13"/>
    <p:sldId id="28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pos="3840" userDrawn="1">
          <p15:clr>
            <a:srgbClr val="A4A3A4"/>
          </p15:clr>
        </p15:guide>
        <p15:guide id="8"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367FF"/>
    <a:srgbClr val="6784FF"/>
    <a:srgbClr val="7483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249" autoAdjust="0"/>
  </p:normalViewPr>
  <p:slideViewPr>
    <p:cSldViewPr snapToGrid="0">
      <p:cViewPr>
        <p:scale>
          <a:sx n="69" d="100"/>
          <a:sy n="69" d="100"/>
        </p:scale>
        <p:origin x="564" y="44"/>
      </p:cViewPr>
      <p:guideLst>
        <p:guide pos="3840"/>
        <p:guide orient="horz" pos="2160"/>
      </p:guideLst>
    </p:cSldViewPr>
  </p:slideViewPr>
  <p:notesTextViewPr>
    <p:cViewPr>
      <p:scale>
        <a:sx n="1" d="1"/>
        <a:sy n="1" d="1"/>
      </p:scale>
      <p:origin x="0" y="0"/>
    </p:cViewPr>
  </p:notesTextViewPr>
  <p:notesViewPr>
    <p:cSldViewPr snapToGrid="0">
      <p:cViewPr varScale="1">
        <p:scale>
          <a:sx n="60" d="100"/>
          <a:sy n="60" d="100"/>
        </p:scale>
        <p:origin x="3187"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3CD410-5E2E-4080-A893-907D31D22CB3}" type="doc">
      <dgm:prSet loTypeId="urn:microsoft.com/office/officeart/2017/3/layout/HorizontalLabelsTimeline" loCatId="other" qsTypeId="urn:microsoft.com/office/officeart/2005/8/quickstyle/simple1" qsCatId="simple" csTypeId="urn:microsoft.com/office/officeart/2005/8/colors/accent1_2" csCatId="accent1" phldr="1"/>
      <dgm:spPr/>
      <dgm:t>
        <a:bodyPr/>
        <a:lstStyle/>
        <a:p>
          <a:endParaRPr lang="en-US"/>
        </a:p>
      </dgm:t>
    </dgm:pt>
    <dgm:pt modelId="{D423FB80-F2BD-4DDE-80B1-76F84FE09A02}">
      <dgm:prSet phldrT="[Text]" custT="1"/>
      <dgm:spPr>
        <a:solidFill>
          <a:schemeClr val="accent2"/>
        </a:solidFill>
        <a:ln>
          <a:noFill/>
        </a:ln>
      </dgm:spPr>
      <dgm:t>
        <a:bodyPr/>
        <a:lstStyle/>
        <a:p>
          <a:pPr>
            <a:defRPr b="1"/>
          </a:pPr>
          <a:r>
            <a:rPr lang="en-US" sz="2000" dirty="0" smtClean="0">
              <a:latin typeface="+mj-lt"/>
            </a:rPr>
            <a:t>Oldest School</a:t>
          </a:r>
          <a:endParaRPr lang="en-US" sz="2000" dirty="0">
            <a:latin typeface="+mj-lt"/>
          </a:endParaRPr>
        </a:p>
      </dgm:t>
    </dgm:pt>
    <dgm:pt modelId="{9B1CA3FF-D252-4AF5-8F50-CFC93ACA9175}" type="parTrans" cxnId="{5BF3B7B1-A779-4E2D-8625-77DE0CA38FEE}">
      <dgm:prSet/>
      <dgm:spPr/>
      <dgm:t>
        <a:bodyPr/>
        <a:lstStyle/>
        <a:p>
          <a:endParaRPr lang="en-US"/>
        </a:p>
      </dgm:t>
    </dgm:pt>
    <dgm:pt modelId="{EBE862E1-9761-4AA7-AA00-BD79FA3B27DD}" type="sibTrans" cxnId="{5BF3B7B1-A779-4E2D-8625-77DE0CA38FEE}">
      <dgm:prSet/>
      <dgm:spPr/>
      <dgm:t>
        <a:bodyPr/>
        <a:lstStyle/>
        <a:p>
          <a:endParaRPr lang="en-US"/>
        </a:p>
      </dgm:t>
    </dgm:pt>
    <dgm:pt modelId="{245E128E-7700-4C91-9411-CDD1DCA94D67}">
      <dgm:prSet phldrT="[Text]" custT="1"/>
      <dgm:spPr>
        <a:solidFill>
          <a:schemeClr val="accent4">
            <a:alpha val="90000"/>
          </a:schemeClr>
        </a:solidFill>
        <a:ln>
          <a:noFill/>
        </a:ln>
      </dgm:spPr>
      <dgm:t>
        <a:bodyPr/>
        <a:lstStyle/>
        <a:p>
          <a:r>
            <a:rPr lang="en-US" sz="1200" i="1" kern="1200" dirty="0" smtClean="0">
              <a:solidFill>
                <a:srgbClr val="454D55"/>
              </a:solidFill>
              <a:latin typeface="+mn-lt"/>
              <a:ea typeface="+mn-ea"/>
              <a:cs typeface="+mn-cs"/>
            </a:rPr>
            <a:t>The King’s School is founded in Canterbury – Primarily focused on teaching Latin and Catholic Scripture, this school provided the template for schooling over the next millennia.</a:t>
          </a:r>
          <a:endParaRPr lang="en-US" sz="1200" i="1" kern="1200" dirty="0">
            <a:solidFill>
              <a:srgbClr val="454D55"/>
            </a:solidFill>
            <a:latin typeface="+mn-lt"/>
            <a:ea typeface="+mn-ea"/>
            <a:cs typeface="+mn-cs"/>
          </a:endParaRPr>
        </a:p>
      </dgm:t>
    </dgm:pt>
    <dgm:pt modelId="{B4D95EBA-0423-4AFA-B379-E030341B1F23}" type="parTrans" cxnId="{68D35F9D-DABF-4E5A-94D4-F988D8E84907}">
      <dgm:prSet/>
      <dgm:spPr/>
      <dgm:t>
        <a:bodyPr/>
        <a:lstStyle/>
        <a:p>
          <a:endParaRPr lang="en-US"/>
        </a:p>
      </dgm:t>
    </dgm:pt>
    <dgm:pt modelId="{4963BA97-D4C5-477B-9B0D-68DB38F61579}" type="sibTrans" cxnId="{68D35F9D-DABF-4E5A-94D4-F988D8E84907}">
      <dgm:prSet/>
      <dgm:spPr/>
      <dgm:t>
        <a:bodyPr/>
        <a:lstStyle/>
        <a:p>
          <a:endParaRPr lang="en-US"/>
        </a:p>
      </dgm:t>
    </dgm:pt>
    <dgm:pt modelId="{2DC4903D-31E8-4ED6-875F-63877788B702}">
      <dgm:prSet phldrT="[Text]" custT="1"/>
      <dgm:spPr>
        <a:solidFill>
          <a:schemeClr val="accent2"/>
        </a:solidFill>
        <a:ln>
          <a:noFill/>
        </a:ln>
      </dgm:spPr>
      <dgm:t>
        <a:bodyPr/>
        <a:lstStyle/>
        <a:p>
          <a:pPr>
            <a:defRPr b="1"/>
          </a:pPr>
          <a:r>
            <a:rPr lang="en-US" sz="2000" dirty="0" smtClean="0">
              <a:latin typeface="+mj-lt"/>
            </a:rPr>
            <a:t>Grammar Act</a:t>
          </a:r>
          <a:endParaRPr lang="en-US" sz="2000" dirty="0">
            <a:latin typeface="+mj-lt"/>
          </a:endParaRPr>
        </a:p>
      </dgm:t>
    </dgm:pt>
    <dgm:pt modelId="{A18F8C20-9A13-44DB-9E45-C2DE49ACE5D9}" type="parTrans" cxnId="{A319CB69-6926-431D-A805-EACBFA83FA66}">
      <dgm:prSet/>
      <dgm:spPr/>
      <dgm:t>
        <a:bodyPr/>
        <a:lstStyle/>
        <a:p>
          <a:endParaRPr lang="en-US"/>
        </a:p>
      </dgm:t>
    </dgm:pt>
    <dgm:pt modelId="{EBFDEA83-93E5-4D72-A672-078838B258F5}" type="sibTrans" cxnId="{A319CB69-6926-431D-A805-EACBFA83FA66}">
      <dgm:prSet/>
      <dgm:spPr/>
      <dgm:t>
        <a:bodyPr/>
        <a:lstStyle/>
        <a:p>
          <a:endParaRPr lang="en-US"/>
        </a:p>
      </dgm:t>
    </dgm:pt>
    <dgm:pt modelId="{A9FB790A-3E33-4887-962E-7206A01AD84F}">
      <dgm:prSet phldrT="[Text]" custT="1"/>
      <dgm:spPr>
        <a:solidFill>
          <a:schemeClr val="accent4">
            <a:alpha val="90000"/>
          </a:schemeClr>
        </a:solidFill>
        <a:ln>
          <a:noFill/>
        </a:ln>
      </dgm:spPr>
      <dgm:t>
        <a:bodyPr/>
        <a:lstStyle/>
        <a:p>
          <a:pPr marL="0" lvl="0" indent="0" algn="l" defTabSz="533400">
            <a:lnSpc>
              <a:spcPct val="90000"/>
            </a:lnSpc>
            <a:spcBef>
              <a:spcPct val="0"/>
            </a:spcBef>
            <a:spcAft>
              <a:spcPct val="35000"/>
            </a:spcAft>
            <a:buNone/>
          </a:pPr>
          <a:r>
            <a:rPr lang="en-US" sz="1200" i="1" kern="1200" dirty="0" smtClean="0">
              <a:solidFill>
                <a:srgbClr val="454D55"/>
              </a:solidFill>
              <a:latin typeface="+mn-lt"/>
              <a:ea typeface="+mn-ea"/>
              <a:cs typeface="+mn-cs"/>
            </a:rPr>
            <a:t>The curriculum of free schools is expanded to include Science and Literature. The Act aims to ensure consistency in education across the country.</a:t>
          </a:r>
          <a:endParaRPr lang="en-US" sz="1200" i="1" kern="1200" dirty="0">
            <a:solidFill>
              <a:srgbClr val="454D55"/>
            </a:solidFill>
            <a:latin typeface="+mn-lt"/>
            <a:ea typeface="+mn-ea"/>
            <a:cs typeface="+mn-cs"/>
          </a:endParaRPr>
        </a:p>
      </dgm:t>
    </dgm:pt>
    <dgm:pt modelId="{2E34BE83-4A83-4B5F-8976-D4AC57FE5007}" type="parTrans" cxnId="{607143D0-C26B-448B-8E8C-A8A46198F0C6}">
      <dgm:prSet/>
      <dgm:spPr/>
      <dgm:t>
        <a:bodyPr/>
        <a:lstStyle/>
        <a:p>
          <a:endParaRPr lang="en-US"/>
        </a:p>
      </dgm:t>
    </dgm:pt>
    <dgm:pt modelId="{A18338C2-0675-4B1C-898F-3D939F41C34C}" type="sibTrans" cxnId="{607143D0-C26B-448B-8E8C-A8A46198F0C6}">
      <dgm:prSet/>
      <dgm:spPr/>
      <dgm:t>
        <a:bodyPr/>
        <a:lstStyle/>
        <a:p>
          <a:endParaRPr lang="en-US"/>
        </a:p>
      </dgm:t>
    </dgm:pt>
    <dgm:pt modelId="{8A93A940-284B-49B0-9D89-5FA2B3B3C7E5}">
      <dgm:prSet phldrT="[Text]" custT="1"/>
      <dgm:spPr>
        <a:solidFill>
          <a:schemeClr val="accent2"/>
        </a:solidFill>
        <a:ln>
          <a:noFill/>
        </a:ln>
      </dgm:spPr>
      <dgm:t>
        <a:bodyPr/>
        <a:lstStyle/>
        <a:p>
          <a:pPr>
            <a:defRPr b="1"/>
          </a:pPr>
          <a:r>
            <a:rPr lang="en-US" sz="2000" dirty="0" smtClean="0">
              <a:latin typeface="+mj-lt"/>
            </a:rPr>
            <a:t>Ragged</a:t>
          </a:r>
          <a:r>
            <a:rPr lang="en-US" sz="2000" baseline="0" dirty="0" smtClean="0">
              <a:latin typeface="+mj-lt"/>
            </a:rPr>
            <a:t> Union</a:t>
          </a:r>
          <a:endParaRPr lang="en-US" sz="2000" dirty="0">
            <a:latin typeface="+mj-lt"/>
          </a:endParaRPr>
        </a:p>
      </dgm:t>
    </dgm:pt>
    <dgm:pt modelId="{CD96219D-3688-4138-ACC9-901ED9FEACCC}" type="parTrans" cxnId="{982D7B44-1518-4DD0-82D4-8A3901DD95E9}">
      <dgm:prSet/>
      <dgm:spPr/>
      <dgm:t>
        <a:bodyPr/>
        <a:lstStyle/>
        <a:p>
          <a:endParaRPr lang="en-US"/>
        </a:p>
      </dgm:t>
    </dgm:pt>
    <dgm:pt modelId="{E0447E4A-3C15-4884-AEBE-804149EBD331}" type="sibTrans" cxnId="{982D7B44-1518-4DD0-82D4-8A3901DD95E9}">
      <dgm:prSet/>
      <dgm:spPr/>
      <dgm:t>
        <a:bodyPr/>
        <a:lstStyle/>
        <a:p>
          <a:endParaRPr lang="en-US"/>
        </a:p>
      </dgm:t>
    </dgm:pt>
    <dgm:pt modelId="{6BA5F3BE-D53A-42E0-A7FE-674B99BD07E6}">
      <dgm:prSet phldrT="[Text]" custT="1"/>
      <dgm:spPr>
        <a:solidFill>
          <a:schemeClr val="accent4">
            <a:alpha val="90000"/>
          </a:schemeClr>
        </a:solidFill>
        <a:ln>
          <a:noFill/>
        </a:ln>
      </dgm:spPr>
      <dgm:t>
        <a:bodyPr/>
        <a:lstStyle/>
        <a:p>
          <a:pPr marL="0" lvl="0" indent="0" algn="l" defTabSz="533400">
            <a:lnSpc>
              <a:spcPct val="90000"/>
            </a:lnSpc>
            <a:spcBef>
              <a:spcPct val="0"/>
            </a:spcBef>
            <a:spcAft>
              <a:spcPct val="35000"/>
            </a:spcAft>
            <a:buNone/>
          </a:pPr>
          <a:r>
            <a:rPr lang="en-US" sz="1200" i="1" kern="1200" dirty="0" smtClean="0">
              <a:solidFill>
                <a:srgbClr val="454D55"/>
              </a:solidFill>
              <a:latin typeface="+mn-lt"/>
              <a:ea typeface="+mn-ea"/>
              <a:cs typeface="+mn-cs"/>
            </a:rPr>
            <a:t>The Earl of Shaftesbury establishes the Ragged School Union, allowing these charity schools to share resources and expand the scope of their support for destitute children. Some schools were even able to offer food, clothing and  lodging to those in need. </a:t>
          </a:r>
          <a:endParaRPr lang="en-US" sz="1200" i="1" kern="1200" dirty="0">
            <a:solidFill>
              <a:srgbClr val="454D55"/>
            </a:solidFill>
            <a:latin typeface="+mn-lt"/>
            <a:ea typeface="+mn-ea"/>
            <a:cs typeface="+mn-cs"/>
          </a:endParaRPr>
        </a:p>
      </dgm:t>
    </dgm:pt>
    <dgm:pt modelId="{9484BBA1-86EE-4AA2-B94A-A26EED0EFB1E}" type="parTrans" cxnId="{6AEB3B94-8522-4F42-A6BC-BC55C5AED92F}">
      <dgm:prSet/>
      <dgm:spPr/>
      <dgm:t>
        <a:bodyPr/>
        <a:lstStyle/>
        <a:p>
          <a:endParaRPr lang="en-US"/>
        </a:p>
      </dgm:t>
    </dgm:pt>
    <dgm:pt modelId="{48C67DB7-8AA6-454C-83AE-A16B3B9F45FF}" type="sibTrans" cxnId="{6AEB3B94-8522-4F42-A6BC-BC55C5AED92F}">
      <dgm:prSet/>
      <dgm:spPr/>
      <dgm:t>
        <a:bodyPr/>
        <a:lstStyle/>
        <a:p>
          <a:endParaRPr lang="en-US"/>
        </a:p>
      </dgm:t>
    </dgm:pt>
    <dgm:pt modelId="{454D56AF-0D14-43A4-A4AA-2274946C5116}">
      <dgm:prSet custT="1"/>
      <dgm:spPr>
        <a:solidFill>
          <a:schemeClr val="accent2"/>
        </a:solidFill>
        <a:ln>
          <a:noFill/>
        </a:ln>
      </dgm:spPr>
      <dgm:t>
        <a:bodyPr/>
        <a:lstStyle/>
        <a:p>
          <a:pPr>
            <a:defRPr b="1"/>
          </a:pPr>
          <a:r>
            <a:rPr lang="en-US" sz="2000" dirty="0" smtClean="0">
              <a:latin typeface="+mj-lt"/>
            </a:rPr>
            <a:t>King’s Charter</a:t>
          </a:r>
          <a:endParaRPr lang="en-US" sz="2000" dirty="0">
            <a:latin typeface="+mj-lt"/>
          </a:endParaRPr>
        </a:p>
      </dgm:t>
    </dgm:pt>
    <dgm:pt modelId="{340931FA-0A09-49B9-99A7-6650F93FDC08}" type="parTrans" cxnId="{5A3B2130-5035-4E61-92B1-343AA432C9DF}">
      <dgm:prSet/>
      <dgm:spPr/>
      <dgm:t>
        <a:bodyPr/>
        <a:lstStyle/>
        <a:p>
          <a:endParaRPr lang="en-US"/>
        </a:p>
      </dgm:t>
    </dgm:pt>
    <dgm:pt modelId="{511F28C0-50D9-4CBB-862C-2AD0ACC17105}" type="sibTrans" cxnId="{5A3B2130-5035-4E61-92B1-343AA432C9DF}">
      <dgm:prSet/>
      <dgm:spPr/>
      <dgm:t>
        <a:bodyPr/>
        <a:lstStyle/>
        <a:p>
          <a:endParaRPr lang="en-US"/>
        </a:p>
      </dgm:t>
    </dgm:pt>
    <dgm:pt modelId="{A7F4784E-75AE-4F03-B342-C71355D1ACCF}">
      <dgm:prSet custT="1"/>
      <dgm:spPr>
        <a:solidFill>
          <a:schemeClr val="accent2"/>
        </a:solidFill>
        <a:ln>
          <a:noFill/>
        </a:ln>
      </dgm:spPr>
      <dgm:t>
        <a:bodyPr/>
        <a:lstStyle/>
        <a:p>
          <a:pPr>
            <a:defRPr b="1"/>
          </a:pPr>
          <a:r>
            <a:rPr lang="en-US" sz="2000" dirty="0" smtClean="0">
              <a:latin typeface="+mj-lt"/>
            </a:rPr>
            <a:t>Sunday Schools</a:t>
          </a:r>
          <a:endParaRPr lang="en-US" sz="2000" dirty="0">
            <a:latin typeface="+mj-lt"/>
          </a:endParaRPr>
        </a:p>
      </dgm:t>
    </dgm:pt>
    <dgm:pt modelId="{E8170CB0-7D27-4024-BF4D-F79F86202313}" type="parTrans" cxnId="{33DFDD33-182D-44AF-9877-B1DCECE3CC9D}">
      <dgm:prSet/>
      <dgm:spPr/>
      <dgm:t>
        <a:bodyPr/>
        <a:lstStyle/>
        <a:p>
          <a:endParaRPr lang="en-US"/>
        </a:p>
      </dgm:t>
    </dgm:pt>
    <dgm:pt modelId="{3078DB00-0C2A-4587-8661-74E5E36CBCA7}" type="sibTrans" cxnId="{33DFDD33-182D-44AF-9877-B1DCECE3CC9D}">
      <dgm:prSet/>
      <dgm:spPr/>
      <dgm:t>
        <a:bodyPr/>
        <a:lstStyle/>
        <a:p>
          <a:endParaRPr lang="en-US"/>
        </a:p>
      </dgm:t>
    </dgm:pt>
    <dgm:pt modelId="{A59C9EB4-4836-41EA-88FC-E68E29755DEF}">
      <dgm:prSet custT="1"/>
      <dgm:spPr>
        <a:solidFill>
          <a:schemeClr val="accent2"/>
        </a:solidFill>
        <a:ln>
          <a:noFill/>
        </a:ln>
      </dgm:spPr>
      <dgm:t>
        <a:bodyPr/>
        <a:lstStyle/>
        <a:p>
          <a:pPr>
            <a:defRPr b="1"/>
          </a:pPr>
          <a:r>
            <a:rPr lang="en-US" sz="2000" dirty="0" smtClean="0">
              <a:latin typeface="+mj-lt"/>
            </a:rPr>
            <a:t>State Funding</a:t>
          </a:r>
          <a:endParaRPr lang="en-US" sz="2000" dirty="0">
            <a:latin typeface="+mj-lt"/>
          </a:endParaRPr>
        </a:p>
      </dgm:t>
    </dgm:pt>
    <dgm:pt modelId="{C486CA18-5D6B-49AD-B92C-52313E993EC5}" type="parTrans" cxnId="{C2A8B52A-540B-46B5-A43B-27FAF06A13EF}">
      <dgm:prSet/>
      <dgm:spPr/>
      <dgm:t>
        <a:bodyPr/>
        <a:lstStyle/>
        <a:p>
          <a:endParaRPr lang="en-US"/>
        </a:p>
      </dgm:t>
    </dgm:pt>
    <dgm:pt modelId="{62C75627-0A71-4E35-B62B-749D8AB3C189}" type="sibTrans" cxnId="{C2A8B52A-540B-46B5-A43B-27FAF06A13EF}">
      <dgm:prSet/>
      <dgm:spPr/>
      <dgm:t>
        <a:bodyPr/>
        <a:lstStyle/>
        <a:p>
          <a:endParaRPr lang="en-US"/>
        </a:p>
      </dgm:t>
    </dgm:pt>
    <dgm:pt modelId="{3280BE73-5C4D-4941-9102-E5930904556F}">
      <dgm:prSet custT="1"/>
      <dgm:spPr>
        <a:solidFill>
          <a:schemeClr val="accent4">
            <a:alpha val="90000"/>
          </a:schemeClr>
        </a:solidFill>
        <a:ln>
          <a:noFill/>
        </a:ln>
      </dgm:spPr>
      <dgm:t>
        <a:bodyPr/>
        <a:lstStyle/>
        <a:p>
          <a:pPr marL="0" lvl="0" indent="0" algn="l" defTabSz="533400">
            <a:lnSpc>
              <a:spcPct val="90000"/>
            </a:lnSpc>
            <a:spcBef>
              <a:spcPct val="0"/>
            </a:spcBef>
            <a:spcAft>
              <a:spcPct val="35000"/>
            </a:spcAft>
            <a:buNone/>
          </a:pPr>
          <a:r>
            <a:rPr lang="en-US" sz="1200" i="1" kern="1200" dirty="0" smtClean="0">
              <a:solidFill>
                <a:srgbClr val="454D55"/>
              </a:solidFill>
              <a:latin typeface="+mn-lt"/>
              <a:ea typeface="+mn-ea"/>
              <a:cs typeface="+mn-cs"/>
            </a:rPr>
            <a:t>Following the dissolution of the monasteries many students lost access to education. Edward VI reestablished a number of these schools across Britain, expanding the curriculum and ruling that any boy may attend, regardless of social standing.   </a:t>
          </a:r>
          <a:endParaRPr lang="en-US" sz="1200" i="1" kern="1200" dirty="0">
            <a:solidFill>
              <a:srgbClr val="454D55"/>
            </a:solidFill>
            <a:latin typeface="+mn-lt"/>
            <a:ea typeface="+mn-ea"/>
            <a:cs typeface="+mn-cs"/>
          </a:endParaRPr>
        </a:p>
      </dgm:t>
    </dgm:pt>
    <dgm:pt modelId="{596FE3BE-79D4-47E4-8416-EDF8385B1DE9}" type="parTrans" cxnId="{B9B38C7F-D679-4A39-B742-6501D3961044}">
      <dgm:prSet/>
      <dgm:spPr/>
      <dgm:t>
        <a:bodyPr/>
        <a:lstStyle/>
        <a:p>
          <a:endParaRPr lang="en-US"/>
        </a:p>
      </dgm:t>
    </dgm:pt>
    <dgm:pt modelId="{8E22D1FB-CF90-47F0-B06E-C66C75D54226}" type="sibTrans" cxnId="{B9B38C7F-D679-4A39-B742-6501D3961044}">
      <dgm:prSet/>
      <dgm:spPr/>
      <dgm:t>
        <a:bodyPr/>
        <a:lstStyle/>
        <a:p>
          <a:endParaRPr lang="en-US"/>
        </a:p>
      </dgm:t>
    </dgm:pt>
    <dgm:pt modelId="{1827863D-2FA1-48D1-81C4-0E7D31ADB47E}">
      <dgm:prSet custT="1"/>
      <dgm:spPr>
        <a:solidFill>
          <a:schemeClr val="accent4">
            <a:alpha val="90000"/>
          </a:schemeClr>
        </a:solidFill>
        <a:ln>
          <a:noFill/>
        </a:ln>
      </dgm:spPr>
      <dgm:t>
        <a:bodyPr/>
        <a:lstStyle/>
        <a:p>
          <a:pPr marL="0" lvl="0" indent="0" algn="l" defTabSz="533400">
            <a:lnSpc>
              <a:spcPct val="90000"/>
            </a:lnSpc>
            <a:spcBef>
              <a:spcPct val="0"/>
            </a:spcBef>
            <a:spcAft>
              <a:spcPct val="35000"/>
            </a:spcAft>
            <a:buNone/>
          </a:pPr>
          <a:r>
            <a:rPr lang="en-US" sz="1200" i="1" kern="1200" dirty="0" smtClean="0">
              <a:solidFill>
                <a:srgbClr val="454D55"/>
              </a:solidFill>
              <a:latin typeface="+mn-lt"/>
              <a:ea typeface="+mn-ea"/>
              <a:cs typeface="+mn-cs"/>
            </a:rPr>
            <a:t>This movement, established by Robert Raikes, offered free education to working boys before Church on a Sunday. Though initially limited, by 1831 1.2 million children across the country had received some form of education in this way.</a:t>
          </a:r>
          <a:endParaRPr lang="en-US" sz="1200" i="1" kern="1200" dirty="0">
            <a:solidFill>
              <a:srgbClr val="454D55"/>
            </a:solidFill>
            <a:latin typeface="+mn-lt"/>
            <a:ea typeface="+mn-ea"/>
            <a:cs typeface="+mn-cs"/>
          </a:endParaRPr>
        </a:p>
      </dgm:t>
    </dgm:pt>
    <dgm:pt modelId="{B426C98F-7250-4E9E-84CB-E9FC83F8CB06}" type="parTrans" cxnId="{7749B4AD-5089-49E7-8F6B-1B2382C9B50E}">
      <dgm:prSet/>
      <dgm:spPr/>
      <dgm:t>
        <a:bodyPr/>
        <a:lstStyle/>
        <a:p>
          <a:endParaRPr lang="en-US"/>
        </a:p>
      </dgm:t>
    </dgm:pt>
    <dgm:pt modelId="{D0D7EB30-49F6-43D6-AF40-1B9302B3ADF0}" type="sibTrans" cxnId="{7749B4AD-5089-49E7-8F6B-1B2382C9B50E}">
      <dgm:prSet/>
      <dgm:spPr/>
      <dgm:t>
        <a:bodyPr/>
        <a:lstStyle/>
        <a:p>
          <a:endParaRPr lang="en-US"/>
        </a:p>
      </dgm:t>
    </dgm:pt>
    <dgm:pt modelId="{CF564C6C-7771-4FD5-B851-B5B84730268F}">
      <dgm:prSet custT="1"/>
      <dgm:spPr>
        <a:solidFill>
          <a:schemeClr val="accent4">
            <a:alpha val="90000"/>
          </a:schemeClr>
        </a:solidFill>
        <a:ln>
          <a:noFill/>
        </a:ln>
      </dgm:spPr>
      <dgm:t>
        <a:bodyPr/>
        <a:lstStyle/>
        <a:p>
          <a:pPr marL="0" lvl="0" indent="0" algn="l" defTabSz="533400">
            <a:lnSpc>
              <a:spcPct val="90000"/>
            </a:lnSpc>
            <a:spcBef>
              <a:spcPct val="0"/>
            </a:spcBef>
            <a:spcAft>
              <a:spcPct val="35000"/>
            </a:spcAft>
            <a:buNone/>
          </a:pPr>
          <a:r>
            <a:rPr lang="en-US" sz="1200" i="1" kern="1200" dirty="0" smtClean="0">
              <a:solidFill>
                <a:srgbClr val="454D55"/>
              </a:solidFill>
              <a:latin typeface="+mn-lt"/>
              <a:ea typeface="+mn-ea"/>
              <a:cs typeface="+mn-cs"/>
            </a:rPr>
            <a:t>Parliament votes to designate money towards the building of schools for poor children, marking the first involvement of the State in Education.</a:t>
          </a:r>
          <a:endParaRPr lang="en-US" sz="1200" i="1" kern="1200" dirty="0">
            <a:solidFill>
              <a:srgbClr val="454D55"/>
            </a:solidFill>
            <a:latin typeface="+mn-lt"/>
            <a:ea typeface="+mn-ea"/>
            <a:cs typeface="+mn-cs"/>
          </a:endParaRPr>
        </a:p>
      </dgm:t>
    </dgm:pt>
    <dgm:pt modelId="{5A57A755-D716-4DC9-9A51-20693042AFC8}" type="parTrans" cxnId="{5F80C7E1-A7BD-418E-A665-3DAF3DEDF5A4}">
      <dgm:prSet/>
      <dgm:spPr/>
      <dgm:t>
        <a:bodyPr/>
        <a:lstStyle/>
        <a:p>
          <a:endParaRPr lang="en-US"/>
        </a:p>
      </dgm:t>
    </dgm:pt>
    <dgm:pt modelId="{024A7FBC-BB10-4242-BAF3-82678A4C13DA}" type="sibTrans" cxnId="{5F80C7E1-A7BD-418E-A665-3DAF3DEDF5A4}">
      <dgm:prSet/>
      <dgm:spPr/>
      <dgm:t>
        <a:bodyPr/>
        <a:lstStyle/>
        <a:p>
          <a:endParaRPr lang="en-US"/>
        </a:p>
      </dgm:t>
    </dgm:pt>
    <dgm:pt modelId="{47BE8E0B-496B-44FC-825E-C2A10D821DC9}">
      <dgm:prSet custT="1"/>
      <dgm:spPr>
        <a:solidFill>
          <a:schemeClr val="accent4">
            <a:alpha val="90000"/>
          </a:schemeClr>
        </a:solidFill>
        <a:ln>
          <a:noFill/>
        </a:ln>
      </dgm:spPr>
      <dgm:t>
        <a:bodyPr/>
        <a:lstStyle/>
        <a:p>
          <a:pPr marL="0" lvl="0" indent="0" algn="l" defTabSz="533400">
            <a:lnSpc>
              <a:spcPct val="90000"/>
            </a:lnSpc>
            <a:spcBef>
              <a:spcPct val="0"/>
            </a:spcBef>
            <a:spcAft>
              <a:spcPct val="35000"/>
            </a:spcAft>
            <a:buNone/>
          </a:pPr>
          <a:r>
            <a:rPr lang="en-US" sz="1200" i="1" kern="1200" dirty="0" smtClean="0">
              <a:solidFill>
                <a:srgbClr val="454D55"/>
              </a:solidFill>
              <a:latin typeface="+mn-lt"/>
              <a:ea typeface="+mn-ea"/>
              <a:cs typeface="+mn-cs"/>
            </a:rPr>
            <a:t>Originally established as a charity school – Eton provided free education for under-privileged boys with the goal of preparing them for higher education at King’s College.</a:t>
          </a:r>
          <a:endParaRPr lang="en-US" sz="1200" i="1" kern="1200" dirty="0">
            <a:solidFill>
              <a:srgbClr val="454D55"/>
            </a:solidFill>
            <a:latin typeface="+mn-lt"/>
            <a:ea typeface="+mn-ea"/>
            <a:cs typeface="+mn-cs"/>
          </a:endParaRPr>
        </a:p>
      </dgm:t>
    </dgm:pt>
    <dgm:pt modelId="{258C30B8-1EDE-458F-9BAB-BD0E5C8E1BF9}" type="sibTrans" cxnId="{47F4D29A-7D65-4C2F-8677-61780F0F1118}">
      <dgm:prSet/>
      <dgm:spPr/>
      <dgm:t>
        <a:bodyPr/>
        <a:lstStyle/>
        <a:p>
          <a:endParaRPr lang="en-US"/>
        </a:p>
      </dgm:t>
    </dgm:pt>
    <dgm:pt modelId="{26C37286-A207-4C3A-8F03-B64C4EB72DB8}" type="parTrans" cxnId="{47F4D29A-7D65-4C2F-8677-61780F0F1118}">
      <dgm:prSet/>
      <dgm:spPr/>
      <dgm:t>
        <a:bodyPr/>
        <a:lstStyle/>
        <a:p>
          <a:endParaRPr lang="en-US"/>
        </a:p>
      </dgm:t>
    </dgm:pt>
    <dgm:pt modelId="{F01D5F9E-ABC5-4560-ACB4-E6CFBC60BFF2}">
      <dgm:prSet custT="1"/>
      <dgm:spPr>
        <a:solidFill>
          <a:schemeClr val="accent2"/>
        </a:solidFill>
        <a:ln>
          <a:noFill/>
        </a:ln>
      </dgm:spPr>
      <dgm:t>
        <a:bodyPr/>
        <a:lstStyle/>
        <a:p>
          <a:pPr>
            <a:defRPr b="1"/>
          </a:pPr>
          <a:r>
            <a:rPr lang="en-US" sz="2000" dirty="0" smtClean="0">
              <a:latin typeface="+mj-lt"/>
            </a:rPr>
            <a:t>Eton College</a:t>
          </a:r>
          <a:endParaRPr lang="en-US" sz="2000" dirty="0">
            <a:latin typeface="+mj-lt"/>
          </a:endParaRPr>
        </a:p>
      </dgm:t>
    </dgm:pt>
    <dgm:pt modelId="{36ABC0D0-B41E-401C-840C-2AFBE73989B4}" type="sibTrans" cxnId="{4B61AF65-3991-4A24-9475-D4AA0127738F}">
      <dgm:prSet/>
      <dgm:spPr/>
      <dgm:t>
        <a:bodyPr/>
        <a:lstStyle/>
        <a:p>
          <a:endParaRPr lang="en-US"/>
        </a:p>
      </dgm:t>
    </dgm:pt>
    <dgm:pt modelId="{FEAC3315-4B36-4E3C-89B3-70A50C7F13CC}" type="parTrans" cxnId="{4B61AF65-3991-4A24-9475-D4AA0127738F}">
      <dgm:prSet/>
      <dgm:spPr/>
      <dgm:t>
        <a:bodyPr/>
        <a:lstStyle/>
        <a:p>
          <a:endParaRPr lang="en-US"/>
        </a:p>
      </dgm:t>
    </dgm:pt>
    <dgm:pt modelId="{687CC7BD-79EF-4A0F-BDD3-809BFA49E6BE}" type="pres">
      <dgm:prSet presAssocID="{FF3CD410-5E2E-4080-A893-907D31D22CB3}" presName="root" presStyleCnt="0">
        <dgm:presLayoutVars>
          <dgm:chMax/>
          <dgm:chPref/>
          <dgm:animLvl val="lvl"/>
        </dgm:presLayoutVars>
      </dgm:prSet>
      <dgm:spPr/>
      <dgm:t>
        <a:bodyPr/>
        <a:lstStyle/>
        <a:p>
          <a:endParaRPr lang="en-US"/>
        </a:p>
      </dgm:t>
    </dgm:pt>
    <dgm:pt modelId="{6168B371-2815-4661-9209-F8A29814ADCC}" type="pres">
      <dgm:prSet presAssocID="{FF3CD410-5E2E-4080-A893-907D31D22CB3}" presName="divider" presStyleLbl="fgAcc1" presStyleIdx="0" presStyleCnt="1"/>
      <dgm:spPr>
        <a:ln w="38100">
          <a:solidFill>
            <a:schemeClr val="bg2"/>
          </a:solidFill>
        </a:ln>
      </dgm:spPr>
    </dgm:pt>
    <dgm:pt modelId="{4C5F54B5-504F-4069-AF1D-9A370FBD268C}" type="pres">
      <dgm:prSet presAssocID="{FF3CD410-5E2E-4080-A893-907D31D22CB3}" presName="nodes" presStyleCnt="0">
        <dgm:presLayoutVars>
          <dgm:chMax/>
          <dgm:chPref/>
          <dgm:animLvl val="lvl"/>
        </dgm:presLayoutVars>
      </dgm:prSet>
      <dgm:spPr/>
    </dgm:pt>
    <dgm:pt modelId="{34539F78-7536-446A-B749-4315D26F2C4E}" type="pres">
      <dgm:prSet presAssocID="{D423FB80-F2BD-4DDE-80B1-76F84FE09A02}" presName="composite" presStyleCnt="0"/>
      <dgm:spPr/>
    </dgm:pt>
    <dgm:pt modelId="{64E37A6A-8F95-4F28-92FC-1FE8089D7DAF}" type="pres">
      <dgm:prSet presAssocID="{D423FB80-F2BD-4DDE-80B1-76F84FE09A02}" presName="L1TextContainer" presStyleLbl="alignNode1" presStyleIdx="0" presStyleCnt="7">
        <dgm:presLayoutVars>
          <dgm:chMax val="1"/>
          <dgm:chPref val="1"/>
          <dgm:bulletEnabled val="1"/>
        </dgm:presLayoutVars>
      </dgm:prSet>
      <dgm:spPr/>
      <dgm:t>
        <a:bodyPr/>
        <a:lstStyle/>
        <a:p>
          <a:endParaRPr lang="en-US"/>
        </a:p>
      </dgm:t>
    </dgm:pt>
    <dgm:pt modelId="{301B11E7-9AB9-40DA-A950-87C47281308D}" type="pres">
      <dgm:prSet presAssocID="{D423FB80-F2BD-4DDE-80B1-76F84FE09A02}" presName="L2TextContainerWrapper" presStyleCnt="0">
        <dgm:presLayoutVars>
          <dgm:bulletEnabled val="1"/>
        </dgm:presLayoutVars>
      </dgm:prSet>
      <dgm:spPr/>
    </dgm:pt>
    <dgm:pt modelId="{255B3FC7-BD87-4810-87ED-7952D0F23157}" type="pres">
      <dgm:prSet presAssocID="{D423FB80-F2BD-4DDE-80B1-76F84FE09A02}" presName="L2TextContainer" presStyleLbl="bgAccFollowNode1" presStyleIdx="0" presStyleCnt="7"/>
      <dgm:spPr/>
      <dgm:t>
        <a:bodyPr/>
        <a:lstStyle/>
        <a:p>
          <a:endParaRPr lang="en-US"/>
        </a:p>
      </dgm:t>
    </dgm:pt>
    <dgm:pt modelId="{4B545162-9690-412E-B970-54DA905B44AF}" type="pres">
      <dgm:prSet presAssocID="{D423FB80-F2BD-4DDE-80B1-76F84FE09A02}" presName="FlexibleEmptyPlaceHolder" presStyleCnt="0"/>
      <dgm:spPr/>
    </dgm:pt>
    <dgm:pt modelId="{DF478A7F-4668-4E0A-86F7-C1205CF5AA73}" type="pres">
      <dgm:prSet presAssocID="{D423FB80-F2BD-4DDE-80B1-76F84FE09A02}" presName="ConnectLine" presStyleLbl="sibTrans1D1" presStyleIdx="0" presStyleCnt="7"/>
      <dgm:spPr>
        <a:ln w="19050">
          <a:solidFill>
            <a:schemeClr val="bg2"/>
          </a:solidFill>
        </a:ln>
      </dgm:spPr>
    </dgm:pt>
    <dgm:pt modelId="{6D7F9BE3-3008-4E5E-96F3-C71D72649902}" type="pres">
      <dgm:prSet presAssocID="{D423FB80-F2BD-4DDE-80B1-76F84FE09A02}" presName="ConnectorPoint" presStyleLbl="node1" presStyleIdx="0" presStyleCnt="7"/>
      <dgm:spPr>
        <a:prstGeom prst="ellipse">
          <a:avLst/>
        </a:prstGeom>
        <a:solidFill>
          <a:schemeClr val="accent2"/>
        </a:solidFill>
        <a:ln w="6350" cap="flat" cmpd="sng" algn="ctr">
          <a:noFill/>
          <a:prstDash val="solid"/>
          <a:miter lim="800000"/>
        </a:ln>
        <a:effectLst/>
      </dgm:spPr>
    </dgm:pt>
    <dgm:pt modelId="{02633C3C-6589-41FB-998C-85A7548107A4}" type="pres">
      <dgm:prSet presAssocID="{D423FB80-F2BD-4DDE-80B1-76F84FE09A02}" presName="EmptyPlaceHolder" presStyleCnt="0"/>
      <dgm:spPr/>
    </dgm:pt>
    <dgm:pt modelId="{41467129-B2CC-4E38-A5B2-56D30FA28409}" type="pres">
      <dgm:prSet presAssocID="{EBE862E1-9761-4AA7-AA00-BD79FA3B27DD}" presName="spaceBetweenRectangles" presStyleCnt="0"/>
      <dgm:spPr/>
    </dgm:pt>
    <dgm:pt modelId="{C7F26193-F277-4FC2-96E8-E896E5EFC9BC}" type="pres">
      <dgm:prSet presAssocID="{F01D5F9E-ABC5-4560-ACB4-E6CFBC60BFF2}" presName="composite" presStyleCnt="0"/>
      <dgm:spPr/>
    </dgm:pt>
    <dgm:pt modelId="{5C68C37A-C349-49AE-97A1-63D110D2C7D1}" type="pres">
      <dgm:prSet presAssocID="{F01D5F9E-ABC5-4560-ACB4-E6CFBC60BFF2}" presName="L1TextContainer" presStyleLbl="alignNode1" presStyleIdx="1" presStyleCnt="7">
        <dgm:presLayoutVars>
          <dgm:chMax val="1"/>
          <dgm:chPref val="1"/>
          <dgm:bulletEnabled val="1"/>
        </dgm:presLayoutVars>
      </dgm:prSet>
      <dgm:spPr/>
      <dgm:t>
        <a:bodyPr/>
        <a:lstStyle/>
        <a:p>
          <a:endParaRPr lang="en-US"/>
        </a:p>
      </dgm:t>
    </dgm:pt>
    <dgm:pt modelId="{3E3F09C6-0C94-40B1-A308-6929444363D4}" type="pres">
      <dgm:prSet presAssocID="{F01D5F9E-ABC5-4560-ACB4-E6CFBC60BFF2}" presName="L2TextContainerWrapper" presStyleCnt="0">
        <dgm:presLayoutVars>
          <dgm:bulletEnabled val="1"/>
        </dgm:presLayoutVars>
      </dgm:prSet>
      <dgm:spPr/>
    </dgm:pt>
    <dgm:pt modelId="{A01D9671-7007-4F3F-98D6-A9730C5B45E4}" type="pres">
      <dgm:prSet presAssocID="{F01D5F9E-ABC5-4560-ACB4-E6CFBC60BFF2}" presName="L2TextContainer" presStyleLbl="bgAccFollowNode1" presStyleIdx="1" presStyleCnt="7"/>
      <dgm:spPr/>
      <dgm:t>
        <a:bodyPr/>
        <a:lstStyle/>
        <a:p>
          <a:endParaRPr lang="en-US"/>
        </a:p>
      </dgm:t>
    </dgm:pt>
    <dgm:pt modelId="{65C95A24-31B5-46D2-BCB4-07372ABDD6F2}" type="pres">
      <dgm:prSet presAssocID="{F01D5F9E-ABC5-4560-ACB4-E6CFBC60BFF2}" presName="FlexibleEmptyPlaceHolder" presStyleCnt="0"/>
      <dgm:spPr/>
    </dgm:pt>
    <dgm:pt modelId="{D4347EDB-4883-4C4B-A672-6266C9702B5A}" type="pres">
      <dgm:prSet presAssocID="{F01D5F9E-ABC5-4560-ACB4-E6CFBC60BFF2}" presName="ConnectLine" presStyleLbl="sibTrans1D1" presStyleIdx="1" presStyleCnt="7"/>
      <dgm:spPr>
        <a:ln w="19050">
          <a:solidFill>
            <a:schemeClr val="bg2"/>
          </a:solidFill>
        </a:ln>
      </dgm:spPr>
    </dgm:pt>
    <dgm:pt modelId="{D10813CD-B7B7-4CC7-9B2D-B5AE3D30A4DA}" type="pres">
      <dgm:prSet presAssocID="{F01D5F9E-ABC5-4560-ACB4-E6CFBC60BFF2}" presName="ConnectorPoint" presStyleLbl="node1" presStyleIdx="1" presStyleCnt="7"/>
      <dgm:spPr>
        <a:prstGeom prst="ellipse">
          <a:avLst/>
        </a:prstGeom>
        <a:solidFill>
          <a:schemeClr val="accent2"/>
        </a:solidFill>
        <a:ln w="6350" cap="flat" cmpd="sng" algn="ctr">
          <a:noFill/>
          <a:prstDash val="solid"/>
          <a:miter lim="800000"/>
        </a:ln>
        <a:effectLst/>
      </dgm:spPr>
    </dgm:pt>
    <dgm:pt modelId="{143FACBA-FB69-402B-8D92-68DCE90EA86A}" type="pres">
      <dgm:prSet presAssocID="{F01D5F9E-ABC5-4560-ACB4-E6CFBC60BFF2}" presName="EmptyPlaceHolder" presStyleCnt="0"/>
      <dgm:spPr/>
    </dgm:pt>
    <dgm:pt modelId="{0587E036-7F91-482C-9B0A-860FD4CCD0E2}" type="pres">
      <dgm:prSet presAssocID="{36ABC0D0-B41E-401C-840C-2AFBE73989B4}" presName="spaceBetweenRectangles" presStyleCnt="0"/>
      <dgm:spPr/>
    </dgm:pt>
    <dgm:pt modelId="{795AD8F1-7B20-410C-90F4-2E04F4F4C93D}" type="pres">
      <dgm:prSet presAssocID="{454D56AF-0D14-43A4-A4AA-2274946C5116}" presName="composite" presStyleCnt="0"/>
      <dgm:spPr/>
    </dgm:pt>
    <dgm:pt modelId="{C5503B6E-C1DB-44F5-ABB8-38EF445ED1E8}" type="pres">
      <dgm:prSet presAssocID="{454D56AF-0D14-43A4-A4AA-2274946C5116}" presName="L1TextContainer" presStyleLbl="alignNode1" presStyleIdx="2" presStyleCnt="7">
        <dgm:presLayoutVars>
          <dgm:chMax val="1"/>
          <dgm:chPref val="1"/>
          <dgm:bulletEnabled val="1"/>
        </dgm:presLayoutVars>
      </dgm:prSet>
      <dgm:spPr/>
      <dgm:t>
        <a:bodyPr/>
        <a:lstStyle/>
        <a:p>
          <a:endParaRPr lang="en-US"/>
        </a:p>
      </dgm:t>
    </dgm:pt>
    <dgm:pt modelId="{FD7DE90B-3DDE-4250-BB93-6AFB95DB30C9}" type="pres">
      <dgm:prSet presAssocID="{454D56AF-0D14-43A4-A4AA-2274946C5116}" presName="L2TextContainerWrapper" presStyleCnt="0">
        <dgm:presLayoutVars>
          <dgm:bulletEnabled val="1"/>
        </dgm:presLayoutVars>
      </dgm:prSet>
      <dgm:spPr/>
    </dgm:pt>
    <dgm:pt modelId="{04897CD2-CF6F-4A55-8E79-1E7393B07B06}" type="pres">
      <dgm:prSet presAssocID="{454D56AF-0D14-43A4-A4AA-2274946C5116}" presName="L2TextContainer" presStyleLbl="bgAccFollowNode1" presStyleIdx="2" presStyleCnt="7" custScaleY="100539"/>
      <dgm:spPr/>
      <dgm:t>
        <a:bodyPr/>
        <a:lstStyle/>
        <a:p>
          <a:endParaRPr lang="en-US"/>
        </a:p>
      </dgm:t>
    </dgm:pt>
    <dgm:pt modelId="{30F499EF-86B9-43D4-9E36-2ADCD18D3C55}" type="pres">
      <dgm:prSet presAssocID="{454D56AF-0D14-43A4-A4AA-2274946C5116}" presName="FlexibleEmptyPlaceHolder" presStyleCnt="0"/>
      <dgm:spPr/>
    </dgm:pt>
    <dgm:pt modelId="{73ACB8E4-FFC1-49E5-BB46-1EBD63F3BF67}" type="pres">
      <dgm:prSet presAssocID="{454D56AF-0D14-43A4-A4AA-2274946C5116}" presName="ConnectLine" presStyleLbl="sibTrans1D1" presStyleIdx="2" presStyleCnt="7"/>
      <dgm:spPr>
        <a:ln w="19050">
          <a:solidFill>
            <a:schemeClr val="bg2"/>
          </a:solidFill>
        </a:ln>
      </dgm:spPr>
    </dgm:pt>
    <dgm:pt modelId="{FE89438A-B301-4219-9492-D30967496E8F}" type="pres">
      <dgm:prSet presAssocID="{454D56AF-0D14-43A4-A4AA-2274946C5116}" presName="ConnectorPoint" presStyleLbl="node1" presStyleIdx="2" presStyleCnt="7"/>
      <dgm:spPr>
        <a:prstGeom prst="ellipse">
          <a:avLst/>
        </a:prstGeom>
        <a:solidFill>
          <a:schemeClr val="accent2"/>
        </a:solidFill>
        <a:ln w="6350" cap="flat" cmpd="sng" algn="ctr">
          <a:noFill/>
          <a:prstDash val="solid"/>
          <a:miter lim="800000"/>
        </a:ln>
        <a:effectLst/>
      </dgm:spPr>
    </dgm:pt>
    <dgm:pt modelId="{80E00C49-A058-42B1-B4A9-8FC8989D4F58}" type="pres">
      <dgm:prSet presAssocID="{454D56AF-0D14-43A4-A4AA-2274946C5116}" presName="EmptyPlaceHolder" presStyleCnt="0"/>
      <dgm:spPr/>
    </dgm:pt>
    <dgm:pt modelId="{396E0C2C-79C3-4FCA-B5E5-8B3C2758C30F}" type="pres">
      <dgm:prSet presAssocID="{511F28C0-50D9-4CBB-862C-2AD0ACC17105}" presName="spaceBetweenRectangles" presStyleCnt="0"/>
      <dgm:spPr/>
    </dgm:pt>
    <dgm:pt modelId="{866B658A-D972-4AD8-A7E6-4082FD2CB001}" type="pres">
      <dgm:prSet presAssocID="{A7F4784E-75AE-4F03-B342-C71355D1ACCF}" presName="composite" presStyleCnt="0"/>
      <dgm:spPr/>
    </dgm:pt>
    <dgm:pt modelId="{CBCB6B30-5D46-4B19-B9DE-C0B7FB057712}" type="pres">
      <dgm:prSet presAssocID="{A7F4784E-75AE-4F03-B342-C71355D1ACCF}" presName="L1TextContainer" presStyleLbl="alignNode1" presStyleIdx="3" presStyleCnt="7">
        <dgm:presLayoutVars>
          <dgm:chMax val="1"/>
          <dgm:chPref val="1"/>
          <dgm:bulletEnabled val="1"/>
        </dgm:presLayoutVars>
      </dgm:prSet>
      <dgm:spPr/>
      <dgm:t>
        <a:bodyPr/>
        <a:lstStyle/>
        <a:p>
          <a:endParaRPr lang="en-US"/>
        </a:p>
      </dgm:t>
    </dgm:pt>
    <dgm:pt modelId="{746F6004-1265-4B16-B698-179F0477DB3D}" type="pres">
      <dgm:prSet presAssocID="{A7F4784E-75AE-4F03-B342-C71355D1ACCF}" presName="L2TextContainerWrapper" presStyleCnt="0">
        <dgm:presLayoutVars>
          <dgm:bulletEnabled val="1"/>
        </dgm:presLayoutVars>
      </dgm:prSet>
      <dgm:spPr/>
    </dgm:pt>
    <dgm:pt modelId="{95B1E40E-26D9-44C8-A99F-14EA44505DF3}" type="pres">
      <dgm:prSet presAssocID="{A7F4784E-75AE-4F03-B342-C71355D1ACCF}" presName="L2TextContainer" presStyleLbl="bgAccFollowNode1" presStyleIdx="3" presStyleCnt="7"/>
      <dgm:spPr/>
      <dgm:t>
        <a:bodyPr/>
        <a:lstStyle/>
        <a:p>
          <a:endParaRPr lang="en-US"/>
        </a:p>
      </dgm:t>
    </dgm:pt>
    <dgm:pt modelId="{752FC6D6-93A6-414C-B65D-6F2858E07E0C}" type="pres">
      <dgm:prSet presAssocID="{A7F4784E-75AE-4F03-B342-C71355D1ACCF}" presName="FlexibleEmptyPlaceHolder" presStyleCnt="0"/>
      <dgm:spPr/>
    </dgm:pt>
    <dgm:pt modelId="{BBBD3B06-9C30-48DB-A77E-5A358B1C6E78}" type="pres">
      <dgm:prSet presAssocID="{A7F4784E-75AE-4F03-B342-C71355D1ACCF}" presName="ConnectLine" presStyleLbl="sibTrans1D1" presStyleIdx="3" presStyleCnt="7"/>
      <dgm:spPr>
        <a:ln w="19050">
          <a:solidFill>
            <a:schemeClr val="bg2"/>
          </a:solidFill>
        </a:ln>
      </dgm:spPr>
    </dgm:pt>
    <dgm:pt modelId="{C574381E-6C24-436D-B265-4BCFEFA46591}" type="pres">
      <dgm:prSet presAssocID="{A7F4784E-75AE-4F03-B342-C71355D1ACCF}" presName="ConnectorPoint" presStyleLbl="node1" presStyleIdx="3" presStyleCnt="7"/>
      <dgm:spPr>
        <a:prstGeom prst="ellipse">
          <a:avLst/>
        </a:prstGeom>
        <a:solidFill>
          <a:schemeClr val="accent2"/>
        </a:solidFill>
        <a:ln w="6350" cap="flat" cmpd="sng" algn="ctr">
          <a:noFill/>
          <a:prstDash val="solid"/>
          <a:miter lim="800000"/>
        </a:ln>
        <a:effectLst/>
      </dgm:spPr>
    </dgm:pt>
    <dgm:pt modelId="{CC7E7566-0B46-4E0A-B951-BFE404664D2C}" type="pres">
      <dgm:prSet presAssocID="{A7F4784E-75AE-4F03-B342-C71355D1ACCF}" presName="EmptyPlaceHolder" presStyleCnt="0"/>
      <dgm:spPr/>
    </dgm:pt>
    <dgm:pt modelId="{F50C4635-5C0A-4C07-B5AD-BABD96009847}" type="pres">
      <dgm:prSet presAssocID="{3078DB00-0C2A-4587-8661-74E5E36CBCA7}" presName="spaceBetweenRectangles" presStyleCnt="0"/>
      <dgm:spPr/>
    </dgm:pt>
    <dgm:pt modelId="{5667DB6C-E90F-44DB-BFD7-8570D48D28D4}" type="pres">
      <dgm:prSet presAssocID="{A59C9EB4-4836-41EA-88FC-E68E29755DEF}" presName="composite" presStyleCnt="0"/>
      <dgm:spPr/>
    </dgm:pt>
    <dgm:pt modelId="{88F6D506-033B-4CA4-9572-41E373A6B43C}" type="pres">
      <dgm:prSet presAssocID="{A59C9EB4-4836-41EA-88FC-E68E29755DEF}" presName="L1TextContainer" presStyleLbl="alignNode1" presStyleIdx="4" presStyleCnt="7">
        <dgm:presLayoutVars>
          <dgm:chMax val="1"/>
          <dgm:chPref val="1"/>
          <dgm:bulletEnabled val="1"/>
        </dgm:presLayoutVars>
      </dgm:prSet>
      <dgm:spPr/>
      <dgm:t>
        <a:bodyPr/>
        <a:lstStyle/>
        <a:p>
          <a:endParaRPr lang="en-US"/>
        </a:p>
      </dgm:t>
    </dgm:pt>
    <dgm:pt modelId="{E3303ED6-54B9-4518-AD7C-3197102106EF}" type="pres">
      <dgm:prSet presAssocID="{A59C9EB4-4836-41EA-88FC-E68E29755DEF}" presName="L2TextContainerWrapper" presStyleCnt="0">
        <dgm:presLayoutVars>
          <dgm:bulletEnabled val="1"/>
        </dgm:presLayoutVars>
      </dgm:prSet>
      <dgm:spPr/>
    </dgm:pt>
    <dgm:pt modelId="{FE14A9FC-66E7-4679-B63E-054F98E59204}" type="pres">
      <dgm:prSet presAssocID="{A59C9EB4-4836-41EA-88FC-E68E29755DEF}" presName="L2TextContainer" presStyleLbl="bgAccFollowNode1" presStyleIdx="4" presStyleCnt="7"/>
      <dgm:spPr/>
      <dgm:t>
        <a:bodyPr/>
        <a:lstStyle/>
        <a:p>
          <a:endParaRPr lang="en-US"/>
        </a:p>
      </dgm:t>
    </dgm:pt>
    <dgm:pt modelId="{8F1DAFAE-685A-4EC1-8FC0-2EE182F59B78}" type="pres">
      <dgm:prSet presAssocID="{A59C9EB4-4836-41EA-88FC-E68E29755DEF}" presName="FlexibleEmptyPlaceHolder" presStyleCnt="0"/>
      <dgm:spPr/>
    </dgm:pt>
    <dgm:pt modelId="{4702B22B-8EB6-4454-9F8E-9A963F32B8A1}" type="pres">
      <dgm:prSet presAssocID="{A59C9EB4-4836-41EA-88FC-E68E29755DEF}" presName="ConnectLine" presStyleLbl="sibTrans1D1" presStyleIdx="4" presStyleCnt="7"/>
      <dgm:spPr>
        <a:ln w="19050">
          <a:solidFill>
            <a:schemeClr val="bg2"/>
          </a:solidFill>
        </a:ln>
      </dgm:spPr>
    </dgm:pt>
    <dgm:pt modelId="{F2E81385-B138-4A59-9452-A3C9AC4F2012}" type="pres">
      <dgm:prSet presAssocID="{A59C9EB4-4836-41EA-88FC-E68E29755DEF}" presName="ConnectorPoint" presStyleLbl="node1" presStyleIdx="4" presStyleCnt="7"/>
      <dgm:spPr>
        <a:prstGeom prst="ellipse">
          <a:avLst/>
        </a:prstGeom>
        <a:solidFill>
          <a:schemeClr val="accent2"/>
        </a:solidFill>
        <a:ln w="6350" cap="flat" cmpd="sng" algn="ctr">
          <a:noFill/>
          <a:prstDash val="solid"/>
          <a:miter lim="800000"/>
        </a:ln>
        <a:effectLst/>
      </dgm:spPr>
    </dgm:pt>
    <dgm:pt modelId="{00C34F8E-67EA-485C-B754-5C6C9BC871C5}" type="pres">
      <dgm:prSet presAssocID="{A59C9EB4-4836-41EA-88FC-E68E29755DEF}" presName="EmptyPlaceHolder" presStyleCnt="0"/>
      <dgm:spPr/>
    </dgm:pt>
    <dgm:pt modelId="{E2C470F7-A894-4A64-A64E-235B0E510421}" type="pres">
      <dgm:prSet presAssocID="{62C75627-0A71-4E35-B62B-749D8AB3C189}" presName="spaceBetweenRectangles" presStyleCnt="0"/>
      <dgm:spPr/>
    </dgm:pt>
    <dgm:pt modelId="{6AA3FB3F-E213-4147-93D1-22B952CDFE17}" type="pres">
      <dgm:prSet presAssocID="{2DC4903D-31E8-4ED6-875F-63877788B702}" presName="composite" presStyleCnt="0"/>
      <dgm:spPr/>
    </dgm:pt>
    <dgm:pt modelId="{270971D8-F05B-4392-88C0-D9921BB5F6B0}" type="pres">
      <dgm:prSet presAssocID="{2DC4903D-31E8-4ED6-875F-63877788B702}" presName="L1TextContainer" presStyleLbl="alignNode1" presStyleIdx="5" presStyleCnt="7">
        <dgm:presLayoutVars>
          <dgm:chMax val="1"/>
          <dgm:chPref val="1"/>
          <dgm:bulletEnabled val="1"/>
        </dgm:presLayoutVars>
      </dgm:prSet>
      <dgm:spPr/>
      <dgm:t>
        <a:bodyPr/>
        <a:lstStyle/>
        <a:p>
          <a:endParaRPr lang="en-US"/>
        </a:p>
      </dgm:t>
    </dgm:pt>
    <dgm:pt modelId="{68B34C20-0EE9-4A51-9634-702BEA794899}" type="pres">
      <dgm:prSet presAssocID="{2DC4903D-31E8-4ED6-875F-63877788B702}" presName="L2TextContainerWrapper" presStyleCnt="0">
        <dgm:presLayoutVars>
          <dgm:bulletEnabled val="1"/>
        </dgm:presLayoutVars>
      </dgm:prSet>
      <dgm:spPr/>
    </dgm:pt>
    <dgm:pt modelId="{1D60394B-1800-4790-9694-08B1C1D1B34D}" type="pres">
      <dgm:prSet presAssocID="{2DC4903D-31E8-4ED6-875F-63877788B702}" presName="L2TextContainer" presStyleLbl="bgAccFollowNode1" presStyleIdx="5" presStyleCnt="7"/>
      <dgm:spPr/>
      <dgm:t>
        <a:bodyPr/>
        <a:lstStyle/>
        <a:p>
          <a:endParaRPr lang="en-US"/>
        </a:p>
      </dgm:t>
    </dgm:pt>
    <dgm:pt modelId="{F7828579-24D8-4EC2-A1D6-344D5AD522E4}" type="pres">
      <dgm:prSet presAssocID="{2DC4903D-31E8-4ED6-875F-63877788B702}" presName="FlexibleEmptyPlaceHolder" presStyleCnt="0"/>
      <dgm:spPr/>
    </dgm:pt>
    <dgm:pt modelId="{59F1EF41-14EA-48EE-A559-118169DBDB24}" type="pres">
      <dgm:prSet presAssocID="{2DC4903D-31E8-4ED6-875F-63877788B702}" presName="ConnectLine" presStyleLbl="sibTrans1D1" presStyleIdx="5" presStyleCnt="7"/>
      <dgm:spPr>
        <a:ln w="19050">
          <a:solidFill>
            <a:schemeClr val="bg2"/>
          </a:solidFill>
        </a:ln>
      </dgm:spPr>
    </dgm:pt>
    <dgm:pt modelId="{8E0947F0-E28B-4B2E-B1D6-BFEED1AF012B}" type="pres">
      <dgm:prSet presAssocID="{2DC4903D-31E8-4ED6-875F-63877788B702}" presName="ConnectorPoint" presStyleLbl="node1" presStyleIdx="5" presStyleCnt="7"/>
      <dgm:spPr>
        <a:prstGeom prst="ellipse">
          <a:avLst/>
        </a:prstGeom>
        <a:solidFill>
          <a:schemeClr val="accent2"/>
        </a:solidFill>
        <a:ln w="6350" cap="flat" cmpd="sng" algn="ctr">
          <a:noFill/>
          <a:prstDash val="solid"/>
          <a:miter lim="800000"/>
        </a:ln>
        <a:effectLst/>
      </dgm:spPr>
    </dgm:pt>
    <dgm:pt modelId="{6BA99215-8D0D-4B24-ACDB-B8619064A20A}" type="pres">
      <dgm:prSet presAssocID="{2DC4903D-31E8-4ED6-875F-63877788B702}" presName="EmptyPlaceHolder" presStyleCnt="0"/>
      <dgm:spPr/>
    </dgm:pt>
    <dgm:pt modelId="{9B2B8A77-95BF-4B3D-B7A2-74A64BEAD033}" type="pres">
      <dgm:prSet presAssocID="{EBFDEA83-93E5-4D72-A672-078838B258F5}" presName="spaceBetweenRectangles" presStyleCnt="0"/>
      <dgm:spPr/>
    </dgm:pt>
    <dgm:pt modelId="{CB500B18-4CCC-44D0-A7EE-E63EC340604C}" type="pres">
      <dgm:prSet presAssocID="{8A93A940-284B-49B0-9D89-5FA2B3B3C7E5}" presName="composite" presStyleCnt="0"/>
      <dgm:spPr/>
    </dgm:pt>
    <dgm:pt modelId="{A7F04B95-81DC-4C70-990B-FEE82F4C63E7}" type="pres">
      <dgm:prSet presAssocID="{8A93A940-284B-49B0-9D89-5FA2B3B3C7E5}" presName="L1TextContainer" presStyleLbl="alignNode1" presStyleIdx="6" presStyleCnt="7">
        <dgm:presLayoutVars>
          <dgm:chMax val="1"/>
          <dgm:chPref val="1"/>
          <dgm:bulletEnabled val="1"/>
        </dgm:presLayoutVars>
      </dgm:prSet>
      <dgm:spPr/>
      <dgm:t>
        <a:bodyPr/>
        <a:lstStyle/>
        <a:p>
          <a:endParaRPr lang="en-US"/>
        </a:p>
      </dgm:t>
    </dgm:pt>
    <dgm:pt modelId="{16384FAB-C600-47F1-91A6-2EF972F345F9}" type="pres">
      <dgm:prSet presAssocID="{8A93A940-284B-49B0-9D89-5FA2B3B3C7E5}" presName="L2TextContainerWrapper" presStyleCnt="0">
        <dgm:presLayoutVars>
          <dgm:bulletEnabled val="1"/>
        </dgm:presLayoutVars>
      </dgm:prSet>
      <dgm:spPr/>
    </dgm:pt>
    <dgm:pt modelId="{725F2AEF-0925-4411-A89A-5976D96BC3B1}" type="pres">
      <dgm:prSet presAssocID="{8A93A940-284B-49B0-9D89-5FA2B3B3C7E5}" presName="L2TextContainer" presStyleLbl="bgAccFollowNode1" presStyleIdx="6" presStyleCnt="7" custScaleY="102496"/>
      <dgm:spPr/>
      <dgm:t>
        <a:bodyPr/>
        <a:lstStyle/>
        <a:p>
          <a:endParaRPr lang="en-US"/>
        </a:p>
      </dgm:t>
    </dgm:pt>
    <dgm:pt modelId="{F1CEE27F-E297-4972-B373-BDB021CAF74B}" type="pres">
      <dgm:prSet presAssocID="{8A93A940-284B-49B0-9D89-5FA2B3B3C7E5}" presName="FlexibleEmptyPlaceHolder" presStyleCnt="0"/>
      <dgm:spPr/>
    </dgm:pt>
    <dgm:pt modelId="{3F1F843F-8CAA-4ECF-B5A2-211D6C43D3C6}" type="pres">
      <dgm:prSet presAssocID="{8A93A940-284B-49B0-9D89-5FA2B3B3C7E5}" presName="ConnectLine" presStyleLbl="sibTrans1D1" presStyleIdx="6" presStyleCnt="7"/>
      <dgm:spPr>
        <a:ln w="19050">
          <a:solidFill>
            <a:schemeClr val="bg2"/>
          </a:solidFill>
        </a:ln>
      </dgm:spPr>
    </dgm:pt>
    <dgm:pt modelId="{53B98CC0-1029-46A6-8053-0933F88F7705}" type="pres">
      <dgm:prSet presAssocID="{8A93A940-284B-49B0-9D89-5FA2B3B3C7E5}" presName="ConnectorPoint" presStyleLbl="node1" presStyleIdx="6" presStyleCnt="7"/>
      <dgm:spPr>
        <a:prstGeom prst="ellipse">
          <a:avLst/>
        </a:prstGeom>
        <a:solidFill>
          <a:schemeClr val="accent2"/>
        </a:solidFill>
        <a:ln w="6350" cap="flat" cmpd="sng" algn="ctr">
          <a:noFill/>
          <a:prstDash val="solid"/>
          <a:miter lim="800000"/>
        </a:ln>
        <a:effectLst/>
      </dgm:spPr>
    </dgm:pt>
    <dgm:pt modelId="{ED7FD386-E91E-4500-9B1B-A5B2EA2DCD9E}" type="pres">
      <dgm:prSet presAssocID="{8A93A940-284B-49B0-9D89-5FA2B3B3C7E5}" presName="EmptyPlaceHolder" presStyleCnt="0"/>
      <dgm:spPr/>
    </dgm:pt>
  </dgm:ptLst>
  <dgm:cxnLst>
    <dgm:cxn modelId="{078029A2-947D-4D6B-B786-5B31CB659BA9}" type="presOf" srcId="{A59C9EB4-4836-41EA-88FC-E68E29755DEF}" destId="{88F6D506-033B-4CA4-9572-41E373A6B43C}" srcOrd="0" destOrd="0" presId="urn:microsoft.com/office/officeart/2017/3/layout/HorizontalLabelsTimeline"/>
    <dgm:cxn modelId="{47F4D29A-7D65-4C2F-8677-61780F0F1118}" srcId="{F01D5F9E-ABC5-4560-ACB4-E6CFBC60BFF2}" destId="{47BE8E0B-496B-44FC-825E-C2A10D821DC9}" srcOrd="0" destOrd="0" parTransId="{26C37286-A207-4C3A-8F03-B64C4EB72DB8}" sibTransId="{258C30B8-1EDE-458F-9BAB-BD0E5C8E1BF9}"/>
    <dgm:cxn modelId="{C2A8B52A-540B-46B5-A43B-27FAF06A13EF}" srcId="{FF3CD410-5E2E-4080-A893-907D31D22CB3}" destId="{A59C9EB4-4836-41EA-88FC-E68E29755DEF}" srcOrd="4" destOrd="0" parTransId="{C486CA18-5D6B-49AD-B92C-52313E993EC5}" sibTransId="{62C75627-0A71-4E35-B62B-749D8AB3C189}"/>
    <dgm:cxn modelId="{5BF3B7B1-A779-4E2D-8625-77DE0CA38FEE}" srcId="{FF3CD410-5E2E-4080-A893-907D31D22CB3}" destId="{D423FB80-F2BD-4DDE-80B1-76F84FE09A02}" srcOrd="0" destOrd="0" parTransId="{9B1CA3FF-D252-4AF5-8F50-CFC93ACA9175}" sibTransId="{EBE862E1-9761-4AA7-AA00-BD79FA3B27DD}"/>
    <dgm:cxn modelId="{5A3B2130-5035-4E61-92B1-343AA432C9DF}" srcId="{FF3CD410-5E2E-4080-A893-907D31D22CB3}" destId="{454D56AF-0D14-43A4-A4AA-2274946C5116}" srcOrd="2" destOrd="0" parTransId="{340931FA-0A09-49B9-99A7-6650F93FDC08}" sibTransId="{511F28C0-50D9-4CBB-862C-2AD0ACC17105}"/>
    <dgm:cxn modelId="{935F274E-0D61-4EDD-92A7-9CA37702DC15}" type="presOf" srcId="{2DC4903D-31E8-4ED6-875F-63877788B702}" destId="{270971D8-F05B-4392-88C0-D9921BB5F6B0}" srcOrd="0" destOrd="0" presId="urn:microsoft.com/office/officeart/2017/3/layout/HorizontalLabelsTimeline"/>
    <dgm:cxn modelId="{4F0EAB3D-D6DC-4270-A428-F626A2666D2A}" type="presOf" srcId="{8A93A940-284B-49B0-9D89-5FA2B3B3C7E5}" destId="{A7F04B95-81DC-4C70-990B-FEE82F4C63E7}" srcOrd="0" destOrd="0" presId="urn:microsoft.com/office/officeart/2017/3/layout/HorizontalLabelsTimeline"/>
    <dgm:cxn modelId="{2C87A39F-871C-45C6-8C22-A8C358151D70}" type="presOf" srcId="{A7F4784E-75AE-4F03-B342-C71355D1ACCF}" destId="{CBCB6B30-5D46-4B19-B9DE-C0B7FB057712}" srcOrd="0" destOrd="0" presId="urn:microsoft.com/office/officeart/2017/3/layout/HorizontalLabelsTimeline"/>
    <dgm:cxn modelId="{186572D2-DD3E-469C-B4C6-FC405845D66C}" type="presOf" srcId="{3280BE73-5C4D-4941-9102-E5930904556F}" destId="{04897CD2-CF6F-4A55-8E79-1E7393B07B06}" srcOrd="0" destOrd="0" presId="urn:microsoft.com/office/officeart/2017/3/layout/HorizontalLabelsTimeline"/>
    <dgm:cxn modelId="{270F1A8F-053B-4B29-B86C-B8D01B394942}" type="presOf" srcId="{CF564C6C-7771-4FD5-B851-B5B84730268F}" destId="{FE14A9FC-66E7-4679-B63E-054F98E59204}" srcOrd="0" destOrd="0" presId="urn:microsoft.com/office/officeart/2017/3/layout/HorizontalLabelsTimeline"/>
    <dgm:cxn modelId="{913E9CE7-B8A6-4506-ADA2-FB6349E99383}" type="presOf" srcId="{A9FB790A-3E33-4887-962E-7206A01AD84F}" destId="{1D60394B-1800-4790-9694-08B1C1D1B34D}" srcOrd="0" destOrd="0" presId="urn:microsoft.com/office/officeart/2017/3/layout/HorizontalLabelsTimeline"/>
    <dgm:cxn modelId="{68D35F9D-DABF-4E5A-94D4-F988D8E84907}" srcId="{D423FB80-F2BD-4DDE-80B1-76F84FE09A02}" destId="{245E128E-7700-4C91-9411-CDD1DCA94D67}" srcOrd="0" destOrd="0" parTransId="{B4D95EBA-0423-4AFA-B379-E030341B1F23}" sibTransId="{4963BA97-D4C5-477B-9B0D-68DB38F61579}"/>
    <dgm:cxn modelId="{6AEB3B94-8522-4F42-A6BC-BC55C5AED92F}" srcId="{8A93A940-284B-49B0-9D89-5FA2B3B3C7E5}" destId="{6BA5F3BE-D53A-42E0-A7FE-674B99BD07E6}" srcOrd="0" destOrd="0" parTransId="{9484BBA1-86EE-4AA2-B94A-A26EED0EFB1E}" sibTransId="{48C67DB7-8AA6-454C-83AE-A16B3B9F45FF}"/>
    <dgm:cxn modelId="{0850A4D5-F517-4BE2-AE27-9281E3729461}" type="presOf" srcId="{454D56AF-0D14-43A4-A4AA-2274946C5116}" destId="{C5503B6E-C1DB-44F5-ABB8-38EF445ED1E8}" srcOrd="0" destOrd="0" presId="urn:microsoft.com/office/officeart/2017/3/layout/HorizontalLabelsTimeline"/>
    <dgm:cxn modelId="{F235FFA2-7CA0-45AA-B8F8-6565B3CBFFC6}" type="presOf" srcId="{6BA5F3BE-D53A-42E0-A7FE-674B99BD07E6}" destId="{725F2AEF-0925-4411-A89A-5976D96BC3B1}" srcOrd="0" destOrd="0" presId="urn:microsoft.com/office/officeart/2017/3/layout/HorizontalLabelsTimeline"/>
    <dgm:cxn modelId="{C436E05B-3981-4E5A-BD66-5DBD06BC52A1}" type="presOf" srcId="{F01D5F9E-ABC5-4560-ACB4-E6CFBC60BFF2}" destId="{5C68C37A-C349-49AE-97A1-63D110D2C7D1}" srcOrd="0" destOrd="0" presId="urn:microsoft.com/office/officeart/2017/3/layout/HorizontalLabelsTimeline"/>
    <dgm:cxn modelId="{5F80C7E1-A7BD-418E-A665-3DAF3DEDF5A4}" srcId="{A59C9EB4-4836-41EA-88FC-E68E29755DEF}" destId="{CF564C6C-7771-4FD5-B851-B5B84730268F}" srcOrd="0" destOrd="0" parTransId="{5A57A755-D716-4DC9-9A51-20693042AFC8}" sibTransId="{024A7FBC-BB10-4242-BAF3-82678A4C13DA}"/>
    <dgm:cxn modelId="{7749B4AD-5089-49E7-8F6B-1B2382C9B50E}" srcId="{A7F4784E-75AE-4F03-B342-C71355D1ACCF}" destId="{1827863D-2FA1-48D1-81C4-0E7D31ADB47E}" srcOrd="0" destOrd="0" parTransId="{B426C98F-7250-4E9E-84CB-E9FC83F8CB06}" sibTransId="{D0D7EB30-49F6-43D6-AF40-1B9302B3ADF0}"/>
    <dgm:cxn modelId="{F68895C0-3F1F-4678-B72B-DB82A8D7873D}" type="presOf" srcId="{245E128E-7700-4C91-9411-CDD1DCA94D67}" destId="{255B3FC7-BD87-4810-87ED-7952D0F23157}" srcOrd="0" destOrd="0" presId="urn:microsoft.com/office/officeart/2017/3/layout/HorizontalLabelsTimeline"/>
    <dgm:cxn modelId="{B9B38C7F-D679-4A39-B742-6501D3961044}" srcId="{454D56AF-0D14-43A4-A4AA-2274946C5116}" destId="{3280BE73-5C4D-4941-9102-E5930904556F}" srcOrd="0" destOrd="0" parTransId="{596FE3BE-79D4-47E4-8416-EDF8385B1DE9}" sibTransId="{8E22D1FB-CF90-47F0-B06E-C66C75D54226}"/>
    <dgm:cxn modelId="{24FE186F-F804-46F5-9C2D-96C1655A06BB}" type="presOf" srcId="{FF3CD410-5E2E-4080-A893-907D31D22CB3}" destId="{687CC7BD-79EF-4A0F-BDD3-809BFA49E6BE}" srcOrd="0" destOrd="0" presId="urn:microsoft.com/office/officeart/2017/3/layout/HorizontalLabelsTimeline"/>
    <dgm:cxn modelId="{EADCFF1E-172D-4C2D-BDB4-9D2B19597296}" type="presOf" srcId="{47BE8E0B-496B-44FC-825E-C2A10D821DC9}" destId="{A01D9671-7007-4F3F-98D6-A9730C5B45E4}" srcOrd="0" destOrd="0" presId="urn:microsoft.com/office/officeart/2017/3/layout/HorizontalLabelsTimeline"/>
    <dgm:cxn modelId="{A319CB69-6926-431D-A805-EACBFA83FA66}" srcId="{FF3CD410-5E2E-4080-A893-907D31D22CB3}" destId="{2DC4903D-31E8-4ED6-875F-63877788B702}" srcOrd="5" destOrd="0" parTransId="{A18F8C20-9A13-44DB-9E45-C2DE49ACE5D9}" sibTransId="{EBFDEA83-93E5-4D72-A672-078838B258F5}"/>
    <dgm:cxn modelId="{33DFDD33-182D-44AF-9877-B1DCECE3CC9D}" srcId="{FF3CD410-5E2E-4080-A893-907D31D22CB3}" destId="{A7F4784E-75AE-4F03-B342-C71355D1ACCF}" srcOrd="3" destOrd="0" parTransId="{E8170CB0-7D27-4024-BF4D-F79F86202313}" sibTransId="{3078DB00-0C2A-4587-8661-74E5E36CBCA7}"/>
    <dgm:cxn modelId="{4B61AF65-3991-4A24-9475-D4AA0127738F}" srcId="{FF3CD410-5E2E-4080-A893-907D31D22CB3}" destId="{F01D5F9E-ABC5-4560-ACB4-E6CFBC60BFF2}" srcOrd="1" destOrd="0" parTransId="{FEAC3315-4B36-4E3C-89B3-70A50C7F13CC}" sibTransId="{36ABC0D0-B41E-401C-840C-2AFBE73989B4}"/>
    <dgm:cxn modelId="{982D7B44-1518-4DD0-82D4-8A3901DD95E9}" srcId="{FF3CD410-5E2E-4080-A893-907D31D22CB3}" destId="{8A93A940-284B-49B0-9D89-5FA2B3B3C7E5}" srcOrd="6" destOrd="0" parTransId="{CD96219D-3688-4138-ACC9-901ED9FEACCC}" sibTransId="{E0447E4A-3C15-4884-AEBE-804149EBD331}"/>
    <dgm:cxn modelId="{59B27383-B045-4BF7-93D0-B9D2CB156BC5}" type="presOf" srcId="{1827863D-2FA1-48D1-81C4-0E7D31ADB47E}" destId="{95B1E40E-26D9-44C8-A99F-14EA44505DF3}" srcOrd="0" destOrd="0" presId="urn:microsoft.com/office/officeart/2017/3/layout/HorizontalLabelsTimeline"/>
    <dgm:cxn modelId="{607143D0-C26B-448B-8E8C-A8A46198F0C6}" srcId="{2DC4903D-31E8-4ED6-875F-63877788B702}" destId="{A9FB790A-3E33-4887-962E-7206A01AD84F}" srcOrd="0" destOrd="0" parTransId="{2E34BE83-4A83-4B5F-8976-D4AC57FE5007}" sibTransId="{A18338C2-0675-4B1C-898F-3D939F41C34C}"/>
    <dgm:cxn modelId="{FAEC57FD-E661-46F9-8FC2-72568E9086CE}" type="presOf" srcId="{D423FB80-F2BD-4DDE-80B1-76F84FE09A02}" destId="{64E37A6A-8F95-4F28-92FC-1FE8089D7DAF}" srcOrd="0" destOrd="0" presId="urn:microsoft.com/office/officeart/2017/3/layout/HorizontalLabelsTimeline"/>
    <dgm:cxn modelId="{41A1825C-6B33-4866-A7F1-A86BC36862B3}" type="presParOf" srcId="{687CC7BD-79EF-4A0F-BDD3-809BFA49E6BE}" destId="{6168B371-2815-4661-9209-F8A29814ADCC}" srcOrd="0" destOrd="0" presId="urn:microsoft.com/office/officeart/2017/3/layout/HorizontalLabelsTimeline"/>
    <dgm:cxn modelId="{281FC94C-5AAC-413C-803D-BB6EEF9AD3A6}" type="presParOf" srcId="{687CC7BD-79EF-4A0F-BDD3-809BFA49E6BE}" destId="{4C5F54B5-504F-4069-AF1D-9A370FBD268C}" srcOrd="1" destOrd="0" presId="urn:microsoft.com/office/officeart/2017/3/layout/HorizontalLabelsTimeline"/>
    <dgm:cxn modelId="{CFDEA283-4601-4089-8563-A85225CFEF1D}" type="presParOf" srcId="{4C5F54B5-504F-4069-AF1D-9A370FBD268C}" destId="{34539F78-7536-446A-B749-4315D26F2C4E}" srcOrd="0" destOrd="0" presId="urn:microsoft.com/office/officeart/2017/3/layout/HorizontalLabelsTimeline"/>
    <dgm:cxn modelId="{8A5756AD-D676-4F95-8A8A-CDE3EA13E14C}" type="presParOf" srcId="{34539F78-7536-446A-B749-4315D26F2C4E}" destId="{64E37A6A-8F95-4F28-92FC-1FE8089D7DAF}" srcOrd="0" destOrd="0" presId="urn:microsoft.com/office/officeart/2017/3/layout/HorizontalLabelsTimeline"/>
    <dgm:cxn modelId="{C64DD621-F766-410D-81AE-A692FE379207}" type="presParOf" srcId="{34539F78-7536-446A-B749-4315D26F2C4E}" destId="{301B11E7-9AB9-40DA-A950-87C47281308D}" srcOrd="1" destOrd="0" presId="urn:microsoft.com/office/officeart/2017/3/layout/HorizontalLabelsTimeline"/>
    <dgm:cxn modelId="{72141621-AC11-4C6D-A617-B6CF19C76AAE}" type="presParOf" srcId="{301B11E7-9AB9-40DA-A950-87C47281308D}" destId="{255B3FC7-BD87-4810-87ED-7952D0F23157}" srcOrd="0" destOrd="0" presId="urn:microsoft.com/office/officeart/2017/3/layout/HorizontalLabelsTimeline"/>
    <dgm:cxn modelId="{C728B947-ADB2-406E-9206-93298476CEFD}" type="presParOf" srcId="{301B11E7-9AB9-40DA-A950-87C47281308D}" destId="{4B545162-9690-412E-B970-54DA905B44AF}" srcOrd="1" destOrd="0" presId="urn:microsoft.com/office/officeart/2017/3/layout/HorizontalLabelsTimeline"/>
    <dgm:cxn modelId="{9B7FD2A9-25B9-477B-AC6A-FE14BD3BFF32}" type="presParOf" srcId="{34539F78-7536-446A-B749-4315D26F2C4E}" destId="{DF478A7F-4668-4E0A-86F7-C1205CF5AA73}" srcOrd="2" destOrd="0" presId="urn:microsoft.com/office/officeart/2017/3/layout/HorizontalLabelsTimeline"/>
    <dgm:cxn modelId="{A1F8B173-85E4-4ED9-BFF5-CF116D6F7CE3}" type="presParOf" srcId="{34539F78-7536-446A-B749-4315D26F2C4E}" destId="{6D7F9BE3-3008-4E5E-96F3-C71D72649902}" srcOrd="3" destOrd="0" presId="urn:microsoft.com/office/officeart/2017/3/layout/HorizontalLabelsTimeline"/>
    <dgm:cxn modelId="{74F580D4-41FC-4B1B-82E4-22FCC2246045}" type="presParOf" srcId="{34539F78-7536-446A-B749-4315D26F2C4E}" destId="{02633C3C-6589-41FB-998C-85A7548107A4}" srcOrd="4" destOrd="0" presId="urn:microsoft.com/office/officeart/2017/3/layout/HorizontalLabelsTimeline"/>
    <dgm:cxn modelId="{ACB72553-49A5-440C-B1C8-D7D8CFF44BD6}" type="presParOf" srcId="{4C5F54B5-504F-4069-AF1D-9A370FBD268C}" destId="{41467129-B2CC-4E38-A5B2-56D30FA28409}" srcOrd="1" destOrd="0" presId="urn:microsoft.com/office/officeart/2017/3/layout/HorizontalLabelsTimeline"/>
    <dgm:cxn modelId="{25113ECB-44A4-43A3-B2D0-D47302F35B26}" type="presParOf" srcId="{4C5F54B5-504F-4069-AF1D-9A370FBD268C}" destId="{C7F26193-F277-4FC2-96E8-E896E5EFC9BC}" srcOrd="2" destOrd="0" presId="urn:microsoft.com/office/officeart/2017/3/layout/HorizontalLabelsTimeline"/>
    <dgm:cxn modelId="{AEF2036D-29F6-4431-8357-64776A18B655}" type="presParOf" srcId="{C7F26193-F277-4FC2-96E8-E896E5EFC9BC}" destId="{5C68C37A-C349-49AE-97A1-63D110D2C7D1}" srcOrd="0" destOrd="0" presId="urn:microsoft.com/office/officeart/2017/3/layout/HorizontalLabelsTimeline"/>
    <dgm:cxn modelId="{51F9D33C-AECD-4F33-B2DA-43CF6B93002F}" type="presParOf" srcId="{C7F26193-F277-4FC2-96E8-E896E5EFC9BC}" destId="{3E3F09C6-0C94-40B1-A308-6929444363D4}" srcOrd="1" destOrd="0" presId="urn:microsoft.com/office/officeart/2017/3/layout/HorizontalLabelsTimeline"/>
    <dgm:cxn modelId="{17B9A51D-D490-4C54-B91D-5CD40783571D}" type="presParOf" srcId="{3E3F09C6-0C94-40B1-A308-6929444363D4}" destId="{A01D9671-7007-4F3F-98D6-A9730C5B45E4}" srcOrd="0" destOrd="0" presId="urn:microsoft.com/office/officeart/2017/3/layout/HorizontalLabelsTimeline"/>
    <dgm:cxn modelId="{A6AAA60B-E979-47B8-A997-DB62C715690F}" type="presParOf" srcId="{3E3F09C6-0C94-40B1-A308-6929444363D4}" destId="{65C95A24-31B5-46D2-BCB4-07372ABDD6F2}" srcOrd="1" destOrd="0" presId="urn:microsoft.com/office/officeart/2017/3/layout/HorizontalLabelsTimeline"/>
    <dgm:cxn modelId="{05694172-1DAF-4D9C-BBD9-0794366FCD56}" type="presParOf" srcId="{C7F26193-F277-4FC2-96E8-E896E5EFC9BC}" destId="{D4347EDB-4883-4C4B-A672-6266C9702B5A}" srcOrd="2" destOrd="0" presId="urn:microsoft.com/office/officeart/2017/3/layout/HorizontalLabelsTimeline"/>
    <dgm:cxn modelId="{BC9943FE-1230-4FDB-A7D8-898D013B9350}" type="presParOf" srcId="{C7F26193-F277-4FC2-96E8-E896E5EFC9BC}" destId="{D10813CD-B7B7-4CC7-9B2D-B5AE3D30A4DA}" srcOrd="3" destOrd="0" presId="urn:microsoft.com/office/officeart/2017/3/layout/HorizontalLabelsTimeline"/>
    <dgm:cxn modelId="{084C9897-3EE7-44CF-9F38-C9A562B67975}" type="presParOf" srcId="{C7F26193-F277-4FC2-96E8-E896E5EFC9BC}" destId="{143FACBA-FB69-402B-8D92-68DCE90EA86A}" srcOrd="4" destOrd="0" presId="urn:microsoft.com/office/officeart/2017/3/layout/HorizontalLabelsTimeline"/>
    <dgm:cxn modelId="{3DFFAC5F-0847-4E2F-A4CD-4FB95268ED8C}" type="presParOf" srcId="{4C5F54B5-504F-4069-AF1D-9A370FBD268C}" destId="{0587E036-7F91-482C-9B0A-860FD4CCD0E2}" srcOrd="3" destOrd="0" presId="urn:microsoft.com/office/officeart/2017/3/layout/HorizontalLabelsTimeline"/>
    <dgm:cxn modelId="{0C2CFEA1-3FB4-47D5-BA0C-2B2C20EB640F}" type="presParOf" srcId="{4C5F54B5-504F-4069-AF1D-9A370FBD268C}" destId="{795AD8F1-7B20-410C-90F4-2E04F4F4C93D}" srcOrd="4" destOrd="0" presId="urn:microsoft.com/office/officeart/2017/3/layout/HorizontalLabelsTimeline"/>
    <dgm:cxn modelId="{5EA692BD-507A-40EE-B699-B1F92E600F62}" type="presParOf" srcId="{795AD8F1-7B20-410C-90F4-2E04F4F4C93D}" destId="{C5503B6E-C1DB-44F5-ABB8-38EF445ED1E8}" srcOrd="0" destOrd="0" presId="urn:microsoft.com/office/officeart/2017/3/layout/HorizontalLabelsTimeline"/>
    <dgm:cxn modelId="{84215AA0-8ED4-45B6-8451-521906DE0059}" type="presParOf" srcId="{795AD8F1-7B20-410C-90F4-2E04F4F4C93D}" destId="{FD7DE90B-3DDE-4250-BB93-6AFB95DB30C9}" srcOrd="1" destOrd="0" presId="urn:microsoft.com/office/officeart/2017/3/layout/HorizontalLabelsTimeline"/>
    <dgm:cxn modelId="{CD1AF92D-7CB7-4156-9C24-3DD50EA4D129}" type="presParOf" srcId="{FD7DE90B-3DDE-4250-BB93-6AFB95DB30C9}" destId="{04897CD2-CF6F-4A55-8E79-1E7393B07B06}" srcOrd="0" destOrd="0" presId="urn:microsoft.com/office/officeart/2017/3/layout/HorizontalLabelsTimeline"/>
    <dgm:cxn modelId="{E596D201-A9A8-46AA-BA6C-731E186DBB6C}" type="presParOf" srcId="{FD7DE90B-3DDE-4250-BB93-6AFB95DB30C9}" destId="{30F499EF-86B9-43D4-9E36-2ADCD18D3C55}" srcOrd="1" destOrd="0" presId="urn:microsoft.com/office/officeart/2017/3/layout/HorizontalLabelsTimeline"/>
    <dgm:cxn modelId="{7D0F95A1-0D0D-4B3A-AD37-1D9E68A59E7B}" type="presParOf" srcId="{795AD8F1-7B20-410C-90F4-2E04F4F4C93D}" destId="{73ACB8E4-FFC1-49E5-BB46-1EBD63F3BF67}" srcOrd="2" destOrd="0" presId="urn:microsoft.com/office/officeart/2017/3/layout/HorizontalLabelsTimeline"/>
    <dgm:cxn modelId="{A5FB3F07-307E-4B9C-AF1B-722131ED4362}" type="presParOf" srcId="{795AD8F1-7B20-410C-90F4-2E04F4F4C93D}" destId="{FE89438A-B301-4219-9492-D30967496E8F}" srcOrd="3" destOrd="0" presId="urn:microsoft.com/office/officeart/2017/3/layout/HorizontalLabelsTimeline"/>
    <dgm:cxn modelId="{2F2BB858-3070-4463-950E-16B32D1FC1A0}" type="presParOf" srcId="{795AD8F1-7B20-410C-90F4-2E04F4F4C93D}" destId="{80E00C49-A058-42B1-B4A9-8FC8989D4F58}" srcOrd="4" destOrd="0" presId="urn:microsoft.com/office/officeart/2017/3/layout/HorizontalLabelsTimeline"/>
    <dgm:cxn modelId="{4CFFAECA-C6E6-463A-90AA-C4DEAB87918A}" type="presParOf" srcId="{4C5F54B5-504F-4069-AF1D-9A370FBD268C}" destId="{396E0C2C-79C3-4FCA-B5E5-8B3C2758C30F}" srcOrd="5" destOrd="0" presId="urn:microsoft.com/office/officeart/2017/3/layout/HorizontalLabelsTimeline"/>
    <dgm:cxn modelId="{28A719F5-6237-4C83-8EB7-BB9ACE657CCA}" type="presParOf" srcId="{4C5F54B5-504F-4069-AF1D-9A370FBD268C}" destId="{866B658A-D972-4AD8-A7E6-4082FD2CB001}" srcOrd="6" destOrd="0" presId="urn:microsoft.com/office/officeart/2017/3/layout/HorizontalLabelsTimeline"/>
    <dgm:cxn modelId="{E55C2317-CDB7-4C64-95C4-C04303FBB96A}" type="presParOf" srcId="{866B658A-D972-4AD8-A7E6-4082FD2CB001}" destId="{CBCB6B30-5D46-4B19-B9DE-C0B7FB057712}" srcOrd="0" destOrd="0" presId="urn:microsoft.com/office/officeart/2017/3/layout/HorizontalLabelsTimeline"/>
    <dgm:cxn modelId="{2E742A39-B2D8-41E7-938B-B4FE7E0F1794}" type="presParOf" srcId="{866B658A-D972-4AD8-A7E6-4082FD2CB001}" destId="{746F6004-1265-4B16-B698-179F0477DB3D}" srcOrd="1" destOrd="0" presId="urn:microsoft.com/office/officeart/2017/3/layout/HorizontalLabelsTimeline"/>
    <dgm:cxn modelId="{000BAB58-4AA6-43D9-89B5-0C604F29C6EA}" type="presParOf" srcId="{746F6004-1265-4B16-B698-179F0477DB3D}" destId="{95B1E40E-26D9-44C8-A99F-14EA44505DF3}" srcOrd="0" destOrd="0" presId="urn:microsoft.com/office/officeart/2017/3/layout/HorizontalLabelsTimeline"/>
    <dgm:cxn modelId="{6D12DD85-6CC0-441A-BB74-D3B24BE9ECF2}" type="presParOf" srcId="{746F6004-1265-4B16-B698-179F0477DB3D}" destId="{752FC6D6-93A6-414C-B65D-6F2858E07E0C}" srcOrd="1" destOrd="0" presId="urn:microsoft.com/office/officeart/2017/3/layout/HorizontalLabelsTimeline"/>
    <dgm:cxn modelId="{6CE5E65F-BF35-4F9A-9FAC-9FD84A211FC6}" type="presParOf" srcId="{866B658A-D972-4AD8-A7E6-4082FD2CB001}" destId="{BBBD3B06-9C30-48DB-A77E-5A358B1C6E78}" srcOrd="2" destOrd="0" presId="urn:microsoft.com/office/officeart/2017/3/layout/HorizontalLabelsTimeline"/>
    <dgm:cxn modelId="{457B6E85-E149-4279-81E9-511D2D038B9A}" type="presParOf" srcId="{866B658A-D972-4AD8-A7E6-4082FD2CB001}" destId="{C574381E-6C24-436D-B265-4BCFEFA46591}" srcOrd="3" destOrd="0" presId="urn:microsoft.com/office/officeart/2017/3/layout/HorizontalLabelsTimeline"/>
    <dgm:cxn modelId="{376FD1F8-A0AB-4CA9-B35C-A1F5747217B7}" type="presParOf" srcId="{866B658A-D972-4AD8-A7E6-4082FD2CB001}" destId="{CC7E7566-0B46-4E0A-B951-BFE404664D2C}" srcOrd="4" destOrd="0" presId="urn:microsoft.com/office/officeart/2017/3/layout/HorizontalLabelsTimeline"/>
    <dgm:cxn modelId="{CA63DDF8-DE3B-4E8A-886E-D787300C3FD4}" type="presParOf" srcId="{4C5F54B5-504F-4069-AF1D-9A370FBD268C}" destId="{F50C4635-5C0A-4C07-B5AD-BABD96009847}" srcOrd="7" destOrd="0" presId="urn:microsoft.com/office/officeart/2017/3/layout/HorizontalLabelsTimeline"/>
    <dgm:cxn modelId="{187F63AE-22E9-42D8-BA25-F8E70A982232}" type="presParOf" srcId="{4C5F54B5-504F-4069-AF1D-9A370FBD268C}" destId="{5667DB6C-E90F-44DB-BFD7-8570D48D28D4}" srcOrd="8" destOrd="0" presId="urn:microsoft.com/office/officeart/2017/3/layout/HorizontalLabelsTimeline"/>
    <dgm:cxn modelId="{782591FC-39B3-43EE-A99E-69B60AB63978}" type="presParOf" srcId="{5667DB6C-E90F-44DB-BFD7-8570D48D28D4}" destId="{88F6D506-033B-4CA4-9572-41E373A6B43C}" srcOrd="0" destOrd="0" presId="urn:microsoft.com/office/officeart/2017/3/layout/HorizontalLabelsTimeline"/>
    <dgm:cxn modelId="{DA98866D-BB74-46A1-B98B-9B6BDACA94E3}" type="presParOf" srcId="{5667DB6C-E90F-44DB-BFD7-8570D48D28D4}" destId="{E3303ED6-54B9-4518-AD7C-3197102106EF}" srcOrd="1" destOrd="0" presId="urn:microsoft.com/office/officeart/2017/3/layout/HorizontalLabelsTimeline"/>
    <dgm:cxn modelId="{BFB054F1-AA6C-4CA5-B7A3-FF579439BD18}" type="presParOf" srcId="{E3303ED6-54B9-4518-AD7C-3197102106EF}" destId="{FE14A9FC-66E7-4679-B63E-054F98E59204}" srcOrd="0" destOrd="0" presId="urn:microsoft.com/office/officeart/2017/3/layout/HorizontalLabelsTimeline"/>
    <dgm:cxn modelId="{6BF922DC-DA85-4710-BB6F-2CCCF2CFD764}" type="presParOf" srcId="{E3303ED6-54B9-4518-AD7C-3197102106EF}" destId="{8F1DAFAE-685A-4EC1-8FC0-2EE182F59B78}" srcOrd="1" destOrd="0" presId="urn:microsoft.com/office/officeart/2017/3/layout/HorizontalLabelsTimeline"/>
    <dgm:cxn modelId="{6907C7E4-84E2-47E3-949B-BC87F9D211CC}" type="presParOf" srcId="{5667DB6C-E90F-44DB-BFD7-8570D48D28D4}" destId="{4702B22B-8EB6-4454-9F8E-9A963F32B8A1}" srcOrd="2" destOrd="0" presId="urn:microsoft.com/office/officeart/2017/3/layout/HorizontalLabelsTimeline"/>
    <dgm:cxn modelId="{68C6501C-DCCA-438E-8565-A8631BB6C8AC}" type="presParOf" srcId="{5667DB6C-E90F-44DB-BFD7-8570D48D28D4}" destId="{F2E81385-B138-4A59-9452-A3C9AC4F2012}" srcOrd="3" destOrd="0" presId="urn:microsoft.com/office/officeart/2017/3/layout/HorizontalLabelsTimeline"/>
    <dgm:cxn modelId="{F4686330-D4C5-4698-8BC6-EF28FB9176C1}" type="presParOf" srcId="{5667DB6C-E90F-44DB-BFD7-8570D48D28D4}" destId="{00C34F8E-67EA-485C-B754-5C6C9BC871C5}" srcOrd="4" destOrd="0" presId="urn:microsoft.com/office/officeart/2017/3/layout/HorizontalLabelsTimeline"/>
    <dgm:cxn modelId="{FA06019D-A6EE-447A-894D-5FBD4FB143DA}" type="presParOf" srcId="{4C5F54B5-504F-4069-AF1D-9A370FBD268C}" destId="{E2C470F7-A894-4A64-A64E-235B0E510421}" srcOrd="9" destOrd="0" presId="urn:microsoft.com/office/officeart/2017/3/layout/HorizontalLabelsTimeline"/>
    <dgm:cxn modelId="{779E8BAE-E165-44A0-8F61-F1D6F07BA6D3}" type="presParOf" srcId="{4C5F54B5-504F-4069-AF1D-9A370FBD268C}" destId="{6AA3FB3F-E213-4147-93D1-22B952CDFE17}" srcOrd="10" destOrd="0" presId="urn:microsoft.com/office/officeart/2017/3/layout/HorizontalLabelsTimeline"/>
    <dgm:cxn modelId="{FDEBFC71-A7CC-4193-89B3-3D17A65C6735}" type="presParOf" srcId="{6AA3FB3F-E213-4147-93D1-22B952CDFE17}" destId="{270971D8-F05B-4392-88C0-D9921BB5F6B0}" srcOrd="0" destOrd="0" presId="urn:microsoft.com/office/officeart/2017/3/layout/HorizontalLabelsTimeline"/>
    <dgm:cxn modelId="{DDE712DF-EAC7-4AEA-8C8F-518516542CAF}" type="presParOf" srcId="{6AA3FB3F-E213-4147-93D1-22B952CDFE17}" destId="{68B34C20-0EE9-4A51-9634-702BEA794899}" srcOrd="1" destOrd="0" presId="urn:microsoft.com/office/officeart/2017/3/layout/HorizontalLabelsTimeline"/>
    <dgm:cxn modelId="{0AB24538-9BA6-44A1-BA14-80061D14A8F4}" type="presParOf" srcId="{68B34C20-0EE9-4A51-9634-702BEA794899}" destId="{1D60394B-1800-4790-9694-08B1C1D1B34D}" srcOrd="0" destOrd="0" presId="urn:microsoft.com/office/officeart/2017/3/layout/HorizontalLabelsTimeline"/>
    <dgm:cxn modelId="{2AAA8EAA-0E27-421D-A811-E0050D6E2E66}" type="presParOf" srcId="{68B34C20-0EE9-4A51-9634-702BEA794899}" destId="{F7828579-24D8-4EC2-A1D6-344D5AD522E4}" srcOrd="1" destOrd="0" presId="urn:microsoft.com/office/officeart/2017/3/layout/HorizontalLabelsTimeline"/>
    <dgm:cxn modelId="{1951676A-386A-4A55-8D85-8529FCA60223}" type="presParOf" srcId="{6AA3FB3F-E213-4147-93D1-22B952CDFE17}" destId="{59F1EF41-14EA-48EE-A559-118169DBDB24}" srcOrd="2" destOrd="0" presId="urn:microsoft.com/office/officeart/2017/3/layout/HorizontalLabelsTimeline"/>
    <dgm:cxn modelId="{FF7D7122-10DC-403C-B42A-BC23EECD800F}" type="presParOf" srcId="{6AA3FB3F-E213-4147-93D1-22B952CDFE17}" destId="{8E0947F0-E28B-4B2E-B1D6-BFEED1AF012B}" srcOrd="3" destOrd="0" presId="urn:microsoft.com/office/officeart/2017/3/layout/HorizontalLabelsTimeline"/>
    <dgm:cxn modelId="{11C26640-7348-4167-8AF4-596740246EB0}" type="presParOf" srcId="{6AA3FB3F-E213-4147-93D1-22B952CDFE17}" destId="{6BA99215-8D0D-4B24-ACDB-B8619064A20A}" srcOrd="4" destOrd="0" presId="urn:microsoft.com/office/officeart/2017/3/layout/HorizontalLabelsTimeline"/>
    <dgm:cxn modelId="{4C86226D-C9C0-4413-B426-06F8252E51C5}" type="presParOf" srcId="{4C5F54B5-504F-4069-AF1D-9A370FBD268C}" destId="{9B2B8A77-95BF-4B3D-B7A2-74A64BEAD033}" srcOrd="11" destOrd="0" presId="urn:microsoft.com/office/officeart/2017/3/layout/HorizontalLabelsTimeline"/>
    <dgm:cxn modelId="{DA1E98F3-DEEF-449E-A505-7BE8E77DC666}" type="presParOf" srcId="{4C5F54B5-504F-4069-AF1D-9A370FBD268C}" destId="{CB500B18-4CCC-44D0-A7EE-E63EC340604C}" srcOrd="12" destOrd="0" presId="urn:microsoft.com/office/officeart/2017/3/layout/HorizontalLabelsTimeline"/>
    <dgm:cxn modelId="{5DE12D35-65C6-43A3-9CCB-9DB1FBB88A6F}" type="presParOf" srcId="{CB500B18-4CCC-44D0-A7EE-E63EC340604C}" destId="{A7F04B95-81DC-4C70-990B-FEE82F4C63E7}" srcOrd="0" destOrd="0" presId="urn:microsoft.com/office/officeart/2017/3/layout/HorizontalLabelsTimeline"/>
    <dgm:cxn modelId="{84E6A2E6-334E-486A-9E18-50B4C9242157}" type="presParOf" srcId="{CB500B18-4CCC-44D0-A7EE-E63EC340604C}" destId="{16384FAB-C600-47F1-91A6-2EF972F345F9}" srcOrd="1" destOrd="0" presId="urn:microsoft.com/office/officeart/2017/3/layout/HorizontalLabelsTimeline"/>
    <dgm:cxn modelId="{0D7AFB00-50B5-4763-8B9B-058959A93926}" type="presParOf" srcId="{16384FAB-C600-47F1-91A6-2EF972F345F9}" destId="{725F2AEF-0925-4411-A89A-5976D96BC3B1}" srcOrd="0" destOrd="0" presId="urn:microsoft.com/office/officeart/2017/3/layout/HorizontalLabelsTimeline"/>
    <dgm:cxn modelId="{6BE0CB7D-05CB-48BF-95E8-5BD301DDCFDF}" type="presParOf" srcId="{16384FAB-C600-47F1-91A6-2EF972F345F9}" destId="{F1CEE27F-E297-4972-B373-BDB021CAF74B}" srcOrd="1" destOrd="0" presId="urn:microsoft.com/office/officeart/2017/3/layout/HorizontalLabelsTimeline"/>
    <dgm:cxn modelId="{73AA2BF1-3651-48D4-B218-B7BECAF7B8D5}" type="presParOf" srcId="{CB500B18-4CCC-44D0-A7EE-E63EC340604C}" destId="{3F1F843F-8CAA-4ECF-B5A2-211D6C43D3C6}" srcOrd="2" destOrd="0" presId="urn:microsoft.com/office/officeart/2017/3/layout/HorizontalLabelsTimeline"/>
    <dgm:cxn modelId="{3C38FC4B-81C9-40B9-BE5E-6E8032D8A2A6}" type="presParOf" srcId="{CB500B18-4CCC-44D0-A7EE-E63EC340604C}" destId="{53B98CC0-1029-46A6-8053-0933F88F7705}" srcOrd="3" destOrd="0" presId="urn:microsoft.com/office/officeart/2017/3/layout/HorizontalLabelsTimeline"/>
    <dgm:cxn modelId="{6DDB047D-A89D-46BF-8D68-1A2DD3FE6D44}" type="presParOf" srcId="{CB500B18-4CCC-44D0-A7EE-E63EC340604C}" destId="{ED7FD386-E91E-4500-9B1B-A5B2EA2DCD9E}" srcOrd="4" destOrd="0" presId="urn:microsoft.com/office/officeart/2017/3/layout/HorizontalLabels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68B371-2815-4661-9209-F8A29814ADCC}">
      <dsp:nvSpPr>
        <dsp:cNvPr id="0" name=""/>
        <dsp:cNvSpPr/>
      </dsp:nvSpPr>
      <dsp:spPr>
        <a:xfrm>
          <a:off x="0" y="2477126"/>
          <a:ext cx="11066462" cy="0"/>
        </a:xfrm>
        <a:prstGeom prst="line">
          <a:avLst/>
        </a:prstGeom>
        <a:solidFill>
          <a:schemeClr val="lt1">
            <a:alpha val="90000"/>
            <a:hueOff val="0"/>
            <a:satOff val="0"/>
            <a:lumOff val="0"/>
            <a:alphaOff val="0"/>
          </a:schemeClr>
        </a:solidFill>
        <a:ln w="38100" cap="flat" cmpd="sng" algn="ctr">
          <a:solidFill>
            <a:schemeClr val="bg2"/>
          </a:solidFill>
          <a:prstDash val="solid"/>
        </a:ln>
        <a:effectLst/>
      </dsp:spPr>
      <dsp:style>
        <a:lnRef idx="2">
          <a:scrgbClr r="0" g="0" b="0"/>
        </a:lnRef>
        <a:fillRef idx="1">
          <a:scrgbClr r="0" g="0" b="0"/>
        </a:fillRef>
        <a:effectRef idx="0">
          <a:scrgbClr r="0" g="0" b="0"/>
        </a:effectRef>
        <a:fontRef idx="minor"/>
      </dsp:style>
    </dsp:sp>
    <dsp:sp modelId="{64E37A6A-8F95-4F28-92FC-1FE8089D7DAF}">
      <dsp:nvSpPr>
        <dsp:cNvPr id="0" name=""/>
        <dsp:cNvSpPr/>
      </dsp:nvSpPr>
      <dsp:spPr>
        <a:xfrm>
          <a:off x="181705" y="1535818"/>
          <a:ext cx="2427495" cy="594510"/>
        </a:xfrm>
        <a:prstGeom prst="rect">
          <a:avLst/>
        </a:prstGeom>
        <a:solidFill>
          <a:schemeClr val="accent2"/>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lvl="0" algn="ctr" defTabSz="889000">
            <a:lnSpc>
              <a:spcPct val="90000"/>
            </a:lnSpc>
            <a:spcBef>
              <a:spcPct val="0"/>
            </a:spcBef>
            <a:spcAft>
              <a:spcPct val="35000"/>
            </a:spcAft>
            <a:defRPr b="1"/>
          </a:pPr>
          <a:r>
            <a:rPr lang="en-US" sz="2000" kern="1200" dirty="0" smtClean="0">
              <a:latin typeface="+mj-lt"/>
            </a:rPr>
            <a:t>Oldest School</a:t>
          </a:r>
          <a:endParaRPr lang="en-US" sz="2000" kern="1200" dirty="0">
            <a:latin typeface="+mj-lt"/>
          </a:endParaRPr>
        </a:p>
      </dsp:txBody>
      <dsp:txXfrm>
        <a:off x="181705" y="1535818"/>
        <a:ext cx="2427495" cy="594510"/>
      </dsp:txXfrm>
    </dsp:sp>
    <dsp:sp modelId="{255B3FC7-BD87-4810-87ED-7952D0F23157}">
      <dsp:nvSpPr>
        <dsp:cNvPr id="0" name=""/>
        <dsp:cNvSpPr/>
      </dsp:nvSpPr>
      <dsp:spPr>
        <a:xfrm>
          <a:off x="181705" y="337880"/>
          <a:ext cx="2427495" cy="1197938"/>
        </a:xfrm>
        <a:prstGeom prst="rect">
          <a:avLst/>
        </a:prstGeom>
        <a:solidFill>
          <a:schemeClr val="accent4">
            <a:alpha val="90000"/>
          </a:schemeClr>
        </a:solidFill>
        <a:ln w="127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lvl="0" algn="l" defTabSz="533400">
            <a:lnSpc>
              <a:spcPct val="90000"/>
            </a:lnSpc>
            <a:spcBef>
              <a:spcPct val="0"/>
            </a:spcBef>
            <a:spcAft>
              <a:spcPct val="35000"/>
            </a:spcAft>
          </a:pPr>
          <a:r>
            <a:rPr lang="en-US" sz="1200" i="1" kern="1200" dirty="0" smtClean="0">
              <a:solidFill>
                <a:srgbClr val="454D55"/>
              </a:solidFill>
              <a:latin typeface="+mn-lt"/>
              <a:ea typeface="+mn-ea"/>
              <a:cs typeface="+mn-cs"/>
            </a:rPr>
            <a:t>The King’s School is founded in Canterbury – Primarily focused on teaching Latin and Catholic Scripture, this school provided the template for schooling over the next millennia.</a:t>
          </a:r>
          <a:endParaRPr lang="en-US" sz="1200" i="1" kern="1200" dirty="0">
            <a:solidFill>
              <a:srgbClr val="454D55"/>
            </a:solidFill>
            <a:latin typeface="+mn-lt"/>
            <a:ea typeface="+mn-ea"/>
            <a:cs typeface="+mn-cs"/>
          </a:endParaRPr>
        </a:p>
      </dsp:txBody>
      <dsp:txXfrm>
        <a:off x="181705" y="337880"/>
        <a:ext cx="2427495" cy="1197938"/>
      </dsp:txXfrm>
    </dsp:sp>
    <dsp:sp modelId="{DF478A7F-4668-4E0A-86F7-C1205CF5AA73}">
      <dsp:nvSpPr>
        <dsp:cNvPr id="0" name=""/>
        <dsp:cNvSpPr/>
      </dsp:nvSpPr>
      <dsp:spPr>
        <a:xfrm>
          <a:off x="1395453" y="2130328"/>
          <a:ext cx="0" cy="346797"/>
        </a:xfrm>
        <a:prstGeom prst="line">
          <a:avLst/>
        </a:prstGeom>
        <a:noFill/>
        <a:ln w="19050" cap="flat" cmpd="sng" algn="ctr">
          <a:solidFill>
            <a:schemeClr val="bg2"/>
          </a:solidFill>
          <a:prstDash val="solid"/>
        </a:ln>
        <a:effectLst/>
      </dsp:spPr>
      <dsp:style>
        <a:lnRef idx="1">
          <a:scrgbClr r="0" g="0" b="0"/>
        </a:lnRef>
        <a:fillRef idx="0">
          <a:scrgbClr r="0" g="0" b="0"/>
        </a:fillRef>
        <a:effectRef idx="0">
          <a:scrgbClr r="0" g="0" b="0"/>
        </a:effectRef>
        <a:fontRef idx="minor"/>
      </dsp:style>
    </dsp:sp>
    <dsp:sp modelId="{5C68C37A-C349-49AE-97A1-63D110D2C7D1}">
      <dsp:nvSpPr>
        <dsp:cNvPr id="0" name=""/>
        <dsp:cNvSpPr/>
      </dsp:nvSpPr>
      <dsp:spPr>
        <a:xfrm>
          <a:off x="1560964" y="2823924"/>
          <a:ext cx="2427495" cy="594510"/>
        </a:xfrm>
        <a:prstGeom prst="rect">
          <a:avLst/>
        </a:prstGeom>
        <a:solidFill>
          <a:schemeClr val="accent2"/>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lvl="0" algn="ctr" defTabSz="889000">
            <a:lnSpc>
              <a:spcPct val="90000"/>
            </a:lnSpc>
            <a:spcBef>
              <a:spcPct val="0"/>
            </a:spcBef>
            <a:spcAft>
              <a:spcPct val="35000"/>
            </a:spcAft>
            <a:defRPr b="1"/>
          </a:pPr>
          <a:r>
            <a:rPr lang="en-US" sz="2000" kern="1200" dirty="0" smtClean="0">
              <a:latin typeface="+mj-lt"/>
            </a:rPr>
            <a:t>Eton College</a:t>
          </a:r>
          <a:endParaRPr lang="en-US" sz="2000" kern="1200" dirty="0">
            <a:latin typeface="+mj-lt"/>
          </a:endParaRPr>
        </a:p>
      </dsp:txBody>
      <dsp:txXfrm>
        <a:off x="1560964" y="2823924"/>
        <a:ext cx="2427495" cy="594510"/>
      </dsp:txXfrm>
    </dsp:sp>
    <dsp:sp modelId="{A01D9671-7007-4F3F-98D6-A9730C5B45E4}">
      <dsp:nvSpPr>
        <dsp:cNvPr id="0" name=""/>
        <dsp:cNvSpPr/>
      </dsp:nvSpPr>
      <dsp:spPr>
        <a:xfrm>
          <a:off x="1560964" y="3418434"/>
          <a:ext cx="2427495" cy="1197938"/>
        </a:xfrm>
        <a:prstGeom prst="rect">
          <a:avLst/>
        </a:prstGeom>
        <a:solidFill>
          <a:schemeClr val="accent4">
            <a:alpha val="90000"/>
          </a:schemeClr>
        </a:solidFill>
        <a:ln w="127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i="1" kern="1200" dirty="0" smtClean="0">
              <a:solidFill>
                <a:srgbClr val="454D55"/>
              </a:solidFill>
              <a:latin typeface="+mn-lt"/>
              <a:ea typeface="+mn-ea"/>
              <a:cs typeface="+mn-cs"/>
            </a:rPr>
            <a:t>Originally established as a charity school – Eton provided free education for under-privileged boys with the goal of preparing them for higher education at King’s College.</a:t>
          </a:r>
          <a:endParaRPr lang="en-US" sz="1200" i="1" kern="1200" dirty="0">
            <a:solidFill>
              <a:srgbClr val="454D55"/>
            </a:solidFill>
            <a:latin typeface="+mn-lt"/>
            <a:ea typeface="+mn-ea"/>
            <a:cs typeface="+mn-cs"/>
          </a:endParaRPr>
        </a:p>
      </dsp:txBody>
      <dsp:txXfrm>
        <a:off x="1560964" y="3418434"/>
        <a:ext cx="2427495" cy="1197938"/>
      </dsp:txXfrm>
    </dsp:sp>
    <dsp:sp modelId="{D4347EDB-4883-4C4B-A672-6266C9702B5A}">
      <dsp:nvSpPr>
        <dsp:cNvPr id="0" name=""/>
        <dsp:cNvSpPr/>
      </dsp:nvSpPr>
      <dsp:spPr>
        <a:xfrm>
          <a:off x="2774712" y="2477126"/>
          <a:ext cx="0" cy="346797"/>
        </a:xfrm>
        <a:prstGeom prst="line">
          <a:avLst/>
        </a:prstGeom>
        <a:noFill/>
        <a:ln w="19050" cap="flat" cmpd="sng" algn="ctr">
          <a:solidFill>
            <a:schemeClr val="bg2"/>
          </a:solidFill>
          <a:prstDash val="solid"/>
        </a:ln>
        <a:effectLst/>
      </dsp:spPr>
      <dsp:style>
        <a:lnRef idx="1">
          <a:scrgbClr r="0" g="0" b="0"/>
        </a:lnRef>
        <a:fillRef idx="0">
          <a:scrgbClr r="0" g="0" b="0"/>
        </a:fillRef>
        <a:effectRef idx="0">
          <a:scrgbClr r="0" g="0" b="0"/>
        </a:effectRef>
        <a:fontRef idx="minor"/>
      </dsp:style>
    </dsp:sp>
    <dsp:sp modelId="{6D7F9BE3-3008-4E5E-96F3-C71D72649902}">
      <dsp:nvSpPr>
        <dsp:cNvPr id="0" name=""/>
        <dsp:cNvSpPr/>
      </dsp:nvSpPr>
      <dsp:spPr>
        <a:xfrm rot="2700000">
          <a:off x="1356918" y="2438591"/>
          <a:ext cx="77070" cy="77070"/>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813CD-B7B7-4CC7-9B2D-B5AE3D30A4DA}">
      <dsp:nvSpPr>
        <dsp:cNvPr id="0" name=""/>
        <dsp:cNvSpPr/>
      </dsp:nvSpPr>
      <dsp:spPr>
        <a:xfrm rot="2700000">
          <a:off x="2736177" y="2438591"/>
          <a:ext cx="77070" cy="77070"/>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503B6E-C1DB-44F5-ABB8-38EF445ED1E8}">
      <dsp:nvSpPr>
        <dsp:cNvPr id="0" name=""/>
        <dsp:cNvSpPr/>
      </dsp:nvSpPr>
      <dsp:spPr>
        <a:xfrm>
          <a:off x="2940223" y="1537920"/>
          <a:ext cx="2427495" cy="594162"/>
        </a:xfrm>
        <a:prstGeom prst="rect">
          <a:avLst/>
        </a:prstGeom>
        <a:solidFill>
          <a:schemeClr val="accent2"/>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lvl="0" algn="ctr" defTabSz="889000">
            <a:lnSpc>
              <a:spcPct val="90000"/>
            </a:lnSpc>
            <a:spcBef>
              <a:spcPct val="0"/>
            </a:spcBef>
            <a:spcAft>
              <a:spcPct val="35000"/>
            </a:spcAft>
            <a:defRPr b="1"/>
          </a:pPr>
          <a:r>
            <a:rPr lang="en-US" sz="2000" kern="1200" dirty="0" smtClean="0">
              <a:latin typeface="+mj-lt"/>
            </a:rPr>
            <a:t>King’s Charter</a:t>
          </a:r>
          <a:endParaRPr lang="en-US" sz="2000" kern="1200" dirty="0">
            <a:latin typeface="+mj-lt"/>
          </a:endParaRPr>
        </a:p>
      </dsp:txBody>
      <dsp:txXfrm>
        <a:off x="2940223" y="1537920"/>
        <a:ext cx="2427495" cy="594162"/>
      </dsp:txXfrm>
    </dsp:sp>
    <dsp:sp modelId="{04897CD2-CF6F-4A55-8E79-1E7393B07B06}">
      <dsp:nvSpPr>
        <dsp:cNvPr id="0" name=""/>
        <dsp:cNvSpPr/>
      </dsp:nvSpPr>
      <dsp:spPr>
        <a:xfrm>
          <a:off x="2940223" y="-653"/>
          <a:ext cx="2427495" cy="1542228"/>
        </a:xfrm>
        <a:prstGeom prst="rect">
          <a:avLst/>
        </a:prstGeom>
        <a:solidFill>
          <a:schemeClr val="accent4">
            <a:alpha val="90000"/>
          </a:schemeClr>
        </a:solidFill>
        <a:ln w="127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i="1" kern="1200" dirty="0" smtClean="0">
              <a:solidFill>
                <a:srgbClr val="454D55"/>
              </a:solidFill>
              <a:latin typeface="+mn-lt"/>
              <a:ea typeface="+mn-ea"/>
              <a:cs typeface="+mn-cs"/>
            </a:rPr>
            <a:t>Following the dissolution of the monasteries many students lost access to education. Edward VI reestablished a number of these schools across Britain, expanding the curriculum and ruling that any boy may attend, regardless of social standing.   </a:t>
          </a:r>
          <a:endParaRPr lang="en-US" sz="1200" i="1" kern="1200" dirty="0">
            <a:solidFill>
              <a:srgbClr val="454D55"/>
            </a:solidFill>
            <a:latin typeface="+mn-lt"/>
            <a:ea typeface="+mn-ea"/>
            <a:cs typeface="+mn-cs"/>
          </a:endParaRPr>
        </a:p>
      </dsp:txBody>
      <dsp:txXfrm>
        <a:off x="2940223" y="-653"/>
        <a:ext cx="2427495" cy="1542228"/>
      </dsp:txXfrm>
    </dsp:sp>
    <dsp:sp modelId="{73ACB8E4-FFC1-49E5-BB46-1EBD63F3BF67}">
      <dsp:nvSpPr>
        <dsp:cNvPr id="0" name=""/>
        <dsp:cNvSpPr/>
      </dsp:nvSpPr>
      <dsp:spPr>
        <a:xfrm>
          <a:off x="4153971" y="2132431"/>
          <a:ext cx="0" cy="346594"/>
        </a:xfrm>
        <a:prstGeom prst="line">
          <a:avLst/>
        </a:prstGeom>
        <a:noFill/>
        <a:ln w="19050" cap="flat" cmpd="sng" algn="ctr">
          <a:solidFill>
            <a:schemeClr val="bg2"/>
          </a:solidFill>
          <a:prstDash val="solid"/>
        </a:ln>
        <a:effectLst/>
      </dsp:spPr>
      <dsp:style>
        <a:lnRef idx="1">
          <a:scrgbClr r="0" g="0" b="0"/>
        </a:lnRef>
        <a:fillRef idx="0">
          <a:scrgbClr r="0" g="0" b="0"/>
        </a:fillRef>
        <a:effectRef idx="0">
          <a:scrgbClr r="0" g="0" b="0"/>
        </a:effectRef>
        <a:fontRef idx="minor"/>
      </dsp:style>
    </dsp:sp>
    <dsp:sp modelId="{CBCB6B30-5D46-4B19-B9DE-C0B7FB057712}">
      <dsp:nvSpPr>
        <dsp:cNvPr id="0" name=""/>
        <dsp:cNvSpPr/>
      </dsp:nvSpPr>
      <dsp:spPr>
        <a:xfrm>
          <a:off x="4319483" y="2823924"/>
          <a:ext cx="2427495" cy="594510"/>
        </a:xfrm>
        <a:prstGeom prst="rect">
          <a:avLst/>
        </a:prstGeom>
        <a:solidFill>
          <a:schemeClr val="accent2"/>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lvl="0" algn="ctr" defTabSz="889000">
            <a:lnSpc>
              <a:spcPct val="90000"/>
            </a:lnSpc>
            <a:spcBef>
              <a:spcPct val="0"/>
            </a:spcBef>
            <a:spcAft>
              <a:spcPct val="35000"/>
            </a:spcAft>
            <a:defRPr b="1"/>
          </a:pPr>
          <a:r>
            <a:rPr lang="en-US" sz="2000" kern="1200" dirty="0" smtClean="0">
              <a:latin typeface="+mj-lt"/>
            </a:rPr>
            <a:t>Sunday Schools</a:t>
          </a:r>
          <a:endParaRPr lang="en-US" sz="2000" kern="1200" dirty="0">
            <a:latin typeface="+mj-lt"/>
          </a:endParaRPr>
        </a:p>
      </dsp:txBody>
      <dsp:txXfrm>
        <a:off x="4319483" y="2823924"/>
        <a:ext cx="2427495" cy="594510"/>
      </dsp:txXfrm>
    </dsp:sp>
    <dsp:sp modelId="{95B1E40E-26D9-44C8-A99F-14EA44505DF3}">
      <dsp:nvSpPr>
        <dsp:cNvPr id="0" name=""/>
        <dsp:cNvSpPr/>
      </dsp:nvSpPr>
      <dsp:spPr>
        <a:xfrm>
          <a:off x="4319483" y="3418434"/>
          <a:ext cx="2427495" cy="1534858"/>
        </a:xfrm>
        <a:prstGeom prst="rect">
          <a:avLst/>
        </a:prstGeom>
        <a:solidFill>
          <a:schemeClr val="accent4">
            <a:alpha val="90000"/>
          </a:schemeClr>
        </a:solidFill>
        <a:ln w="127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i="1" kern="1200" dirty="0" smtClean="0">
              <a:solidFill>
                <a:srgbClr val="454D55"/>
              </a:solidFill>
              <a:latin typeface="+mn-lt"/>
              <a:ea typeface="+mn-ea"/>
              <a:cs typeface="+mn-cs"/>
            </a:rPr>
            <a:t>This movement, established by Robert Raikes, offered free education to working boys before Church on a Sunday. Though initially limited, by 1831 1.2 million children across the country had received some form of education in this way.</a:t>
          </a:r>
          <a:endParaRPr lang="en-US" sz="1200" i="1" kern="1200" dirty="0">
            <a:solidFill>
              <a:srgbClr val="454D55"/>
            </a:solidFill>
            <a:latin typeface="+mn-lt"/>
            <a:ea typeface="+mn-ea"/>
            <a:cs typeface="+mn-cs"/>
          </a:endParaRPr>
        </a:p>
      </dsp:txBody>
      <dsp:txXfrm>
        <a:off x="4319483" y="3418434"/>
        <a:ext cx="2427495" cy="1534858"/>
      </dsp:txXfrm>
    </dsp:sp>
    <dsp:sp modelId="{BBBD3B06-9C30-48DB-A77E-5A358B1C6E78}">
      <dsp:nvSpPr>
        <dsp:cNvPr id="0" name=""/>
        <dsp:cNvSpPr/>
      </dsp:nvSpPr>
      <dsp:spPr>
        <a:xfrm>
          <a:off x="5533231" y="2477126"/>
          <a:ext cx="0" cy="346797"/>
        </a:xfrm>
        <a:prstGeom prst="line">
          <a:avLst/>
        </a:prstGeom>
        <a:noFill/>
        <a:ln w="19050" cap="flat" cmpd="sng" algn="ctr">
          <a:solidFill>
            <a:schemeClr val="bg2"/>
          </a:solidFill>
          <a:prstDash val="solid"/>
        </a:ln>
        <a:effectLst/>
      </dsp:spPr>
      <dsp:style>
        <a:lnRef idx="1">
          <a:scrgbClr r="0" g="0" b="0"/>
        </a:lnRef>
        <a:fillRef idx="0">
          <a:scrgbClr r="0" g="0" b="0"/>
        </a:fillRef>
        <a:effectRef idx="0">
          <a:scrgbClr r="0" g="0" b="0"/>
        </a:effectRef>
        <a:fontRef idx="minor"/>
      </dsp:style>
    </dsp:sp>
    <dsp:sp modelId="{FE89438A-B301-4219-9492-D30967496E8F}">
      <dsp:nvSpPr>
        <dsp:cNvPr id="0" name=""/>
        <dsp:cNvSpPr/>
      </dsp:nvSpPr>
      <dsp:spPr>
        <a:xfrm rot="2700000">
          <a:off x="4115459" y="2440716"/>
          <a:ext cx="77025" cy="77025"/>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74381E-6C24-436D-B265-4BCFEFA46591}">
      <dsp:nvSpPr>
        <dsp:cNvPr id="0" name=""/>
        <dsp:cNvSpPr/>
      </dsp:nvSpPr>
      <dsp:spPr>
        <a:xfrm rot="2700000">
          <a:off x="5494695" y="2438591"/>
          <a:ext cx="77070" cy="77070"/>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F6D506-033B-4CA4-9572-41E373A6B43C}">
      <dsp:nvSpPr>
        <dsp:cNvPr id="0" name=""/>
        <dsp:cNvSpPr/>
      </dsp:nvSpPr>
      <dsp:spPr>
        <a:xfrm>
          <a:off x="5698742" y="1535818"/>
          <a:ext cx="2427495" cy="594510"/>
        </a:xfrm>
        <a:prstGeom prst="rect">
          <a:avLst/>
        </a:prstGeom>
        <a:solidFill>
          <a:schemeClr val="accent2"/>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lvl="0" algn="ctr" defTabSz="889000">
            <a:lnSpc>
              <a:spcPct val="90000"/>
            </a:lnSpc>
            <a:spcBef>
              <a:spcPct val="0"/>
            </a:spcBef>
            <a:spcAft>
              <a:spcPct val="35000"/>
            </a:spcAft>
            <a:defRPr b="1"/>
          </a:pPr>
          <a:r>
            <a:rPr lang="en-US" sz="2000" kern="1200" dirty="0" smtClean="0">
              <a:latin typeface="+mj-lt"/>
            </a:rPr>
            <a:t>State Funding</a:t>
          </a:r>
          <a:endParaRPr lang="en-US" sz="2000" kern="1200" dirty="0">
            <a:latin typeface="+mj-lt"/>
          </a:endParaRPr>
        </a:p>
      </dsp:txBody>
      <dsp:txXfrm>
        <a:off x="5698742" y="1535818"/>
        <a:ext cx="2427495" cy="594510"/>
      </dsp:txXfrm>
    </dsp:sp>
    <dsp:sp modelId="{FE14A9FC-66E7-4679-B63E-054F98E59204}">
      <dsp:nvSpPr>
        <dsp:cNvPr id="0" name=""/>
        <dsp:cNvSpPr/>
      </dsp:nvSpPr>
      <dsp:spPr>
        <a:xfrm>
          <a:off x="5698742" y="506340"/>
          <a:ext cx="2427495" cy="1029478"/>
        </a:xfrm>
        <a:prstGeom prst="rect">
          <a:avLst/>
        </a:prstGeom>
        <a:solidFill>
          <a:schemeClr val="accent4">
            <a:alpha val="90000"/>
          </a:schemeClr>
        </a:solidFill>
        <a:ln w="127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i="1" kern="1200" dirty="0" smtClean="0">
              <a:solidFill>
                <a:srgbClr val="454D55"/>
              </a:solidFill>
              <a:latin typeface="+mn-lt"/>
              <a:ea typeface="+mn-ea"/>
              <a:cs typeface="+mn-cs"/>
            </a:rPr>
            <a:t>Parliament votes to designate money towards the building of schools for poor children, marking the first involvement of the State in Education.</a:t>
          </a:r>
          <a:endParaRPr lang="en-US" sz="1200" i="1" kern="1200" dirty="0">
            <a:solidFill>
              <a:srgbClr val="454D55"/>
            </a:solidFill>
            <a:latin typeface="+mn-lt"/>
            <a:ea typeface="+mn-ea"/>
            <a:cs typeface="+mn-cs"/>
          </a:endParaRPr>
        </a:p>
      </dsp:txBody>
      <dsp:txXfrm>
        <a:off x="5698742" y="506340"/>
        <a:ext cx="2427495" cy="1029478"/>
      </dsp:txXfrm>
    </dsp:sp>
    <dsp:sp modelId="{4702B22B-8EB6-4454-9F8E-9A963F32B8A1}">
      <dsp:nvSpPr>
        <dsp:cNvPr id="0" name=""/>
        <dsp:cNvSpPr/>
      </dsp:nvSpPr>
      <dsp:spPr>
        <a:xfrm>
          <a:off x="6912490" y="2130328"/>
          <a:ext cx="0" cy="346797"/>
        </a:xfrm>
        <a:prstGeom prst="line">
          <a:avLst/>
        </a:prstGeom>
        <a:noFill/>
        <a:ln w="19050" cap="flat" cmpd="sng" algn="ctr">
          <a:solidFill>
            <a:schemeClr val="bg2"/>
          </a:solidFill>
          <a:prstDash val="solid"/>
        </a:ln>
        <a:effectLst/>
      </dsp:spPr>
      <dsp:style>
        <a:lnRef idx="1">
          <a:scrgbClr r="0" g="0" b="0"/>
        </a:lnRef>
        <a:fillRef idx="0">
          <a:scrgbClr r="0" g="0" b="0"/>
        </a:fillRef>
        <a:effectRef idx="0">
          <a:scrgbClr r="0" g="0" b="0"/>
        </a:effectRef>
        <a:fontRef idx="minor"/>
      </dsp:style>
    </dsp:sp>
    <dsp:sp modelId="{270971D8-F05B-4392-88C0-D9921BB5F6B0}">
      <dsp:nvSpPr>
        <dsp:cNvPr id="0" name=""/>
        <dsp:cNvSpPr/>
      </dsp:nvSpPr>
      <dsp:spPr>
        <a:xfrm>
          <a:off x="7078001" y="2823924"/>
          <a:ext cx="2427495" cy="594510"/>
        </a:xfrm>
        <a:prstGeom prst="rect">
          <a:avLst/>
        </a:prstGeom>
        <a:solidFill>
          <a:schemeClr val="accent2"/>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lvl="0" algn="ctr" defTabSz="889000">
            <a:lnSpc>
              <a:spcPct val="90000"/>
            </a:lnSpc>
            <a:spcBef>
              <a:spcPct val="0"/>
            </a:spcBef>
            <a:spcAft>
              <a:spcPct val="35000"/>
            </a:spcAft>
            <a:defRPr b="1"/>
          </a:pPr>
          <a:r>
            <a:rPr lang="en-US" sz="2000" kern="1200" dirty="0" smtClean="0">
              <a:latin typeface="+mj-lt"/>
            </a:rPr>
            <a:t>Grammar Act</a:t>
          </a:r>
          <a:endParaRPr lang="en-US" sz="2000" kern="1200" dirty="0">
            <a:latin typeface="+mj-lt"/>
          </a:endParaRPr>
        </a:p>
      </dsp:txBody>
      <dsp:txXfrm>
        <a:off x="7078001" y="2823924"/>
        <a:ext cx="2427495" cy="594510"/>
      </dsp:txXfrm>
    </dsp:sp>
    <dsp:sp modelId="{1D60394B-1800-4790-9694-08B1C1D1B34D}">
      <dsp:nvSpPr>
        <dsp:cNvPr id="0" name=""/>
        <dsp:cNvSpPr/>
      </dsp:nvSpPr>
      <dsp:spPr>
        <a:xfrm>
          <a:off x="7078001" y="3418434"/>
          <a:ext cx="2427495" cy="1029478"/>
        </a:xfrm>
        <a:prstGeom prst="rect">
          <a:avLst/>
        </a:prstGeom>
        <a:solidFill>
          <a:schemeClr val="accent4">
            <a:alpha val="90000"/>
          </a:schemeClr>
        </a:solidFill>
        <a:ln w="127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i="1" kern="1200" dirty="0" smtClean="0">
              <a:solidFill>
                <a:srgbClr val="454D55"/>
              </a:solidFill>
              <a:latin typeface="+mn-lt"/>
              <a:ea typeface="+mn-ea"/>
              <a:cs typeface="+mn-cs"/>
            </a:rPr>
            <a:t>The curriculum of free schools is expanded to include Science and Literature. The Act aims to ensure consistency in education across the country.</a:t>
          </a:r>
          <a:endParaRPr lang="en-US" sz="1200" i="1" kern="1200" dirty="0">
            <a:solidFill>
              <a:srgbClr val="454D55"/>
            </a:solidFill>
            <a:latin typeface="+mn-lt"/>
            <a:ea typeface="+mn-ea"/>
            <a:cs typeface="+mn-cs"/>
          </a:endParaRPr>
        </a:p>
      </dsp:txBody>
      <dsp:txXfrm>
        <a:off x="7078001" y="3418434"/>
        <a:ext cx="2427495" cy="1029478"/>
      </dsp:txXfrm>
    </dsp:sp>
    <dsp:sp modelId="{59F1EF41-14EA-48EE-A559-118169DBDB24}">
      <dsp:nvSpPr>
        <dsp:cNvPr id="0" name=""/>
        <dsp:cNvSpPr/>
      </dsp:nvSpPr>
      <dsp:spPr>
        <a:xfrm>
          <a:off x="8291749" y="2477126"/>
          <a:ext cx="0" cy="346797"/>
        </a:xfrm>
        <a:prstGeom prst="line">
          <a:avLst/>
        </a:prstGeom>
        <a:noFill/>
        <a:ln w="19050" cap="flat" cmpd="sng" algn="ctr">
          <a:solidFill>
            <a:schemeClr val="bg2"/>
          </a:solidFill>
          <a:prstDash val="solid"/>
        </a:ln>
        <a:effectLst/>
      </dsp:spPr>
      <dsp:style>
        <a:lnRef idx="1">
          <a:scrgbClr r="0" g="0" b="0"/>
        </a:lnRef>
        <a:fillRef idx="0">
          <a:scrgbClr r="0" g="0" b="0"/>
        </a:fillRef>
        <a:effectRef idx="0">
          <a:scrgbClr r="0" g="0" b="0"/>
        </a:effectRef>
        <a:fontRef idx="minor"/>
      </dsp:style>
    </dsp:sp>
    <dsp:sp modelId="{F2E81385-B138-4A59-9452-A3C9AC4F2012}">
      <dsp:nvSpPr>
        <dsp:cNvPr id="0" name=""/>
        <dsp:cNvSpPr/>
      </dsp:nvSpPr>
      <dsp:spPr>
        <a:xfrm rot="2700000">
          <a:off x="6873955" y="2438591"/>
          <a:ext cx="77070" cy="77070"/>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0947F0-E28B-4B2E-B1D6-BFEED1AF012B}">
      <dsp:nvSpPr>
        <dsp:cNvPr id="0" name=""/>
        <dsp:cNvSpPr/>
      </dsp:nvSpPr>
      <dsp:spPr>
        <a:xfrm rot="2700000">
          <a:off x="8253214" y="2438591"/>
          <a:ext cx="77070" cy="77070"/>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F04B95-81DC-4C70-990B-FEE82F4C63E7}">
      <dsp:nvSpPr>
        <dsp:cNvPr id="0" name=""/>
        <dsp:cNvSpPr/>
      </dsp:nvSpPr>
      <dsp:spPr>
        <a:xfrm>
          <a:off x="8457260" y="1545401"/>
          <a:ext cx="2427495" cy="594510"/>
        </a:xfrm>
        <a:prstGeom prst="rect">
          <a:avLst/>
        </a:prstGeom>
        <a:solidFill>
          <a:schemeClr val="accent2"/>
        </a:solid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1600" tIns="101600" rIns="101600" bIns="101600" numCol="1" spcCol="1270" anchor="ctr" anchorCtr="0">
          <a:noAutofit/>
        </a:bodyPr>
        <a:lstStyle/>
        <a:p>
          <a:pPr lvl="0" algn="ctr" defTabSz="889000">
            <a:lnSpc>
              <a:spcPct val="90000"/>
            </a:lnSpc>
            <a:spcBef>
              <a:spcPct val="0"/>
            </a:spcBef>
            <a:spcAft>
              <a:spcPct val="35000"/>
            </a:spcAft>
            <a:defRPr b="1"/>
          </a:pPr>
          <a:r>
            <a:rPr lang="en-US" sz="2000" kern="1200" dirty="0" smtClean="0">
              <a:latin typeface="+mj-lt"/>
            </a:rPr>
            <a:t>Ragged</a:t>
          </a:r>
          <a:r>
            <a:rPr lang="en-US" sz="2000" kern="1200" baseline="0" dirty="0" smtClean="0">
              <a:latin typeface="+mj-lt"/>
            </a:rPr>
            <a:t> Union</a:t>
          </a:r>
          <a:endParaRPr lang="en-US" sz="2000" kern="1200" dirty="0">
            <a:latin typeface="+mj-lt"/>
          </a:endParaRPr>
        </a:p>
      </dsp:txBody>
      <dsp:txXfrm>
        <a:off x="8457260" y="1545401"/>
        <a:ext cx="2427495" cy="594510"/>
      </dsp:txXfrm>
    </dsp:sp>
    <dsp:sp modelId="{725F2AEF-0925-4411-A89A-5976D96BC3B1}">
      <dsp:nvSpPr>
        <dsp:cNvPr id="0" name=""/>
        <dsp:cNvSpPr/>
      </dsp:nvSpPr>
      <dsp:spPr>
        <a:xfrm>
          <a:off x="8457260" y="-9583"/>
          <a:ext cx="2427495" cy="1574152"/>
        </a:xfrm>
        <a:prstGeom prst="rect">
          <a:avLst/>
        </a:prstGeom>
        <a:solidFill>
          <a:schemeClr val="accent4">
            <a:alpha val="90000"/>
          </a:schemeClr>
        </a:solidFill>
        <a:ln w="12700" cap="flat" cmpd="sng" algn="ctr">
          <a:no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l" defTabSz="533400">
            <a:lnSpc>
              <a:spcPct val="90000"/>
            </a:lnSpc>
            <a:spcBef>
              <a:spcPct val="0"/>
            </a:spcBef>
            <a:spcAft>
              <a:spcPct val="35000"/>
            </a:spcAft>
            <a:buNone/>
          </a:pPr>
          <a:r>
            <a:rPr lang="en-US" sz="1200" i="1" kern="1200" dirty="0" smtClean="0">
              <a:solidFill>
                <a:srgbClr val="454D55"/>
              </a:solidFill>
              <a:latin typeface="+mn-lt"/>
              <a:ea typeface="+mn-ea"/>
              <a:cs typeface="+mn-cs"/>
            </a:rPr>
            <a:t>The Earl of Shaftesbury establishes the Ragged School Union, allowing these charity schools to share resources and expand the scope of their support for destitute children. Some schools were even able to offer food, clothing and  lodging to those in need. </a:t>
          </a:r>
          <a:endParaRPr lang="en-US" sz="1200" i="1" kern="1200" dirty="0">
            <a:solidFill>
              <a:srgbClr val="454D55"/>
            </a:solidFill>
            <a:latin typeface="+mn-lt"/>
            <a:ea typeface="+mn-ea"/>
            <a:cs typeface="+mn-cs"/>
          </a:endParaRPr>
        </a:p>
      </dsp:txBody>
      <dsp:txXfrm>
        <a:off x="8457260" y="-9583"/>
        <a:ext cx="2427495" cy="1574152"/>
      </dsp:txXfrm>
    </dsp:sp>
    <dsp:sp modelId="{3F1F843F-8CAA-4ECF-B5A2-211D6C43D3C6}">
      <dsp:nvSpPr>
        <dsp:cNvPr id="0" name=""/>
        <dsp:cNvSpPr/>
      </dsp:nvSpPr>
      <dsp:spPr>
        <a:xfrm>
          <a:off x="9671008" y="2139912"/>
          <a:ext cx="0" cy="346797"/>
        </a:xfrm>
        <a:prstGeom prst="line">
          <a:avLst/>
        </a:prstGeom>
        <a:noFill/>
        <a:ln w="19050" cap="flat" cmpd="sng" algn="ctr">
          <a:solidFill>
            <a:schemeClr val="bg2"/>
          </a:solidFill>
          <a:prstDash val="solid"/>
        </a:ln>
        <a:effectLst/>
      </dsp:spPr>
      <dsp:style>
        <a:lnRef idx="1">
          <a:scrgbClr r="0" g="0" b="0"/>
        </a:lnRef>
        <a:fillRef idx="0">
          <a:scrgbClr r="0" g="0" b="0"/>
        </a:fillRef>
        <a:effectRef idx="0">
          <a:scrgbClr r="0" g="0" b="0"/>
        </a:effectRef>
        <a:fontRef idx="minor"/>
      </dsp:style>
    </dsp:sp>
    <dsp:sp modelId="{53B98CC0-1029-46A6-8053-0933F88F7705}">
      <dsp:nvSpPr>
        <dsp:cNvPr id="0" name=""/>
        <dsp:cNvSpPr/>
      </dsp:nvSpPr>
      <dsp:spPr>
        <a:xfrm rot="2700000">
          <a:off x="9632473" y="2448174"/>
          <a:ext cx="77070" cy="77070"/>
        </a:xfrm>
        <a:prstGeom prst="ellipse">
          <a:avLst/>
        </a:prstGeom>
        <a:solidFill>
          <a:schemeClr val="accent2"/>
        </a:solidFill>
        <a:ln w="63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HorizontalLabelsTimeline">
  <dgm:title val="Horizontal Labels Timeline"/>
  <dgm:desc val="Use to show a list of events in chronological order. The rectangular shape contains the description while the date is shown immediately below. It can display a large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dgm:constrLst>
    <dgm:layoutNode name="divider" styleLbl="fgAcc1">
      <dgm:alg type="sp"/>
      <dgm:shape xmlns:r="http://schemas.openxmlformats.org/officeDocument/2006/relationships" type="line" r:blip="" zOrderOff="-1">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hoose name="constrBasedOnChildrenCount">
        <dgm:if name="constrForTwoChildren" axis="ch" ptType="node" func="cnt" op="lte" val="2">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
            <dgm:constr type="w" for="ch" ptType="sibTrans" op="equ"/>
            <dgm:constr type="primFontSz" for="des" forName="L1TextContainer" op="equ"/>
            <dgm:constr type="primFontSz" for="des" forName="L2TextContainer" op="equ"/>
          </dgm:constrLst>
        </dgm:if>
        <dgm:else name="constrForRest">
          <dgm:constrLst>
            <dgm:constr type="primFontSz" for="des" forName="L1TextContainer" val="20"/>
            <dgm:constr type="primFontSz" for="des" forName="L2TextContainer" refType="primFontSz" refFor="des" refForName="L1TextContainer" op="equ" fact="0.8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else>
      </dgm:choose>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1TextContainer" refType="w" fact="0.88"/>
                <dgm:constr type="l" for="ch" forName="L1TextContainer" refType="w" fact="0.06"/>
                <dgm:constr type="h" for="ch" forName="L1TextContainer" refType="h" fact="0.12"/>
                <dgm:constr type="t" for="ch" forName="L1TextContainer" refType="h" fact="0.31"/>
                <dgm:constr type="w" for="ch" forName="L2TextContainerWrapper" refType="w" fact="0.88"/>
                <dgm:constr type="l" for="ch" forName="L2TextContainerWrapper" refType="w" fact="0.06"/>
                <dgm:constr type="h" for="ch" forName="L2TextContainerWrapper" refType="h" fact="0.31"/>
                <dgm:constr type="b" for="ch" forName="L2TextContainerWrapper" refType="h" fact="0.31"/>
                <dgm:constr type="w" for="ch" forName="ConnectLine"/>
                <dgm:constr type="ctrX" for="ch" forName="ConnectLine" refType="w" fact="0.5"/>
                <dgm:constr type="h" for="ch" forName="ConnectLine" refType="h" fact="0.07"/>
                <dgm:constr type="t" for="ch" forName="ConnectLine" refType="h" fact="0.43"/>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5"/>
              </dgm:constrLst>
            </dgm:if>
            <dgm:else name="CaseForPlacingNodeBelowDivider">
              <dgm:constrLst>
                <dgm:constr type="w" for="ch" forName="L1TextContainer" refType="w" fact="0.88"/>
                <dgm:constr type="l" for="ch" forName="L1TextContainer" refType="w" fact="0.06"/>
                <dgm:constr type="h" for="ch" forName="L1TextContainer" refType="h" fact="0.12"/>
                <dgm:constr type="t" for="ch" forName="L1TextContainer" refType="h" fact="0.57"/>
                <dgm:constr type="w" for="ch" forName="L2TextContainerWrapper" refType="w" fact="0.88"/>
                <dgm:constr type="l" for="ch" forName="L2TextContainerWrapper" refType="w" fact="0.06"/>
                <dgm:constr type="h" for="ch" forName="L2TextContainerWrapper" refType="h" fact="0.31"/>
                <dgm:constr type="t" for="ch" forName="L2TextContainerWrapper" refType="h" fact="0.69"/>
                <dgm:constr type="w" for="ch" forName="ConnectLine"/>
                <dgm:constr type="ctrX" for="ch" forName="ConnectLine" refType="w" fact="0.5"/>
                <dgm:constr type="h" for="ch" forName="ConnectLine" refType="h" fact="0.07"/>
                <dgm:constr type="t" for="ch" forName="ConnectLine" refType="h" fact="0.5"/>
                <dgm:constr type="w" for="ch" forName="ConnectorPoint" refType="h" fact="0.022"/>
                <dgm:constr type="h" for="ch" forName="ConnectorPoint" refType="h" fact="0.022"/>
                <dgm:constr type="ctrX" for="ch" forName="ConnectorPoint" refType="w" fact="0.5"/>
                <dgm:constr type="ctrY" for="ch" forName="ConnectorPoint" refType="h" fact="0.5"/>
                <dgm:constr type="w" for="ch" forName="EmptyPlaceHolder" refType="w"/>
                <dgm:constr type="h" for="ch" forName="EmptyPlaceHolder" refType="h" fact="0.5"/>
                <dgm:constr type="t" for="ch" forName="EmptyPlaceHolder" refType="h" fact="0"/>
              </dgm:constrLst>
            </dgm:else>
          </dgm:choose>
          <dgm:layoutNode name="L1TextContainer" styleLbl="alignNode1">
            <dgm:varLst>
              <dgm:chMax val="1"/>
              <dgm:chPref val="1"/>
              <dgm:bulletEnabled val="1"/>
            </dgm:varLst>
            <dgm:alg type="tx">
              <dgm:param type="txAnchorVert" val="mid"/>
              <dgm:param type="parTxLTRAlign" val="ctr"/>
              <dgm:param type="parTxRTLAlign" val="ctr"/>
            </dgm:alg>
            <dgm:shape xmlns:r="http://schemas.openxmlformats.org/officeDocument/2006/relationships" type="rect" r:blip="">
              <dgm:adjLst/>
            </dgm:shape>
            <dgm:presOf axis="self"/>
            <dgm:constrLst>
              <dgm:constr type="tMarg" refType="primFontSz" fact="0.4"/>
              <dgm:constr type="bMarg" refType="primFontSz" fact="0.4"/>
              <dgm:constr type="lMarg" refType="primFontSz" fact="0.4"/>
              <dgm:constr type="rMarg" refType="primFontSz" fact="0.4"/>
            </dgm:constrLst>
            <dgm:ruleLst>
              <dgm:rule type="primFontSz" val="14" fact="NaN" max="NaN"/>
            </dgm:ruleLst>
          </dgm:layoutNode>
          <dgm:layoutNode name="L2TextContainerWrapper">
            <dgm:varLst>
              <dgm:bulletEnabled val="1"/>
            </dgm:varLst>
            <dgm:alg type="composite"/>
            <dgm:choose name="L2TextContainerConstr">
              <dgm:if name="CaseForPlacingL2TextContaineAboveDivider" axis="self" ptType="node" func="posOdd" op="equ" val="1">
                <dgm:constrLst>
                  <dgm:constr type="h" for="ch" forName="L2TextContainer" refType="h" fact="0.39"/>
                  <dgm:constr type="b" for="ch" forName="L2TextContainer" refType="h"/>
                  <dgm:constr type="h" for="ch" forName="FlexibleEmptyPlaceHolder" refType="h" fact="0.61"/>
                </dgm:constrLst>
              </dgm:if>
              <dgm:else name="CaseForPlacingL2TextContaineBelowDivider">
                <dgm:constrLst>
                  <dgm:constr type="h" for="ch" forName="L2TextContainer" refType="h" fact="0.39"/>
                  <dgm:constr type="h" for="ch" forName="FlexibleEmptyPlaceHolder" refType="h" fact="0.61"/>
                  <dgm:constr type="b" for="ch" forName="FlexibleEmptyPlaceHolder" refType="h"/>
                </dgm:constrLst>
              </dgm:else>
            </dgm:choose>
            <dgm:layoutNode name="L2TextContainer" styleLbl="bgAccFollowNode1" moveWith="L1TextContainer">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tMarg" refType="primFontSz" fact="0.75"/>
                <dgm:constr type="bMarg" refType="primFontSz" fact="0.75"/>
                <dgm:constr type="lMarg" refType="primFontSz" fact="0.75"/>
                <dgm:constr type="rMarg" refType="primFontSz" fact="0.75"/>
              </dgm:constrLst>
              <dgm:ruleLst>
                <dgm:rule type="h" val="INF" fact="NaN" max="NaN"/>
                <dgm:rule type="primFontSz" val="12" fact="NaN" max="NaN"/>
                <dgm:rule type="secFontSz" val="10" fact="NaN" max="NaN"/>
              </dgm:ruleLst>
            </dgm:layoutNode>
            <dgm:layoutNode name="FlexibleEmptyPlaceHolder">
              <dgm:alg type="sp"/>
              <dgm:shape xmlns:r="http://schemas.openxmlformats.org/officeDocument/2006/relationships" r:blip="">
                <dgm:adjLst/>
              </dgm:shape>
              <dgm:presOf/>
              <dgm:constrLst/>
            </dgm:layoutNode>
          </dgm:layoutNode>
          <dgm:layoutNode name="ConnectLine" styleLbl="sibTrans1D1" moveWith="L1TextContainer">
            <dgm:alg type="sp"/>
            <dgm:shape xmlns:r="http://schemas.openxmlformats.org/officeDocument/2006/relationships" type="line" r:blip="">
              <dgm:adjLst/>
            </dgm:shape>
            <dgm:presOf/>
            <dgm:constrLst/>
          </dgm:layoutNode>
          <dgm:layoutNode name="ConnectorPoint" styleLbl="node1" moveWith="L1TextContainer">
            <dgm:alg type="sp"/>
            <dgm:shape xmlns:r="http://schemas.openxmlformats.org/officeDocument/2006/relationships" rot="45" type="rect" r:blip="" zOrderOff="10">
              <dgm:adjLst/>
              <dgm:extLst>
                <a:ext uri="{B698B0E9-8C71-41B9-8309-B3DCBF30829C}">
                  <dgm1612:spPr xmlns:dgm1612="http://schemas.microsoft.com/office/drawing/2016/12/diagram" xmlns="">
                    <a:ln w="6350"/>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extLst>
    <a:ext uri="{68A01E43-0DF5-4B5B-8FA6-DAF915123BFB}">
      <dgm1612:lstStyle xmlns:dgm1612="http://schemas.microsoft.com/office/drawing/2016/12/diagram" xmlns="">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4D7F7553-C578-48DC-B88A-E6FE28AFA2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A0D0C74C-D2A1-46D0-903F-BEC6863A52F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CCA8D80-BB85-4D53-9ECD-E5BF72D8BA6D}" type="datetimeFigureOut">
              <a:rPr lang="en-US" smtClean="0"/>
              <a:t>3/20/2024</a:t>
            </a:fld>
            <a:endParaRPr lang="en-US" dirty="0"/>
          </a:p>
        </p:txBody>
      </p:sp>
      <p:sp>
        <p:nvSpPr>
          <p:cNvPr id="4" name="Footer Placeholder 3">
            <a:extLst>
              <a:ext uri="{FF2B5EF4-FFF2-40B4-BE49-F238E27FC236}">
                <a16:creationId xmlns:a16="http://schemas.microsoft.com/office/drawing/2014/main" id="{B71C4A3C-3B43-40B4-BA79-03B7A67B8A5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0FFC152-4EBC-4FCB-99A3-C3B7F200BDE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E0B3A3-F6C4-48C3-8231-90FCE431DC4A}" type="slidenum">
              <a:rPr lang="en-US" smtClean="0"/>
              <a:t>‹#›</a:t>
            </a:fld>
            <a:endParaRPr lang="en-US" dirty="0"/>
          </a:p>
        </p:txBody>
      </p:sp>
    </p:spTree>
    <p:extLst>
      <p:ext uri="{BB962C8B-B14F-4D97-AF65-F5344CB8AC3E}">
        <p14:creationId xmlns:p14="http://schemas.microsoft.com/office/powerpoint/2010/main" val="741640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16B02C-6DBB-48B7-B614-526A120A8EA2}" type="datetimeFigureOut">
              <a:rPr lang="en-US" smtClean="0"/>
              <a:t>3/20/2024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678FC9-9086-42E9-9B0F-0195C142CDEB}" type="slidenum">
              <a:rPr lang="en-US" smtClean="0"/>
              <a:t>‹#›</a:t>
            </a:fld>
            <a:endParaRPr lang="en-US" dirty="0"/>
          </a:p>
        </p:txBody>
      </p:sp>
    </p:spTree>
    <p:extLst>
      <p:ext uri="{BB962C8B-B14F-4D97-AF65-F5344CB8AC3E}">
        <p14:creationId xmlns:p14="http://schemas.microsoft.com/office/powerpoint/2010/main" val="22560705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2DC0559-D619-4E56-BF6F-3712370C2150}" type="slidenum">
              <a:rPr lang="en-US" smtClean="0"/>
              <a:t>3</a:t>
            </a:fld>
            <a:endParaRPr lang="en-US" dirty="0"/>
          </a:p>
        </p:txBody>
      </p:sp>
    </p:spTree>
    <p:extLst>
      <p:ext uri="{BB962C8B-B14F-4D97-AF65-F5344CB8AC3E}">
        <p14:creationId xmlns:p14="http://schemas.microsoft.com/office/powerpoint/2010/main" val="2762238674"/>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EC9F280-24DB-415F-8DF8-72D7FF3C4BF0}" type="datetimeFigureOut">
              <a:rPr lang="en-US" noProof="0" smtClean="0"/>
              <a:t>3/20/2024</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403834351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7C2E407-FF89-42A1-B43A-8706E9A2F0AA}" type="datetimeFigureOut">
              <a:rPr lang="en-US" smtClean="0"/>
              <a:t>3/20/2024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BF7B83F-5D7D-4B5E-8B7F-53C7A0A0C75A}" type="slidenum">
              <a:rPr lang="en-US" smtClean="0"/>
              <a:t>‹#›</a:t>
            </a:fld>
            <a:endParaRPr lang="en-US" dirty="0"/>
          </a:p>
        </p:txBody>
      </p:sp>
    </p:spTree>
    <p:extLst>
      <p:ext uri="{BB962C8B-B14F-4D97-AF65-F5344CB8AC3E}">
        <p14:creationId xmlns:p14="http://schemas.microsoft.com/office/powerpoint/2010/main" val="42946258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8593667" y="6272784"/>
            <a:ext cx="2644309" cy="365125"/>
          </a:xfrm>
        </p:spPr>
        <p:txBody>
          <a:bodyPr/>
          <a:lstStyle/>
          <a:p>
            <a:fld id="{3EC9F280-24DB-415F-8DF8-72D7FF3C4BF0}" type="datetimeFigureOut">
              <a:rPr lang="en-US" noProof="0" smtClean="0"/>
              <a:t>3/20/2024</a:t>
            </a:fld>
            <a:endParaRPr lang="en-US" noProof="0" dirty="0"/>
          </a:p>
        </p:txBody>
      </p:sp>
      <p:sp>
        <p:nvSpPr>
          <p:cNvPr id="5" name="Footer Placeholder 4"/>
          <p:cNvSpPr>
            <a:spLocks noGrp="1"/>
          </p:cNvSpPr>
          <p:nvPr>
            <p:ph type="ftr" sz="quarter" idx="11"/>
          </p:nvPr>
        </p:nvSpPr>
        <p:spPr>
          <a:xfrm>
            <a:off x="2182708" y="6272784"/>
            <a:ext cx="6327648" cy="365125"/>
          </a:xfrm>
        </p:spPr>
        <p:txBody>
          <a:bodyPr/>
          <a:lstStyle/>
          <a:p>
            <a:endParaRPr lang="en-US" noProof="0"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1081445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EC9F280-24DB-415F-8DF8-72D7FF3C4BF0}" type="datetimeFigureOut">
              <a:rPr lang="en-US" noProof="0" smtClean="0"/>
              <a:t>3/20/2024</a:t>
            </a:fld>
            <a:endParaRPr lang="en-US" noProof="0"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12680703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EC9F280-24DB-415F-8DF8-72D7FF3C4BF0}" type="datetimeFigureOut">
              <a:rPr lang="en-US" noProof="0" smtClean="0"/>
              <a:t>3/20/2024</a:t>
            </a:fld>
            <a:endParaRPr lang="en-US" noProof="0" dirty="0"/>
          </a:p>
        </p:txBody>
      </p:sp>
      <p:sp>
        <p:nvSpPr>
          <p:cNvPr id="8" name="Footer Placeholder 7"/>
          <p:cNvSpPr>
            <a:spLocks noGrp="1"/>
          </p:cNvSpPr>
          <p:nvPr>
            <p:ph type="ftr" sz="quarter" idx="11"/>
          </p:nvPr>
        </p:nvSpPr>
        <p:spPr/>
        <p:txBody>
          <a:bodyPr/>
          <a:lstStyle/>
          <a:p>
            <a:endParaRPr lang="en-US" noProof="0" dirty="0"/>
          </a:p>
        </p:txBody>
      </p:sp>
      <p:sp>
        <p:nvSpPr>
          <p:cNvPr id="9" name="Slide Number Placeholder 8"/>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35155556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EC9F280-24DB-415F-8DF8-72D7FF3C4BF0}" type="datetimeFigureOut">
              <a:rPr lang="en-US" noProof="0" smtClean="0"/>
              <a:t>3/20/2024</a:t>
            </a:fld>
            <a:endParaRPr lang="en-US" noProof="0" dirty="0"/>
          </a:p>
        </p:txBody>
      </p:sp>
      <p:sp>
        <p:nvSpPr>
          <p:cNvPr id="4" name="Footer Placeholder 3"/>
          <p:cNvSpPr>
            <a:spLocks noGrp="1"/>
          </p:cNvSpPr>
          <p:nvPr>
            <p:ph type="ftr" sz="quarter" idx="11"/>
          </p:nvPr>
        </p:nvSpPr>
        <p:spPr/>
        <p:txBody>
          <a:bodyPr/>
          <a:lstStyle/>
          <a:p>
            <a:endParaRPr lang="en-US" noProof="0" dirty="0"/>
          </a:p>
        </p:txBody>
      </p:sp>
      <p:sp>
        <p:nvSpPr>
          <p:cNvPr id="5" name="Slide Number Placeholder 4"/>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22895626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9F280-24DB-415F-8DF8-72D7FF3C4BF0}" type="datetimeFigureOut">
              <a:rPr lang="en-US" noProof="0" smtClean="0"/>
              <a:t>3/20/2024</a:t>
            </a:fld>
            <a:endParaRPr lang="en-US" noProof="0" dirty="0"/>
          </a:p>
        </p:txBody>
      </p:sp>
      <p:sp>
        <p:nvSpPr>
          <p:cNvPr id="3" name="Footer Placeholder 2"/>
          <p:cNvSpPr>
            <a:spLocks noGrp="1"/>
          </p:cNvSpPr>
          <p:nvPr>
            <p:ph type="ftr" sz="quarter" idx="11"/>
          </p:nvPr>
        </p:nvSpPr>
        <p:spPr/>
        <p:txBody>
          <a:bodyPr/>
          <a:lstStyle/>
          <a:p>
            <a:endParaRPr lang="en-US" noProof="0" dirty="0"/>
          </a:p>
        </p:txBody>
      </p:sp>
      <p:sp>
        <p:nvSpPr>
          <p:cNvPr id="4" name="Slide Number Placeholder 3"/>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1033343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EC9F280-24DB-415F-8DF8-72D7FF3C4BF0}" type="datetimeFigureOut">
              <a:rPr lang="en-US" noProof="0" smtClean="0"/>
              <a:t>3/20/2024</a:t>
            </a:fld>
            <a:endParaRPr lang="en-US" noProof="0" dirty="0"/>
          </a:p>
        </p:txBody>
      </p:sp>
      <p:sp>
        <p:nvSpPr>
          <p:cNvPr id="6" name="Footer Placeholder 5"/>
          <p:cNvSpPr>
            <a:spLocks noGrp="1"/>
          </p:cNvSpPr>
          <p:nvPr>
            <p:ph type="ftr" sz="quarter" idx="11"/>
          </p:nvPr>
        </p:nvSpPr>
        <p:spPr/>
        <p:txBody>
          <a:bodyPr/>
          <a:lstStyle/>
          <a:p>
            <a:endParaRPr lang="en-US" noProof="0"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19325382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3EC9F280-24DB-415F-8DF8-72D7FF3C4BF0}" type="datetimeFigureOut">
              <a:rPr lang="en-US" noProof="0" smtClean="0"/>
              <a:t>3/20/2024</a:t>
            </a:fld>
            <a:endParaRPr lang="en-US" noProof="0"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8563260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C9F280-24DB-415F-8DF8-72D7FF3C4BF0}" type="datetimeFigureOut">
              <a:rPr lang="en-US" noProof="0" smtClean="0"/>
              <a:t>3/20/2024</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1803246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EC9F280-24DB-415F-8DF8-72D7FF3C4BF0}" type="datetimeFigureOut">
              <a:rPr lang="en-US" noProof="0" smtClean="0"/>
              <a:t>3/20/2024</a:t>
            </a:fld>
            <a:endParaRPr lang="en-US" noProof="0"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39832991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Content_v 2">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699E538D-9618-4205-AA08-736AD425A3FC}"/>
              </a:ext>
            </a:extLst>
          </p:cNvPr>
          <p:cNvSpPr/>
          <p:nvPr userDrawn="1"/>
        </p:nvSpPr>
        <p:spPr>
          <a:xfrm>
            <a:off x="0" y="0"/>
            <a:ext cx="12192000" cy="1512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3060639-BF2D-41F8-822B-DED03338D288}"/>
              </a:ext>
            </a:extLst>
          </p:cNvPr>
          <p:cNvSpPr>
            <a:spLocks noGrp="1"/>
          </p:cNvSpPr>
          <p:nvPr userDrawn="1">
            <p:ph type="title" hasCustomPrompt="1"/>
          </p:nvPr>
        </p:nvSpPr>
        <p:spPr>
          <a:xfrm>
            <a:off x="525500" y="278235"/>
            <a:ext cx="10711545" cy="720227"/>
          </a:xfrm>
        </p:spPr>
        <p:txBody>
          <a:bodyPr>
            <a:normAutofit/>
          </a:bodyPr>
          <a:lstStyle>
            <a:lvl1pPr>
              <a:defRPr sz="3000"/>
            </a:lvl1pPr>
          </a:lstStyle>
          <a:p>
            <a:r>
              <a:rPr lang="en-US" dirty="0"/>
              <a:t>History Timeline</a:t>
            </a:r>
            <a:endParaRPr lang="ru-RU" dirty="0"/>
          </a:p>
        </p:txBody>
      </p:sp>
      <p:sp>
        <p:nvSpPr>
          <p:cNvPr id="3" name="Content Placeholder 2">
            <a:extLst>
              <a:ext uri="{FF2B5EF4-FFF2-40B4-BE49-F238E27FC236}">
                <a16:creationId xmlns:a16="http://schemas.microsoft.com/office/drawing/2014/main" id="{0F474091-9EA2-47C8-AAA9-6DFE207852E4}"/>
              </a:ext>
            </a:extLst>
          </p:cNvPr>
          <p:cNvSpPr>
            <a:spLocks noGrp="1"/>
          </p:cNvSpPr>
          <p:nvPr userDrawn="1">
            <p:ph idx="1"/>
          </p:nvPr>
        </p:nvSpPr>
        <p:spPr>
          <a:xfrm>
            <a:off x="525500" y="1786436"/>
            <a:ext cx="11065865" cy="45336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cxnSp>
        <p:nvCxnSpPr>
          <p:cNvPr id="21" name="Straight Connector 20">
            <a:extLst>
              <a:ext uri="{FF2B5EF4-FFF2-40B4-BE49-F238E27FC236}">
                <a16:creationId xmlns:a16="http://schemas.microsoft.com/office/drawing/2014/main" id="{303706AB-7768-4239-93C0-28F2AC35B71A}"/>
              </a:ext>
            </a:extLst>
          </p:cNvPr>
          <p:cNvCxnSpPr/>
          <p:nvPr userDrawn="1"/>
        </p:nvCxnSpPr>
        <p:spPr>
          <a:xfrm>
            <a:off x="625355" y="919827"/>
            <a:ext cx="4770000"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
        <p:nvSpPr>
          <p:cNvPr id="27" name="Text Placeholder 26">
            <a:extLst>
              <a:ext uri="{FF2B5EF4-FFF2-40B4-BE49-F238E27FC236}">
                <a16:creationId xmlns:a16="http://schemas.microsoft.com/office/drawing/2014/main" id="{9A66C708-772E-4E30-9D1D-7417A222A932}"/>
              </a:ext>
            </a:extLst>
          </p:cNvPr>
          <p:cNvSpPr>
            <a:spLocks noGrp="1"/>
          </p:cNvSpPr>
          <p:nvPr>
            <p:ph type="body" sz="quarter" idx="10" hasCustomPrompt="1"/>
          </p:nvPr>
        </p:nvSpPr>
        <p:spPr>
          <a:xfrm>
            <a:off x="526183" y="966464"/>
            <a:ext cx="10710862" cy="412510"/>
          </a:xfrm>
        </p:spPr>
        <p:txBody>
          <a:bodyPr>
            <a:normAutofit/>
          </a:bodyPr>
          <a:lstStyle>
            <a:lvl1pPr marL="0" indent="0">
              <a:buNone/>
              <a:defRPr sz="2300" i="1">
                <a:solidFill>
                  <a:schemeClr val="tx2"/>
                </a:solidFill>
              </a:defRPr>
            </a:lvl1pPr>
          </a:lstStyle>
          <a:p>
            <a:pPr lvl="0"/>
            <a:r>
              <a:rPr lang="en-US" dirty="0"/>
              <a:t>Timeline Subtitle</a:t>
            </a:r>
          </a:p>
        </p:txBody>
      </p:sp>
    </p:spTree>
    <p:extLst>
      <p:ext uri="{BB962C8B-B14F-4D97-AF65-F5344CB8AC3E}">
        <p14:creationId xmlns:p14="http://schemas.microsoft.com/office/powerpoint/2010/main" val="36147306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and Content_v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60639-BF2D-41F8-822B-DED03338D288}"/>
              </a:ext>
            </a:extLst>
          </p:cNvPr>
          <p:cNvSpPr>
            <a:spLocks noGrp="1"/>
          </p:cNvSpPr>
          <p:nvPr userDrawn="1">
            <p:ph type="title" hasCustomPrompt="1"/>
          </p:nvPr>
        </p:nvSpPr>
        <p:spPr>
          <a:xfrm>
            <a:off x="525500" y="264167"/>
            <a:ext cx="11065865" cy="1315434"/>
          </a:xfrm>
        </p:spPr>
        <p:txBody>
          <a:bodyPr tIns="0" anchor="t" anchorCtr="0">
            <a:normAutofit/>
          </a:bodyPr>
          <a:lstStyle>
            <a:lvl1pPr>
              <a:lnSpc>
                <a:spcPct val="150000"/>
              </a:lnSpc>
              <a:defRPr sz="2700"/>
            </a:lvl1pPr>
          </a:lstStyle>
          <a:p>
            <a:r>
              <a:rPr lang="en-US" dirty="0"/>
              <a:t>History Timeline</a:t>
            </a:r>
            <a:endParaRPr lang="ru-RU" dirty="0"/>
          </a:p>
        </p:txBody>
      </p:sp>
      <p:sp>
        <p:nvSpPr>
          <p:cNvPr id="3" name="Content Placeholder 2">
            <a:extLst>
              <a:ext uri="{FF2B5EF4-FFF2-40B4-BE49-F238E27FC236}">
                <a16:creationId xmlns:a16="http://schemas.microsoft.com/office/drawing/2014/main" id="{0F474091-9EA2-47C8-AAA9-6DFE207852E4}"/>
              </a:ext>
            </a:extLst>
          </p:cNvPr>
          <p:cNvSpPr>
            <a:spLocks noGrp="1"/>
          </p:cNvSpPr>
          <p:nvPr userDrawn="1">
            <p:ph idx="1"/>
          </p:nvPr>
        </p:nvSpPr>
        <p:spPr>
          <a:xfrm>
            <a:off x="525500" y="1786436"/>
            <a:ext cx="11065865" cy="45336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ru-RU"/>
          </a:p>
        </p:txBody>
      </p:sp>
      <p:cxnSp>
        <p:nvCxnSpPr>
          <p:cNvPr id="21" name="Straight Connector 20">
            <a:extLst>
              <a:ext uri="{FF2B5EF4-FFF2-40B4-BE49-F238E27FC236}">
                <a16:creationId xmlns:a16="http://schemas.microsoft.com/office/drawing/2014/main" id="{303706AB-7768-4239-93C0-28F2AC35B71A}"/>
              </a:ext>
            </a:extLst>
          </p:cNvPr>
          <p:cNvCxnSpPr/>
          <p:nvPr userDrawn="1"/>
        </p:nvCxnSpPr>
        <p:spPr>
          <a:xfrm>
            <a:off x="625355" y="919827"/>
            <a:ext cx="4284000" cy="0"/>
          </a:xfrm>
          <a:prstGeom prst="line">
            <a:avLst/>
          </a:prstGeom>
          <a:ln w="19050">
            <a:solidFill>
              <a:schemeClr val="bg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8799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3.png"/><Relationship Id="rId2" Type="http://schemas.openxmlformats.org/officeDocument/2006/relationships/slideLayout" Target="../slideLayouts/slideLayout2.xml"/><Relationship Id="rId16" Type="http://schemas.microsoft.com/office/2007/relationships/hdphoto" Target="../media/hdphoto1.wdp"/><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3EC9F280-24DB-415F-8DF8-72D7FF3C4BF0}" type="datetimeFigureOut">
              <a:rPr lang="en-US" noProof="0" smtClean="0"/>
              <a:t>3/20/2024</a:t>
            </a:fld>
            <a:endParaRPr lang="en-US" noProof="0"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noProof="0"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5">
                <a:duotone>
                  <a:schemeClr val="accent1">
                    <a:shade val="45000"/>
                    <a:satMod val="135000"/>
                  </a:schemeClr>
                  <a:prstClr val="white"/>
                </a:duotone>
                <a:extLst>
                  <a:ext uri="{BEBA8EAE-BF5A-486C-A8C5-ECC9F3942E4B}">
                    <a14:imgProps xmlns:a14="http://schemas.microsoft.com/office/drawing/2010/main">
                      <a14:imgLayer r:embed="rId16">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n-lt"/>
              </a:defRPr>
            </a:lvl1pPr>
          </a:lstStyle>
          <a:p>
            <a:fld id="{220A9A2B-DCEA-459B-8067-44D042050D8C}" type="slidenum">
              <a:rPr lang="en-US" noProof="0" smtClean="0"/>
              <a:t>‹#›</a:t>
            </a:fld>
            <a:endParaRPr lang="en-US" noProof="0" dirty="0"/>
          </a:p>
        </p:txBody>
      </p:sp>
    </p:spTree>
    <p:extLst>
      <p:ext uri="{BB962C8B-B14F-4D97-AF65-F5344CB8AC3E}">
        <p14:creationId xmlns:p14="http://schemas.microsoft.com/office/powerpoint/2010/main" val="1254639035"/>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12" r:id="rId6"/>
    <p:sldLayoutId id="2147483713" r:id="rId7"/>
    <p:sldLayoutId id="2147483714" r:id="rId8"/>
    <p:sldLayoutId id="2147483715" r:id="rId9"/>
    <p:sldLayoutId id="2147483716" r:id="rId10"/>
    <p:sldLayoutId id="2147483717" r:id="rId11"/>
    <p:sldLayoutId id="2147483718" r:id="rId12"/>
    <p:sldLayoutId id="2147483650" r:id="rId13"/>
  </p:sldLayoutIdLst>
  <p:txStyles>
    <p:titleStyle>
      <a:lvl1pPr algn="l" defTabSz="914400" rtl="0" eaLnBrk="1" latinLnBrk="0" hangingPunct="1">
        <a:lnSpc>
          <a:spcPct val="90000"/>
        </a:lnSpc>
        <a:spcBef>
          <a:spcPct val="0"/>
        </a:spcBef>
        <a:buNone/>
        <a:defRPr sz="4800" b="1" kern="1200" cap="none" baseline="0">
          <a:blipFill>
            <a:blip r:embed="rId17">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 Id="rId5" Type="http://schemas.microsoft.com/office/2007/relationships/hdphoto" Target="../media/hdphoto4.wdp"/><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9.jfif"/><Relationship Id="rId2" Type="http://schemas.openxmlformats.org/officeDocument/2006/relationships/image" Target="../media/image8.jfif"/><Relationship Id="rId1" Type="http://schemas.openxmlformats.org/officeDocument/2006/relationships/slideLayout" Target="../slideLayouts/slideLayout12.xml"/><Relationship Id="rId4" Type="http://schemas.openxmlformats.org/officeDocument/2006/relationships/image" Target="../media/image10.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hidden="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BEBA8EAE-BF5A-486C-A8C5-ECC9F3942E4B}">
                <a14:imgProps xmlns:a14="http://schemas.microsoft.com/office/drawing/2010/main">
                  <a14:imgLayer r:embed="rId3">
                    <a14:imgEffect>
                      <a14:artisticCutout/>
                    </a14:imgEffect>
                  </a14:imgLayer>
                </a14:imgProps>
              </a:ext>
              <a:ext uri="{28A0092B-C50C-407E-A947-70E740481C1C}">
                <a14:useLocalDpi xmlns:a14="http://schemas.microsoft.com/office/drawing/2010/main" val="0"/>
              </a:ext>
            </a:extLst>
          </a:blip>
          <a:stretch>
            <a:fillRect/>
          </a:stretch>
        </p:blipFill>
        <p:spPr>
          <a:xfrm>
            <a:off x="160372" y="159324"/>
            <a:ext cx="11865373" cy="4193310"/>
          </a:xfrm>
        </p:spPr>
      </p:pic>
      <p:sp>
        <p:nvSpPr>
          <p:cNvPr id="13" name="Rectangle 12"/>
          <p:cNvSpPr/>
          <p:nvPr/>
        </p:nvSpPr>
        <p:spPr>
          <a:xfrm>
            <a:off x="532767" y="5537199"/>
            <a:ext cx="11120582" cy="48491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a:extLst>
              <a:ext uri="{BEBA8EAE-BF5A-486C-A8C5-ECC9F3942E4B}">
                <a14:imgProps xmlns:a14="http://schemas.microsoft.com/office/drawing/2010/main">
                  <a14:imgLayer r:embed="rId5">
                    <a14:imgEffect>
                      <a14:brightnessContrast bright="20000" contrast="-20000"/>
                    </a14:imgEffect>
                  </a14:imgLayer>
                </a14:imgProps>
              </a:ext>
              <a:ext uri="{28A0092B-C50C-407E-A947-70E740481C1C}">
                <a14:useLocalDpi xmlns:a14="http://schemas.microsoft.com/office/drawing/2010/main" val="0"/>
              </a:ext>
            </a:extLst>
          </a:blip>
          <a:stretch>
            <a:fillRect/>
          </a:stretch>
        </p:blipFill>
        <p:spPr>
          <a:xfrm>
            <a:off x="3398403" y="516168"/>
            <a:ext cx="5413664" cy="5413664"/>
          </a:xfrm>
          <a:prstGeom prst="ellipse">
            <a:avLst/>
          </a:prstGeom>
          <a:ln w="63500" cap="rnd">
            <a:solidFill>
              <a:srgbClr val="333333"/>
            </a:solidFill>
          </a:ln>
          <a:effectLst>
            <a:outerShdw blurRad="381000" dist="292100" dir="5400000" sx="-80000" sy="-18000" rotWithShape="0">
              <a:srgbClr val="000000">
                <a:alpha val="0"/>
              </a:srgbClr>
            </a:outerShdw>
          </a:effectLst>
          <a:scene3d>
            <a:camera prst="orthographicFront"/>
            <a:lightRig rig="contrasting" dir="t">
              <a:rot lat="0" lon="0" rev="3000000"/>
            </a:lightRig>
          </a:scene3d>
          <a:sp3d contourW="7620">
            <a:bevelT w="95250" h="31750"/>
            <a:contourClr>
              <a:srgbClr val="333333"/>
            </a:contourClr>
          </a:sp3d>
        </p:spPr>
      </p:pic>
      <p:sp>
        <p:nvSpPr>
          <p:cNvPr id="10" name="TextBox 9"/>
          <p:cNvSpPr txBox="1"/>
          <p:nvPr/>
        </p:nvSpPr>
        <p:spPr>
          <a:xfrm>
            <a:off x="4024744" y="1524000"/>
            <a:ext cx="4112491" cy="1569660"/>
          </a:xfrm>
          <a:prstGeom prst="rect">
            <a:avLst/>
          </a:prstGeom>
          <a:solidFill>
            <a:schemeClr val="bg1"/>
          </a:solidFill>
          <a:effectLst>
            <a:outerShdw blurRad="50800" dist="38100" dir="16200000" rotWithShape="0">
              <a:prstClr val="black">
                <a:alpha val="40000"/>
              </a:prstClr>
            </a:outerShdw>
            <a:softEdge rad="1270000"/>
          </a:effectLst>
        </p:spPr>
        <p:txBody>
          <a:bodyPr wrap="square" rtlCol="0">
            <a:spAutoFit/>
          </a:bodyPr>
          <a:lstStyle/>
          <a:p>
            <a:pPr algn="ctr"/>
            <a:r>
              <a:rPr lang="en-GB" sz="4800" dirty="0" smtClean="0">
                <a:solidFill>
                  <a:schemeClr val="bg1"/>
                </a:solidFill>
                <a:effectLst>
                  <a:outerShdw blurRad="38100" dist="38100" dir="2700000" algn="tl">
                    <a:srgbClr val="000000">
                      <a:alpha val="43137"/>
                    </a:srgbClr>
                  </a:outerShdw>
                </a:effectLst>
                <a:latin typeface="Engravers MT" panose="02090707080505020304" pitchFamily="18" charset="0"/>
              </a:rPr>
              <a:t>Ragged </a:t>
            </a:r>
            <a:r>
              <a:rPr lang="en-GB" sz="4800" dirty="0" smtClean="0">
                <a:solidFill>
                  <a:schemeClr val="bg1"/>
                </a:solidFill>
                <a:effectLst>
                  <a:outerShdw blurRad="38100" dist="38100" dir="2700000" algn="tl">
                    <a:srgbClr val="000000">
                      <a:alpha val="52000"/>
                    </a:srgbClr>
                  </a:outerShdw>
                </a:effectLst>
                <a:latin typeface="Engravers MT" panose="02090707080505020304" pitchFamily="18" charset="0"/>
              </a:rPr>
              <a:t>Schools</a:t>
            </a:r>
            <a:endParaRPr lang="en-GB" sz="4800" dirty="0">
              <a:solidFill>
                <a:schemeClr val="bg1"/>
              </a:solidFill>
              <a:effectLst>
                <a:outerShdw blurRad="38100" dist="38100" dir="2700000" algn="tl">
                  <a:srgbClr val="000000">
                    <a:alpha val="52000"/>
                  </a:srgbClr>
                </a:outerShdw>
              </a:effectLst>
              <a:latin typeface="Engravers MT" panose="02090707080505020304" pitchFamily="18" charset="0"/>
            </a:endParaRPr>
          </a:p>
        </p:txBody>
      </p:sp>
      <p:sp>
        <p:nvSpPr>
          <p:cNvPr id="12" name="Rectangle 11"/>
          <p:cNvSpPr/>
          <p:nvPr/>
        </p:nvSpPr>
        <p:spPr>
          <a:xfrm>
            <a:off x="928253" y="6260197"/>
            <a:ext cx="10312402" cy="34842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p:cNvSpPr txBox="1"/>
          <p:nvPr/>
        </p:nvSpPr>
        <p:spPr>
          <a:xfrm>
            <a:off x="4024743" y="3661062"/>
            <a:ext cx="4112491" cy="1200329"/>
          </a:xfrm>
          <a:prstGeom prst="rect">
            <a:avLst/>
          </a:prstGeom>
          <a:solidFill>
            <a:schemeClr val="bg1"/>
          </a:solidFill>
          <a:effectLst>
            <a:outerShdw blurRad="50800" dist="38100" dir="16200000" rotWithShape="0">
              <a:prstClr val="black">
                <a:alpha val="40000"/>
              </a:prstClr>
            </a:outerShdw>
            <a:softEdge rad="1270000"/>
          </a:effectLst>
        </p:spPr>
        <p:txBody>
          <a:bodyPr wrap="square" rtlCol="0">
            <a:spAutoFit/>
          </a:bodyPr>
          <a:lstStyle/>
          <a:p>
            <a:pPr algn="ctr"/>
            <a:r>
              <a:rPr lang="en-GB" dirty="0" smtClean="0">
                <a:solidFill>
                  <a:schemeClr val="bg1"/>
                </a:solidFill>
                <a:effectLst>
                  <a:outerShdw blurRad="38100" dist="38100" dir="2700000" algn="tl">
                    <a:srgbClr val="000000">
                      <a:alpha val="43137"/>
                    </a:srgbClr>
                  </a:outerShdw>
                </a:effectLst>
                <a:latin typeface="Engravers MT" panose="02090707080505020304" pitchFamily="18" charset="0"/>
              </a:rPr>
              <a:t>How Victorian policy laid the foundations for Contemporary Practice</a:t>
            </a:r>
            <a:endParaRPr lang="en-GB" dirty="0">
              <a:solidFill>
                <a:schemeClr val="bg1"/>
              </a:solidFill>
              <a:effectLst>
                <a:outerShdw blurRad="38100" dist="38100" dir="2700000" algn="tl">
                  <a:srgbClr val="000000">
                    <a:alpha val="52000"/>
                  </a:srgbClr>
                </a:outerShdw>
              </a:effectLst>
              <a:latin typeface="Engravers MT" panose="02090707080505020304" pitchFamily="18" charset="0"/>
            </a:endParaRPr>
          </a:p>
        </p:txBody>
      </p:sp>
    </p:spTree>
    <p:extLst>
      <p:ext uri="{BB962C8B-B14F-4D97-AF65-F5344CB8AC3E}">
        <p14:creationId xmlns:p14="http://schemas.microsoft.com/office/powerpoint/2010/main" val="18181577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Introduction</a:t>
            </a:r>
            <a:endParaRPr lang="en-GB" dirty="0"/>
          </a:p>
        </p:txBody>
      </p:sp>
      <p:sp>
        <p:nvSpPr>
          <p:cNvPr id="3" name="Content Placeholder 2"/>
          <p:cNvSpPr>
            <a:spLocks noGrp="1"/>
          </p:cNvSpPr>
          <p:nvPr>
            <p:ph idx="1"/>
          </p:nvPr>
        </p:nvSpPr>
        <p:spPr/>
        <p:txBody>
          <a:bodyPr>
            <a:normAutofit/>
          </a:bodyPr>
          <a:lstStyle/>
          <a:p>
            <a:pPr>
              <a:buFont typeface="Wingdings" panose="05000000000000000000" pitchFamily="2" charset="2"/>
              <a:buChar char="v"/>
            </a:pPr>
            <a:r>
              <a:rPr lang="en-GB" sz="4000" dirty="0">
                <a:solidFill>
                  <a:srgbClr val="002060"/>
                </a:solidFill>
                <a:latin typeface="+mj-lt"/>
              </a:rPr>
              <a:t> </a:t>
            </a:r>
            <a:r>
              <a:rPr lang="en-GB" sz="4000" dirty="0" smtClean="0">
                <a:solidFill>
                  <a:srgbClr val="0070C0"/>
                </a:solidFill>
                <a:latin typeface="+mj-lt"/>
              </a:rPr>
              <a:t>Outline the history of the ‘Ragged School’ movement, with particular focus on the 1840s</a:t>
            </a:r>
          </a:p>
          <a:p>
            <a:pPr>
              <a:buFont typeface="Wingdings" panose="05000000000000000000" pitchFamily="2" charset="2"/>
              <a:buChar char="v"/>
            </a:pPr>
            <a:endParaRPr lang="en-GB" sz="1000" dirty="0" smtClean="0">
              <a:solidFill>
                <a:srgbClr val="0070C0"/>
              </a:solidFill>
              <a:latin typeface="+mj-lt"/>
            </a:endParaRPr>
          </a:p>
          <a:p>
            <a:pPr>
              <a:buFont typeface="Wingdings" panose="05000000000000000000" pitchFamily="2" charset="2"/>
              <a:buChar char="v"/>
            </a:pPr>
            <a:r>
              <a:rPr lang="en-GB" sz="4000" dirty="0" smtClean="0">
                <a:solidFill>
                  <a:srgbClr val="0070C0"/>
                </a:solidFill>
                <a:latin typeface="+mj-lt"/>
              </a:rPr>
              <a:t> Examine how the policies &amp; practice of the Victorian Era have shaped modern Youth Work</a:t>
            </a:r>
          </a:p>
          <a:p>
            <a:pPr>
              <a:buFont typeface="Wingdings" panose="05000000000000000000" pitchFamily="2" charset="2"/>
              <a:buChar char="v"/>
            </a:pPr>
            <a:endParaRPr lang="en-GB" sz="1000" dirty="0" smtClean="0">
              <a:solidFill>
                <a:srgbClr val="0070C0"/>
              </a:solidFill>
              <a:latin typeface="+mj-lt"/>
            </a:endParaRPr>
          </a:p>
          <a:p>
            <a:pPr>
              <a:buFont typeface="Wingdings" panose="05000000000000000000" pitchFamily="2" charset="2"/>
              <a:buChar char="v"/>
            </a:pPr>
            <a:r>
              <a:rPr lang="en-GB" sz="4000" dirty="0">
                <a:solidFill>
                  <a:srgbClr val="0070C0"/>
                </a:solidFill>
                <a:latin typeface="+mj-lt"/>
              </a:rPr>
              <a:t> </a:t>
            </a:r>
            <a:r>
              <a:rPr lang="en-GB" sz="4000" dirty="0" smtClean="0">
                <a:solidFill>
                  <a:srgbClr val="0070C0"/>
                </a:solidFill>
                <a:latin typeface="+mj-lt"/>
              </a:rPr>
              <a:t>Explore </a:t>
            </a:r>
            <a:r>
              <a:rPr lang="en-GB" sz="4000" smtClean="0">
                <a:solidFill>
                  <a:srgbClr val="0070C0"/>
                </a:solidFill>
                <a:latin typeface="+mj-lt"/>
              </a:rPr>
              <a:t>the ties </a:t>
            </a:r>
            <a:r>
              <a:rPr lang="en-GB" sz="4000" dirty="0" smtClean="0">
                <a:solidFill>
                  <a:srgbClr val="0070C0"/>
                </a:solidFill>
                <a:latin typeface="+mj-lt"/>
              </a:rPr>
              <a:t>between the provision of the 19</a:t>
            </a:r>
            <a:r>
              <a:rPr lang="en-GB" sz="4000" baseline="30000" dirty="0" smtClean="0">
                <a:solidFill>
                  <a:srgbClr val="0070C0"/>
                </a:solidFill>
                <a:latin typeface="+mj-lt"/>
              </a:rPr>
              <a:t>th</a:t>
            </a:r>
            <a:r>
              <a:rPr lang="en-GB" sz="4000" dirty="0" smtClean="0">
                <a:solidFill>
                  <a:srgbClr val="0070C0"/>
                </a:solidFill>
                <a:latin typeface="+mj-lt"/>
              </a:rPr>
              <a:t> Century to </a:t>
            </a:r>
            <a:r>
              <a:rPr lang="en-GB" sz="4000" smtClean="0">
                <a:solidFill>
                  <a:srgbClr val="0070C0"/>
                </a:solidFill>
                <a:latin typeface="+mj-lt"/>
              </a:rPr>
              <a:t>the principles </a:t>
            </a:r>
            <a:r>
              <a:rPr lang="en-GB" sz="4000" dirty="0" smtClean="0">
                <a:solidFill>
                  <a:srgbClr val="0070C0"/>
                </a:solidFill>
                <a:latin typeface="+mj-lt"/>
              </a:rPr>
              <a:t>of the 21</a:t>
            </a:r>
            <a:r>
              <a:rPr lang="en-GB" sz="4000" baseline="30000" dirty="0" smtClean="0">
                <a:solidFill>
                  <a:srgbClr val="0070C0"/>
                </a:solidFill>
                <a:latin typeface="+mj-lt"/>
              </a:rPr>
              <a:t>st</a:t>
            </a:r>
            <a:endParaRPr lang="en-GB" sz="4000" dirty="0">
              <a:solidFill>
                <a:srgbClr val="0070C0"/>
              </a:solidFill>
              <a:latin typeface="+mj-lt"/>
            </a:endParaRPr>
          </a:p>
          <a:p>
            <a:pPr>
              <a:buFont typeface="Wingdings" panose="05000000000000000000" pitchFamily="2" charset="2"/>
              <a:buChar char="v"/>
            </a:pPr>
            <a:endParaRPr lang="en-GB" sz="4000" dirty="0" smtClean="0">
              <a:solidFill>
                <a:srgbClr val="0070C0"/>
              </a:solidFill>
              <a:latin typeface="+mj-lt"/>
            </a:endParaRPr>
          </a:p>
          <a:p>
            <a:pPr>
              <a:buFont typeface="Wingdings" panose="05000000000000000000" pitchFamily="2" charset="2"/>
              <a:buChar char="v"/>
            </a:pPr>
            <a:endParaRPr lang="en-GB" dirty="0">
              <a:solidFill>
                <a:srgbClr val="002060"/>
              </a:solidFill>
              <a:latin typeface="+mj-lt"/>
            </a:endParaRPr>
          </a:p>
        </p:txBody>
      </p:sp>
      <p:sp>
        <p:nvSpPr>
          <p:cNvPr id="4" name="Text Placeholder 3"/>
          <p:cNvSpPr>
            <a:spLocks noGrp="1"/>
          </p:cNvSpPr>
          <p:nvPr>
            <p:ph type="body" sz="quarter" idx="10"/>
          </p:nvPr>
        </p:nvSpPr>
        <p:spPr/>
        <p:txBody>
          <a:bodyPr/>
          <a:lstStyle/>
          <a:p>
            <a:r>
              <a:rPr lang="en-GB" dirty="0" smtClean="0">
                <a:solidFill>
                  <a:schemeClr val="bg1"/>
                </a:solidFill>
              </a:rPr>
              <a:t>What will we be covering today?</a:t>
            </a:r>
            <a:endParaRPr lang="en-GB" dirty="0">
              <a:solidFill>
                <a:schemeClr val="bg1"/>
              </a:solidFill>
            </a:endParaRPr>
          </a:p>
        </p:txBody>
      </p:sp>
    </p:spTree>
    <p:extLst>
      <p:ext uri="{BB962C8B-B14F-4D97-AF65-F5344CB8AC3E}">
        <p14:creationId xmlns:p14="http://schemas.microsoft.com/office/powerpoint/2010/main" val="29567397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A51886-AA43-422E-B193-F1F3DF7D8A4D}"/>
              </a:ext>
            </a:extLst>
          </p:cNvPr>
          <p:cNvSpPr>
            <a:spLocks noGrp="1"/>
          </p:cNvSpPr>
          <p:nvPr>
            <p:ph type="title"/>
          </p:nvPr>
        </p:nvSpPr>
        <p:spPr/>
        <p:txBody>
          <a:bodyPr>
            <a:normAutofit/>
          </a:bodyPr>
          <a:lstStyle/>
          <a:p>
            <a:r>
              <a:rPr lang="en-US" dirty="0" smtClean="0"/>
              <a:t>Religion to Rags</a:t>
            </a:r>
            <a:endParaRPr lang="en-US" sz="2300" b="0" i="1" dirty="0">
              <a:solidFill>
                <a:schemeClr val="tx2"/>
              </a:solidFill>
              <a:latin typeface="+mn-lt"/>
            </a:endParaRPr>
          </a:p>
        </p:txBody>
      </p:sp>
      <p:graphicFrame>
        <p:nvGraphicFramePr>
          <p:cNvPr id="4" name="Content Placeholder 3" descr="SmartArt timeline">
            <a:extLst>
              <a:ext uri="{FF2B5EF4-FFF2-40B4-BE49-F238E27FC236}">
                <a16:creationId xmlns:a16="http://schemas.microsoft.com/office/drawing/2014/main" id="{4424901C-24B0-4C46-B815-EB0C38D74251}"/>
              </a:ext>
            </a:extLst>
          </p:cNvPr>
          <p:cNvGraphicFramePr>
            <a:graphicFrameLocks noGrp="1"/>
          </p:cNvGraphicFramePr>
          <p:nvPr>
            <p:ph idx="1"/>
            <p:extLst>
              <p:ext uri="{D42A27DB-BD31-4B8C-83A1-F6EECF244321}">
                <p14:modId xmlns:p14="http://schemas.microsoft.com/office/powerpoint/2010/main" val="2669723251"/>
              </p:ext>
            </p:extLst>
          </p:nvPr>
        </p:nvGraphicFramePr>
        <p:xfrm>
          <a:off x="525500" y="1686691"/>
          <a:ext cx="11066462" cy="49542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 Placeholder 8">
            <a:extLst>
              <a:ext uri="{FF2B5EF4-FFF2-40B4-BE49-F238E27FC236}">
                <a16:creationId xmlns:a16="http://schemas.microsoft.com/office/drawing/2014/main" id="{B3FD7E2D-55A3-433C-BAB3-4F8446A36214}"/>
              </a:ext>
            </a:extLst>
          </p:cNvPr>
          <p:cNvSpPr>
            <a:spLocks noGrp="1"/>
          </p:cNvSpPr>
          <p:nvPr>
            <p:ph type="body" sz="quarter" idx="10"/>
          </p:nvPr>
        </p:nvSpPr>
        <p:spPr/>
        <p:txBody>
          <a:bodyPr/>
          <a:lstStyle/>
          <a:p>
            <a:r>
              <a:rPr lang="en-US" dirty="0" smtClean="0">
                <a:solidFill>
                  <a:schemeClr val="bg1"/>
                </a:solidFill>
              </a:rPr>
              <a:t>Timeline of Free Education in Britain</a:t>
            </a:r>
            <a:endParaRPr lang="en-US" dirty="0">
              <a:solidFill>
                <a:schemeClr val="bg1"/>
              </a:solidFill>
            </a:endParaRPr>
          </a:p>
        </p:txBody>
      </p:sp>
      <p:sp>
        <p:nvSpPr>
          <p:cNvPr id="10" name="TextBox 9">
            <a:extLst>
              <a:ext uri="{FF2B5EF4-FFF2-40B4-BE49-F238E27FC236}">
                <a16:creationId xmlns:a16="http://schemas.microsoft.com/office/drawing/2014/main" id="{555D402B-46F1-4898-96ED-1C931E61FE24}"/>
              </a:ext>
            </a:extLst>
          </p:cNvPr>
          <p:cNvSpPr txBox="1"/>
          <p:nvPr/>
        </p:nvSpPr>
        <p:spPr>
          <a:xfrm>
            <a:off x="1501668" y="4202544"/>
            <a:ext cx="934871" cy="338554"/>
          </a:xfrm>
          <a:prstGeom prst="rect">
            <a:avLst/>
          </a:prstGeom>
          <a:noFill/>
        </p:spPr>
        <p:txBody>
          <a:bodyPr wrap="none" rtlCol="0" anchor="ctr" anchorCtr="0">
            <a:spAutoFit/>
          </a:bodyPr>
          <a:lstStyle/>
          <a:p>
            <a:pPr algn="ctr"/>
            <a:r>
              <a:rPr lang="en-US" sz="1600" b="1" dirty="0" smtClean="0">
                <a:solidFill>
                  <a:schemeClr val="accent1">
                    <a:lumMod val="75000"/>
                  </a:schemeClr>
                </a:solidFill>
                <a:latin typeface="+mj-lt"/>
              </a:rPr>
              <a:t>597 AD</a:t>
            </a:r>
            <a:endParaRPr lang="en-US" sz="1600" b="1" dirty="0">
              <a:solidFill>
                <a:schemeClr val="accent1">
                  <a:lumMod val="75000"/>
                </a:schemeClr>
              </a:solidFill>
              <a:latin typeface="+mj-lt"/>
            </a:endParaRPr>
          </a:p>
        </p:txBody>
      </p:sp>
      <p:sp>
        <p:nvSpPr>
          <p:cNvPr id="11" name="TextBox 10">
            <a:extLst>
              <a:ext uri="{FF2B5EF4-FFF2-40B4-BE49-F238E27FC236}">
                <a16:creationId xmlns:a16="http://schemas.microsoft.com/office/drawing/2014/main" id="{9F525854-7BFA-425F-80CF-5226496C8D2C}"/>
              </a:ext>
            </a:extLst>
          </p:cNvPr>
          <p:cNvSpPr txBox="1"/>
          <p:nvPr/>
        </p:nvSpPr>
        <p:spPr>
          <a:xfrm>
            <a:off x="2732075" y="3863990"/>
            <a:ext cx="1075936" cy="338554"/>
          </a:xfrm>
          <a:prstGeom prst="rect">
            <a:avLst/>
          </a:prstGeom>
          <a:noFill/>
        </p:spPr>
        <p:txBody>
          <a:bodyPr wrap="none" rtlCol="0" anchor="ctr" anchorCtr="0">
            <a:spAutoFit/>
          </a:bodyPr>
          <a:lstStyle/>
          <a:p>
            <a:pPr algn="ctr"/>
            <a:r>
              <a:rPr lang="en-US" sz="1600" b="1" dirty="0" smtClean="0">
                <a:solidFill>
                  <a:schemeClr val="accent1">
                    <a:lumMod val="75000"/>
                  </a:schemeClr>
                </a:solidFill>
                <a:latin typeface="+mj-lt"/>
              </a:rPr>
              <a:t>1440 AD</a:t>
            </a:r>
            <a:endParaRPr lang="en-US" sz="1600" b="1" dirty="0">
              <a:solidFill>
                <a:schemeClr val="accent1">
                  <a:lumMod val="75000"/>
                </a:schemeClr>
              </a:solidFill>
              <a:latin typeface="+mj-lt"/>
            </a:endParaRPr>
          </a:p>
        </p:txBody>
      </p:sp>
      <p:sp>
        <p:nvSpPr>
          <p:cNvPr id="12" name="TextBox 11">
            <a:extLst>
              <a:ext uri="{FF2B5EF4-FFF2-40B4-BE49-F238E27FC236}">
                <a16:creationId xmlns:a16="http://schemas.microsoft.com/office/drawing/2014/main" id="{D93A277C-0113-41AA-BBC2-139B0DEC9F32}"/>
              </a:ext>
            </a:extLst>
          </p:cNvPr>
          <p:cNvSpPr txBox="1"/>
          <p:nvPr/>
        </p:nvSpPr>
        <p:spPr>
          <a:xfrm>
            <a:off x="4140049" y="4184968"/>
            <a:ext cx="1056700" cy="338554"/>
          </a:xfrm>
          <a:prstGeom prst="rect">
            <a:avLst/>
          </a:prstGeom>
          <a:noFill/>
        </p:spPr>
        <p:txBody>
          <a:bodyPr wrap="none" rtlCol="0" anchor="ctr" anchorCtr="0">
            <a:spAutoFit/>
          </a:bodyPr>
          <a:lstStyle/>
          <a:p>
            <a:pPr algn="ctr"/>
            <a:r>
              <a:rPr lang="en-US" sz="1600" b="1" dirty="0" smtClean="0">
                <a:solidFill>
                  <a:schemeClr val="accent1">
                    <a:lumMod val="75000"/>
                  </a:schemeClr>
                </a:solidFill>
                <a:latin typeface="+mj-lt"/>
              </a:rPr>
              <a:t>1550 AD</a:t>
            </a:r>
            <a:endParaRPr lang="en-US" sz="1600" b="1" dirty="0">
              <a:solidFill>
                <a:schemeClr val="accent1">
                  <a:lumMod val="75000"/>
                </a:schemeClr>
              </a:solidFill>
              <a:latin typeface="+mj-lt"/>
            </a:endParaRPr>
          </a:p>
        </p:txBody>
      </p:sp>
      <p:sp>
        <p:nvSpPr>
          <p:cNvPr id="13" name="TextBox 12">
            <a:extLst>
              <a:ext uri="{FF2B5EF4-FFF2-40B4-BE49-F238E27FC236}">
                <a16:creationId xmlns:a16="http://schemas.microsoft.com/office/drawing/2014/main" id="{859033A4-097B-446D-AA0A-F644C08F3F29}"/>
              </a:ext>
            </a:extLst>
          </p:cNvPr>
          <p:cNvSpPr txBox="1"/>
          <p:nvPr/>
        </p:nvSpPr>
        <p:spPr>
          <a:xfrm>
            <a:off x="5506157" y="3832029"/>
            <a:ext cx="1063112" cy="338554"/>
          </a:xfrm>
          <a:prstGeom prst="rect">
            <a:avLst/>
          </a:prstGeom>
          <a:noFill/>
        </p:spPr>
        <p:txBody>
          <a:bodyPr wrap="none" rtlCol="0" anchor="ctr" anchorCtr="0">
            <a:spAutoFit/>
          </a:bodyPr>
          <a:lstStyle/>
          <a:p>
            <a:pPr algn="ctr"/>
            <a:r>
              <a:rPr lang="en-US" sz="1600" b="1" dirty="0" smtClean="0">
                <a:solidFill>
                  <a:schemeClr val="accent1">
                    <a:lumMod val="75000"/>
                  </a:schemeClr>
                </a:solidFill>
                <a:latin typeface="+mj-lt"/>
              </a:rPr>
              <a:t>1780 AD</a:t>
            </a:r>
            <a:endParaRPr lang="en-US" sz="1600" b="1" dirty="0">
              <a:solidFill>
                <a:schemeClr val="accent1">
                  <a:lumMod val="75000"/>
                </a:schemeClr>
              </a:solidFill>
              <a:latin typeface="+mj-lt"/>
            </a:endParaRPr>
          </a:p>
        </p:txBody>
      </p:sp>
      <p:sp>
        <p:nvSpPr>
          <p:cNvPr id="14" name="TextBox 13">
            <a:extLst>
              <a:ext uri="{FF2B5EF4-FFF2-40B4-BE49-F238E27FC236}">
                <a16:creationId xmlns:a16="http://schemas.microsoft.com/office/drawing/2014/main" id="{C70936F1-47C3-44E6-A593-F0178DC6C93E}"/>
              </a:ext>
            </a:extLst>
          </p:cNvPr>
          <p:cNvSpPr txBox="1"/>
          <p:nvPr/>
        </p:nvSpPr>
        <p:spPr>
          <a:xfrm>
            <a:off x="6900259" y="4184968"/>
            <a:ext cx="1061509" cy="338554"/>
          </a:xfrm>
          <a:prstGeom prst="rect">
            <a:avLst/>
          </a:prstGeom>
          <a:noFill/>
        </p:spPr>
        <p:txBody>
          <a:bodyPr wrap="none" rtlCol="0" anchor="ctr" anchorCtr="0">
            <a:spAutoFit/>
          </a:bodyPr>
          <a:lstStyle/>
          <a:p>
            <a:pPr algn="ctr"/>
            <a:r>
              <a:rPr lang="en-US" sz="1600" b="1" dirty="0" smtClean="0">
                <a:solidFill>
                  <a:schemeClr val="accent1">
                    <a:lumMod val="75000"/>
                  </a:schemeClr>
                </a:solidFill>
                <a:latin typeface="+mj-lt"/>
              </a:rPr>
              <a:t>1833 AD</a:t>
            </a:r>
            <a:endParaRPr lang="en-US" sz="1600" b="1" dirty="0">
              <a:solidFill>
                <a:schemeClr val="accent1">
                  <a:lumMod val="75000"/>
                </a:schemeClr>
              </a:solidFill>
              <a:latin typeface="+mj-lt"/>
            </a:endParaRPr>
          </a:p>
        </p:txBody>
      </p:sp>
      <p:sp>
        <p:nvSpPr>
          <p:cNvPr id="15" name="TextBox 14">
            <a:extLst>
              <a:ext uri="{FF2B5EF4-FFF2-40B4-BE49-F238E27FC236}">
                <a16:creationId xmlns:a16="http://schemas.microsoft.com/office/drawing/2014/main" id="{05986043-D561-4B14-95E2-4B7C1D5EB272}"/>
              </a:ext>
            </a:extLst>
          </p:cNvPr>
          <p:cNvSpPr txBox="1"/>
          <p:nvPr/>
        </p:nvSpPr>
        <p:spPr>
          <a:xfrm>
            <a:off x="9831798" y="4170583"/>
            <a:ext cx="691215" cy="338554"/>
          </a:xfrm>
          <a:prstGeom prst="rect">
            <a:avLst/>
          </a:prstGeom>
          <a:noFill/>
        </p:spPr>
        <p:txBody>
          <a:bodyPr wrap="none" rtlCol="0" anchor="ctr" anchorCtr="0">
            <a:spAutoFit/>
          </a:bodyPr>
          <a:lstStyle/>
          <a:p>
            <a:pPr algn="ctr"/>
            <a:r>
              <a:rPr lang="en-US" sz="1600" b="1" dirty="0" smtClean="0">
                <a:solidFill>
                  <a:schemeClr val="accent1">
                    <a:lumMod val="75000"/>
                  </a:schemeClr>
                </a:solidFill>
                <a:latin typeface="+mj-lt"/>
              </a:rPr>
              <a:t>1844</a:t>
            </a:r>
            <a:endParaRPr lang="en-US" sz="1600" b="1" dirty="0">
              <a:solidFill>
                <a:schemeClr val="accent1">
                  <a:lumMod val="75000"/>
                </a:schemeClr>
              </a:solidFill>
              <a:latin typeface="+mj-lt"/>
            </a:endParaRPr>
          </a:p>
        </p:txBody>
      </p:sp>
      <p:sp>
        <p:nvSpPr>
          <p:cNvPr id="16" name="TextBox 15">
            <a:extLst>
              <a:ext uri="{FF2B5EF4-FFF2-40B4-BE49-F238E27FC236}">
                <a16:creationId xmlns:a16="http://schemas.microsoft.com/office/drawing/2014/main" id="{9FEFD4A8-37C4-41B2-8272-3FEFE0E453F5}"/>
              </a:ext>
            </a:extLst>
          </p:cNvPr>
          <p:cNvSpPr txBox="1"/>
          <p:nvPr/>
        </p:nvSpPr>
        <p:spPr>
          <a:xfrm>
            <a:off x="8267415" y="3832029"/>
            <a:ext cx="1082349" cy="338554"/>
          </a:xfrm>
          <a:prstGeom prst="rect">
            <a:avLst/>
          </a:prstGeom>
          <a:noFill/>
        </p:spPr>
        <p:txBody>
          <a:bodyPr wrap="none" rtlCol="0" anchor="ctr" anchorCtr="0">
            <a:spAutoFit/>
          </a:bodyPr>
          <a:lstStyle/>
          <a:p>
            <a:pPr algn="ctr"/>
            <a:r>
              <a:rPr lang="en-US" sz="1600" b="1" dirty="0" smtClean="0">
                <a:solidFill>
                  <a:schemeClr val="accent1">
                    <a:lumMod val="75000"/>
                  </a:schemeClr>
                </a:solidFill>
                <a:latin typeface="+mj-lt"/>
              </a:rPr>
              <a:t>1840 AD</a:t>
            </a:r>
            <a:endParaRPr lang="en-US" sz="1600" b="1" dirty="0">
              <a:solidFill>
                <a:schemeClr val="accent1">
                  <a:lumMod val="75000"/>
                </a:schemeClr>
              </a:solidFill>
              <a:latin typeface="+mj-lt"/>
            </a:endParaRPr>
          </a:p>
        </p:txBody>
      </p:sp>
      <p:sp>
        <p:nvSpPr>
          <p:cNvPr id="3" name="TextBox 2"/>
          <p:cNvSpPr txBox="1"/>
          <p:nvPr/>
        </p:nvSpPr>
        <p:spPr>
          <a:xfrm>
            <a:off x="8986982" y="6271612"/>
            <a:ext cx="2687782" cy="369332"/>
          </a:xfrm>
          <a:prstGeom prst="rect">
            <a:avLst/>
          </a:prstGeom>
          <a:noFill/>
          <a:ln>
            <a:noFill/>
          </a:ln>
        </p:spPr>
        <p:txBody>
          <a:bodyPr wrap="square" rtlCol="0">
            <a:spAutoFit/>
          </a:bodyPr>
          <a:lstStyle/>
          <a:p>
            <a:r>
              <a:rPr lang="en-GB" dirty="0" smtClean="0">
                <a:solidFill>
                  <a:schemeClr val="accent1">
                    <a:lumMod val="50000"/>
                  </a:schemeClr>
                </a:solidFill>
              </a:rPr>
              <a:t>(Oxford Royale, 2013) </a:t>
            </a:r>
            <a:endParaRPr lang="en-GB" dirty="0">
              <a:solidFill>
                <a:schemeClr val="accent1">
                  <a:lumMod val="50000"/>
                </a:schemeClr>
              </a:solidFill>
            </a:endParaRPr>
          </a:p>
        </p:txBody>
      </p:sp>
    </p:spTree>
    <p:extLst>
      <p:ext uri="{BB962C8B-B14F-4D97-AF65-F5344CB8AC3E}">
        <p14:creationId xmlns:p14="http://schemas.microsoft.com/office/powerpoint/2010/main" val="142835807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549640" y="233218"/>
            <a:ext cx="3200400" cy="1737360"/>
          </a:xfrm>
        </p:spPr>
        <p:txBody>
          <a:bodyPr>
            <a:normAutofit fontScale="90000"/>
          </a:bodyPr>
          <a:lstStyle/>
          <a:p>
            <a:r>
              <a:rPr lang="en-GB" sz="4400" dirty="0" smtClean="0">
                <a:solidFill>
                  <a:schemeClr val="accent2"/>
                </a:solidFill>
              </a:rPr>
              <a:t>What were the Ragged Schools?</a:t>
            </a:r>
            <a:endParaRPr lang="en-GB" sz="4400" dirty="0">
              <a:solidFill>
                <a:schemeClr val="accent2"/>
              </a:solidFill>
            </a:endParaRPr>
          </a:p>
        </p:txBody>
      </p:sp>
      <p:sp>
        <p:nvSpPr>
          <p:cNvPr id="4" name="Text Placeholder 3"/>
          <p:cNvSpPr>
            <a:spLocks noGrp="1"/>
          </p:cNvSpPr>
          <p:nvPr>
            <p:ph type="body" sz="half" idx="2"/>
          </p:nvPr>
        </p:nvSpPr>
        <p:spPr>
          <a:xfrm>
            <a:off x="8549640" y="1970577"/>
            <a:ext cx="3446299" cy="3598950"/>
          </a:xfrm>
        </p:spPr>
        <p:txBody>
          <a:bodyPr>
            <a:normAutofit/>
          </a:bodyPr>
          <a:lstStyle/>
          <a:p>
            <a:r>
              <a:rPr lang="en-GB" sz="1700" i="1" dirty="0" smtClean="0"/>
              <a:t>‘The </a:t>
            </a:r>
            <a:r>
              <a:rPr lang="en-GB" sz="1700" i="1" dirty="0"/>
              <a:t>name implies the purpose. They who are too ragged, wretched, filthy, and forlorn, to enter any other place: who could gain admission into no charity school, and who would be driven from any church door; are invited to come in here, and find some people not depraved, willing to teach them something, and show them some sympathy, and stretch a hand </a:t>
            </a:r>
            <a:r>
              <a:rPr lang="en-GB" sz="1700" i="1" dirty="0" smtClean="0"/>
              <a:t>out…’</a:t>
            </a:r>
          </a:p>
          <a:p>
            <a:pPr algn="ctr"/>
            <a:r>
              <a:rPr lang="en-GB" dirty="0" smtClean="0"/>
              <a:t>Charles Dickens, The Daily News, 1846</a:t>
            </a:r>
          </a:p>
          <a:p>
            <a:endParaRPr lang="en-GB" i="1" dirty="0"/>
          </a:p>
        </p:txBody>
      </p:sp>
      <p:sp>
        <p:nvSpPr>
          <p:cNvPr id="6" name="TextBox 5"/>
          <p:cNvSpPr txBox="1"/>
          <p:nvPr/>
        </p:nvSpPr>
        <p:spPr>
          <a:xfrm>
            <a:off x="8549640" y="6285530"/>
            <a:ext cx="3592946" cy="338554"/>
          </a:xfrm>
          <a:prstGeom prst="rect">
            <a:avLst/>
          </a:prstGeom>
          <a:noFill/>
        </p:spPr>
        <p:txBody>
          <a:bodyPr wrap="square" rtlCol="0">
            <a:spAutoFit/>
          </a:bodyPr>
          <a:lstStyle/>
          <a:p>
            <a:r>
              <a:rPr lang="en-GB" sz="1600" dirty="0" smtClean="0">
                <a:solidFill>
                  <a:schemeClr val="accent1">
                    <a:lumMod val="50000"/>
                  </a:schemeClr>
                </a:solidFill>
              </a:rPr>
              <a:t>(Image: G. Cruikshank, 1843)</a:t>
            </a:r>
            <a:endParaRPr lang="en-GB" sz="1600" dirty="0">
              <a:solidFill>
                <a:schemeClr val="accent1">
                  <a:lumMod val="50000"/>
                </a:schemeClr>
              </a:solidFill>
            </a:endParaRPr>
          </a:p>
        </p:txBody>
      </p:sp>
      <p:pic>
        <p:nvPicPr>
          <p:cNvPr id="8" name="Picture Placeholder 7"/>
          <p:cNvPicPr>
            <a:picLocks noGrp="1" noChangeAspect="1"/>
          </p:cNvPicPr>
          <p:nvPr>
            <p:ph type="pic" idx="1"/>
          </p:nvPr>
        </p:nvPicPr>
        <p:blipFill>
          <a:blip r:embed="rId2">
            <a:extLst>
              <a:ext uri="{BEBA8EAE-BF5A-486C-A8C5-ECC9F3942E4B}">
                <a14:imgProps xmlns:a14="http://schemas.microsoft.com/office/drawing/2010/main">
                  <a14:imgLayer r:embed="rId3">
                    <a14:imgEffect>
                      <a14:colorTemperature colorTemp="8800"/>
                    </a14:imgEffect>
                  </a14:imgLayer>
                </a14:imgProps>
              </a:ext>
              <a:ext uri="{28A0092B-C50C-407E-A947-70E740481C1C}">
                <a14:useLocalDpi xmlns:a14="http://schemas.microsoft.com/office/drawing/2010/main" val="0"/>
              </a:ext>
            </a:extLst>
          </a:blip>
          <a:srcRect l="12665" r="12665"/>
          <a:stretch>
            <a:fillRect/>
          </a:stretch>
        </p:blipFill>
        <p:spPr>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0" name="Rectangle 9"/>
          <p:cNvSpPr/>
          <p:nvPr/>
        </p:nvSpPr>
        <p:spPr>
          <a:xfrm>
            <a:off x="0" y="0"/>
            <a:ext cx="8303740" cy="110189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8373011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Society’s Duty </a:t>
            </a:r>
            <a:endParaRPr lang="en-GB" dirty="0"/>
          </a:p>
        </p:txBody>
      </p:sp>
      <p:sp>
        <p:nvSpPr>
          <p:cNvPr id="3" name="Content Placeholder 2"/>
          <p:cNvSpPr>
            <a:spLocks noGrp="1"/>
          </p:cNvSpPr>
          <p:nvPr>
            <p:ph idx="1"/>
          </p:nvPr>
        </p:nvSpPr>
        <p:spPr/>
        <p:txBody>
          <a:bodyPr>
            <a:normAutofit lnSpcReduction="10000"/>
          </a:bodyPr>
          <a:lstStyle/>
          <a:p>
            <a:pPr marL="0" indent="0" algn="ctr">
              <a:buNone/>
            </a:pPr>
            <a:r>
              <a:rPr lang="en-GB" sz="2800" i="1" dirty="0" smtClean="0">
                <a:solidFill>
                  <a:schemeClr val="accent1">
                    <a:lumMod val="50000"/>
                  </a:schemeClr>
                </a:solidFill>
              </a:rPr>
              <a:t>‘The </a:t>
            </a:r>
            <a:r>
              <a:rPr lang="en-GB" sz="2800" i="1" dirty="0">
                <a:solidFill>
                  <a:schemeClr val="accent1">
                    <a:lumMod val="50000"/>
                  </a:schemeClr>
                </a:solidFill>
              </a:rPr>
              <a:t>ragged schools movement grew out of recognition that charity, denominational and </a:t>
            </a:r>
            <a:r>
              <a:rPr lang="en-GB" sz="2800" i="1" dirty="0" smtClean="0">
                <a:solidFill>
                  <a:schemeClr val="accent1">
                    <a:lumMod val="50000"/>
                  </a:schemeClr>
                </a:solidFill>
              </a:rPr>
              <a:t>Sunday </a:t>
            </a:r>
            <a:r>
              <a:rPr lang="en-GB" sz="2800" i="1" dirty="0">
                <a:solidFill>
                  <a:schemeClr val="accent1">
                    <a:lumMod val="50000"/>
                  </a:schemeClr>
                </a:solidFill>
              </a:rPr>
              <a:t>schools were not providing for significant numbers of children in inner-city areas</a:t>
            </a:r>
            <a:r>
              <a:rPr lang="en-GB" sz="2800" i="1" dirty="0" smtClean="0">
                <a:solidFill>
                  <a:schemeClr val="accent1">
                    <a:lumMod val="50000"/>
                  </a:schemeClr>
                </a:solidFill>
              </a:rPr>
              <a:t>.’</a:t>
            </a:r>
          </a:p>
          <a:p>
            <a:pPr marL="0" indent="0" algn="ctr">
              <a:buNone/>
            </a:pPr>
            <a:r>
              <a:rPr lang="en-GB" sz="2800" dirty="0">
                <a:solidFill>
                  <a:schemeClr val="accent1">
                    <a:lumMod val="50000"/>
                  </a:schemeClr>
                </a:solidFill>
              </a:rPr>
              <a:t>Smith, Mark K. (2001</a:t>
            </a:r>
            <a:r>
              <a:rPr lang="en-GB" sz="2800" dirty="0" smtClean="0">
                <a:solidFill>
                  <a:schemeClr val="accent1">
                    <a:lumMod val="50000"/>
                  </a:schemeClr>
                </a:solidFill>
              </a:rPr>
              <a:t>)</a:t>
            </a:r>
          </a:p>
          <a:p>
            <a:pPr marL="0" indent="0" algn="ctr">
              <a:buNone/>
            </a:pPr>
            <a:endParaRPr lang="en-GB" dirty="0"/>
          </a:p>
          <a:p>
            <a:pPr>
              <a:buFont typeface="Wingdings" panose="05000000000000000000" pitchFamily="2" charset="2"/>
              <a:buChar char="v"/>
            </a:pPr>
            <a:r>
              <a:rPr lang="en-GB" sz="2400" dirty="0" smtClean="0"/>
              <a:t> </a:t>
            </a:r>
            <a:r>
              <a:rPr lang="en-GB" sz="2400" dirty="0" smtClean="0">
                <a:solidFill>
                  <a:srgbClr val="0070C0"/>
                </a:solidFill>
              </a:rPr>
              <a:t>Industry and immigration led to a huge spike in population of Britain’s major cities – London saw a growth of over 600 % over the 19</a:t>
            </a:r>
            <a:r>
              <a:rPr lang="en-GB" sz="2400" baseline="30000" dirty="0" smtClean="0">
                <a:solidFill>
                  <a:srgbClr val="0070C0"/>
                </a:solidFill>
              </a:rPr>
              <a:t>th</a:t>
            </a:r>
            <a:r>
              <a:rPr lang="en-GB" sz="2400" dirty="0" smtClean="0">
                <a:solidFill>
                  <a:srgbClr val="0070C0"/>
                </a:solidFill>
              </a:rPr>
              <a:t> Century. </a:t>
            </a:r>
          </a:p>
          <a:p>
            <a:pPr>
              <a:buFont typeface="Wingdings" panose="05000000000000000000" pitchFamily="2" charset="2"/>
              <a:buChar char="v"/>
            </a:pPr>
            <a:r>
              <a:rPr lang="en-GB" sz="2400" dirty="0" smtClean="0">
                <a:solidFill>
                  <a:srgbClr val="0070C0"/>
                </a:solidFill>
              </a:rPr>
              <a:t> Mass poverty and wealth disparity – millions lived in overcrowded slums and workhouses, rife with crime, starvation and disease.</a:t>
            </a:r>
          </a:p>
          <a:p>
            <a:pPr>
              <a:buFont typeface="Wingdings" panose="05000000000000000000" pitchFamily="2" charset="2"/>
              <a:buChar char="v"/>
            </a:pPr>
            <a:r>
              <a:rPr lang="en-GB" sz="2400" dirty="0" smtClean="0">
                <a:solidFill>
                  <a:srgbClr val="0070C0"/>
                </a:solidFill>
              </a:rPr>
              <a:t> Though free, the existing Charity and Sunday schools were simply not accessible for those living in destitution – due in large part to prejudice. </a:t>
            </a:r>
            <a:endParaRPr lang="en-GB" sz="2400" dirty="0">
              <a:solidFill>
                <a:srgbClr val="0070C0"/>
              </a:solidFill>
            </a:endParaRPr>
          </a:p>
        </p:txBody>
      </p:sp>
      <p:sp>
        <p:nvSpPr>
          <p:cNvPr id="4" name="Text Placeholder 3"/>
          <p:cNvSpPr>
            <a:spLocks noGrp="1"/>
          </p:cNvSpPr>
          <p:nvPr>
            <p:ph type="body" sz="quarter" idx="10"/>
          </p:nvPr>
        </p:nvSpPr>
        <p:spPr/>
        <p:txBody>
          <a:bodyPr/>
          <a:lstStyle/>
          <a:p>
            <a:r>
              <a:rPr lang="en-GB" dirty="0" smtClean="0">
                <a:solidFill>
                  <a:schemeClr val="bg1"/>
                </a:solidFill>
              </a:rPr>
              <a:t>What circumstances led to Ragged Schooling?</a:t>
            </a:r>
            <a:endParaRPr lang="en-GB" dirty="0">
              <a:solidFill>
                <a:schemeClr val="bg1"/>
              </a:solidFill>
            </a:endParaRPr>
          </a:p>
        </p:txBody>
      </p:sp>
      <p:sp>
        <p:nvSpPr>
          <p:cNvPr id="5" name="TextBox 4"/>
          <p:cNvSpPr txBox="1"/>
          <p:nvPr/>
        </p:nvSpPr>
        <p:spPr>
          <a:xfrm>
            <a:off x="2013528" y="6269532"/>
            <a:ext cx="9439292" cy="646331"/>
          </a:xfrm>
          <a:prstGeom prst="rect">
            <a:avLst/>
          </a:prstGeom>
          <a:noFill/>
        </p:spPr>
        <p:txBody>
          <a:bodyPr wrap="square" rtlCol="0">
            <a:spAutoFit/>
          </a:bodyPr>
          <a:lstStyle/>
          <a:p>
            <a:r>
              <a:rPr lang="en-GB" dirty="0" smtClean="0">
                <a:solidFill>
                  <a:schemeClr val="accent1">
                    <a:lumMod val="50000"/>
                  </a:schemeClr>
                </a:solidFill>
              </a:rPr>
              <a:t>(</a:t>
            </a:r>
            <a:r>
              <a:rPr lang="en-GB" dirty="0">
                <a:solidFill>
                  <a:schemeClr val="accent1">
                    <a:lumMod val="50000"/>
                  </a:schemeClr>
                </a:solidFill>
              </a:rPr>
              <a:t>Robinson, </a:t>
            </a:r>
            <a:r>
              <a:rPr lang="en-GB" dirty="0" smtClean="0">
                <a:solidFill>
                  <a:schemeClr val="accent1">
                    <a:lumMod val="50000"/>
                  </a:schemeClr>
                </a:solidFill>
              </a:rPr>
              <a:t>B. </a:t>
            </a:r>
            <a:r>
              <a:rPr lang="en-GB" i="1" dirty="0">
                <a:solidFill>
                  <a:schemeClr val="accent1">
                    <a:lumMod val="50000"/>
                  </a:schemeClr>
                </a:solidFill>
              </a:rPr>
              <a:t>London: </a:t>
            </a:r>
            <a:r>
              <a:rPr lang="en-GB" i="1" dirty="0" smtClean="0">
                <a:solidFill>
                  <a:schemeClr val="accent1">
                    <a:lumMod val="50000"/>
                  </a:schemeClr>
                </a:solidFill>
              </a:rPr>
              <a:t>‘A </a:t>
            </a:r>
            <a:r>
              <a:rPr lang="en-GB" i="1" dirty="0">
                <a:solidFill>
                  <a:schemeClr val="accent1">
                    <a:lumMod val="50000"/>
                  </a:schemeClr>
                </a:solidFill>
              </a:rPr>
              <a:t>Modern </a:t>
            </a:r>
            <a:r>
              <a:rPr lang="en-GB" i="1" dirty="0" smtClean="0">
                <a:solidFill>
                  <a:schemeClr val="accent1">
                    <a:lumMod val="50000"/>
                  </a:schemeClr>
                </a:solidFill>
              </a:rPr>
              <a:t>Babylon’, </a:t>
            </a:r>
            <a:r>
              <a:rPr lang="en-GB" dirty="0" smtClean="0">
                <a:solidFill>
                  <a:schemeClr val="accent1">
                    <a:lumMod val="50000"/>
                  </a:schemeClr>
                </a:solidFill>
              </a:rPr>
              <a:t>2011) </a:t>
            </a:r>
            <a:r>
              <a:rPr lang="en-GB" i="1" dirty="0" smtClean="0">
                <a:solidFill>
                  <a:schemeClr val="accent1">
                    <a:lumMod val="50000"/>
                  </a:schemeClr>
                </a:solidFill>
              </a:rPr>
              <a:t>and (</a:t>
            </a:r>
            <a:r>
              <a:rPr lang="en-GB" dirty="0" smtClean="0">
                <a:solidFill>
                  <a:schemeClr val="accent1">
                    <a:lumMod val="50000"/>
                  </a:schemeClr>
                </a:solidFill>
              </a:rPr>
              <a:t>Great </a:t>
            </a:r>
            <a:r>
              <a:rPr lang="en-GB" dirty="0">
                <a:solidFill>
                  <a:schemeClr val="accent1">
                    <a:lumMod val="50000"/>
                  </a:schemeClr>
                </a:solidFill>
              </a:rPr>
              <a:t>Britain Historical GIS, 2009)</a:t>
            </a:r>
          </a:p>
          <a:p>
            <a:endParaRPr lang="en-GB" dirty="0"/>
          </a:p>
        </p:txBody>
      </p:sp>
    </p:spTree>
    <p:extLst>
      <p:ext uri="{BB962C8B-B14F-4D97-AF65-F5344CB8AC3E}">
        <p14:creationId xmlns:p14="http://schemas.microsoft.com/office/powerpoint/2010/main" val="1977657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Grand Purpose</a:t>
            </a:r>
            <a:endParaRPr lang="en-GB" dirty="0"/>
          </a:p>
        </p:txBody>
      </p:sp>
      <p:sp>
        <p:nvSpPr>
          <p:cNvPr id="3" name="Content Placeholder 2"/>
          <p:cNvSpPr>
            <a:spLocks noGrp="1"/>
          </p:cNvSpPr>
          <p:nvPr>
            <p:ph idx="1"/>
          </p:nvPr>
        </p:nvSpPr>
        <p:spPr>
          <a:xfrm>
            <a:off x="525500" y="1804909"/>
            <a:ext cx="11175729" cy="4533682"/>
          </a:xfrm>
        </p:spPr>
        <p:txBody>
          <a:bodyPr>
            <a:normAutofit lnSpcReduction="10000"/>
          </a:bodyPr>
          <a:lstStyle/>
          <a:p>
            <a:pPr marL="0" indent="0" algn="ctr">
              <a:buNone/>
            </a:pPr>
            <a:r>
              <a:rPr lang="en-GB" sz="2400" i="1" dirty="0" smtClean="0">
                <a:solidFill>
                  <a:schemeClr val="accent1">
                    <a:lumMod val="50000"/>
                  </a:schemeClr>
                </a:solidFill>
              </a:rPr>
              <a:t>“At </a:t>
            </a:r>
            <a:r>
              <a:rPr lang="en-GB" sz="2400" i="1" dirty="0">
                <a:solidFill>
                  <a:schemeClr val="accent1">
                    <a:lumMod val="50000"/>
                  </a:schemeClr>
                </a:solidFill>
              </a:rPr>
              <a:t>this gathering they resolved “to give permanence, regularity and vigour to existing Ragged Schools, and to promote the formation of new ones throughout the metropolis, it is advisable to call a meeting of superintendents, teachers and others interested in these schools for this purpose</a:t>
            </a:r>
            <a:r>
              <a:rPr lang="en-GB" sz="2400" i="1" dirty="0" smtClean="0">
                <a:solidFill>
                  <a:schemeClr val="accent1">
                    <a:lumMod val="50000"/>
                  </a:schemeClr>
                </a:solidFill>
              </a:rPr>
              <a:t>.”</a:t>
            </a:r>
          </a:p>
          <a:p>
            <a:pPr marL="0" indent="0" algn="ctr">
              <a:buNone/>
            </a:pPr>
            <a:r>
              <a:rPr lang="en-GB" sz="2400" dirty="0" smtClean="0">
                <a:solidFill>
                  <a:schemeClr val="accent1">
                    <a:lumMod val="50000"/>
                  </a:schemeClr>
                </a:solidFill>
              </a:rPr>
              <a:t>Montague, C.J. (1904)</a:t>
            </a:r>
          </a:p>
          <a:p>
            <a:pPr>
              <a:buFont typeface="Wingdings" panose="05000000000000000000" pitchFamily="2" charset="2"/>
              <a:buChar char="v"/>
            </a:pPr>
            <a:r>
              <a:rPr lang="en-GB" sz="2300" dirty="0">
                <a:solidFill>
                  <a:schemeClr val="accent1">
                    <a:lumMod val="50000"/>
                  </a:schemeClr>
                </a:solidFill>
              </a:rPr>
              <a:t> </a:t>
            </a:r>
            <a:r>
              <a:rPr lang="en-GB" sz="2300" dirty="0" smtClean="0">
                <a:solidFill>
                  <a:schemeClr val="accent1">
                    <a:lumMod val="75000"/>
                  </a:schemeClr>
                </a:solidFill>
              </a:rPr>
              <a:t>April, 1944 saw the first meeting of </a:t>
            </a:r>
            <a:r>
              <a:rPr lang="en-GB" sz="2300" dirty="0" err="1" smtClean="0">
                <a:solidFill>
                  <a:schemeClr val="accent1">
                    <a:lumMod val="75000"/>
                  </a:schemeClr>
                </a:solidFill>
              </a:rPr>
              <a:t>Mssrs</a:t>
            </a:r>
            <a:r>
              <a:rPr lang="en-GB" sz="2300" dirty="0" smtClean="0">
                <a:solidFill>
                  <a:schemeClr val="accent1">
                    <a:lumMod val="75000"/>
                  </a:schemeClr>
                </a:solidFill>
              </a:rPr>
              <a:t>. </a:t>
            </a:r>
            <a:r>
              <a:rPr lang="en-GB" sz="2300" dirty="0">
                <a:solidFill>
                  <a:schemeClr val="accent1">
                    <a:lumMod val="75000"/>
                  </a:schemeClr>
                </a:solidFill>
              </a:rPr>
              <a:t>Locke, </a:t>
            </a:r>
            <a:r>
              <a:rPr lang="en-GB" sz="2300" dirty="0" err="1">
                <a:solidFill>
                  <a:schemeClr val="accent1">
                    <a:lumMod val="75000"/>
                  </a:schemeClr>
                </a:solidFill>
              </a:rPr>
              <a:t>Moutlon</a:t>
            </a:r>
            <a:r>
              <a:rPr lang="en-GB" sz="2300" dirty="0">
                <a:solidFill>
                  <a:schemeClr val="accent1">
                    <a:lumMod val="75000"/>
                  </a:schemeClr>
                </a:solidFill>
              </a:rPr>
              <a:t>, Morrison and </a:t>
            </a:r>
            <a:r>
              <a:rPr lang="en-GB" sz="2300" dirty="0" err="1" smtClean="0">
                <a:solidFill>
                  <a:schemeClr val="accent1">
                    <a:lumMod val="75000"/>
                  </a:schemeClr>
                </a:solidFill>
              </a:rPr>
              <a:t>Starey</a:t>
            </a:r>
            <a:r>
              <a:rPr lang="en-GB" sz="2300" dirty="0" smtClean="0">
                <a:solidFill>
                  <a:schemeClr val="accent1">
                    <a:lumMod val="75000"/>
                  </a:schemeClr>
                </a:solidFill>
              </a:rPr>
              <a:t>, four men from varied backgrounds, that would lead to the foundation of a Ragged Schools Union.</a:t>
            </a:r>
          </a:p>
          <a:p>
            <a:pPr>
              <a:buFont typeface="Wingdings" panose="05000000000000000000" pitchFamily="2" charset="2"/>
              <a:buChar char="v"/>
            </a:pPr>
            <a:r>
              <a:rPr lang="en-GB" sz="2300" dirty="0">
                <a:solidFill>
                  <a:schemeClr val="accent1">
                    <a:lumMod val="75000"/>
                  </a:schemeClr>
                </a:solidFill>
              </a:rPr>
              <a:t> </a:t>
            </a:r>
            <a:r>
              <a:rPr lang="en-GB" sz="2300" dirty="0" smtClean="0">
                <a:solidFill>
                  <a:schemeClr val="accent1">
                    <a:lumMod val="75000"/>
                  </a:schemeClr>
                </a:solidFill>
              </a:rPr>
              <a:t>Chaired by the Earl of Shaftesbury, Lord Anthony Ashley-Cooper, the union pulled independent schools together, pooling resources and building connections with people of influence.</a:t>
            </a:r>
          </a:p>
          <a:p>
            <a:pPr>
              <a:buFont typeface="Wingdings" panose="05000000000000000000" pitchFamily="2" charset="2"/>
              <a:buChar char="v"/>
            </a:pPr>
            <a:r>
              <a:rPr lang="en-GB" sz="2300" dirty="0" smtClean="0">
                <a:solidFill>
                  <a:schemeClr val="accent1">
                    <a:lumMod val="75000"/>
                  </a:schemeClr>
                </a:solidFill>
              </a:rPr>
              <a:t> The work of the union led to widespread public interest, drawing wealthy benefactors and inspiring much of Dickens’ literature on the poor of London.</a:t>
            </a:r>
            <a:endParaRPr lang="en-GB" sz="2300" dirty="0">
              <a:solidFill>
                <a:schemeClr val="accent1">
                  <a:lumMod val="75000"/>
                </a:schemeClr>
              </a:solidFill>
            </a:endParaRPr>
          </a:p>
        </p:txBody>
      </p:sp>
      <p:sp>
        <p:nvSpPr>
          <p:cNvPr id="4" name="Text Placeholder 3"/>
          <p:cNvSpPr>
            <a:spLocks noGrp="1"/>
          </p:cNvSpPr>
          <p:nvPr>
            <p:ph type="body" sz="quarter" idx="10"/>
          </p:nvPr>
        </p:nvSpPr>
        <p:spPr/>
        <p:txBody>
          <a:bodyPr/>
          <a:lstStyle/>
          <a:p>
            <a:r>
              <a:rPr lang="en-GB" dirty="0" smtClean="0">
                <a:solidFill>
                  <a:schemeClr val="bg1"/>
                </a:solidFill>
              </a:rPr>
              <a:t>The unionising and championing of the movement</a:t>
            </a:r>
            <a:endParaRPr lang="en-GB" dirty="0">
              <a:solidFill>
                <a:schemeClr val="bg1"/>
              </a:solidFill>
            </a:endParaRPr>
          </a:p>
        </p:txBody>
      </p:sp>
      <p:sp>
        <p:nvSpPr>
          <p:cNvPr id="5" name="TextBox 4"/>
          <p:cNvSpPr txBox="1"/>
          <p:nvPr/>
        </p:nvSpPr>
        <p:spPr>
          <a:xfrm>
            <a:off x="5412509" y="6253018"/>
            <a:ext cx="5920509" cy="369332"/>
          </a:xfrm>
          <a:prstGeom prst="rect">
            <a:avLst/>
          </a:prstGeom>
          <a:noFill/>
        </p:spPr>
        <p:txBody>
          <a:bodyPr wrap="square" rtlCol="0">
            <a:spAutoFit/>
          </a:bodyPr>
          <a:lstStyle/>
          <a:p>
            <a:r>
              <a:rPr lang="en-GB" dirty="0" smtClean="0">
                <a:solidFill>
                  <a:schemeClr val="accent1">
                    <a:lumMod val="50000"/>
                  </a:schemeClr>
                </a:solidFill>
              </a:rPr>
              <a:t>(Ragged University, </a:t>
            </a:r>
            <a:r>
              <a:rPr lang="en-GB" i="1" dirty="0" smtClean="0">
                <a:solidFill>
                  <a:schemeClr val="accent1">
                    <a:lumMod val="50000"/>
                  </a:schemeClr>
                </a:solidFill>
              </a:rPr>
              <a:t>‘A Brief History of Ragged Schools’)</a:t>
            </a:r>
            <a:r>
              <a:rPr lang="en-GB" dirty="0" smtClean="0">
                <a:solidFill>
                  <a:schemeClr val="accent1">
                    <a:lumMod val="50000"/>
                  </a:schemeClr>
                </a:solidFill>
              </a:rPr>
              <a:t> </a:t>
            </a:r>
            <a:endParaRPr lang="en-GB" dirty="0">
              <a:solidFill>
                <a:schemeClr val="accent1">
                  <a:lumMod val="50000"/>
                </a:schemeClr>
              </a:solidFill>
            </a:endParaRPr>
          </a:p>
        </p:txBody>
      </p:sp>
    </p:spTree>
    <p:extLst>
      <p:ext uri="{BB962C8B-B14F-4D97-AF65-F5344CB8AC3E}">
        <p14:creationId xmlns:p14="http://schemas.microsoft.com/office/powerpoint/2010/main" val="39704219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5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 Enduring Legacy</a:t>
            </a:r>
            <a:endParaRPr lang="en-GB" dirty="0"/>
          </a:p>
        </p:txBody>
      </p:sp>
      <p:sp>
        <p:nvSpPr>
          <p:cNvPr id="3" name="Content Placeholder 2"/>
          <p:cNvSpPr>
            <a:spLocks noGrp="1"/>
          </p:cNvSpPr>
          <p:nvPr>
            <p:ph idx="1"/>
          </p:nvPr>
        </p:nvSpPr>
        <p:spPr>
          <a:xfrm>
            <a:off x="525500" y="1786436"/>
            <a:ext cx="11065865" cy="2175964"/>
          </a:xfrm>
        </p:spPr>
        <p:txBody>
          <a:bodyPr>
            <a:normAutofit/>
          </a:bodyPr>
          <a:lstStyle/>
          <a:p>
            <a:pPr marL="0" indent="0" algn="ctr">
              <a:buNone/>
            </a:pPr>
            <a:r>
              <a:rPr lang="en-GB" sz="2400" dirty="0" smtClean="0">
                <a:solidFill>
                  <a:schemeClr val="accent1">
                    <a:lumMod val="50000"/>
                  </a:schemeClr>
                </a:solidFill>
              </a:rPr>
              <a:t>‘[Addressing </a:t>
            </a:r>
            <a:r>
              <a:rPr lang="en-GB" sz="2400" dirty="0">
                <a:solidFill>
                  <a:schemeClr val="accent1">
                    <a:lumMod val="50000"/>
                  </a:schemeClr>
                </a:solidFill>
              </a:rPr>
              <a:t>Y</a:t>
            </a:r>
            <a:r>
              <a:rPr lang="en-GB" sz="2400" dirty="0" smtClean="0">
                <a:solidFill>
                  <a:schemeClr val="accent1">
                    <a:lumMod val="50000"/>
                  </a:schemeClr>
                </a:solidFill>
              </a:rPr>
              <a:t>oung People’s]…peculiar wants for evening </a:t>
            </a:r>
            <a:r>
              <a:rPr lang="en-GB" sz="2400" dirty="0">
                <a:solidFill>
                  <a:schemeClr val="accent1">
                    <a:lumMod val="50000"/>
                  </a:schemeClr>
                </a:solidFill>
              </a:rPr>
              <a:t>recreation, companionship, entertaining but healthy literature, useful instruction, and a strong guiding influence to lead them onward and upward socially and morally</a:t>
            </a:r>
            <a:r>
              <a:rPr lang="en-GB" sz="2400" dirty="0" smtClean="0">
                <a:solidFill>
                  <a:schemeClr val="accent1">
                    <a:lumMod val="50000"/>
                  </a:schemeClr>
                </a:solidFill>
              </a:rPr>
              <a:t>’</a:t>
            </a:r>
          </a:p>
          <a:p>
            <a:pPr marL="0" indent="0" algn="ctr">
              <a:buNone/>
            </a:pPr>
            <a:r>
              <a:rPr lang="en-GB" sz="2400" dirty="0" err="1" smtClean="0">
                <a:solidFill>
                  <a:schemeClr val="accent1">
                    <a:lumMod val="50000"/>
                  </a:schemeClr>
                </a:solidFill>
              </a:rPr>
              <a:t>Sweatman</a:t>
            </a:r>
            <a:r>
              <a:rPr lang="en-GB" sz="2400" dirty="0" smtClean="0">
                <a:solidFill>
                  <a:schemeClr val="accent1">
                    <a:lumMod val="50000"/>
                  </a:schemeClr>
                </a:solidFill>
              </a:rPr>
              <a:t> (1864)</a:t>
            </a:r>
          </a:p>
          <a:p>
            <a:pPr marL="0" indent="0">
              <a:buNone/>
            </a:pPr>
            <a:endParaRPr lang="en-GB" dirty="0">
              <a:solidFill>
                <a:schemeClr val="accent1">
                  <a:lumMod val="75000"/>
                </a:schemeClr>
              </a:solidFill>
            </a:endParaRPr>
          </a:p>
        </p:txBody>
      </p:sp>
      <p:sp>
        <p:nvSpPr>
          <p:cNvPr id="4" name="Text Placeholder 3"/>
          <p:cNvSpPr>
            <a:spLocks noGrp="1"/>
          </p:cNvSpPr>
          <p:nvPr>
            <p:ph type="body" sz="quarter" idx="10"/>
          </p:nvPr>
        </p:nvSpPr>
        <p:spPr/>
        <p:txBody>
          <a:bodyPr/>
          <a:lstStyle/>
          <a:p>
            <a:r>
              <a:rPr lang="en-GB" dirty="0" smtClean="0">
                <a:solidFill>
                  <a:schemeClr val="bg1"/>
                </a:solidFill>
              </a:rPr>
              <a:t>How the Ragged Schools laid the foundation for modern Youth Work </a:t>
            </a:r>
            <a:endParaRPr lang="en-GB" dirty="0">
              <a:solidFill>
                <a:schemeClr val="bg1"/>
              </a:solidFill>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20931" y="3479036"/>
            <a:ext cx="3677045" cy="2671986"/>
          </a:xfrm>
          <a:prstGeom prst="rect">
            <a:avLst/>
          </a:prstGeom>
        </p:spPr>
      </p:pic>
      <p:sp>
        <p:nvSpPr>
          <p:cNvPr id="6" name="TextBox 5"/>
          <p:cNvSpPr txBox="1"/>
          <p:nvPr/>
        </p:nvSpPr>
        <p:spPr>
          <a:xfrm>
            <a:off x="7481159" y="6234546"/>
            <a:ext cx="4479636" cy="338554"/>
          </a:xfrm>
          <a:prstGeom prst="rect">
            <a:avLst/>
          </a:prstGeom>
          <a:noFill/>
        </p:spPr>
        <p:txBody>
          <a:bodyPr wrap="square" rtlCol="0">
            <a:spAutoFit/>
          </a:bodyPr>
          <a:lstStyle/>
          <a:p>
            <a:r>
              <a:rPr lang="en-GB" sz="1600" i="1" dirty="0" smtClean="0">
                <a:solidFill>
                  <a:schemeClr val="accent1">
                    <a:lumMod val="50000"/>
                  </a:schemeClr>
                </a:solidFill>
              </a:rPr>
              <a:t>(</a:t>
            </a:r>
            <a:r>
              <a:rPr lang="en-GB" sz="1600" i="1" dirty="0" err="1" smtClean="0">
                <a:solidFill>
                  <a:schemeClr val="accent1">
                    <a:lumMod val="50000"/>
                  </a:schemeClr>
                </a:solidFill>
              </a:rPr>
              <a:t>Dr.</a:t>
            </a:r>
            <a:r>
              <a:rPr lang="en-GB" sz="1600" i="1" dirty="0" smtClean="0">
                <a:solidFill>
                  <a:schemeClr val="accent1">
                    <a:lumMod val="50000"/>
                  </a:schemeClr>
                </a:solidFill>
              </a:rPr>
              <a:t> </a:t>
            </a:r>
            <a:r>
              <a:rPr lang="en-GB" sz="1600" i="1" dirty="0" err="1" smtClean="0">
                <a:solidFill>
                  <a:schemeClr val="accent1">
                    <a:lumMod val="50000"/>
                  </a:schemeClr>
                </a:solidFill>
              </a:rPr>
              <a:t>Barnardo</a:t>
            </a:r>
            <a:r>
              <a:rPr lang="en-GB" sz="1600" i="1" dirty="0" smtClean="0">
                <a:solidFill>
                  <a:schemeClr val="accent1">
                    <a:lumMod val="50000"/>
                  </a:schemeClr>
                </a:solidFill>
              </a:rPr>
              <a:t> at his desk</a:t>
            </a:r>
            <a:r>
              <a:rPr lang="en-GB" sz="1600" dirty="0" smtClean="0">
                <a:solidFill>
                  <a:schemeClr val="accent1">
                    <a:lumMod val="50000"/>
                  </a:schemeClr>
                </a:solidFill>
              </a:rPr>
              <a:t>,© </a:t>
            </a:r>
            <a:r>
              <a:rPr lang="en-GB" sz="1600" dirty="0" err="1" smtClean="0">
                <a:solidFill>
                  <a:schemeClr val="accent1">
                    <a:lumMod val="50000"/>
                  </a:schemeClr>
                </a:solidFill>
              </a:rPr>
              <a:t>Barnardo’s</a:t>
            </a:r>
            <a:r>
              <a:rPr lang="en-GB" sz="1600" dirty="0" smtClean="0">
                <a:solidFill>
                  <a:schemeClr val="accent1">
                    <a:lumMod val="50000"/>
                  </a:schemeClr>
                </a:solidFill>
              </a:rPr>
              <a:t>)</a:t>
            </a:r>
            <a:r>
              <a:rPr lang="en-GB" sz="1600" i="1" dirty="0" smtClean="0">
                <a:solidFill>
                  <a:schemeClr val="accent1">
                    <a:lumMod val="50000"/>
                  </a:schemeClr>
                </a:solidFill>
              </a:rPr>
              <a:t> </a:t>
            </a:r>
            <a:endParaRPr lang="en-GB" sz="1600" i="1" dirty="0">
              <a:solidFill>
                <a:schemeClr val="accent1">
                  <a:lumMod val="50000"/>
                </a:schemeClr>
              </a:solidFill>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71634" y="3562491"/>
            <a:ext cx="1819275" cy="2505075"/>
          </a:xfrm>
          <a:prstGeom prst="rect">
            <a:avLst/>
          </a:prstGeom>
        </p:spPr>
      </p:pic>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b="9107"/>
          <a:stretch/>
        </p:blipFill>
        <p:spPr>
          <a:xfrm>
            <a:off x="525500" y="3487934"/>
            <a:ext cx="3816112" cy="2663088"/>
          </a:xfrm>
          <a:prstGeom prst="rect">
            <a:avLst/>
          </a:prstGeom>
          <a:solidFill>
            <a:srgbClr val="FFFFFF">
              <a:shade val="85000"/>
            </a:srgbClr>
          </a:solidFill>
          <a:ln w="88900" cap="sq">
            <a:solidFill>
              <a:schemeClr val="tx1"/>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p:cNvSpPr txBox="1"/>
          <p:nvPr/>
        </p:nvSpPr>
        <p:spPr>
          <a:xfrm>
            <a:off x="628073" y="6243782"/>
            <a:ext cx="4036291" cy="338554"/>
          </a:xfrm>
          <a:prstGeom prst="rect">
            <a:avLst/>
          </a:prstGeom>
          <a:noFill/>
        </p:spPr>
        <p:txBody>
          <a:bodyPr wrap="square" rtlCol="0">
            <a:spAutoFit/>
          </a:bodyPr>
          <a:lstStyle/>
          <a:p>
            <a:r>
              <a:rPr lang="en-GB" sz="1600" dirty="0" smtClean="0">
                <a:solidFill>
                  <a:schemeClr val="accent1">
                    <a:lumMod val="50000"/>
                  </a:schemeClr>
                </a:solidFill>
              </a:rPr>
              <a:t>(</a:t>
            </a:r>
            <a:r>
              <a:rPr lang="en-GB" sz="1600" i="1" dirty="0" smtClean="0">
                <a:solidFill>
                  <a:schemeClr val="accent1">
                    <a:lumMod val="50000"/>
                  </a:schemeClr>
                </a:solidFill>
              </a:rPr>
              <a:t>Field Lane School, ‘Morning’, </a:t>
            </a:r>
            <a:r>
              <a:rPr lang="en-GB" sz="1600" dirty="0" smtClean="0">
                <a:solidFill>
                  <a:schemeClr val="accent1">
                    <a:lumMod val="50000"/>
                  </a:schemeClr>
                </a:solidFill>
              </a:rPr>
              <a:t>1854)</a:t>
            </a:r>
            <a:endParaRPr lang="en-GB" sz="1600" dirty="0">
              <a:solidFill>
                <a:schemeClr val="accent1">
                  <a:lumMod val="50000"/>
                </a:schemeClr>
              </a:solidFill>
            </a:endParaRPr>
          </a:p>
        </p:txBody>
      </p:sp>
      <p:sp>
        <p:nvSpPr>
          <p:cNvPr id="10" name="TextBox 9"/>
          <p:cNvSpPr txBox="1"/>
          <p:nvPr/>
        </p:nvSpPr>
        <p:spPr>
          <a:xfrm>
            <a:off x="4281382" y="6243782"/>
            <a:ext cx="3199777" cy="338554"/>
          </a:xfrm>
          <a:prstGeom prst="rect">
            <a:avLst/>
          </a:prstGeom>
          <a:noFill/>
        </p:spPr>
        <p:txBody>
          <a:bodyPr wrap="square" rtlCol="0">
            <a:spAutoFit/>
          </a:bodyPr>
          <a:lstStyle/>
          <a:p>
            <a:r>
              <a:rPr lang="en-GB" sz="1600" dirty="0" smtClean="0">
                <a:solidFill>
                  <a:schemeClr val="accent1">
                    <a:lumMod val="50000"/>
                  </a:schemeClr>
                </a:solidFill>
              </a:rPr>
              <a:t>(</a:t>
            </a:r>
            <a:r>
              <a:rPr lang="en-GB" sz="1600" i="1" dirty="0" smtClean="0">
                <a:solidFill>
                  <a:schemeClr val="accent1">
                    <a:lumMod val="50000"/>
                  </a:schemeClr>
                </a:solidFill>
              </a:rPr>
              <a:t>John Pounds &amp; His Pupils, </a:t>
            </a:r>
            <a:r>
              <a:rPr lang="en-GB" sz="1600" dirty="0" smtClean="0">
                <a:solidFill>
                  <a:schemeClr val="accent1">
                    <a:lumMod val="50000"/>
                  </a:schemeClr>
                </a:solidFill>
              </a:rPr>
              <a:t>1843)</a:t>
            </a:r>
            <a:endParaRPr lang="en-GB" sz="1600" dirty="0">
              <a:solidFill>
                <a:schemeClr val="accent1">
                  <a:lumMod val="50000"/>
                </a:schemeClr>
              </a:solidFill>
            </a:endParaRPr>
          </a:p>
        </p:txBody>
      </p:sp>
    </p:spTree>
    <p:extLst>
      <p:ext uri="{BB962C8B-B14F-4D97-AF65-F5344CB8AC3E}">
        <p14:creationId xmlns:p14="http://schemas.microsoft.com/office/powerpoint/2010/main" val="10005424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Matter of Principle</a:t>
            </a:r>
            <a:endParaRPr lang="en-GB" dirty="0"/>
          </a:p>
        </p:txBody>
      </p:sp>
      <p:sp>
        <p:nvSpPr>
          <p:cNvPr id="4" name="Text Placeholder 3"/>
          <p:cNvSpPr>
            <a:spLocks noGrp="1"/>
          </p:cNvSpPr>
          <p:nvPr>
            <p:ph type="body" sz="quarter" idx="10"/>
          </p:nvPr>
        </p:nvSpPr>
        <p:spPr/>
        <p:txBody>
          <a:bodyPr/>
          <a:lstStyle/>
          <a:p>
            <a:r>
              <a:rPr lang="en-GB" dirty="0" smtClean="0">
                <a:solidFill>
                  <a:schemeClr val="bg1"/>
                </a:solidFill>
              </a:rPr>
              <a:t>How does the Ragged School movement compare to modern Youth Work?</a:t>
            </a:r>
            <a:endParaRPr lang="en-GB" dirty="0">
              <a:solidFill>
                <a:schemeClr val="bg1"/>
              </a:solidFill>
            </a:endParaRPr>
          </a:p>
        </p:txBody>
      </p:sp>
      <p:sp>
        <p:nvSpPr>
          <p:cNvPr id="6" name="Rectangle 5"/>
          <p:cNvSpPr/>
          <p:nvPr/>
        </p:nvSpPr>
        <p:spPr>
          <a:xfrm>
            <a:off x="286327" y="1727200"/>
            <a:ext cx="5531609" cy="4987636"/>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525500" y="1791855"/>
            <a:ext cx="5292436" cy="5109091"/>
          </a:xfrm>
          <a:prstGeom prst="rect">
            <a:avLst/>
          </a:prstGeom>
          <a:noFill/>
        </p:spPr>
        <p:txBody>
          <a:bodyPr wrap="square" rtlCol="0">
            <a:spAutoFit/>
          </a:bodyPr>
          <a:lstStyle/>
          <a:p>
            <a:pPr algn="ctr"/>
            <a:r>
              <a:rPr lang="en-GB" sz="2000" b="1" dirty="0" smtClean="0">
                <a:solidFill>
                  <a:srgbClr val="0070C0"/>
                </a:solidFill>
              </a:rPr>
              <a:t>Youth Work Principles</a:t>
            </a:r>
          </a:p>
          <a:p>
            <a:endParaRPr lang="en-GB" sz="2000" dirty="0">
              <a:solidFill>
                <a:schemeClr val="accent1">
                  <a:lumMod val="75000"/>
                </a:schemeClr>
              </a:solidFill>
            </a:endParaRPr>
          </a:p>
          <a:p>
            <a:pPr marL="342900" indent="-342900">
              <a:buFont typeface="Wingdings" panose="05000000000000000000" pitchFamily="2" charset="2"/>
              <a:buChar char="v"/>
            </a:pPr>
            <a:r>
              <a:rPr lang="en-GB" dirty="0">
                <a:solidFill>
                  <a:schemeClr val="accent1">
                    <a:lumMod val="75000"/>
                  </a:schemeClr>
                </a:solidFill>
              </a:rPr>
              <a:t>Active </a:t>
            </a:r>
            <a:r>
              <a:rPr lang="en-GB" dirty="0">
                <a:solidFill>
                  <a:schemeClr val="accent1">
                    <a:lumMod val="75000"/>
                  </a:schemeClr>
                </a:solidFill>
              </a:rPr>
              <a:t>p</a:t>
            </a:r>
            <a:r>
              <a:rPr lang="en-GB" dirty="0" smtClean="0">
                <a:solidFill>
                  <a:schemeClr val="accent1">
                    <a:lumMod val="75000"/>
                  </a:schemeClr>
                </a:solidFill>
              </a:rPr>
              <a:t>articipation </a:t>
            </a:r>
            <a:r>
              <a:rPr lang="en-GB" dirty="0">
                <a:solidFill>
                  <a:schemeClr val="accent1">
                    <a:lumMod val="75000"/>
                  </a:schemeClr>
                </a:solidFill>
              </a:rPr>
              <a:t>and empowerment of </a:t>
            </a:r>
            <a:r>
              <a:rPr lang="en-GB" dirty="0">
                <a:solidFill>
                  <a:schemeClr val="accent1">
                    <a:lumMod val="75000"/>
                  </a:schemeClr>
                </a:solidFill>
              </a:rPr>
              <a:t>Y</a:t>
            </a:r>
            <a:r>
              <a:rPr lang="en-GB" dirty="0" smtClean="0">
                <a:solidFill>
                  <a:schemeClr val="accent1">
                    <a:lumMod val="75000"/>
                  </a:schemeClr>
                </a:solidFill>
              </a:rPr>
              <a:t>oung </a:t>
            </a:r>
            <a:r>
              <a:rPr lang="en-GB" dirty="0">
                <a:solidFill>
                  <a:schemeClr val="accent1">
                    <a:lumMod val="75000"/>
                  </a:schemeClr>
                </a:solidFill>
              </a:rPr>
              <a:t>P</a:t>
            </a:r>
            <a:r>
              <a:rPr lang="en-GB" dirty="0" smtClean="0">
                <a:solidFill>
                  <a:schemeClr val="accent1">
                    <a:lumMod val="75000"/>
                  </a:schemeClr>
                </a:solidFill>
              </a:rPr>
              <a:t>eople, informed </a:t>
            </a:r>
            <a:r>
              <a:rPr lang="en-GB" i="1" dirty="0" smtClean="0">
                <a:solidFill>
                  <a:schemeClr val="accent1">
                    <a:lumMod val="75000"/>
                  </a:schemeClr>
                </a:solidFill>
              </a:rPr>
              <a:t>by</a:t>
            </a:r>
            <a:r>
              <a:rPr lang="en-GB" dirty="0" smtClean="0">
                <a:solidFill>
                  <a:schemeClr val="accent1">
                    <a:lumMod val="75000"/>
                  </a:schemeClr>
                </a:solidFill>
              </a:rPr>
              <a:t> Young </a:t>
            </a:r>
            <a:r>
              <a:rPr lang="en-GB" dirty="0">
                <a:solidFill>
                  <a:schemeClr val="accent1">
                    <a:lumMod val="75000"/>
                  </a:schemeClr>
                </a:solidFill>
              </a:rPr>
              <a:t>P</a:t>
            </a:r>
            <a:r>
              <a:rPr lang="en-GB" dirty="0" smtClean="0">
                <a:solidFill>
                  <a:schemeClr val="accent1">
                    <a:lumMod val="75000"/>
                  </a:schemeClr>
                </a:solidFill>
              </a:rPr>
              <a:t>eople.</a:t>
            </a:r>
          </a:p>
          <a:p>
            <a:pPr marL="342900" indent="-342900">
              <a:buFont typeface="Wingdings" panose="05000000000000000000" pitchFamily="2" charset="2"/>
              <a:buChar char="v"/>
            </a:pPr>
            <a:endParaRPr lang="en-GB" dirty="0" smtClean="0">
              <a:solidFill>
                <a:schemeClr val="accent1">
                  <a:lumMod val="75000"/>
                </a:schemeClr>
              </a:solidFill>
            </a:endParaRPr>
          </a:p>
          <a:p>
            <a:pPr marL="342900" indent="-342900">
              <a:buFont typeface="Wingdings" panose="05000000000000000000" pitchFamily="2" charset="2"/>
              <a:buChar char="v"/>
            </a:pPr>
            <a:r>
              <a:rPr lang="en-GB" dirty="0">
                <a:solidFill>
                  <a:schemeClr val="accent1">
                    <a:lumMod val="75000"/>
                  </a:schemeClr>
                </a:solidFill>
              </a:rPr>
              <a:t>Voluntary engagement by </a:t>
            </a:r>
            <a:r>
              <a:rPr lang="en-GB" dirty="0">
                <a:solidFill>
                  <a:schemeClr val="accent1">
                    <a:lumMod val="75000"/>
                  </a:schemeClr>
                </a:solidFill>
              </a:rPr>
              <a:t>Y</a:t>
            </a:r>
            <a:r>
              <a:rPr lang="en-GB" dirty="0" smtClean="0">
                <a:solidFill>
                  <a:schemeClr val="accent1">
                    <a:lumMod val="75000"/>
                  </a:schemeClr>
                </a:solidFill>
              </a:rPr>
              <a:t>oung </a:t>
            </a:r>
            <a:r>
              <a:rPr lang="en-GB" dirty="0">
                <a:solidFill>
                  <a:schemeClr val="accent1">
                    <a:lumMod val="75000"/>
                  </a:schemeClr>
                </a:solidFill>
              </a:rPr>
              <a:t>P</a:t>
            </a:r>
            <a:r>
              <a:rPr lang="en-GB" dirty="0" smtClean="0">
                <a:solidFill>
                  <a:schemeClr val="accent1">
                    <a:lumMod val="75000"/>
                  </a:schemeClr>
                </a:solidFill>
              </a:rPr>
              <a:t>eople, encouraging them to build positive relationships and developing on their terms.</a:t>
            </a:r>
          </a:p>
          <a:p>
            <a:pPr marL="342900" indent="-342900">
              <a:buFont typeface="Wingdings" panose="05000000000000000000" pitchFamily="2" charset="2"/>
              <a:buChar char="v"/>
            </a:pPr>
            <a:endParaRPr lang="en-GB" dirty="0" smtClean="0">
              <a:solidFill>
                <a:schemeClr val="accent1">
                  <a:lumMod val="75000"/>
                </a:schemeClr>
              </a:solidFill>
            </a:endParaRPr>
          </a:p>
          <a:p>
            <a:pPr marL="342900" indent="-342900">
              <a:buFont typeface="Wingdings" panose="05000000000000000000" pitchFamily="2" charset="2"/>
              <a:buChar char="v"/>
            </a:pPr>
            <a:r>
              <a:rPr lang="en-GB" dirty="0" smtClean="0">
                <a:solidFill>
                  <a:schemeClr val="accent1">
                    <a:lumMod val="75000"/>
                  </a:schemeClr>
                </a:solidFill>
              </a:rPr>
              <a:t>Informal Learning, fostering development of key skills and providing opportunities for Young People.</a:t>
            </a:r>
          </a:p>
          <a:p>
            <a:pPr marL="342900" indent="-342900">
              <a:buFont typeface="Wingdings" panose="05000000000000000000" pitchFamily="2" charset="2"/>
              <a:buChar char="v"/>
            </a:pPr>
            <a:endParaRPr lang="en-GB" dirty="0" smtClean="0">
              <a:solidFill>
                <a:schemeClr val="accent1">
                  <a:lumMod val="75000"/>
                </a:schemeClr>
              </a:solidFill>
            </a:endParaRPr>
          </a:p>
          <a:p>
            <a:pPr marL="342900" indent="-342900">
              <a:buFont typeface="Wingdings" panose="05000000000000000000" pitchFamily="2" charset="2"/>
              <a:buChar char="v"/>
            </a:pPr>
            <a:r>
              <a:rPr lang="en-GB" dirty="0">
                <a:solidFill>
                  <a:schemeClr val="accent1">
                    <a:lumMod val="75000"/>
                  </a:schemeClr>
                </a:solidFill>
              </a:rPr>
              <a:t>Equality, equity, diversity and </a:t>
            </a:r>
            <a:r>
              <a:rPr lang="en-GB" dirty="0" smtClean="0">
                <a:solidFill>
                  <a:schemeClr val="accent1">
                    <a:lumMod val="75000"/>
                  </a:schemeClr>
                </a:solidFill>
              </a:rPr>
              <a:t>inclusion, providing support to Young People regardless of their background and working from a place of respect for individual differences.</a:t>
            </a:r>
          </a:p>
          <a:p>
            <a:pPr marL="342900" indent="-342900">
              <a:buFont typeface="Wingdings" panose="05000000000000000000" pitchFamily="2" charset="2"/>
              <a:buChar char="v"/>
            </a:pPr>
            <a:endParaRPr lang="en-GB" sz="1600" b="1" dirty="0">
              <a:solidFill>
                <a:srgbClr val="0070C0"/>
              </a:solidFill>
            </a:endParaRPr>
          </a:p>
        </p:txBody>
      </p:sp>
      <p:sp>
        <p:nvSpPr>
          <p:cNvPr id="8" name="Rectangle 7"/>
          <p:cNvSpPr/>
          <p:nvPr/>
        </p:nvSpPr>
        <p:spPr>
          <a:xfrm>
            <a:off x="5883564" y="1727200"/>
            <a:ext cx="5791200" cy="49876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5883564" y="1791855"/>
            <a:ext cx="5791200" cy="4585871"/>
          </a:xfrm>
          <a:prstGeom prst="rect">
            <a:avLst/>
          </a:prstGeom>
          <a:noFill/>
        </p:spPr>
        <p:txBody>
          <a:bodyPr wrap="square" rtlCol="0">
            <a:spAutoFit/>
          </a:bodyPr>
          <a:lstStyle/>
          <a:p>
            <a:pPr algn="ctr"/>
            <a:r>
              <a:rPr lang="en-GB" sz="2000" b="1" dirty="0" smtClean="0">
                <a:solidFill>
                  <a:schemeClr val="accent1">
                    <a:lumMod val="20000"/>
                    <a:lumOff val="80000"/>
                  </a:schemeClr>
                </a:solidFill>
              </a:rPr>
              <a:t>Ragged School Approach</a:t>
            </a:r>
          </a:p>
          <a:p>
            <a:pPr algn="ctr"/>
            <a:endParaRPr lang="en-GB" sz="2000" b="1" dirty="0">
              <a:solidFill>
                <a:schemeClr val="accent1">
                  <a:lumMod val="20000"/>
                  <a:lumOff val="80000"/>
                </a:schemeClr>
              </a:solidFill>
            </a:endParaRPr>
          </a:p>
          <a:p>
            <a:pPr marL="285750" indent="-285750">
              <a:buFont typeface="Wingdings" panose="05000000000000000000" pitchFamily="2" charset="2"/>
              <a:buChar char="v"/>
            </a:pPr>
            <a:r>
              <a:rPr lang="en-GB" b="1" dirty="0" smtClean="0">
                <a:solidFill>
                  <a:schemeClr val="accent1">
                    <a:lumMod val="20000"/>
                    <a:lumOff val="80000"/>
                  </a:schemeClr>
                </a:solidFill>
              </a:rPr>
              <a:t>Provided an open offer, specifically focused on empowering those left behind or ignored.</a:t>
            </a:r>
          </a:p>
          <a:p>
            <a:pPr marL="285750" indent="-285750">
              <a:buFont typeface="Wingdings" panose="05000000000000000000" pitchFamily="2" charset="2"/>
              <a:buChar char="v"/>
            </a:pPr>
            <a:endParaRPr lang="en-GB" b="1" dirty="0">
              <a:solidFill>
                <a:schemeClr val="accent1">
                  <a:lumMod val="20000"/>
                  <a:lumOff val="80000"/>
                </a:schemeClr>
              </a:solidFill>
            </a:endParaRPr>
          </a:p>
          <a:p>
            <a:pPr marL="285750" indent="-285750">
              <a:buFont typeface="Wingdings" panose="05000000000000000000" pitchFamily="2" charset="2"/>
              <a:buChar char="v"/>
            </a:pPr>
            <a:r>
              <a:rPr lang="en-GB" b="1" dirty="0" smtClean="0">
                <a:solidFill>
                  <a:schemeClr val="accent1">
                    <a:lumMod val="20000"/>
                    <a:lumOff val="80000"/>
                  </a:schemeClr>
                </a:solidFill>
              </a:rPr>
              <a:t>While lessons were semi-structured, attendance was decided by Young People and took place in accessible locations.</a:t>
            </a:r>
          </a:p>
          <a:p>
            <a:pPr marL="285750" indent="-285750">
              <a:buFont typeface="Wingdings" panose="05000000000000000000" pitchFamily="2" charset="2"/>
              <a:buChar char="v"/>
            </a:pPr>
            <a:endParaRPr lang="en-GB" b="1" dirty="0">
              <a:solidFill>
                <a:schemeClr val="accent1">
                  <a:lumMod val="20000"/>
                  <a:lumOff val="80000"/>
                </a:schemeClr>
              </a:solidFill>
            </a:endParaRPr>
          </a:p>
          <a:p>
            <a:pPr marL="285750" indent="-285750">
              <a:buFont typeface="Wingdings" panose="05000000000000000000" pitchFamily="2" charset="2"/>
              <a:buChar char="v"/>
            </a:pPr>
            <a:r>
              <a:rPr lang="en-GB" b="1" dirty="0" smtClean="0">
                <a:solidFill>
                  <a:schemeClr val="accent1">
                    <a:lumMod val="20000"/>
                    <a:lumOff val="80000"/>
                  </a:schemeClr>
                </a:solidFill>
              </a:rPr>
              <a:t>Blended model of formal and informal education, providing vocational training, social development and opportunities for growth.</a:t>
            </a:r>
          </a:p>
          <a:p>
            <a:pPr marL="285750" indent="-285750">
              <a:buFont typeface="Wingdings" panose="05000000000000000000" pitchFamily="2" charset="2"/>
              <a:buChar char="v"/>
            </a:pPr>
            <a:endParaRPr lang="en-GB" b="1" dirty="0">
              <a:solidFill>
                <a:schemeClr val="accent1">
                  <a:lumMod val="20000"/>
                  <a:lumOff val="80000"/>
                </a:schemeClr>
              </a:solidFill>
            </a:endParaRPr>
          </a:p>
          <a:p>
            <a:pPr marL="285750" indent="-285750">
              <a:buFont typeface="Wingdings" panose="05000000000000000000" pitchFamily="2" charset="2"/>
              <a:buChar char="v"/>
            </a:pPr>
            <a:r>
              <a:rPr lang="en-GB" b="1" dirty="0" smtClean="0">
                <a:solidFill>
                  <a:schemeClr val="accent1">
                    <a:lumMod val="20000"/>
                    <a:lumOff val="80000"/>
                  </a:schemeClr>
                </a:solidFill>
              </a:rPr>
              <a:t>Though initially driven by religious ideals, any Young Person could attend regardless of social standing or ability.    </a:t>
            </a:r>
            <a:endParaRPr lang="en-GB" b="1" dirty="0">
              <a:solidFill>
                <a:schemeClr val="accent1">
                  <a:lumMod val="20000"/>
                  <a:lumOff val="80000"/>
                </a:schemeClr>
              </a:solidFill>
            </a:endParaRPr>
          </a:p>
        </p:txBody>
      </p:sp>
    </p:spTree>
    <p:extLst>
      <p:ext uri="{BB962C8B-B14F-4D97-AF65-F5344CB8AC3E}">
        <p14:creationId xmlns:p14="http://schemas.microsoft.com/office/powerpoint/2010/main" val="18508352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   Questions</a:t>
            </a:r>
            <a:endParaRPr lang="en-GB" dirty="0"/>
          </a:p>
        </p:txBody>
      </p:sp>
      <p:sp>
        <p:nvSpPr>
          <p:cNvPr id="5" name="Rectangle 4"/>
          <p:cNvSpPr/>
          <p:nvPr/>
        </p:nvSpPr>
        <p:spPr>
          <a:xfrm>
            <a:off x="1237673" y="4608945"/>
            <a:ext cx="8035636" cy="701964"/>
          </a:xfrm>
          <a:prstGeom prst="rect">
            <a:avLst/>
          </a:prstGeom>
          <a:solidFill>
            <a:schemeClr val="accent4"/>
          </a:solidFill>
          <a:effectLst>
            <a:softEdge rad="635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1383847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400" dirty="0" smtClean="0"/>
              <a:t>References</a:t>
            </a:r>
            <a:endParaRPr lang="en-GB" sz="4400" dirty="0"/>
          </a:p>
        </p:txBody>
      </p:sp>
      <p:sp>
        <p:nvSpPr>
          <p:cNvPr id="10" name="TextBox 9"/>
          <p:cNvSpPr txBox="1"/>
          <p:nvPr/>
        </p:nvSpPr>
        <p:spPr>
          <a:xfrm>
            <a:off x="267855" y="1607127"/>
            <a:ext cx="5486400" cy="5001369"/>
          </a:xfrm>
          <a:prstGeom prst="rect">
            <a:avLst/>
          </a:prstGeom>
          <a:noFill/>
        </p:spPr>
        <p:txBody>
          <a:bodyPr wrap="square" rtlCol="0">
            <a:spAutoFit/>
          </a:bodyPr>
          <a:lstStyle/>
          <a:p>
            <a:r>
              <a:rPr lang="en-GB" sz="1100" dirty="0" err="1"/>
              <a:t>Barnardo’s</a:t>
            </a:r>
            <a:r>
              <a:rPr lang="en-GB" sz="1100" dirty="0"/>
              <a:t> (</a:t>
            </a:r>
            <a:r>
              <a:rPr lang="en-GB" sz="1100" dirty="0" err="1"/>
              <a:t>n.d.</a:t>
            </a:r>
            <a:r>
              <a:rPr lang="en-GB" sz="1100" dirty="0"/>
              <a:t>). </a:t>
            </a:r>
            <a:r>
              <a:rPr lang="en-GB" sz="1100" i="1" dirty="0" err="1"/>
              <a:t>Dr.</a:t>
            </a:r>
            <a:r>
              <a:rPr lang="en-GB" sz="1100" i="1" dirty="0"/>
              <a:t> </a:t>
            </a:r>
            <a:r>
              <a:rPr lang="en-GB" sz="1100" i="1" dirty="0" err="1"/>
              <a:t>Barnardo</a:t>
            </a:r>
            <a:r>
              <a:rPr lang="en-GB" sz="1100" i="1" dirty="0"/>
              <a:t> at his desk</a:t>
            </a:r>
            <a:r>
              <a:rPr lang="en-GB" sz="1100" dirty="0"/>
              <a:t>. [Photo] Available at: https://www.barnardos.org.uk/who-we-are/our-history [Accessed 13 Mar. 2024</a:t>
            </a:r>
            <a:r>
              <a:rPr lang="en-GB" sz="1100" dirty="0" smtClean="0"/>
              <a:t>].</a:t>
            </a:r>
          </a:p>
          <a:p>
            <a:endParaRPr lang="en-GB" sz="1100" dirty="0"/>
          </a:p>
          <a:p>
            <a:r>
              <a:rPr lang="en-GB" sz="1100" dirty="0"/>
              <a:t>Cruikshank, G. (1843). </a:t>
            </a:r>
            <a:r>
              <a:rPr lang="en-GB" sz="1100" i="1" dirty="0"/>
              <a:t>The Ragged School - In West Street</a:t>
            </a:r>
            <a:r>
              <a:rPr lang="en-GB" sz="1100" dirty="0"/>
              <a:t>. Available at: https://victorianweb.org/art/illustration/cruikshank/27.html [Accessed 11 Mar. 2024</a:t>
            </a:r>
            <a:r>
              <a:rPr lang="en-GB" sz="1100" dirty="0" smtClean="0"/>
              <a:t>].</a:t>
            </a:r>
          </a:p>
          <a:p>
            <a:endParaRPr lang="en-GB" sz="1100" dirty="0"/>
          </a:p>
          <a:p>
            <a:r>
              <a:rPr lang="en-GB" sz="1100" dirty="0"/>
              <a:t>Cruikshank, P. (1854). </a:t>
            </a:r>
            <a:r>
              <a:rPr lang="en-GB" sz="1100" i="1" dirty="0"/>
              <a:t>Field Lane School, Morning</a:t>
            </a:r>
            <a:r>
              <a:rPr lang="en-GB" sz="1100" dirty="0"/>
              <a:t>. Available at: https://www.mediastorehouse.com.au/heritage-images/field-lane-ragged-school-london-1853-15169478.html [Accessed 14 Mar. 2024</a:t>
            </a:r>
            <a:r>
              <a:rPr lang="en-GB" sz="1100" dirty="0" smtClean="0"/>
              <a:t>].</a:t>
            </a:r>
          </a:p>
          <a:p>
            <a:endParaRPr lang="en-GB" sz="1100" dirty="0"/>
          </a:p>
          <a:p>
            <a:r>
              <a:rPr lang="en-GB" sz="1100" dirty="0"/>
              <a:t>Great Britain Historical GIS (2011). </a:t>
            </a:r>
            <a:r>
              <a:rPr lang="en-GB" sz="1100" i="1" dirty="0"/>
              <a:t>London Through Time | Population Statistics | Total Population</a:t>
            </a:r>
            <a:r>
              <a:rPr lang="en-GB" sz="1100" dirty="0"/>
              <a:t>. [online] Visionofbritain.org.uk. Available at: https://www.visionofbritain.org.uk/data_cube_page.jsp?data_theme=T_POP&amp;data_cube=N_TOT_POP&amp;u_id=10097836&amp;c_id=10001043&amp;add=N [Accessed 12 Mar. 2024</a:t>
            </a:r>
            <a:r>
              <a:rPr lang="en-GB" sz="1100" dirty="0" smtClean="0"/>
              <a:t>].</a:t>
            </a:r>
          </a:p>
          <a:p>
            <a:endParaRPr lang="en-GB" sz="1100" dirty="0"/>
          </a:p>
          <a:p>
            <a:r>
              <a:rPr lang="en-GB" sz="1100" dirty="0"/>
              <a:t>infed.org. (2019). </a:t>
            </a:r>
            <a:r>
              <a:rPr lang="en-GB" sz="1100" i="1" dirty="0"/>
              <a:t>Charles Dickens on Ragged Schooling – infed.org:</a:t>
            </a:r>
            <a:r>
              <a:rPr lang="en-GB" sz="1100" dirty="0"/>
              <a:t> [online] Available at: https://infed.org/mobi/charles-dickens-on-ragged-schooling/ First published February 4, 1846, The Daily News</a:t>
            </a:r>
            <a:r>
              <a:rPr lang="en-GB" sz="1100" dirty="0" smtClean="0"/>
              <a:t>.</a:t>
            </a:r>
          </a:p>
          <a:p>
            <a:endParaRPr lang="en-GB" sz="1100" dirty="0"/>
          </a:p>
          <a:p>
            <a:r>
              <a:rPr lang="en-GB" sz="1100" dirty="0" err="1"/>
              <a:t>Mair</a:t>
            </a:r>
            <a:r>
              <a:rPr lang="en-GB" sz="1100" dirty="0"/>
              <a:t>, L.M. (2016). </a:t>
            </a:r>
            <a:r>
              <a:rPr lang="en-GB" sz="1100" i="1" dirty="0"/>
              <a:t>‘The Only Friend I Have in This World’ Ragged School Relationships in England and Scotland, 1844-1870</a:t>
            </a:r>
            <a:r>
              <a:rPr lang="en-GB" sz="1100" dirty="0"/>
              <a:t>. [Thesis] Available at: https://era.ed.ac.uk/bitstream/handle/1842/22997/Mair2017.pdf [Accessed 11 Mar. 2024</a:t>
            </a:r>
            <a:r>
              <a:rPr lang="en-GB" sz="1100" dirty="0" smtClean="0"/>
              <a:t>].</a:t>
            </a:r>
          </a:p>
          <a:p>
            <a:endParaRPr lang="en-GB" sz="1100" dirty="0"/>
          </a:p>
          <a:p>
            <a:r>
              <a:rPr lang="en-GB" sz="1100" dirty="0"/>
              <a:t>Oxford Royale Academy. (2020). </a:t>
            </a:r>
            <a:r>
              <a:rPr lang="en-GB" sz="1100" i="1" dirty="0"/>
              <a:t>15 Crucial Events in the History of English Schools</a:t>
            </a:r>
            <a:r>
              <a:rPr lang="en-GB" sz="1100" dirty="0"/>
              <a:t>. [online] Available at: https://www.oxford-royale.com/articles/crucial-events-history-english-schools/ [Accessed 12 Mar. 2024].</a:t>
            </a:r>
          </a:p>
          <a:p>
            <a:endParaRPr lang="en-GB" sz="1100" dirty="0"/>
          </a:p>
        </p:txBody>
      </p:sp>
      <p:sp>
        <p:nvSpPr>
          <p:cNvPr id="12" name="TextBox 11"/>
          <p:cNvSpPr txBox="1"/>
          <p:nvPr/>
        </p:nvSpPr>
        <p:spPr>
          <a:xfrm>
            <a:off x="6049818" y="1570182"/>
            <a:ext cx="5800437" cy="4832092"/>
          </a:xfrm>
          <a:prstGeom prst="rect">
            <a:avLst/>
          </a:prstGeom>
          <a:noFill/>
        </p:spPr>
        <p:txBody>
          <a:bodyPr wrap="square" rtlCol="0">
            <a:spAutoFit/>
          </a:bodyPr>
          <a:lstStyle/>
          <a:p>
            <a:r>
              <a:rPr lang="en-GB" sz="1100" dirty="0" smtClean="0"/>
              <a:t>raggeduniversity.co.uk</a:t>
            </a:r>
            <a:r>
              <a:rPr lang="en-GB" sz="1100" dirty="0"/>
              <a:t>. (2012). </a:t>
            </a:r>
            <a:r>
              <a:rPr lang="en-GB" sz="1100" i="1" dirty="0"/>
              <a:t>Education History: A Brief History Of Ragged Schools - Ragged University</a:t>
            </a:r>
            <a:r>
              <a:rPr lang="en-GB" sz="1100" dirty="0"/>
              <a:t>. [online] Available at: https://raggeduniversity.co.uk/2012/08/08/history-ragged-schools-2/ [Accessed 9 Mar. 2024</a:t>
            </a:r>
            <a:r>
              <a:rPr lang="en-GB" sz="1100" dirty="0" smtClean="0"/>
              <a:t>].</a:t>
            </a:r>
          </a:p>
          <a:p>
            <a:endParaRPr lang="en-GB" sz="1100" dirty="0"/>
          </a:p>
          <a:p>
            <a:r>
              <a:rPr lang="en-GB" sz="1100" dirty="0"/>
              <a:t>Robinson, B. (2011). </a:t>
            </a:r>
            <a:r>
              <a:rPr lang="en-GB" sz="1100" i="1" dirty="0"/>
              <a:t>BBC - History - British History in Depth: London: ‘A Modern Babylon’</a:t>
            </a:r>
            <a:r>
              <a:rPr lang="en-GB" sz="1100" dirty="0"/>
              <a:t>. [online] www.bbc.co.uk. Available at: https://www.bbc.co.uk/history/british/victorians/london_modern_babylon_01.shtml [Accessed 9 Mar. 2024</a:t>
            </a:r>
            <a:r>
              <a:rPr lang="en-GB" sz="1100" dirty="0" smtClean="0"/>
              <a:t>].</a:t>
            </a:r>
          </a:p>
          <a:p>
            <a:endParaRPr lang="en-GB" sz="1100" dirty="0"/>
          </a:p>
          <a:p>
            <a:r>
              <a:rPr lang="en-GB" sz="1100" dirty="0"/>
              <a:t>Smith, M.K. (1996). </a:t>
            </a:r>
            <a:r>
              <a:rPr lang="en-GB" sz="1100" i="1" dirty="0"/>
              <a:t>Youth Work in Schools – infed.org:</a:t>
            </a:r>
            <a:r>
              <a:rPr lang="en-GB" sz="1100" dirty="0"/>
              <a:t> [online] infed.org. Available at: https://infed.org/mobi/youth-work-in-schools/ [Accessed 9 Mar. 2024]. Revised (2019) </a:t>
            </a:r>
            <a:r>
              <a:rPr lang="en-GB" sz="1100" dirty="0" err="1"/>
              <a:t>Sweatman</a:t>
            </a:r>
            <a:r>
              <a:rPr lang="en-GB" sz="1100" dirty="0"/>
              <a:t> (1864) cited here</a:t>
            </a:r>
            <a:r>
              <a:rPr lang="en-GB" sz="1100" dirty="0" smtClean="0"/>
              <a:t>.</a:t>
            </a:r>
          </a:p>
          <a:p>
            <a:endParaRPr lang="en-GB" sz="1100" dirty="0"/>
          </a:p>
          <a:p>
            <a:r>
              <a:rPr lang="en-GB" sz="1100" dirty="0"/>
              <a:t>Smith, M.K. (2001). </a:t>
            </a:r>
            <a:r>
              <a:rPr lang="en-GB" sz="1100" i="1" dirty="0"/>
              <a:t>Ragged Schools and the Development of Youth Work and Informal Education – infed.org:</a:t>
            </a:r>
            <a:r>
              <a:rPr lang="en-GB" sz="1100" dirty="0"/>
              <a:t> [online] infed.org. Available at: https://infed.org/mobi/ragged-schools-and-the-development-of-youth-work-and-informal-education/ [Accessed 9 Mar. 2024</a:t>
            </a:r>
            <a:r>
              <a:rPr lang="en-GB" sz="1100" dirty="0" smtClean="0"/>
              <a:t>].</a:t>
            </a:r>
          </a:p>
          <a:p>
            <a:endParaRPr lang="en-GB" sz="1100" dirty="0"/>
          </a:p>
          <a:p>
            <a:r>
              <a:rPr lang="en-GB" sz="1100" dirty="0"/>
              <a:t>Smith, M.K. (2004). </a:t>
            </a:r>
            <a:r>
              <a:rPr lang="en-GB" sz="1100" i="1" dirty="0"/>
              <a:t>The Early Development of Group Work – infed.org:</a:t>
            </a:r>
            <a:r>
              <a:rPr lang="en-GB" sz="1100" dirty="0"/>
              <a:t> [online] infed.org. Available at: https://infed.org/mobi/the-early-development-of-group-work/ [Accessed 10 Mar. 2024</a:t>
            </a:r>
            <a:r>
              <a:rPr lang="en-GB" sz="1100" dirty="0" smtClean="0"/>
              <a:t>].</a:t>
            </a:r>
          </a:p>
          <a:p>
            <a:endParaRPr lang="en-GB" sz="1100" dirty="0"/>
          </a:p>
          <a:p>
            <a:r>
              <a:rPr lang="en-GB" sz="1100" dirty="0"/>
              <a:t>Unknown (1843). </a:t>
            </a:r>
            <a:r>
              <a:rPr lang="en-GB" sz="1100" i="1" dirty="0"/>
              <a:t>John Pounds &amp; His Pupils</a:t>
            </a:r>
            <a:r>
              <a:rPr lang="en-GB" sz="1100" dirty="0"/>
              <a:t>. [Line Engraving] Available at: https://www.mediastorehouse.co.uk/granger-art-on-demand/john-pounds-1766-1839-english-teacher-7507929.html [Accessed 14 Mar. 2024].</a:t>
            </a:r>
          </a:p>
          <a:p>
            <a:endParaRPr lang="en-GB" sz="1100" dirty="0"/>
          </a:p>
        </p:txBody>
      </p:sp>
    </p:spTree>
    <p:extLst>
      <p:ext uri="{BB962C8B-B14F-4D97-AF65-F5344CB8AC3E}">
        <p14:creationId xmlns:p14="http://schemas.microsoft.com/office/powerpoint/2010/main" val="2637315978"/>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Wood Type">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C6AE0645-98FF-411B-B0E9-59ABD78A0CC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AFBDF90-4884-4518-9B97-F044CCE6F3CB}">
  <ds:schemaRefs>
    <ds:schemaRef ds:uri="http://schemas.microsoft.com/office/2006/metadata/properties"/>
    <ds:schemaRef ds:uri="http://purl.org/dc/terms/"/>
    <ds:schemaRef ds:uri="http://schemas.openxmlformats.org/package/2006/metadata/core-properties"/>
    <ds:schemaRef ds:uri="16c05727-aa75-4e4a-9b5f-8a80a1165891"/>
    <ds:schemaRef ds:uri="http://schemas.microsoft.com/office/2006/documentManagement/types"/>
    <ds:schemaRef ds:uri="http://schemas.microsoft.com/office/infopath/2007/PartnerControls"/>
    <ds:schemaRef ds:uri="http://purl.org/dc/elements/1.1/"/>
    <ds:schemaRef ds:uri="71af3243-3dd4-4a8d-8c0d-dd76da1f02a5"/>
    <ds:schemaRef ds:uri="http://www.w3.org/XML/1998/namespace"/>
    <ds:schemaRef ds:uri="http://purl.org/dc/dcmitype/"/>
  </ds:schemaRefs>
</ds:datastoreItem>
</file>

<file path=customXml/itemProps2.xml><?xml version="1.0" encoding="utf-8"?>
<ds:datastoreItem xmlns:ds="http://schemas.openxmlformats.org/officeDocument/2006/customXml" ds:itemID="{3A553D6D-E5FE-4AA7-A20E-AF7D5B54E23A}">
  <ds:schemaRefs>
    <ds:schemaRef ds:uri="http://schemas.microsoft.com/sharepoint/v3/contenttype/forms"/>
  </ds:schemaRefs>
</ds:datastoreItem>
</file>

<file path=customXml/itemProps3.xml><?xml version="1.0" encoding="utf-8"?>
<ds:datastoreItem xmlns:ds="http://schemas.openxmlformats.org/officeDocument/2006/customXml" ds:itemID="{44F60BDB-E3FE-4190-93CE-2F9269E6363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Wood Type</Template>
  <TotalTime>0</TotalTime>
  <Words>1486</Words>
  <Application>Microsoft Office PowerPoint</Application>
  <PresentationFormat>Widescreen</PresentationFormat>
  <Paragraphs>108</Paragraphs>
  <Slides>10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Calibri</vt:lpstr>
      <vt:lpstr>Engravers MT</vt:lpstr>
      <vt:lpstr>Georgia</vt:lpstr>
      <vt:lpstr>Trebuchet MS</vt:lpstr>
      <vt:lpstr>Wingdings</vt:lpstr>
      <vt:lpstr>Wood Type</vt:lpstr>
      <vt:lpstr>PowerPoint Presentation</vt:lpstr>
      <vt:lpstr>Introduction</vt:lpstr>
      <vt:lpstr>Religion to Rags</vt:lpstr>
      <vt:lpstr>What were the Ragged Schools?</vt:lpstr>
      <vt:lpstr>Society’s Duty </vt:lpstr>
      <vt:lpstr>A Grand Purpose</vt:lpstr>
      <vt:lpstr>An Enduring Legacy</vt:lpstr>
      <vt:lpstr>A Matter of Principle</vt:lpstr>
      <vt:lpstr>   Questions</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2024-03-20T11:49:20Z</dcterms:created>
  <dcterms:modified xsi:type="dcterms:W3CDTF">2024-03-21T11:09:03Z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