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3"/>
  </p:notesMasterIdLst>
  <p:handoutMasterIdLst>
    <p:handoutMasterId r:id="rId34"/>
  </p:handoutMasterIdLst>
  <p:sldIdLst>
    <p:sldId id="363" r:id="rId3"/>
    <p:sldId id="414" r:id="rId4"/>
    <p:sldId id="367" r:id="rId5"/>
    <p:sldId id="450" r:id="rId6"/>
    <p:sldId id="403" r:id="rId7"/>
    <p:sldId id="451" r:id="rId8"/>
    <p:sldId id="404" r:id="rId9"/>
    <p:sldId id="425" r:id="rId10"/>
    <p:sldId id="449" r:id="rId11"/>
    <p:sldId id="478" r:id="rId12"/>
    <p:sldId id="426" r:id="rId13"/>
    <p:sldId id="433" r:id="rId14"/>
    <p:sldId id="434" r:id="rId15"/>
    <p:sldId id="436" r:id="rId16"/>
    <p:sldId id="479" r:id="rId17"/>
    <p:sldId id="435" r:id="rId18"/>
    <p:sldId id="419" r:id="rId19"/>
    <p:sldId id="410" r:id="rId20"/>
    <p:sldId id="368" r:id="rId21"/>
    <p:sldId id="394" r:id="rId22"/>
    <p:sldId id="383" r:id="rId23"/>
    <p:sldId id="440" r:id="rId24"/>
    <p:sldId id="441" r:id="rId25"/>
    <p:sldId id="442" r:id="rId26"/>
    <p:sldId id="443" r:id="rId27"/>
    <p:sldId id="445" r:id="rId28"/>
    <p:sldId id="446" r:id="rId29"/>
    <p:sldId id="447" r:id="rId30"/>
    <p:sldId id="477" r:id="rId31"/>
    <p:sldId id="370"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201" autoAdjust="0"/>
  </p:normalViewPr>
  <p:slideViewPr>
    <p:cSldViewPr>
      <p:cViewPr varScale="1">
        <p:scale>
          <a:sx n="77" d="100"/>
          <a:sy n="77" d="100"/>
        </p:scale>
        <p:origin x="768" y="67"/>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26/09/2023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26/09/2023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26/09/2023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26/09/2023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26/09/2023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26/09/2023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26/09/2023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26/09/2023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26/09/2023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26/09/2023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26/09/2023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26/09/2023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26/09/2023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26/09/2023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26/09/2023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26/09/2023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26/09/2023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hyperlink" Target="https://www3.weforum.org/docs/WEF_TheGlobalCompetitivenessReport2020.pdf"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www.wto.org/english/res_e/booksp_e/wtr22_e/wtr22_e.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wto.org/"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7.jpeg"/><Relationship Id="rId4" Type="http://schemas.openxmlformats.org/officeDocument/2006/relationships/hyperlink" Target="https://www.youtube.com/watch?v=RswNYuf5Rn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a:t>
            </a:r>
          </a:p>
          <a:p>
            <a:pPr eaLnBrk="1" hangingPunct="1"/>
            <a:r>
              <a:rPr lang="en-GB" altLang="en-US" sz="4000">
                <a:solidFill>
                  <a:srgbClr val="FFFF00"/>
                </a:solidFill>
              </a:rPr>
              <a:t>The Global Trade Environment</a:t>
            </a:r>
            <a:endParaRPr lang="en-GB" altLang="en-US" sz="4000"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international trade</a:t>
            </a:r>
          </a:p>
          <a:p>
            <a:pPr algn="just">
              <a:spcBef>
                <a:spcPts val="400"/>
              </a:spcBef>
              <a:spcAft>
                <a:spcPts val="400"/>
              </a:spcAft>
            </a:pPr>
            <a:r>
              <a:rPr lang="en-GB" sz="2800" dirty="0"/>
              <a:t>To explain how free trade improves global efficiency </a:t>
            </a:r>
          </a:p>
          <a:p>
            <a:pPr algn="just">
              <a:spcBef>
                <a:spcPts val="400"/>
              </a:spcBef>
              <a:spcAft>
                <a:spcPts val="400"/>
              </a:spcAft>
            </a:pPr>
            <a:r>
              <a:rPr lang="en-GB" sz="2800" dirty="0"/>
              <a:t>To identify factors affecting national trade patterns</a:t>
            </a:r>
          </a:p>
          <a:p>
            <a:pPr algn="just">
              <a:spcBef>
                <a:spcPts val="400"/>
              </a:spcBef>
              <a:spcAft>
                <a:spcPts val="400"/>
              </a:spcAft>
            </a:pPr>
            <a:r>
              <a:rPr lang="en-GB" sz="2800" dirty="0"/>
              <a:t>To understand why production factors, especially labour and capital, move internationally</a:t>
            </a:r>
          </a:p>
          <a:p>
            <a:pPr algn="just">
              <a:spcBef>
                <a:spcPts val="400"/>
              </a:spcBef>
              <a:spcAft>
                <a:spcPts val="400"/>
              </a:spcAft>
            </a:pPr>
            <a:r>
              <a:rPr lang="en-GB" sz="2800" dirty="0"/>
              <a:t>To explain the rationales for governmental policies that enhance and restrict trade</a:t>
            </a:r>
          </a:p>
          <a:p>
            <a:pPr algn="just">
              <a:spcBef>
                <a:spcPts val="400"/>
              </a:spcBef>
              <a:spcAft>
                <a:spcPts val="400"/>
              </a:spcAft>
            </a:pPr>
            <a:r>
              <a:rPr lang="en-GB" sz="2800" dirty="0"/>
              <a:t>To describe the potential and actual effects of governmental intervention on the free flow of trade</a:t>
            </a:r>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65943" y="3087633"/>
            <a:ext cx="4242162" cy="792093"/>
          </a:xfrm>
        </p:spPr>
        <p:txBody>
          <a:bodyPr/>
          <a:lstStyle/>
          <a:p>
            <a:pPr marL="0" indent="0" algn="just">
              <a:buClr>
                <a:schemeClr val="tx1"/>
              </a:buClr>
              <a:buNone/>
            </a:pPr>
            <a:r>
              <a:rPr lang="en-GB" sz="1400" dirty="0">
                <a:hlinkClick r:id="rId3"/>
              </a:rPr>
              <a:t>https://assets.publishing.service.gov.uk/government/uploads/system/uploads/attachment_data/file/1139093/global-trade-outlook-february-2023.pdf</a:t>
            </a:r>
            <a:r>
              <a:rPr lang="en-GB" sz="1400" dirty="0"/>
              <a:t> </a:t>
            </a:r>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226754" y="1390194"/>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2">
            <a:extLst>
              <a:ext uri="{FF2B5EF4-FFF2-40B4-BE49-F238E27FC236}">
                <a16:creationId xmlns:a16="http://schemas.microsoft.com/office/drawing/2014/main" id="{542736F1-36F5-6D86-A36E-1FE881DD8D9B}"/>
              </a:ext>
            </a:extLst>
          </p:cNvPr>
          <p:cNvSpPr txBox="1">
            <a:spLocks/>
          </p:cNvSpPr>
          <p:nvPr/>
        </p:nvSpPr>
        <p:spPr bwMode="auto">
          <a:xfrm rot="16200000">
            <a:off x="1862372" y="3087635"/>
            <a:ext cx="4162772" cy="792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https://www.wto.org/english/res_e/booksp_e/wtr22_e/wtr22_e.pdf</a:t>
            </a:r>
            <a:r>
              <a:rPr lang="en-GB" sz="1400" dirty="0"/>
              <a:t> </a:t>
            </a:r>
          </a:p>
        </p:txBody>
      </p:sp>
      <p:pic>
        <p:nvPicPr>
          <p:cNvPr id="7" name="Picture 6">
            <a:extLst>
              <a:ext uri="{FF2B5EF4-FFF2-40B4-BE49-F238E27FC236}">
                <a16:creationId xmlns:a16="http://schemas.microsoft.com/office/drawing/2014/main" id="{43750CD7-4F99-2A1E-61B5-2F58B22C3BE5}"/>
              </a:ext>
            </a:extLst>
          </p:cNvPr>
          <p:cNvPicPr>
            <a:picLocks noChangeAspect="1"/>
          </p:cNvPicPr>
          <p:nvPr/>
        </p:nvPicPr>
        <p:blipFill>
          <a:blip r:embed="rId6"/>
          <a:stretch>
            <a:fillRect/>
          </a:stretch>
        </p:blipFill>
        <p:spPr>
          <a:xfrm>
            <a:off x="477476" y="1408103"/>
            <a:ext cx="3026235"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9487230" y="3258716"/>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7"/>
              </a:rPr>
              <a:t>https://www3.weforum.org/docs/WEF_TheGlobalCompetitivenessReport2020.pdf</a:t>
            </a:r>
            <a:r>
              <a:rPr lang="en-GB" sz="1400" dirty="0"/>
              <a:t> </a:t>
            </a:r>
          </a:p>
        </p:txBody>
      </p:sp>
      <p:pic>
        <p:nvPicPr>
          <p:cNvPr id="6" name="Picture 5">
            <a:extLst>
              <a:ext uri="{FF2B5EF4-FFF2-40B4-BE49-F238E27FC236}">
                <a16:creationId xmlns:a16="http://schemas.microsoft.com/office/drawing/2014/main" id="{8280BFC2-1FFD-129B-1864-4FA7A86EE68E}"/>
              </a:ext>
            </a:extLst>
          </p:cNvPr>
          <p:cNvPicPr>
            <a:picLocks noChangeAspect="1"/>
          </p:cNvPicPr>
          <p:nvPr/>
        </p:nvPicPr>
        <p:blipFill>
          <a:blip r:embed="rId8"/>
          <a:stretch>
            <a:fillRect/>
          </a:stretch>
        </p:blipFill>
        <p:spPr>
          <a:xfrm>
            <a:off x="8187661" y="1402294"/>
            <a:ext cx="2970416" cy="4202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500" fill="hold"/>
                                        <p:tgtEl>
                                          <p:spTgt spid="4"/>
                                        </p:tgtEl>
                                        <p:attrNameLst>
                                          <p:attrName>ppt_w</p:attrName>
                                        </p:attrNameLst>
                                      </p:cBhvr>
                                      <p:tavLst>
                                        <p:tav tm="0">
                                          <p:val>
                                            <p:fltVal val="0"/>
                                          </p:val>
                                        </p:tav>
                                        <p:tav tm="100000">
                                          <p:val>
                                            <p:strVal val="#ppt_w"/>
                                          </p:val>
                                        </p:tav>
                                      </p:tavLst>
                                    </p:anim>
                                    <p:anim calcmode="lin" valueType="num">
                                      <p:cBhvr>
                                        <p:cTn id="13" dur="1500" fill="hold"/>
                                        <p:tgtEl>
                                          <p:spTgt spid="4"/>
                                        </p:tgtEl>
                                        <p:attrNameLst>
                                          <p:attrName>ppt_h</p:attrName>
                                        </p:attrNameLst>
                                      </p:cBhvr>
                                      <p:tavLst>
                                        <p:tav tm="0">
                                          <p:val>
                                            <p:fltVal val="0"/>
                                          </p:val>
                                        </p:tav>
                                        <p:tav tm="100000">
                                          <p:val>
                                            <p:strVal val="#ppt_h"/>
                                          </p:val>
                                        </p:tav>
                                      </p:tavLst>
                                    </p:anim>
                                    <p:animEffect transition="in" filter="fade">
                                      <p:cBhvr>
                                        <p:cTn id="14" dur="1500"/>
                                        <p:tgtEl>
                                          <p:spTgt spid="4"/>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500" fill="hold"/>
                                        <p:tgtEl>
                                          <p:spTgt spid="7"/>
                                        </p:tgtEl>
                                        <p:attrNameLst>
                                          <p:attrName>ppt_w</p:attrName>
                                        </p:attrNameLst>
                                      </p:cBhvr>
                                      <p:tavLst>
                                        <p:tav tm="0">
                                          <p:val>
                                            <p:fltVal val="0"/>
                                          </p:val>
                                        </p:tav>
                                        <p:tav tm="100000">
                                          <p:val>
                                            <p:strVal val="#ppt_w"/>
                                          </p:val>
                                        </p:tav>
                                      </p:tavLst>
                                    </p:anim>
                                    <p:anim calcmode="lin" valueType="num">
                                      <p:cBhvr>
                                        <p:cTn id="18" dur="1500" fill="hold"/>
                                        <p:tgtEl>
                                          <p:spTgt spid="7"/>
                                        </p:tgtEl>
                                        <p:attrNameLst>
                                          <p:attrName>ppt_h</p:attrName>
                                        </p:attrNameLst>
                                      </p:cBhvr>
                                      <p:tavLst>
                                        <p:tav tm="0">
                                          <p:val>
                                            <p:fltVal val="0"/>
                                          </p:val>
                                        </p:tav>
                                        <p:tav tm="100000">
                                          <p:val>
                                            <p:strVal val="#ppt_h"/>
                                          </p:val>
                                        </p:tav>
                                      </p:tavLst>
                                    </p:anim>
                                    <p:animEffect transition="in" filter="fade">
                                      <p:cBhvr>
                                        <p:cTn id="19" dur="1500"/>
                                        <p:tgtEl>
                                          <p:spTgt spid="7"/>
                                        </p:tgtEl>
                                      </p:cBhvr>
                                    </p:animEffect>
                                  </p:childTnLst>
                                </p:cTn>
                              </p:par>
                            </p:childTnLst>
                          </p:cTn>
                        </p:par>
                        <p:par>
                          <p:cTn id="20" fill="hold">
                            <p:stCondLst>
                              <p:cond delay="1500"/>
                            </p:stCondLst>
                            <p:childTnLst>
                              <p:par>
                                <p:cTn id="21" presetID="42" presetClass="entr" presetSubtype="0" fill="hold" nodeType="afterEffect">
                                  <p:stCondLst>
                                    <p:cond delay="0"/>
                                  </p:stCondLst>
                                  <p:childTnLst>
                                    <p:set>
                                      <p:cBhvr>
                                        <p:cTn id="22" dur="1" fill="hold">
                                          <p:stCondLst>
                                            <p:cond delay="0"/>
                                          </p:stCondLst>
                                        </p:cTn>
                                        <p:tgtEl>
                                          <p:spTgt spid="7172">
                                            <p:txEl>
                                              <p:pRg st="0" end="0"/>
                                            </p:txEl>
                                          </p:spTgt>
                                        </p:tgtEl>
                                        <p:attrNameLst>
                                          <p:attrName>style.visibility</p:attrName>
                                        </p:attrNameLst>
                                      </p:cBhvr>
                                      <p:to>
                                        <p:strVal val="visible"/>
                                      </p:to>
                                    </p:set>
                                    <p:animEffect transition="in" filter="fade">
                                      <p:cBhvr>
                                        <p:cTn id="23" dur="1000"/>
                                        <p:tgtEl>
                                          <p:spTgt spid="7172">
                                            <p:txEl>
                                              <p:pRg st="0" end="0"/>
                                            </p:txEl>
                                          </p:spTgt>
                                        </p:tgtEl>
                                      </p:cBhvr>
                                    </p:animEffect>
                                    <p:anim calcmode="lin" valueType="num">
                                      <p:cBhvr>
                                        <p:cTn id="2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Effect transition="in" filter="fade">
                                      <p:cBhvr>
                                        <p:cTn id="33" dur="1000"/>
                                        <p:tgtEl>
                                          <p:spTgt spid="2">
                                            <p:txEl>
                                              <p:pRg st="0" end="0"/>
                                            </p:txEl>
                                          </p:spTgt>
                                        </p:tgtEl>
                                      </p:cBhvr>
                                    </p:animEffect>
                                    <p:anim calcmode="lin" valueType="num">
                                      <p:cBhvr>
                                        <p:cTn id="3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graphicFrame>
        <p:nvGraphicFramePr>
          <p:cNvPr id="4" name="Content Placeholder 17">
            <a:extLst>
              <a:ext uri="{FF2B5EF4-FFF2-40B4-BE49-F238E27FC236}">
                <a16:creationId xmlns:a16="http://schemas.microsoft.com/office/drawing/2014/main" id="{01300AB6-2592-274D-30B5-1A5195BB55FE}"/>
              </a:ext>
            </a:extLst>
          </p:cNvPr>
          <p:cNvGraphicFramePr>
            <a:graphicFrameLocks/>
          </p:cNvGraphicFramePr>
          <p:nvPr>
            <p:extLst>
              <p:ext uri="{D42A27DB-BD31-4B8C-83A1-F6EECF244321}">
                <p14:modId xmlns:p14="http://schemas.microsoft.com/office/powerpoint/2010/main" val="1634968147"/>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2,591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14.7</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1,432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8.1</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1,380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7.8</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674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641</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3.6</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Hong Kong, 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549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3.1</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South 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512</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2.9</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496</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Belgium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graphicFrame>
        <p:nvGraphicFramePr>
          <p:cNvPr id="7" name="Content Placeholder 18">
            <a:extLst>
              <a:ext uri="{FF2B5EF4-FFF2-40B4-BE49-F238E27FC236}">
                <a16:creationId xmlns:a16="http://schemas.microsoft.com/office/drawing/2014/main" id="{0E1EE15E-D2FA-504F-5FE1-122E7FD39CB6}"/>
              </a:ext>
            </a:extLst>
          </p:cNvPr>
          <p:cNvGraphicFramePr>
            <a:graphicFrameLocks/>
          </p:cNvGraphicFramePr>
          <p:nvPr>
            <p:extLst>
              <p:ext uri="{D42A27DB-BD31-4B8C-83A1-F6EECF244321}">
                <p14:modId xmlns:p14="http://schemas.microsoft.com/office/powerpoint/2010/main" val="802212444"/>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13.9</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6.9</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305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6.2</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5.7</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262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5.3</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5.0</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156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t>World Trade Statistical Review 2021 </a:t>
            </a:r>
            <a:r>
              <a:rPr lang="en-US" sz="1400" dirty="0"/>
              <a:t>(Geneva, Switzerland:</a:t>
            </a:r>
          </a:p>
        </p:txBody>
      </p:sp>
      <p:sp>
        <p:nvSpPr>
          <p:cNvPr id="9" name="Content Placeholder 8">
            <a:extLst>
              <a:ext uri="{FF2B5EF4-FFF2-40B4-BE49-F238E27FC236}">
                <a16:creationId xmlns:a16="http://schemas.microsoft.com/office/drawing/2014/main" id="{5FEBA206-A3FA-D787-4FA5-D7CA7B379FAB}"/>
              </a:ext>
            </a:extLst>
          </p:cNvPr>
          <p:cNvSpPr txBox="1">
            <a:spLocks/>
          </p:cNvSpPr>
          <p:nvPr/>
        </p:nvSpPr>
        <p:spPr>
          <a:xfrm>
            <a:off x="2267693" y="5451876"/>
            <a:ext cx="7735269" cy="228600"/>
          </a:xfrm>
          <a:prstGeom prst="rect">
            <a:avLst/>
          </a:prstGeom>
        </p:spPr>
        <p:txBody>
          <a:bodyPr tIns="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dirty="0"/>
              <a:t>World Trade Organization, July 2021), Tables A.6 and A.8, available at: </a:t>
            </a:r>
            <a:r>
              <a:rPr lang="en-US" sz="1400" dirty="0">
                <a:hlinkClick r:id="rId3"/>
              </a:rPr>
              <a:t>www.wto.org</a:t>
            </a:r>
            <a:r>
              <a:rPr lang="en-US" sz="1400" dirty="0"/>
              <a:t> </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123794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92696"/>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692696"/>
            <a:ext cx="10621181" cy="4859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Classical</a:t>
            </a:r>
            <a:r>
              <a:rPr kumimoji="0" lang="en-GB" sz="1600" b="1" i="0" u="none" strike="noStrike" kern="1200" cap="none" spc="0" normalizeH="0" noProof="0" dirty="0">
                <a:ln>
                  <a:noFill/>
                </a:ln>
                <a:solidFill>
                  <a:srgbClr val="FFFF00">
                    <a:lumMod val="50000"/>
                  </a:srgbClr>
                </a:solidFill>
                <a:effectLst/>
                <a:uLnTx/>
                <a:uFillTx/>
                <a:latin typeface="Arial" panose="020B0604020202020204" pitchFamily="34" charset="0"/>
                <a:cs typeface="Arial" panose="020B0604020202020204" pitchFamily="34" charset="0"/>
              </a:rPr>
              <a:t> theories in international trade</a:t>
            </a:r>
            <a:endPar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endParaRPr>
          </a:p>
          <a:p>
            <a:pPr marL="0" indent="0">
              <a:buNone/>
            </a:pPr>
            <a:endParaRPr lang="en-GB" sz="1600" b="1" dirty="0">
              <a:solidFill>
                <a:srgbClr val="FFFF00">
                  <a:lumMod val="50000"/>
                </a:srgbClr>
              </a:solidFill>
              <a:latin typeface="Arial" panose="020B0604020202020204" pitchFamily="34" charset="0"/>
              <a:cs typeface="Arial" panose="020B0604020202020204" pitchFamily="34" charset="0"/>
            </a:endParaRPr>
          </a:p>
          <a:p>
            <a:pPr marL="0" indent="0">
              <a:buNone/>
            </a:pPr>
            <a:r>
              <a:rPr kumimoji="0" lang="en-GB" sz="1600" b="1" i="0" u="none" strike="noStrike" kern="1200" cap="none" spc="0" normalizeH="0" baseline="0" noProof="0" dirty="0">
                <a:ln>
                  <a:noFill/>
                </a:ln>
                <a:solidFill>
                  <a:srgbClr val="FFFF00">
                    <a:lumMod val="50000"/>
                  </a:srgbClr>
                </a:solidFill>
                <a:effectLst/>
                <a:uLnTx/>
                <a:uFillTx/>
                <a:latin typeface="Arial" panose="020B0604020202020204" pitchFamily="34" charset="0"/>
                <a:cs typeface="Arial" panose="020B0604020202020204" pitchFamily="34" charset="0"/>
              </a:rPr>
              <a:t>Mercantilist theory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proposed that a country should try to achieve a favourable balance of trade (export more than it imports)</a:t>
            </a:r>
          </a:p>
          <a:p>
            <a:r>
              <a:rPr lang="en-US" sz="1600" dirty="0">
                <a:solidFill>
                  <a:srgbClr val="57595D"/>
                </a:solidFill>
                <a:latin typeface="Arial" panose="020B0604020202020204" pitchFamily="34" charset="0"/>
                <a:cs typeface="Arial" panose="020B0604020202020204" pitchFamily="34" charset="0"/>
              </a:rPr>
              <a:t>Mercantilism is an economic theory that emphasizes self-sufficiency through a favorable balance of trade. </a:t>
            </a:r>
          </a:p>
          <a:p>
            <a:r>
              <a:rPr lang="en-US" sz="1600" dirty="0">
                <a:solidFill>
                  <a:srgbClr val="57595D"/>
                </a:solidFill>
                <a:latin typeface="Arial" panose="020B0604020202020204" pitchFamily="34" charset="0"/>
                <a:cs typeface="Arial" panose="020B0604020202020204" pitchFamily="34" charset="0"/>
              </a:rPr>
              <a:t>Mercantilist economic policies rely on government intervention to restrict imports and protect domestic industries.</a:t>
            </a:r>
          </a:p>
          <a:p>
            <a:r>
              <a:rPr lang="en-US" sz="1600" dirty="0">
                <a:solidFill>
                  <a:srgbClr val="57595D"/>
                </a:solidFill>
                <a:latin typeface="Arial" panose="020B0604020202020204" pitchFamily="34" charset="0"/>
                <a:cs typeface="Arial" panose="020B0604020202020204" pitchFamily="34" charset="0"/>
              </a:rPr>
              <a:t>Modern-day mercantilist policies include tariffs, subsidizing domestic industries, devaluation of currencies, and restrictions on the migration of foreign labor.</a:t>
            </a:r>
          </a:p>
          <a:p>
            <a:r>
              <a:rPr lang="en-US" sz="1600" dirty="0">
                <a:solidFill>
                  <a:srgbClr val="57595D"/>
                </a:solidFill>
                <a:latin typeface="Arial" panose="020B0604020202020204" pitchFamily="34" charset="0"/>
                <a:cs typeface="Arial" panose="020B0604020202020204" pitchFamily="34" charset="0"/>
              </a:rPr>
              <a:t>As an economic theory, mercantilism relies on government intervention to regulate international trade and protect domestic industries. </a:t>
            </a:r>
            <a:br>
              <a:rPr lang="en-US" sz="1600" dirty="0">
                <a:solidFill>
                  <a:srgbClr val="000000"/>
                </a:solidFill>
                <a:latin typeface="Arial" panose="020B0604020202020204" pitchFamily="34" charset="0"/>
                <a:cs typeface="Arial" panose="020B0604020202020204" pitchFamily="34" charset="0"/>
              </a:rPr>
            </a:br>
            <a:r>
              <a:rPr lang="en-US" sz="1600" dirty="0">
                <a:solidFill>
                  <a:srgbClr val="57595D"/>
                </a:solidFill>
                <a:latin typeface="Arial" panose="020B0604020202020204" pitchFamily="34" charset="0"/>
                <a:cs typeface="Arial" panose="020B0604020202020204" pitchFamily="34" charset="0"/>
              </a:rPr>
              <a:t>mercantilist policies support domestic industries by establishing monopolies and allocating capital to encourage growth. </a:t>
            </a:r>
          </a:p>
          <a:p>
            <a:pPr marL="0" indent="0">
              <a:buNone/>
            </a:pPr>
            <a:endParaRPr lang="en-US" sz="1600" dirty="0">
              <a:solidFill>
                <a:srgbClr val="000000"/>
              </a:solidFill>
              <a:latin typeface="Arial" panose="020B0604020202020204" pitchFamily="34" charset="0"/>
              <a:cs typeface="Arial" panose="020B0604020202020204" pitchFamily="34" charset="0"/>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B95737-66FE-D2F7-F9FE-441F277D98FA}"/>
              </a:ext>
            </a:extLst>
          </p:cNvPr>
          <p:cNvSpPr/>
          <p:nvPr/>
        </p:nvSpPr>
        <p:spPr>
          <a:xfrm>
            <a:off x="767408" y="692696"/>
            <a:ext cx="10729192" cy="403244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Activity</a:t>
            </a:r>
            <a:r>
              <a:rPr lang="en-US" dirty="0">
                <a:solidFill>
                  <a:schemeClr val="tx1"/>
                </a:solidFill>
              </a:rPr>
              <a:t> :Think about any country and an industry which is famous for that country. Explain how this industry can gain the absolute and comparative advantage. Provide justifications. </a:t>
            </a:r>
            <a:endParaRPr lang="en-GB" dirty="0">
              <a:solidFill>
                <a:schemeClr val="tx1"/>
              </a:solidFill>
            </a:endParaRPr>
          </a:p>
        </p:txBody>
      </p:sp>
    </p:spTree>
    <p:extLst>
      <p:ext uri="{BB962C8B-B14F-4D97-AF65-F5344CB8AC3E}">
        <p14:creationId xmlns:p14="http://schemas.microsoft.com/office/powerpoint/2010/main" val="15469600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0" marR="0" lvl="0" indent="0" algn="just" defTabSz="914400" rtl="0" eaLnBrk="1" fontAlgn="base" latinLnBrk="0" hangingPunct="1">
              <a:lnSpc>
                <a:spcPct val="80000"/>
              </a:lnSpc>
              <a:spcBef>
                <a:spcPct val="20000"/>
              </a:spcBef>
              <a:spcAft>
                <a:spcPct val="0"/>
              </a:spcAft>
              <a:buClrTx/>
              <a:buSzTx/>
              <a:buNone/>
              <a:tabLst/>
              <a:defRPr/>
            </a:pP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116632"/>
            <a:ext cx="11089232" cy="792088"/>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24192" y="1340768"/>
            <a:ext cx="4156720" cy="3276364"/>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211088" y="1124744"/>
            <a:ext cx="7397080" cy="4356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0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demand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factor conditions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Basic factors</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 </a:t>
            </a: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unsustainable as they are easily copied – ex: unskilled labour</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a:t>
            </a:r>
          </a:p>
          <a:p>
            <a:pPr marL="357187" marR="0" lvl="2" indent="0" algn="just" defTabSz="914400" rtl="0" eaLnBrk="1" fontAlgn="base" latinLnBrk="0" hangingPunct="1">
              <a:lnSpc>
                <a:spcPct val="150000"/>
              </a:lnSpc>
              <a:spcBef>
                <a:spcPct val="20000"/>
              </a:spcBef>
              <a:spcAft>
                <a:spcPct val="0"/>
              </a:spcAft>
              <a:buClrTx/>
              <a:buSzTx/>
              <a:buNone/>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 Advanced</a:t>
            </a:r>
            <a:r>
              <a:rPr kumimoji="0" lang="en-GB" altLang="en-US" sz="2000" b="0" i="0" u="none" strike="noStrike" kern="1200" cap="none" spc="0" normalizeH="0" noProof="0" dirty="0">
                <a:ln>
                  <a:noFill/>
                </a:ln>
                <a:solidFill>
                  <a:prstClr val="black"/>
                </a:solidFill>
                <a:effectLst/>
                <a:uLnTx/>
                <a:uFillTx/>
                <a:latin typeface="Myriad Pro"/>
                <a:ea typeface="+mn-ea"/>
                <a:cs typeface="+mn-cs"/>
              </a:rPr>
              <a:t> factors  - can bring the competitive advantage since they are less easy to emulate  ex: scientific expertise</a:t>
            </a: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firm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0" fontAlgn="base" latinLnBrk="0" hangingPunct="0">
              <a:lnSpc>
                <a:spcPct val="100000"/>
              </a:lnSpc>
              <a:spcBef>
                <a:spcPct val="20000"/>
              </a:spcBef>
              <a:spcAft>
                <a:spcPct val="0"/>
              </a:spcAft>
              <a:buClrTx/>
              <a:buSzTx/>
              <a:buNone/>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0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836712"/>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191344" y="1136230"/>
            <a:ext cx="11809311" cy="45250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model can be used by</a:t>
            </a:r>
            <a:r>
              <a:rPr kumimoji="0" lang="en-GB" altLang="en-US" sz="2800" b="0" i="0" u="none" strike="noStrike" kern="1200" cap="none" spc="0" normalizeH="0" noProof="0" dirty="0">
                <a:ln>
                  <a:noFill/>
                </a:ln>
                <a:solidFill>
                  <a:prstClr val="black"/>
                </a:solidFill>
                <a:effectLst/>
                <a:uLnTx/>
                <a:uFillTx/>
                <a:latin typeface="Myriad Pro"/>
                <a:ea typeface="+mn-ea"/>
                <a:cs typeface="+mn-cs"/>
              </a:rPr>
              <a:t> the organization to assess whether a particular country is suitable for expansion into. </a:t>
            </a: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052736"/>
            <a:ext cx="4752527" cy="45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a:t>
            </a: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2800"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60EFF62-A6E3-9031-E4E2-8FC05CC2B164}"/>
              </a:ext>
            </a:extLst>
          </p:cNvPr>
          <p:cNvSpPr txBox="1"/>
          <p:nvPr/>
        </p:nvSpPr>
        <p:spPr>
          <a:xfrm>
            <a:off x="479376" y="260648"/>
            <a:ext cx="11449272" cy="5324535"/>
          </a:xfrm>
          <a:prstGeom prst="rect">
            <a:avLst/>
          </a:prstGeom>
          <a:noFill/>
        </p:spPr>
        <p:txBody>
          <a:bodyPr wrap="square">
            <a:spAutoFit/>
          </a:bodyPr>
          <a:lstStyle/>
          <a:p>
            <a:pPr algn="l"/>
            <a:r>
              <a:rPr lang="en-US" sz="2000" b="1" i="0" u="sng" dirty="0">
                <a:solidFill>
                  <a:srgbClr val="4A4A4A"/>
                </a:solidFill>
                <a:effectLst/>
              </a:rPr>
              <a:t>Porter’s Diamond Model Example</a:t>
            </a:r>
          </a:p>
          <a:p>
            <a:pPr algn="l"/>
            <a:endParaRPr lang="en-US" sz="2000" b="1" i="0" u="sng" dirty="0">
              <a:solidFill>
                <a:srgbClr val="4A4A4A"/>
              </a:solidFill>
              <a:effectLst/>
            </a:endParaRPr>
          </a:p>
          <a:p>
            <a:pPr algn="l"/>
            <a:r>
              <a:rPr lang="en-US" sz="2000" b="0" i="0" dirty="0">
                <a:solidFill>
                  <a:srgbClr val="4A4A4A"/>
                </a:solidFill>
                <a:effectLst/>
              </a:rPr>
              <a:t>An international smartphone manufacturer in Japan consistently remains a step ahead of the competition with attractive smartphone releases at regular intervals. Let’s analyze its success using the Diamond Model to understand why it enjoys a leading market position:</a:t>
            </a:r>
          </a:p>
          <a:p>
            <a:pPr algn="l"/>
            <a:endParaRPr lang="en-US" sz="2000" b="0" i="0" dirty="0">
              <a:solidFill>
                <a:srgbClr val="4A4A4A"/>
              </a:solidFill>
              <a:effectLst/>
            </a:endParaRPr>
          </a:p>
          <a:p>
            <a:pPr>
              <a:buFont typeface="Arial" panose="020B0604020202020204" pitchFamily="34" charset="0"/>
              <a:buChar char="•"/>
            </a:pPr>
            <a:r>
              <a:rPr lang="en-US" sz="2000" b="1" dirty="0">
                <a:solidFill>
                  <a:srgbClr val="4A4A4A"/>
                </a:solidFill>
              </a:rPr>
              <a:t>Demand Conditions</a:t>
            </a:r>
            <a:r>
              <a:rPr lang="en-US" sz="2000" dirty="0">
                <a:solidFill>
                  <a:srgbClr val="4A4A4A"/>
                </a:solidFill>
              </a:rPr>
              <a:t>: The Home Demand For Smartphones Is On The Rise, High technology demand from customers in Japan</a:t>
            </a:r>
          </a:p>
          <a:p>
            <a:endParaRPr lang="en-US" sz="2000" dirty="0">
              <a:solidFill>
                <a:srgbClr val="4A4A4A"/>
              </a:solidFill>
            </a:endParaRPr>
          </a:p>
          <a:p>
            <a:pPr>
              <a:buFont typeface="Arial" panose="020B0604020202020204" pitchFamily="34" charset="0"/>
              <a:buChar char="•"/>
            </a:pPr>
            <a:r>
              <a:rPr lang="en-US" sz="2000" b="1" dirty="0">
                <a:solidFill>
                  <a:srgbClr val="4A4A4A"/>
                </a:solidFill>
              </a:rPr>
              <a:t>Factor Conditions</a:t>
            </a:r>
            <a:r>
              <a:rPr lang="en-US" sz="2000" dirty="0">
                <a:solidFill>
                  <a:srgbClr val="4A4A4A"/>
                </a:solidFill>
              </a:rPr>
              <a:t>: The Organization Has An Excellent Pool Of Skilled Employees, Infrastructure And Equipment At Its Disposal</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Rivalry</a:t>
            </a:r>
            <a:r>
              <a:rPr lang="en-US" sz="2000" b="0" i="0" dirty="0">
                <a:solidFill>
                  <a:srgbClr val="4A4A4A"/>
                </a:solidFill>
                <a:effectLst/>
              </a:rPr>
              <a:t>: The Organization Faces Tremendous Competition From The Other Smartphone Giants, Which Forces It To Innovate And Improve Its Product Lineup</a:t>
            </a:r>
          </a:p>
          <a:p>
            <a:pPr algn="l"/>
            <a:endParaRPr lang="en-US" sz="2000" b="0" i="0" dirty="0">
              <a:solidFill>
                <a:srgbClr val="4A4A4A"/>
              </a:solidFill>
              <a:effectLst/>
            </a:endParaRPr>
          </a:p>
          <a:p>
            <a:pPr algn="l">
              <a:buFont typeface="Arial" panose="020B0604020202020204" pitchFamily="34" charset="0"/>
              <a:buChar char="•"/>
            </a:pPr>
            <a:r>
              <a:rPr lang="en-US" sz="2000" b="1" i="0" dirty="0">
                <a:solidFill>
                  <a:srgbClr val="4A4A4A"/>
                </a:solidFill>
                <a:effectLst/>
              </a:rPr>
              <a:t>Related Industries</a:t>
            </a:r>
            <a:r>
              <a:rPr lang="en-US" sz="2000" b="0" i="0" dirty="0">
                <a:solidFill>
                  <a:srgbClr val="4A4A4A"/>
                </a:solidFill>
                <a:effectLst/>
              </a:rPr>
              <a:t>: Supporting Industries Such As Component Suppliers Help The Organization Expand Its Product Range To Gain An Edge</a:t>
            </a:r>
          </a:p>
        </p:txBody>
      </p:sp>
    </p:spTree>
    <p:extLst>
      <p:ext uri="{BB962C8B-B14F-4D97-AF65-F5344CB8AC3E}">
        <p14:creationId xmlns:p14="http://schemas.microsoft.com/office/powerpoint/2010/main" val="295428892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338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0" indent="0" algn="just" eaLnBrk="1" hangingPunct="1">
              <a:lnSpc>
                <a:spcPct val="80000"/>
              </a:lnSpc>
              <a:buNone/>
              <a:defRPr/>
            </a:pPr>
            <a:r>
              <a:rPr lang="en-US" dirty="0"/>
              <a:t>Factor mobility theory highlights the ability to move factors of production—labor, capital, or land—out of one production process into another.</a:t>
            </a:r>
            <a:endParaRPr kumimoji="0" lang="en-GB" altLang="en-US" sz="3400" b="1"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endParaRPr lang="en-GB" altLang="en-US" sz="3400" b="1" dirty="0">
              <a:solidFill>
                <a:prstClr val="black"/>
              </a:solidFill>
              <a:latin typeface="Myriad Pro"/>
            </a:endParaRPr>
          </a:p>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639181" cy="4518248"/>
          </a:xfrm>
        </p:spPr>
        <p:txBody>
          <a:bodyPr/>
          <a:lstStyle/>
          <a:p>
            <a:pPr algn="just">
              <a:spcBef>
                <a:spcPts val="1200"/>
              </a:spcBef>
              <a:spcAft>
                <a:spcPts val="1200"/>
              </a:spcAft>
              <a:buFont typeface="Wingdings" panose="05000000000000000000" pitchFamily="2" charset="2"/>
              <a:buChar char="§"/>
            </a:pPr>
            <a:r>
              <a:rPr lang="en-US" sz="2000" b="1" dirty="0">
                <a:latin typeface="Arial" panose="020B0604020202020204" pitchFamily="34" charset="0"/>
                <a:cs typeface="Arial" panose="020B0604020202020204" pitchFamily="34" charset="0"/>
              </a:rPr>
              <a:t>Substitution: </a:t>
            </a:r>
            <a:r>
              <a:rPr lang="en-US" sz="2000" dirty="0">
                <a:latin typeface="Arial" panose="020B0604020202020204" pitchFamily="34" charset="0"/>
                <a:cs typeface="Arial" panose="020B0604020202020204" pitchFamily="34" charset="0"/>
              </a:rPr>
              <a:t>the inability to gain sufficient access to foreign production factors may stimulate efficient methods of domestic substitution, such as the development of alternatives for traditional production methods </a:t>
            </a:r>
          </a:p>
          <a:p>
            <a:pPr algn="just">
              <a:spcBef>
                <a:spcPts val="1200"/>
              </a:spcBef>
              <a:spcAft>
                <a:spcPts val="12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Complementarity</a:t>
            </a:r>
            <a:r>
              <a:rPr lang="en-US" sz="2000" dirty="0">
                <a:latin typeface="Arial" panose="020B0604020202020204" pitchFamily="34" charset="0"/>
                <a:cs typeface="Arial" panose="020B0604020202020204" pitchFamily="34" charset="0"/>
              </a:rPr>
              <a:t>: factor mobility via foreign direct investment may stimulate foreign trade because of the need for equipment, components, and/or complementary products in the destination country</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Capital and labour move internationally to gain more income and flee adverse political situations</a:t>
            </a:r>
          </a:p>
          <a:p>
            <a:pPr algn="just">
              <a:spcBef>
                <a:spcPts val="1200"/>
              </a:spcBef>
              <a:spcAft>
                <a:spcPts val="1200"/>
              </a:spcAft>
              <a:buFont typeface="Wingdings" panose="05000000000000000000" pitchFamily="2" charset="2"/>
              <a:buChar char="ü"/>
            </a:pPr>
            <a:r>
              <a:rPr lang="en-GB" altLang="en-US" sz="2000" dirty="0">
                <a:latin typeface="Arial" panose="020B0604020202020204" pitchFamily="34" charset="0"/>
                <a:cs typeface="Arial" panose="020B0604020202020204" pitchFamily="34" charset="0"/>
              </a:rPr>
              <a:t>Although international mobility of production factors may be a substitute for trade, the mobility may stimulate trade through sales of components, equipment, and complementary products</a:t>
            </a:r>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35360" y="764704"/>
            <a:ext cx="11089232" cy="4896544"/>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 (</a:t>
            </a:r>
            <a:r>
              <a:rPr lang="en-US" dirty="0"/>
              <a:t>specified limits for products and services allowed for importation to a country)</a:t>
            </a:r>
            <a:endParaRPr lang="en-GB" altLang="en-US" dirty="0"/>
          </a:p>
          <a:p>
            <a:pPr marL="892175" lvl="1" indent="-434975" algn="just" eaLnBrk="1" hangingPunct="1">
              <a:spcBef>
                <a:spcPts val="0"/>
              </a:spcBef>
            </a:pPr>
            <a:r>
              <a:rPr lang="en-GB" altLang="en-US" dirty="0"/>
              <a:t>Import licencing</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and shipments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1782</Words>
  <Application>Microsoft Office PowerPoint</Application>
  <PresentationFormat>Widescreen</PresentationFormat>
  <Paragraphs>337</Paragraphs>
  <Slides>30</Slides>
  <Notes>28</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Aharoni</vt:lpstr>
      <vt:lpstr>Arial</vt:lpstr>
      <vt:lpstr>Arial Black</vt:lpstr>
      <vt:lpstr>Arial Narrow</vt:lpstr>
      <vt:lpstr>Candara</vt:lpstr>
      <vt:lpstr>Myriad Pro</vt:lpstr>
      <vt:lpstr>Symbol</vt:lpstr>
      <vt:lpstr>Verdana</vt:lpstr>
      <vt:lpstr>Wingdings</vt:lpstr>
      <vt:lpstr>20140311PresentationUWTSDTemplate</vt:lpstr>
      <vt:lpstr>1_20140311PresentationUWTSDTemplate</vt:lpstr>
      <vt:lpstr>LCMB7014</vt:lpstr>
      <vt:lpstr>Learning Objectives</vt:lpstr>
      <vt:lpstr>Trade Theory</vt:lpstr>
      <vt:lpstr>Easy Here, Hard There: Doing Business In Various Countries</vt:lpstr>
      <vt:lpstr>International Operations and Economic Connections</vt:lpstr>
      <vt:lpstr>World’s Top Exporters</vt:lpstr>
      <vt:lpstr>Interventionist Theories</vt:lpstr>
      <vt:lpstr>Free Trade Theories</vt:lpstr>
      <vt:lpstr>Free Trade Theories</vt:lpstr>
      <vt:lpstr>PowerPoint Presentation</vt:lpstr>
      <vt:lpstr>Theories of Specialization </vt:lpstr>
      <vt:lpstr>The Diamond of National Advantage</vt:lpstr>
      <vt:lpstr>Diamond of National Advantage </vt:lpstr>
      <vt:lpstr>The Diamond of National Advantage</vt:lpstr>
      <vt:lpstr>PowerPoint Presentation</vt:lpstr>
      <vt:lpstr>Factor Mobility Theory</vt:lpstr>
      <vt:lpstr>The Relationship Between Trade and Factor Mobility</vt:lpstr>
      <vt:lpstr>Factors Affecting the Flow of Goods and Services</vt:lpstr>
      <vt:lpstr>Why Governments Intervene in Trade</vt:lpstr>
      <vt:lpstr>Government Intervention </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Rodrigo, Liyanage</cp:lastModifiedBy>
  <cp:revision>322</cp:revision>
  <cp:lastPrinted>2018-07-09T15:27:01Z</cp:lastPrinted>
  <dcterms:created xsi:type="dcterms:W3CDTF">2002-10-07T19:43:58Z</dcterms:created>
  <dcterms:modified xsi:type="dcterms:W3CDTF">2023-10-03T11:39:24Z</dcterms:modified>
</cp:coreProperties>
</file>