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varScale="1">
        <p:scale>
          <a:sx n="65" d="100"/>
          <a:sy n="65" d="100"/>
        </p:scale>
        <p:origin x="40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FE4803B-29C8-4289-8CDE-47680A91A109}" type="datetimeFigureOut">
              <a:rPr lang="en-IN" smtClean="0"/>
              <a:t>04-04-2026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2465168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E4803B-29C8-4289-8CDE-47680A91A109}" type="datetimeFigureOut">
              <a:rPr lang="en-IN" smtClean="0"/>
              <a:t>04-04-2026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1898647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E4803B-29C8-4289-8CDE-47680A91A109}" type="datetimeFigureOut">
              <a:rPr lang="en-IN" smtClean="0"/>
              <a:t>04-04-2026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876011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E4803B-29C8-4289-8CDE-47680A91A109}" type="datetimeFigureOut">
              <a:rPr lang="en-IN" smtClean="0"/>
              <a:t>04-04-2026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1582566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E4803B-29C8-4289-8CDE-47680A91A109}" type="datetimeFigureOut">
              <a:rPr lang="en-IN" smtClean="0"/>
              <a:t>04-04-2026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3456986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E4803B-29C8-4289-8CDE-47680A91A109}" type="datetimeFigureOut">
              <a:rPr lang="en-IN" smtClean="0"/>
              <a:t>04-04-2026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1333632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E4803B-29C8-4289-8CDE-47680A91A109}" type="datetimeFigureOut">
              <a:rPr lang="en-IN" smtClean="0"/>
              <a:t>04-04-2026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4274207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E4803B-29C8-4289-8CDE-47680A91A109}" type="datetimeFigureOut">
              <a:rPr lang="en-IN" smtClean="0"/>
              <a:t>04-04-2026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1548547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E4803B-29C8-4289-8CDE-47680A91A109}" type="datetimeFigureOut">
              <a:rPr lang="en-IN" smtClean="0"/>
              <a:t>04-04-2026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2666169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E4803B-29C8-4289-8CDE-47680A91A109}" type="datetimeFigureOut">
              <a:rPr lang="en-IN" smtClean="0"/>
              <a:t>04-04-2026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361514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E4803B-29C8-4289-8CDE-47680A91A109}" type="datetimeFigureOut">
              <a:rPr lang="en-IN" smtClean="0"/>
              <a:t>04-04-2026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EF0916-0632-47F4-9776-A951D8605786}" type="slidenum">
              <a:rPr lang="en-IN" smtClean="0"/>
              <a:t>‹#›</a:t>
            </a:fld>
            <a:endParaRPr lang="en-IN"/>
          </a:p>
        </p:txBody>
      </p:sp>
    </p:spTree>
    <p:extLst>
      <p:ext uri="{BB962C8B-B14F-4D97-AF65-F5344CB8AC3E}">
        <p14:creationId xmlns:p14="http://schemas.microsoft.com/office/powerpoint/2010/main" val="3496197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CFE4803B-29C8-4289-8CDE-47680A91A109}" type="datetimeFigureOut">
              <a:rPr lang="en-IN" smtClean="0"/>
              <a:t>04-04-2026</a:t>
            </a:fld>
            <a:endParaRPr lang="en-IN"/>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6BEF0916-0632-47F4-9776-A951D8605786}" type="slidenum">
              <a:rPr lang="en-IN" smtClean="0"/>
              <a:t>‹#›</a:t>
            </a:fld>
            <a:endParaRPr lang="en-IN"/>
          </a:p>
        </p:txBody>
      </p:sp>
    </p:spTree>
    <p:extLst>
      <p:ext uri="{BB962C8B-B14F-4D97-AF65-F5344CB8AC3E}">
        <p14:creationId xmlns:p14="http://schemas.microsoft.com/office/powerpoint/2010/main" val="668028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84348"/>
            <a:ext cx="3428998" cy="4093428"/>
          </a:xfrm>
          <a:prstGeom prst="rect">
            <a:avLst/>
          </a:prstGeom>
          <a:solidFill>
            <a:schemeClr val="accent4">
              <a:lumMod val="20000"/>
              <a:lumOff val="80000"/>
            </a:schemeClr>
          </a:solidFill>
        </p:spPr>
        <p:txBody>
          <a:bodyPr wrap="square">
            <a:spAutoFit/>
          </a:bodyPr>
          <a:lstStyle/>
          <a:p>
            <a:pPr algn="just"/>
            <a:r>
              <a:rPr lang="en-IN" sz="1300" b="1" dirty="0">
                <a:latin typeface="Times New Roman" panose="02020603050405020304" pitchFamily="18" charset="0"/>
                <a:cs typeface="Times New Roman" panose="02020603050405020304" pitchFamily="18" charset="0"/>
              </a:rPr>
              <a:t>1. Introduction</a:t>
            </a:r>
            <a:endParaRPr lang="en-IN" sz="1300" dirty="0">
              <a:latin typeface="Times New Roman" panose="02020603050405020304" pitchFamily="18" charset="0"/>
              <a:cs typeface="Times New Roman" panose="02020603050405020304" pitchFamily="18" charset="0"/>
            </a:endParaRPr>
          </a:p>
          <a:p>
            <a:pPr algn="just"/>
            <a:r>
              <a:rPr lang="en-IN" sz="1300" dirty="0">
                <a:latin typeface="Times New Roman" panose="02020603050405020304" pitchFamily="18" charset="0"/>
                <a:cs typeface="Times New Roman" panose="02020603050405020304" pitchFamily="18" charset="0"/>
              </a:rPr>
              <a:t>This presentation introduces a strategic brand extension concept for Nike, focusing on innovation within the wearable technology sector. It outlines the rationale behind the proposed product, its alignment with current consumer trends, and its relevance in enhancing Nike’s competitive positioning in the global sportswear and fitness technology market.</a:t>
            </a:r>
          </a:p>
          <a:p>
            <a:pPr algn="just"/>
            <a:r>
              <a:rPr lang="en-IN" sz="1300" b="1" dirty="0">
                <a:latin typeface="Times New Roman" panose="02020603050405020304" pitchFamily="18" charset="0"/>
                <a:cs typeface="Times New Roman" panose="02020603050405020304" pitchFamily="18" charset="0"/>
              </a:rPr>
              <a:t>2. Brand Extension</a:t>
            </a:r>
            <a:endParaRPr lang="en-IN" sz="1300" dirty="0">
              <a:latin typeface="Times New Roman" panose="02020603050405020304" pitchFamily="18" charset="0"/>
              <a:cs typeface="Times New Roman" panose="02020603050405020304" pitchFamily="18" charset="0"/>
            </a:endParaRPr>
          </a:p>
          <a:p>
            <a:pPr algn="just"/>
            <a:r>
              <a:rPr lang="en-IN" sz="1300" dirty="0">
                <a:latin typeface="Times New Roman" panose="02020603050405020304" pitchFamily="18" charset="0"/>
                <a:cs typeface="Times New Roman" panose="02020603050405020304" pitchFamily="18" charset="0"/>
              </a:rPr>
              <a:t>The proposed brand extension, </a:t>
            </a:r>
            <a:r>
              <a:rPr lang="en-IN" sz="1300" i="1" dirty="0">
                <a:latin typeface="Times New Roman" panose="02020603050405020304" pitchFamily="18" charset="0"/>
                <a:cs typeface="Times New Roman" panose="02020603050405020304" pitchFamily="18" charset="0"/>
              </a:rPr>
              <a:t>Nike </a:t>
            </a:r>
            <a:r>
              <a:rPr lang="en-IN" sz="1300" i="1" dirty="0" err="1">
                <a:latin typeface="Times New Roman" panose="02020603050405020304" pitchFamily="18" charset="0"/>
                <a:cs typeface="Times New Roman" panose="02020603050405020304" pitchFamily="18" charset="0"/>
              </a:rPr>
              <a:t>SmartFit</a:t>
            </a:r>
            <a:r>
              <a:rPr lang="en-IN" sz="1300" i="1" dirty="0">
                <a:latin typeface="Times New Roman" panose="02020603050405020304" pitchFamily="18" charset="0"/>
                <a:cs typeface="Times New Roman" panose="02020603050405020304" pitchFamily="18" charset="0"/>
              </a:rPr>
              <a:t>™ Recovery Wear</a:t>
            </a:r>
            <a:r>
              <a:rPr lang="en-IN" sz="1300" dirty="0">
                <a:latin typeface="Times New Roman" panose="02020603050405020304" pitchFamily="18" charset="0"/>
                <a:cs typeface="Times New Roman" panose="02020603050405020304" pitchFamily="18" charset="0"/>
              </a:rPr>
              <a:t>, represents Nike’s entry into the smart fitness apparel segment. This product line integrates advanced biometric sensors into compression clothing to monitor muscle fatigue, heart rate, and recovery levels </a:t>
            </a:r>
            <a:r>
              <a:rPr lang="en-GB" sz="1300" dirty="0">
                <a:latin typeface="Times New Roman" panose="02020603050405020304" pitchFamily="18" charset="0"/>
                <a:cs typeface="Times New Roman" panose="02020603050405020304" pitchFamily="18" charset="0"/>
              </a:rPr>
              <a:t>(Nike, 2025)</a:t>
            </a:r>
            <a:r>
              <a:rPr lang="en-IN" sz="1300" dirty="0">
                <a:latin typeface="Times New Roman" panose="02020603050405020304" pitchFamily="18" charset="0"/>
                <a:cs typeface="Times New Roman" panose="02020603050405020304" pitchFamily="18" charset="0"/>
              </a:rPr>
              <a:t>. The technology is supported through integration with the Nike Training Club application, enabling real-time performance tracking and personalised recovery insights.</a:t>
            </a:r>
          </a:p>
        </p:txBody>
      </p:sp>
      <p:sp>
        <p:nvSpPr>
          <p:cNvPr id="2" name="Rectangle 1"/>
          <p:cNvSpPr/>
          <p:nvPr/>
        </p:nvSpPr>
        <p:spPr>
          <a:xfrm>
            <a:off x="3463603" y="3169716"/>
            <a:ext cx="3429000" cy="4093428"/>
          </a:xfrm>
          <a:prstGeom prst="rect">
            <a:avLst/>
          </a:prstGeom>
          <a:solidFill>
            <a:schemeClr val="accent6">
              <a:lumMod val="40000"/>
              <a:lumOff val="60000"/>
            </a:schemeClr>
          </a:solidFill>
        </p:spPr>
        <p:txBody>
          <a:bodyPr>
            <a:spAutoFit/>
          </a:bodyPr>
          <a:lstStyle/>
          <a:p>
            <a:pPr algn="just"/>
            <a:r>
              <a:rPr lang="en-IN" sz="1300" b="1" dirty="0">
                <a:latin typeface="Times New Roman" panose="02020603050405020304" pitchFamily="18" charset="0"/>
                <a:cs typeface="Times New Roman" panose="02020603050405020304" pitchFamily="18" charset="0"/>
              </a:rPr>
              <a:t>3. Brand Extension and Current Trends</a:t>
            </a:r>
            <a:endParaRPr lang="en-IN" sz="1300" dirty="0">
              <a:latin typeface="Times New Roman" panose="02020603050405020304" pitchFamily="18" charset="0"/>
              <a:cs typeface="Times New Roman" panose="02020603050405020304" pitchFamily="18" charset="0"/>
            </a:endParaRPr>
          </a:p>
          <a:p>
            <a:pPr algn="just"/>
            <a:r>
              <a:rPr lang="en-IN" sz="1300" dirty="0">
                <a:latin typeface="Times New Roman" panose="02020603050405020304" pitchFamily="18" charset="0"/>
                <a:cs typeface="Times New Roman" panose="02020603050405020304" pitchFamily="18" charset="0"/>
              </a:rPr>
              <a:t>The extension aligns with key macro trends, including the rapid growth of wearable technology and increasing consumer focus on health, fitness, and performance optimisation. As demand for data-driven fitness solutions rises, Nike </a:t>
            </a:r>
            <a:r>
              <a:rPr lang="en-IN" sz="1300" dirty="0" err="1">
                <a:latin typeface="Times New Roman" panose="02020603050405020304" pitchFamily="18" charset="0"/>
                <a:cs typeface="Times New Roman" panose="02020603050405020304" pitchFamily="18" charset="0"/>
              </a:rPr>
              <a:t>SmartFit</a:t>
            </a:r>
            <a:r>
              <a:rPr lang="en-IN" sz="1300" dirty="0">
                <a:latin typeface="Times New Roman" panose="02020603050405020304" pitchFamily="18" charset="0"/>
                <a:cs typeface="Times New Roman" panose="02020603050405020304" pitchFamily="18" charset="0"/>
              </a:rPr>
              <a:t>™ addresses the shift towards personalised and preventative health management, positioning the brand at the intersection of sportswear and digital innovation </a:t>
            </a:r>
            <a:r>
              <a:rPr lang="en-GB" sz="1300" dirty="0">
                <a:latin typeface="Times New Roman" panose="02020603050405020304" pitchFamily="18" charset="0"/>
                <a:cs typeface="Times New Roman" panose="02020603050405020304" pitchFamily="18" charset="0"/>
              </a:rPr>
              <a:t>(</a:t>
            </a:r>
            <a:r>
              <a:rPr lang="en-GB" sz="1300" dirty="0" err="1">
                <a:latin typeface="Times New Roman" panose="02020603050405020304" pitchFamily="18" charset="0"/>
                <a:cs typeface="Times New Roman" panose="02020603050405020304" pitchFamily="18" charset="0"/>
              </a:rPr>
              <a:t>Statista</a:t>
            </a:r>
            <a:r>
              <a:rPr lang="en-GB" sz="1300" dirty="0">
                <a:latin typeface="Times New Roman" panose="02020603050405020304" pitchFamily="18" charset="0"/>
                <a:cs typeface="Times New Roman" panose="02020603050405020304" pitchFamily="18" charset="0"/>
              </a:rPr>
              <a:t> 2026)</a:t>
            </a:r>
            <a:r>
              <a:rPr lang="en-IN" sz="1300" dirty="0">
                <a:latin typeface="Times New Roman" panose="02020603050405020304" pitchFamily="18" charset="0"/>
                <a:cs typeface="Times New Roman" panose="02020603050405020304" pitchFamily="18" charset="0"/>
              </a:rPr>
              <a:t>.</a:t>
            </a:r>
          </a:p>
          <a:p>
            <a:pPr algn="just"/>
            <a:r>
              <a:rPr lang="en-IN" sz="1300" b="1" dirty="0">
                <a:latin typeface="Times New Roman" panose="02020603050405020304" pitchFamily="18" charset="0"/>
                <a:cs typeface="Times New Roman" panose="02020603050405020304" pitchFamily="18" charset="0"/>
              </a:rPr>
              <a:t>4. Brand Extension and Sustainability</a:t>
            </a:r>
            <a:endParaRPr lang="en-IN" sz="1300" dirty="0">
              <a:latin typeface="Times New Roman" panose="02020603050405020304" pitchFamily="18" charset="0"/>
              <a:cs typeface="Times New Roman" panose="02020603050405020304" pitchFamily="18" charset="0"/>
            </a:endParaRPr>
          </a:p>
          <a:p>
            <a:pPr algn="just"/>
            <a:r>
              <a:rPr lang="en-IN" sz="1300" dirty="0">
                <a:latin typeface="Times New Roman" panose="02020603050405020304" pitchFamily="18" charset="0"/>
                <a:cs typeface="Times New Roman" panose="02020603050405020304" pitchFamily="18" charset="0"/>
              </a:rPr>
              <a:t>Nike </a:t>
            </a:r>
            <a:r>
              <a:rPr lang="en-IN" sz="1300" dirty="0" err="1">
                <a:latin typeface="Times New Roman" panose="02020603050405020304" pitchFamily="18" charset="0"/>
                <a:cs typeface="Times New Roman" panose="02020603050405020304" pitchFamily="18" charset="0"/>
              </a:rPr>
              <a:t>SmartFit</a:t>
            </a:r>
            <a:r>
              <a:rPr lang="en-IN" sz="1300" dirty="0">
                <a:latin typeface="Times New Roman" panose="02020603050405020304" pitchFamily="18" charset="0"/>
                <a:cs typeface="Times New Roman" panose="02020603050405020304" pitchFamily="18" charset="0"/>
              </a:rPr>
              <a:t>™ can support sustainability goals through the use of recycled materials, durable product design, and energy-efficient sensor technology. Additionally, the product encourages long-term use by enhancing athletic performance and reducing injury risk, aligning with Nike’s broader commitment to sustainable innovation and responsible production practices.</a:t>
            </a:r>
          </a:p>
        </p:txBody>
      </p:sp>
      <p:sp>
        <p:nvSpPr>
          <p:cNvPr id="3" name="Rectangle 2"/>
          <p:cNvSpPr/>
          <p:nvPr/>
        </p:nvSpPr>
        <p:spPr>
          <a:xfrm>
            <a:off x="17302" y="6057883"/>
            <a:ext cx="3429000" cy="1892826"/>
          </a:xfrm>
          <a:prstGeom prst="rect">
            <a:avLst/>
          </a:prstGeom>
          <a:solidFill>
            <a:schemeClr val="accent5">
              <a:lumMod val="40000"/>
              <a:lumOff val="60000"/>
            </a:schemeClr>
          </a:solidFill>
        </p:spPr>
        <p:txBody>
          <a:bodyPr>
            <a:spAutoFit/>
          </a:bodyPr>
          <a:lstStyle/>
          <a:p>
            <a:r>
              <a:rPr lang="en-IN" sz="1300" b="1" dirty="0">
                <a:latin typeface="Times New Roman" panose="02020603050405020304" pitchFamily="18" charset="0"/>
                <a:cs typeface="Times New Roman" panose="02020603050405020304" pitchFamily="18" charset="0"/>
              </a:rPr>
              <a:t>5. Conclusion</a:t>
            </a:r>
            <a:endParaRPr lang="en-IN" sz="1300" dirty="0">
              <a:latin typeface="Times New Roman" panose="02020603050405020304" pitchFamily="18" charset="0"/>
              <a:cs typeface="Times New Roman" panose="02020603050405020304" pitchFamily="18" charset="0"/>
            </a:endParaRPr>
          </a:p>
          <a:p>
            <a:r>
              <a:rPr lang="en-IN" sz="1300" dirty="0">
                <a:latin typeface="Times New Roman" panose="02020603050405020304" pitchFamily="18" charset="0"/>
                <a:cs typeface="Times New Roman" panose="02020603050405020304" pitchFamily="18" charset="0"/>
              </a:rPr>
              <a:t>In conclusion, Nike </a:t>
            </a:r>
            <a:r>
              <a:rPr lang="en-IN" sz="1300" dirty="0" err="1">
                <a:latin typeface="Times New Roman" panose="02020603050405020304" pitchFamily="18" charset="0"/>
                <a:cs typeface="Times New Roman" panose="02020603050405020304" pitchFamily="18" charset="0"/>
              </a:rPr>
              <a:t>SmartFit</a:t>
            </a:r>
            <a:r>
              <a:rPr lang="en-IN" sz="1300" dirty="0">
                <a:latin typeface="Times New Roman" panose="02020603050405020304" pitchFamily="18" charset="0"/>
                <a:cs typeface="Times New Roman" panose="02020603050405020304" pitchFamily="18" charset="0"/>
              </a:rPr>
              <a:t>™ Recovery Wear represents a forward-thinking brand extension that leverages technological innovation to meet evolving consumer demands. By combining performance apparel with smart technology, Nike can strengthen its market leadership, diversify its product portfolio, and capitalise on the growing wearable technology market.</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p:cNvSpPr/>
          <p:nvPr/>
        </p:nvSpPr>
        <p:spPr>
          <a:xfrm>
            <a:off x="0" y="7979832"/>
            <a:ext cx="3429000" cy="1926168"/>
          </a:xfrm>
          <a:prstGeom prst="rect">
            <a:avLst/>
          </a:prstGeom>
          <a:solidFill>
            <a:schemeClr val="bg1">
              <a:lumMod val="85000"/>
            </a:schemeClr>
          </a:solidFill>
        </p:spPr>
        <p:txBody>
          <a:bodyPr>
            <a:spAutoFit/>
          </a:bodyPr>
          <a:lstStyle/>
          <a:p>
            <a:pPr algn="just">
              <a:spcAft>
                <a:spcPts val="800"/>
              </a:spcAft>
            </a:pPr>
            <a:r>
              <a:rPr lang="en-GB" sz="1250"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IN" sz="1250" b="1" dirty="0">
              <a:latin typeface="Calibri" panose="020F0502020204030204" pitchFamily="34" charset="0"/>
              <a:ea typeface="Calibri" panose="020F0502020204030204" pitchFamily="34" charset="0"/>
              <a:cs typeface="Times New Roman" panose="02020603050405020304" pitchFamily="18" charset="0"/>
            </a:endParaRPr>
          </a:p>
          <a:p>
            <a:pPr algn="just"/>
            <a:r>
              <a:rPr lang="en-IN" sz="1250" dirty="0">
                <a:latin typeface="Times New Roman" panose="02020603050405020304" pitchFamily="18" charset="0"/>
                <a:ea typeface="Times New Roman" panose="02020603050405020304" pitchFamily="18" charset="0"/>
              </a:rPr>
              <a:t>Nike, Inc. (2025) </a:t>
            </a:r>
            <a:r>
              <a:rPr lang="en-IN" sz="1250" i="1" dirty="0">
                <a:latin typeface="Times New Roman" panose="02020603050405020304" pitchFamily="18" charset="0"/>
                <a:ea typeface="Times New Roman" panose="02020603050405020304" pitchFamily="18" charset="0"/>
              </a:rPr>
              <a:t>Form 10-K Annual Report 2025</a:t>
            </a:r>
            <a:r>
              <a:rPr lang="en-IN" sz="1250" dirty="0">
                <a:latin typeface="Times New Roman" panose="02020603050405020304" pitchFamily="18" charset="0"/>
                <a:ea typeface="Times New Roman" panose="02020603050405020304" pitchFamily="18" charset="0"/>
              </a:rPr>
              <a:t>. Available at: https://investors.nike.com/investors/financials/annual-reports/default.aspx </a:t>
            </a:r>
          </a:p>
          <a:p>
            <a:pPr algn="just"/>
            <a:r>
              <a:rPr lang="en-IN" sz="1250" dirty="0" err="1">
                <a:latin typeface="Times New Roman" panose="02020603050405020304" pitchFamily="18" charset="0"/>
                <a:ea typeface="Times New Roman" panose="02020603050405020304" pitchFamily="18" charset="0"/>
              </a:rPr>
              <a:t>Statista</a:t>
            </a:r>
            <a:r>
              <a:rPr lang="en-IN" sz="1250" dirty="0">
                <a:latin typeface="Times New Roman" panose="02020603050405020304" pitchFamily="18" charset="0"/>
                <a:ea typeface="Times New Roman" panose="02020603050405020304" pitchFamily="18" charset="0"/>
              </a:rPr>
              <a:t> (2026) </a:t>
            </a:r>
            <a:r>
              <a:rPr lang="en-IN" sz="1250" i="1" dirty="0">
                <a:latin typeface="Times New Roman" panose="02020603050405020304" pitchFamily="18" charset="0"/>
                <a:ea typeface="Times New Roman" panose="02020603050405020304" pitchFamily="18" charset="0"/>
              </a:rPr>
              <a:t>Wearable technology market size worldwide 2019–2026</a:t>
            </a:r>
            <a:r>
              <a:rPr lang="en-IN" sz="1250" dirty="0">
                <a:latin typeface="Times New Roman" panose="02020603050405020304" pitchFamily="18" charset="0"/>
                <a:ea typeface="Times New Roman" panose="02020603050405020304" pitchFamily="18" charset="0"/>
              </a:rPr>
              <a:t>. Available at: https://www.statista.com/statistics/671341/global-wearable-technology-market-size/ </a:t>
            </a:r>
            <a:endParaRPr lang="en-IN" sz="1250" dirty="0">
              <a:effectLst/>
              <a:latin typeface="Times New Roman" panose="02020603050405020304" pitchFamily="18" charset="0"/>
              <a:ea typeface="Times New Roman" panose="02020603050405020304" pitchFamily="18" charset="0"/>
            </a:endParaRPr>
          </a:p>
        </p:txBody>
      </p:sp>
      <p:sp>
        <p:nvSpPr>
          <p:cNvPr id="13" name="AutoShape 2" descr="Wearable Technology Market Size, Share | CAGR of 14.60%"/>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4" name="AutoShape 4" descr="Wearable Technology Market Size, Share | CAGR of 14.60%"/>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5" name="Picture 14"/>
          <p:cNvPicPr>
            <a:picLocks noChangeAspect="1"/>
          </p:cNvPicPr>
          <p:nvPr/>
        </p:nvPicPr>
        <p:blipFill>
          <a:blip r:embed="rId2"/>
          <a:stretch>
            <a:fillRect/>
          </a:stretch>
        </p:blipFill>
        <p:spPr>
          <a:xfrm>
            <a:off x="3463603" y="352939"/>
            <a:ext cx="3429000" cy="2563202"/>
          </a:xfrm>
          <a:prstGeom prst="rect">
            <a:avLst/>
          </a:prstGeom>
        </p:spPr>
      </p:pic>
      <p:sp>
        <p:nvSpPr>
          <p:cNvPr id="16" name="Rectangle 15"/>
          <p:cNvSpPr/>
          <p:nvPr/>
        </p:nvSpPr>
        <p:spPr>
          <a:xfrm>
            <a:off x="4675261" y="2928768"/>
            <a:ext cx="936475" cy="246221"/>
          </a:xfrm>
          <a:prstGeom prst="rect">
            <a:avLst/>
          </a:prstGeom>
        </p:spPr>
        <p:txBody>
          <a:bodyPr wrap="none">
            <a:spAutoFit/>
          </a:bodyPr>
          <a:lstStyle/>
          <a:p>
            <a:r>
              <a:rPr lang="en-IN" sz="1000" dirty="0">
                <a:latin typeface="Times New Roman" panose="02020603050405020304" pitchFamily="18" charset="0"/>
                <a:ea typeface="Times New Roman" panose="02020603050405020304" pitchFamily="18" charset="0"/>
              </a:rPr>
              <a:t>(</a:t>
            </a:r>
            <a:r>
              <a:rPr lang="en-IN" sz="1000" dirty="0" err="1">
                <a:latin typeface="Times New Roman" panose="02020603050405020304" pitchFamily="18" charset="0"/>
                <a:ea typeface="Times New Roman" panose="02020603050405020304" pitchFamily="18" charset="0"/>
              </a:rPr>
              <a:t>Statista</a:t>
            </a:r>
            <a:r>
              <a:rPr lang="en-IN" sz="1000" dirty="0">
                <a:latin typeface="Times New Roman" panose="02020603050405020304" pitchFamily="18" charset="0"/>
                <a:ea typeface="Times New Roman" panose="02020603050405020304" pitchFamily="18" charset="0"/>
              </a:rPr>
              <a:t> 2026)</a:t>
            </a:r>
            <a:endParaRPr lang="en-IN" sz="1000" dirty="0"/>
          </a:p>
        </p:txBody>
      </p:sp>
      <p:pic>
        <p:nvPicPr>
          <p:cNvPr id="1030" name="Picture 6" descr="ABOUT US | NIKE COMPAN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4506900"/>
            <a:ext cx="3429000" cy="1176138"/>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1293550" y="5747350"/>
            <a:ext cx="841897" cy="246221"/>
          </a:xfrm>
          <a:prstGeom prst="rect">
            <a:avLst/>
          </a:prstGeom>
        </p:spPr>
        <p:txBody>
          <a:bodyPr wrap="none">
            <a:spAutoFit/>
          </a:bodyPr>
          <a:lstStyle/>
          <a:p>
            <a:r>
              <a:rPr lang="en-IN" sz="1000" dirty="0">
                <a:latin typeface="Times New Roman" panose="02020603050405020304" pitchFamily="18" charset="0"/>
                <a:cs typeface="Times New Roman" panose="02020603050405020304" pitchFamily="18" charset="0"/>
              </a:rPr>
              <a:t>(Nike, 2025)</a:t>
            </a:r>
            <a:endParaRPr lang="en-IN" sz="1000" dirty="0"/>
          </a:p>
        </p:txBody>
      </p:sp>
      <p:pic>
        <p:nvPicPr>
          <p:cNvPr id="18" name="Picture 17"/>
          <p:cNvPicPr>
            <a:picLocks noChangeAspect="1"/>
          </p:cNvPicPr>
          <p:nvPr/>
        </p:nvPicPr>
        <p:blipFill>
          <a:blip r:embed="rId4"/>
          <a:stretch>
            <a:fillRect/>
          </a:stretch>
        </p:blipFill>
        <p:spPr>
          <a:xfrm>
            <a:off x="3428998" y="7263144"/>
            <a:ext cx="3429002" cy="2457622"/>
          </a:xfrm>
          <a:prstGeom prst="rect">
            <a:avLst/>
          </a:prstGeom>
        </p:spPr>
      </p:pic>
      <p:sp>
        <p:nvSpPr>
          <p:cNvPr id="20" name="Rectangle 19"/>
          <p:cNvSpPr/>
          <p:nvPr/>
        </p:nvSpPr>
        <p:spPr>
          <a:xfrm>
            <a:off x="4794736" y="9659779"/>
            <a:ext cx="841897" cy="246221"/>
          </a:xfrm>
          <a:prstGeom prst="rect">
            <a:avLst/>
          </a:prstGeom>
        </p:spPr>
        <p:txBody>
          <a:bodyPr wrap="none">
            <a:spAutoFit/>
          </a:bodyPr>
          <a:lstStyle/>
          <a:p>
            <a:r>
              <a:rPr lang="en-IN" sz="1000" dirty="0">
                <a:latin typeface="Times New Roman" panose="02020603050405020304" pitchFamily="18" charset="0"/>
                <a:cs typeface="Times New Roman" panose="02020603050405020304" pitchFamily="18" charset="0"/>
              </a:rPr>
              <a:t>(Nike, 2025)</a:t>
            </a:r>
            <a:endParaRPr lang="en-IN" sz="1000" dirty="0"/>
          </a:p>
        </p:txBody>
      </p:sp>
      <p:sp>
        <p:nvSpPr>
          <p:cNvPr id="5" name="Rectangle 4"/>
          <p:cNvSpPr/>
          <p:nvPr/>
        </p:nvSpPr>
        <p:spPr>
          <a:xfrm>
            <a:off x="0" y="-16393"/>
            <a:ext cx="6857998" cy="369332"/>
          </a:xfrm>
          <a:prstGeom prst="rect">
            <a:avLst/>
          </a:prstGeom>
          <a:solidFill>
            <a:schemeClr val="accent2"/>
          </a:solidFill>
        </p:spPr>
        <p:txBody>
          <a:bodyPr wrap="square">
            <a:spAutoFit/>
          </a:bodyPr>
          <a:lstStyle/>
          <a:p>
            <a:pPr algn="ctr"/>
            <a:r>
              <a:rPr lang="en-US" b="1" dirty="0" smtClean="0">
                <a:latin typeface="Times New Roman" panose="02020603050405020304" pitchFamily="18" charset="0"/>
                <a:cs typeface="Times New Roman" panose="02020603050405020304" pitchFamily="18" charset="0"/>
              </a:rPr>
              <a:t>Brand Extension of Nike</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46344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TotalTime>
  <Words>371</Words>
  <Application>Microsoft Office PowerPoint</Application>
  <PresentationFormat>A4 Paper (210x297 mm)</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6</cp:revision>
  <dcterms:created xsi:type="dcterms:W3CDTF">2026-03-07T08:40:28Z</dcterms:created>
  <dcterms:modified xsi:type="dcterms:W3CDTF">2026-04-04T13:09:00Z</dcterms:modified>
</cp:coreProperties>
</file>