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73" r:id="rId6"/>
    <p:sldId id="260" r:id="rId7"/>
    <p:sldId id="261" r:id="rId8"/>
    <p:sldId id="262" r:id="rId9"/>
    <p:sldId id="270" r:id="rId10"/>
    <p:sldId id="263" r:id="rId11"/>
    <p:sldId id="271" r:id="rId12"/>
    <p:sldId id="272" r:id="rId13"/>
    <p:sldId id="264" r:id="rId14"/>
    <p:sldId id="276" r:id="rId15"/>
    <p:sldId id="267" r:id="rId16"/>
    <p:sldId id="266" r:id="rId17"/>
    <p:sldId id="268" r:id="rId18"/>
    <p:sldId id="265" r:id="rId19"/>
    <p:sldId id="269" r:id="rId20"/>
    <p:sldId id="27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429" autoAdjust="0"/>
    <p:restoredTop sz="94660"/>
  </p:normalViewPr>
  <p:slideViewPr>
    <p:cSldViewPr snapToGrid="0">
      <p:cViewPr varScale="1">
        <p:scale>
          <a:sx n="54" d="100"/>
          <a:sy n="54" d="100"/>
        </p:scale>
        <p:origin x="156" y="10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8EAD5-C10F-4A0D-AB4B-990F88BE26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D054EB-06CB-48E1-8266-64B335640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B002B-456B-4D2D-844D-4CF38091E4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59602-22C7-47D4-B53B-D7ADA5751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3F96FD-70D4-41CB-AA0A-40512AB4A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54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3E784-A429-4308-AF9F-BDB6AA5F2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D3997-FE81-41A0-9E5E-06090052AF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087574-450F-4392-BA4A-B8F31F022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99F9-AB70-4EEB-886B-4C9B6049E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B0FDE-57BB-4E92-86F8-C4AB232990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70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A02C2-5AD9-4D9A-BCDA-44054617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A89309-2C22-4F48-A363-D017BE6F6E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7DB505-D702-4DA8-A26C-FDCB9C8CB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4D6B79-DFFF-4563-9F12-BFBDD398E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8AC48-EBB1-4E82-8B2D-9622D8D45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3507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9B12A-29B6-45B8-964F-F3B824AE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17549-4177-4DE3-80BE-22D618CA1A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DCD0A2-CB24-4FF9-B836-AFCFBE6770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2F5E0B-5D00-46A1-BDFA-4E0E6B2BF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218EEF-9EEB-436C-9119-BD7980377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A4F715-A903-44CA-AA50-F9B1D6FCC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48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009C0-1DD8-41AD-BE68-550A09688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833DA2-53A7-4915-85AE-59899A17C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D24504-E005-4394-8BB5-B2829EBB0E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30D85-FCA4-4E95-A397-3850472680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AFB0528-C6A5-4A5A-B10E-5E80B6DB0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659E66-8FF7-4865-93F4-0A5978F9C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9699AF-FCBA-4F5E-8CBC-2E2B74440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3C8E92-5B3F-44AA-9CDE-E0FEC8F37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715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2C2CF-DC1F-4912-8ECF-DF82E6851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E9F7CB-5062-4E99-AD86-27B4AAF8C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AC8AD0-E049-4497-8051-9A1214DF6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78A4DF-D7A1-4076-95CE-5C95C67D2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03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1FA5D-0E4A-472C-B5E9-EBA5EED29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C70886-2471-459D-881A-17E108731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F2807-1F78-46C3-8995-6A311C4420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846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ACF1-7947-48C1-B8EB-F872B1407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B048E-E004-4883-BC30-1260380CD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F95663-FDA2-4BFB-9472-378700AD7A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D188B-F40F-48BF-988A-2BB553DE5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12CC1A-7253-4B0B-BB28-A9132A79C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0169FB-FA68-4A94-B20D-C75AF4495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414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20C26-A79A-4EDD-BF77-C33DEEB1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0C0FA1-6A3A-4D77-AD7A-25F5E92D5E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617776-394B-414F-A3E4-743BE6A893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83BD06-DEE4-4627-96D3-8A0637C5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68F022-69E9-4A22-88D9-924716104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C8D48F-398A-46B6-9530-2110B2F7D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2033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7E0F6-9D2E-4A9C-AD08-96B291094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E2ADC9-9D7C-4446-B073-D3B4D6FD13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DD740-D568-46C2-84D7-CC4C2BD07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BC1602-044C-421E-BBA1-28EF01C2A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60E06-014C-47D0-8912-453DE2059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556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FA1F33-0A46-48B1-B97E-DD3D7187C1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4F30B5-0F91-442D-BCD4-6304C23497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9BEDA6-A02B-4EA2-9290-E26CAB0F5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E0A08-EA7A-487E-A20C-B58A6B1B5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22926-4E2F-4FD7-928A-C1BFCF30E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652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5E8335-DC5B-45B5-881A-C4DB2458F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908490-83DD-4703-B747-0B4A5F2284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2E9F1-2D91-4AE7-A10E-D78DA435466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8B791-7B18-4A53-9BB4-BE2BF6CF1BE2}" type="datetimeFigureOut">
              <a:rPr lang="en-GB" smtClean="0"/>
              <a:t>01/05/2018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409C7-6560-434B-BC2E-930369552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522A20-6DC1-459F-B27F-957E537EDA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11DB9-4D72-43E5-ACC5-DD7911179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43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66A22-053D-49D5-9EC7-34EA7FFC81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6836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Attitude Differences in Celebrity Endorsed Advertisement.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F38E84-856F-4D0D-9E76-2699E1CC3D9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John Morgan Rhys</a:t>
            </a:r>
          </a:p>
          <a:p>
            <a:r>
              <a:rPr lang="en-GB" sz="2800" dirty="0"/>
              <a:t>University of Wales, Trinity Saint David</a:t>
            </a:r>
          </a:p>
          <a:p>
            <a:r>
              <a:rPr lang="en-GB" sz="2800" dirty="0"/>
              <a:t>1</a:t>
            </a:r>
            <a:r>
              <a:rPr lang="en-GB" sz="2800" baseline="30000" dirty="0"/>
              <a:t>st</a:t>
            </a:r>
            <a:r>
              <a:rPr lang="en-GB" sz="2800" dirty="0"/>
              <a:t> May 2018</a:t>
            </a:r>
          </a:p>
        </p:txBody>
      </p:sp>
    </p:spTree>
    <p:extLst>
      <p:ext uri="{BB962C8B-B14F-4D97-AF65-F5344CB8AC3E}">
        <p14:creationId xmlns:p14="http://schemas.microsoft.com/office/powerpoint/2010/main" val="858716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Celebrity endorsement is a widely used marketing strategy that advertises services and products in line with a celebrity selected to appeal to various consumer demographics.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Various demographics are appealed to by different celebrities dependant on lifestyle, economic or social status, career,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achieves a brand recognition through the fan base of the celebrity, often creating sales advantages for businesses over others without.</a:t>
            </a:r>
          </a:p>
        </p:txBody>
      </p:sp>
    </p:spTree>
    <p:extLst>
      <p:ext uri="{BB962C8B-B14F-4D97-AF65-F5344CB8AC3E}">
        <p14:creationId xmlns:p14="http://schemas.microsoft.com/office/powerpoint/2010/main" val="1061311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1B0C7-E060-482E-8114-1ED35A5767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6"/>
            <a:ext cx="10515600" cy="492124"/>
          </a:xfrm>
        </p:spPr>
        <p:txBody>
          <a:bodyPr>
            <a:noAutofit/>
          </a:bodyPr>
          <a:lstStyle/>
          <a:p>
            <a:pPr algn="ctr"/>
            <a:r>
              <a:rPr lang="en-GB" sz="4000" dirty="0"/>
              <a:t>Super Bowl 50 Kia Advertisement 2016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C7CA1-CC2D-4D66-B6D3-7DD8B4EB29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8475" y="5754688"/>
            <a:ext cx="6115050" cy="492124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3200" dirty="0"/>
              <a:t>American Actor: Christopher </a:t>
            </a:r>
            <a:r>
              <a:rPr lang="en-GB" sz="3200" dirty="0" err="1"/>
              <a:t>Walken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1B54BA-5896-4F35-9CEF-27B86B0FD1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491" y="1548409"/>
            <a:ext cx="7107018" cy="3761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68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9971" y="897277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011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Celebrities can impress characteristics upon brands (McCracken, 1986) </a:t>
            </a:r>
            <a:r>
              <a:rPr lang="en-GB"/>
              <a:t>through transferral </a:t>
            </a:r>
            <a:r>
              <a:rPr lang="en-GB" dirty="0"/>
              <a:t>of meaning.</a:t>
            </a:r>
          </a:p>
          <a:p>
            <a:r>
              <a:rPr lang="en-GB" dirty="0"/>
              <a:t>Supported by </a:t>
            </a:r>
            <a:r>
              <a:rPr lang="en-GB" dirty="0" err="1"/>
              <a:t>Gwinner</a:t>
            </a:r>
            <a:r>
              <a:rPr lang="en-GB" dirty="0"/>
              <a:t> (1997) through Transferral of Social Images. Where consumers apply the image of a brand to their lifestyle.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Til</a:t>
            </a:r>
            <a:r>
              <a:rPr lang="en-GB" dirty="0"/>
              <a:t> &amp; </a:t>
            </a:r>
            <a:r>
              <a:rPr lang="en-GB" dirty="0" err="1"/>
              <a:t>Busler’s</a:t>
            </a:r>
            <a:r>
              <a:rPr lang="en-GB" dirty="0"/>
              <a:t> (2000) Matchup Model:</a:t>
            </a:r>
          </a:p>
          <a:p>
            <a:r>
              <a:rPr lang="en-GB" dirty="0"/>
              <a:t>Connections between a Celebrity and their endorsed brand create consumer associations, Influencing Purchases.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7AB0A-B752-4E59-84C7-84C1B8C8C7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0494" y="475375"/>
            <a:ext cx="2709012" cy="2169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0117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41311" y="519583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Literature Review Pt.2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Erikson’s (1968) Psychosocial Development Theory:</a:t>
            </a:r>
          </a:p>
          <a:p>
            <a:r>
              <a:rPr lang="en-GB" dirty="0"/>
              <a:t>Process of Identity Formation.</a:t>
            </a:r>
          </a:p>
          <a:p>
            <a:r>
              <a:rPr lang="en-GB" dirty="0"/>
              <a:t>Exploration of Roles to develop favoured personal qualities.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Can occur in adulthood (Choi &amp; </a:t>
            </a:r>
            <a:r>
              <a:rPr lang="en-GB" dirty="0" err="1"/>
              <a:t>Rifon</a:t>
            </a:r>
            <a:r>
              <a:rPr lang="en-GB" dirty="0"/>
              <a:t>, 2012).</a:t>
            </a:r>
          </a:p>
          <a:p>
            <a:r>
              <a:rPr lang="en-GB" dirty="0"/>
              <a:t>Pursuit of Ideal Self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Process is guided by an internal search for meaning (Furrow, King &amp; White, 2004).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062F06-56EE-42F8-BF7B-4CE8347757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01631" y="376141"/>
            <a:ext cx="3359580" cy="189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909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309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Rationale and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0875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Study Aimed to: Explore attitude towards Celebrity Endorsement as a function of Income &amp; Age.</a:t>
            </a:r>
          </a:p>
          <a:p>
            <a:r>
              <a:rPr lang="en-GB" dirty="0"/>
              <a:t>This could help explain the roles of these factors as persuasive agents.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Three Hypotheses: </a:t>
            </a:r>
          </a:p>
          <a:p>
            <a:pPr marL="0" indent="0">
              <a:buNone/>
            </a:pPr>
            <a:r>
              <a:rPr lang="en-GB" dirty="0"/>
              <a:t>1) Attitude scores will be higher for pp’s with an income of less than £15K per annum.</a:t>
            </a:r>
          </a:p>
          <a:p>
            <a:pPr marL="0" indent="0">
              <a:buNone/>
            </a:pPr>
            <a:r>
              <a:rPr lang="en-GB" dirty="0"/>
              <a:t>2) Attitude scores will be higher for pp’s younger than 35.</a:t>
            </a:r>
          </a:p>
          <a:p>
            <a:pPr marL="0" indent="0">
              <a:buNone/>
            </a:pPr>
            <a:r>
              <a:rPr lang="en-GB" dirty="0"/>
              <a:t>3) There will be an Interaction effect.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Based on </a:t>
            </a:r>
            <a:r>
              <a:rPr lang="en-GB" dirty="0" err="1"/>
              <a:t>Miciak</a:t>
            </a:r>
            <a:r>
              <a:rPr lang="en-GB" dirty="0"/>
              <a:t> &amp; Shanklin (1994) - Familiarity Cultivation.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32D0B9-5F7C-421C-971F-2D3F5FD65F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2600" y="4184918"/>
            <a:ext cx="1981200" cy="231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9831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79781" y="26962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Methods: Design &amp; 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7667"/>
            <a:ext cx="10515600" cy="52440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Two-way within-groups, experimental Design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Independent Variables: Two Levels Each</a:t>
            </a:r>
          </a:p>
          <a:p>
            <a:r>
              <a:rPr lang="en-GB" dirty="0"/>
              <a:t> Income Bracket (Less than £15,000 OR £15,000 and Above)</a:t>
            </a:r>
          </a:p>
          <a:p>
            <a:r>
              <a:rPr lang="en-GB" dirty="0"/>
              <a:t>Age (Younger than 35 OR 35 and Older)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Dependant Variables: Attitude Scores (Three question types)</a:t>
            </a:r>
          </a:p>
          <a:p>
            <a:r>
              <a:rPr lang="en-GB" dirty="0"/>
              <a:t>1-5 = CBTA Attraction</a:t>
            </a:r>
          </a:p>
          <a:p>
            <a:r>
              <a:rPr lang="en-GB" dirty="0"/>
              <a:t>6-9 = CBTA Influence</a:t>
            </a:r>
          </a:p>
          <a:p>
            <a:r>
              <a:rPr lang="en-GB" dirty="0"/>
              <a:t>10-11 = CBTA Matchup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E5040B7-C6BD-4DE9-A273-D8828F31B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5517" y="438136"/>
            <a:ext cx="3066757" cy="225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96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74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Methods: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7744"/>
            <a:ext cx="10515600" cy="4262511"/>
          </a:xfrm>
        </p:spPr>
        <p:txBody>
          <a:bodyPr/>
          <a:lstStyle/>
          <a:p>
            <a:r>
              <a:rPr lang="en-GB" dirty="0"/>
              <a:t>80 pp’s watched an endorsement for the Kia Optima featuring Christopher </a:t>
            </a:r>
            <a:r>
              <a:rPr lang="en-GB" dirty="0" err="1"/>
              <a:t>Walken</a:t>
            </a:r>
            <a:r>
              <a:rPr lang="en-GB" dirty="0"/>
              <a:t>.</a:t>
            </a:r>
          </a:p>
          <a:p>
            <a:r>
              <a:rPr lang="en-GB" dirty="0"/>
              <a:t>Pp’s answered a questionnaire (5-point Likert Scale) measuring their attitude towards the Attraction, Influence and Matchup of the endorsement.</a:t>
            </a:r>
          </a:p>
          <a:p>
            <a:r>
              <a:rPr lang="en-GB" dirty="0"/>
              <a:t>Participants were given a debriefing afterwards explaining how the data would be used. </a:t>
            </a:r>
          </a:p>
          <a:p>
            <a:r>
              <a:rPr lang="en-GB" dirty="0"/>
              <a:t>A Repeated Measures ANOVA was used to establish the mean attitudes scores of each condition and their significance values.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7CAA1D-0C25-43F1-9A32-A1636D54D6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0037" y="5366824"/>
            <a:ext cx="3971925" cy="115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851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48187" y="47718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Methods: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56226"/>
            <a:ext cx="10515600" cy="4713923"/>
          </a:xfrm>
        </p:spPr>
        <p:txBody>
          <a:bodyPr/>
          <a:lstStyle/>
          <a:p>
            <a:r>
              <a:rPr lang="en-GB" dirty="0"/>
              <a:t>The advertisement used made use of light humour directed at individuals who do not “stand-out”, criticising the choice of beige coloured clothing. </a:t>
            </a:r>
          </a:p>
          <a:p>
            <a:endParaRPr lang="en-GB" dirty="0"/>
          </a:p>
          <a:p>
            <a:r>
              <a:rPr lang="en-GB" dirty="0"/>
              <a:t>Exposure to this may have caused discomfort among certain participants who identify in such ways. </a:t>
            </a:r>
          </a:p>
          <a:p>
            <a:endParaRPr lang="en-GB" dirty="0"/>
          </a:p>
          <a:p>
            <a:r>
              <a:rPr lang="en-GB" dirty="0"/>
              <a:t>However, as the likelihood of this was considered low, the study was continued in pursuit of greater attitude-based demographic knowledge.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7D562-0228-48EA-84F5-20360CDE5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6548" y="123714"/>
            <a:ext cx="3366138" cy="1982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37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03162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4314927-9183-4D36-A28D-5535C6B773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6085450"/>
              </p:ext>
            </p:extLst>
          </p:nvPr>
        </p:nvGraphicFramePr>
        <p:xfrm>
          <a:off x="2664654" y="1498334"/>
          <a:ext cx="6862692" cy="42152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15673">
                  <a:extLst>
                    <a:ext uri="{9D8B030D-6E8A-4147-A177-3AD203B41FA5}">
                      <a16:colId xmlns:a16="http://schemas.microsoft.com/office/drawing/2014/main" val="3481316753"/>
                    </a:ext>
                  </a:extLst>
                </a:gridCol>
                <a:gridCol w="1715673">
                  <a:extLst>
                    <a:ext uri="{9D8B030D-6E8A-4147-A177-3AD203B41FA5}">
                      <a16:colId xmlns:a16="http://schemas.microsoft.com/office/drawing/2014/main" val="817894251"/>
                    </a:ext>
                  </a:extLst>
                </a:gridCol>
                <a:gridCol w="1715673">
                  <a:extLst>
                    <a:ext uri="{9D8B030D-6E8A-4147-A177-3AD203B41FA5}">
                      <a16:colId xmlns:a16="http://schemas.microsoft.com/office/drawing/2014/main" val="2105274511"/>
                    </a:ext>
                  </a:extLst>
                </a:gridCol>
                <a:gridCol w="1715673">
                  <a:extLst>
                    <a:ext uri="{9D8B030D-6E8A-4147-A177-3AD203B41FA5}">
                      <a16:colId xmlns:a16="http://schemas.microsoft.com/office/drawing/2014/main" val="2495355112"/>
                    </a:ext>
                  </a:extLst>
                </a:gridCol>
              </a:tblGrid>
              <a:tr h="750703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Income Bracket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 (Std.Deviation)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4956252"/>
                  </a:ext>
                </a:extLst>
              </a:tr>
              <a:tr h="115485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Less than £15K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Younger than 35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35 or Older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17.43 (2.2)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16.63 (3.2)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17.05 (2.7)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40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73903511"/>
                  </a:ext>
                </a:extLst>
              </a:tr>
              <a:tr h="115485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£15K or Above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Younger than 35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35 or Older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19.47 (12.5)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18.71 (7.1)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19.07 (9.9)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40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3565116"/>
                  </a:ext>
                </a:extLst>
              </a:tr>
              <a:tr h="115485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Younger than 35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35 or Older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18.40 (8.7)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17.73 (5.6)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18.06 (7.2)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8109547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A61442D7-90AA-4A82-8E17-5185774D2C19}"/>
              </a:ext>
            </a:extLst>
          </p:cNvPr>
          <p:cNvSpPr/>
          <p:nvPr/>
        </p:nvSpPr>
        <p:spPr>
          <a:xfrm>
            <a:off x="1826042" y="790448"/>
            <a:ext cx="886264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ea typeface="Times New Roman" panose="02020603050405020304" pitchFamily="18" charset="0"/>
              </a:rPr>
              <a:t>Table 1: </a:t>
            </a:r>
            <a:r>
              <a:rPr lang="en-GB" sz="2000" dirty="0">
                <a:ea typeface="Times New Roman" panose="02020603050405020304" pitchFamily="18" charset="0"/>
              </a:rPr>
              <a:t>shows the Means (+ Std. Deviation) for the attitude scores towards the </a:t>
            </a:r>
            <a:r>
              <a:rPr lang="en-GB" sz="2000" u="sng" dirty="0">
                <a:ea typeface="Times New Roman" panose="02020603050405020304" pitchFamily="18" charset="0"/>
              </a:rPr>
              <a:t>Attraction of CBTA</a:t>
            </a:r>
            <a:r>
              <a:rPr lang="en-GB" sz="2000" dirty="0">
                <a:ea typeface="Times New Roman" panose="02020603050405020304" pitchFamily="18" charset="0"/>
              </a:rPr>
              <a:t> for the four conditions. </a:t>
            </a:r>
            <a:endParaRPr lang="en-GB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BC2077-DC40-477A-B519-A65DCBCB68FE}"/>
              </a:ext>
            </a:extLst>
          </p:cNvPr>
          <p:cNvSpPr/>
          <p:nvPr/>
        </p:nvSpPr>
        <p:spPr>
          <a:xfrm>
            <a:off x="3209365" y="5884894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>
                <a:ea typeface="Times New Roman" panose="02020603050405020304" pitchFamily="18" charset="0"/>
              </a:rPr>
              <a:t>Total attitude scores were highest for the Younger than 35 factor.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7355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4235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Results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0F1B668-1191-40BD-8725-CBDDFA9260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466074"/>
              </p:ext>
            </p:extLst>
          </p:nvPr>
        </p:nvGraphicFramePr>
        <p:xfrm>
          <a:off x="2771335" y="1437155"/>
          <a:ext cx="6937720" cy="43314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34430">
                  <a:extLst>
                    <a:ext uri="{9D8B030D-6E8A-4147-A177-3AD203B41FA5}">
                      <a16:colId xmlns:a16="http://schemas.microsoft.com/office/drawing/2014/main" val="466068114"/>
                    </a:ext>
                  </a:extLst>
                </a:gridCol>
                <a:gridCol w="1734430">
                  <a:extLst>
                    <a:ext uri="{9D8B030D-6E8A-4147-A177-3AD203B41FA5}">
                      <a16:colId xmlns:a16="http://schemas.microsoft.com/office/drawing/2014/main" val="3674470216"/>
                    </a:ext>
                  </a:extLst>
                </a:gridCol>
                <a:gridCol w="1734430">
                  <a:extLst>
                    <a:ext uri="{9D8B030D-6E8A-4147-A177-3AD203B41FA5}">
                      <a16:colId xmlns:a16="http://schemas.microsoft.com/office/drawing/2014/main" val="1606210989"/>
                    </a:ext>
                  </a:extLst>
                </a:gridCol>
                <a:gridCol w="1734430">
                  <a:extLst>
                    <a:ext uri="{9D8B030D-6E8A-4147-A177-3AD203B41FA5}">
                      <a16:colId xmlns:a16="http://schemas.microsoft.com/office/drawing/2014/main" val="1891271737"/>
                    </a:ext>
                  </a:extLst>
                </a:gridCol>
              </a:tblGrid>
              <a:tr h="77139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Income Bracket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 (Std.Deviation)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8391496"/>
                  </a:ext>
                </a:extLst>
              </a:tr>
              <a:tr h="1186691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Less than £15K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Younger than 35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35 or Older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13.05 (3.0)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12.74 (5.6)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12.90 (4.4)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20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40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7481558"/>
                  </a:ext>
                </a:extLst>
              </a:tr>
              <a:tr h="1186691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£15K or Above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Younger than 35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35 or Older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14.37 (10.0)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12.10 (3.0)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13.17 (7.2)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79654638"/>
                  </a:ext>
                </a:extLst>
              </a:tr>
              <a:tr h="1186691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Younger than 35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35 or Older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13.67 (7.1)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12.40 (4.4)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13.04 (5.9)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0476403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5F048055-92EC-464D-968B-A3CD8001B923}"/>
              </a:ext>
            </a:extLst>
          </p:cNvPr>
          <p:cNvSpPr/>
          <p:nvPr/>
        </p:nvSpPr>
        <p:spPr>
          <a:xfrm>
            <a:off x="2482945" y="729269"/>
            <a:ext cx="769971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ea typeface="Times New Roman" panose="02020603050405020304" pitchFamily="18" charset="0"/>
              </a:rPr>
              <a:t>Table 2: </a:t>
            </a:r>
            <a:r>
              <a:rPr lang="en-GB" sz="2000" dirty="0">
                <a:ea typeface="Times New Roman" panose="02020603050405020304" pitchFamily="18" charset="0"/>
              </a:rPr>
              <a:t>Means (+ Std. Deviation) for the attitude scores towards the </a:t>
            </a:r>
            <a:r>
              <a:rPr lang="en-GB" sz="2000" u="sng" dirty="0">
                <a:ea typeface="Times New Roman" panose="02020603050405020304" pitchFamily="18" charset="0"/>
              </a:rPr>
              <a:t>Influence on Brand Choice Behaviours</a:t>
            </a:r>
            <a:r>
              <a:rPr lang="en-GB" sz="2000" dirty="0">
                <a:ea typeface="Times New Roman" panose="02020603050405020304" pitchFamily="18" charset="0"/>
              </a:rPr>
              <a:t> for the four conditions. </a:t>
            </a:r>
            <a:endParaRPr lang="en-GB" sz="2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352A420-02DE-44FE-81D0-2D79989E7B4F}"/>
              </a:ext>
            </a:extLst>
          </p:cNvPr>
          <p:cNvSpPr/>
          <p:nvPr/>
        </p:nvSpPr>
        <p:spPr>
          <a:xfrm>
            <a:off x="3284803" y="5924908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>
                <a:ea typeface="Times New Roman" panose="02020603050405020304" pitchFamily="18" charset="0"/>
              </a:rPr>
              <a:t>Total attitude scores were highest for the Younger than 35 factor.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081935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64006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Results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462FDC4-292E-4DB2-9941-C5CC42D7900F}"/>
              </a:ext>
            </a:extLst>
          </p:cNvPr>
          <p:cNvSpPr/>
          <p:nvPr/>
        </p:nvSpPr>
        <p:spPr>
          <a:xfrm>
            <a:off x="2541563" y="535797"/>
            <a:ext cx="710887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ea typeface="Times New Roman" panose="02020603050405020304" pitchFamily="18" charset="0"/>
              </a:rPr>
              <a:t>Table 3:</a:t>
            </a:r>
            <a:r>
              <a:rPr lang="en-GB" sz="2000" dirty="0">
                <a:ea typeface="Times New Roman" panose="02020603050405020304" pitchFamily="18" charset="0"/>
              </a:rPr>
              <a:t> Means (+ Std. Deviation) for the attitude scores towards the </a:t>
            </a:r>
            <a:r>
              <a:rPr lang="en-GB" sz="2000" u="sng" dirty="0">
                <a:ea typeface="Times New Roman" panose="02020603050405020304" pitchFamily="18" charset="0"/>
              </a:rPr>
              <a:t>Matchup Between the Celebrity and Product </a:t>
            </a:r>
            <a:r>
              <a:rPr lang="en-GB" sz="2000" dirty="0">
                <a:ea typeface="Times New Roman" panose="02020603050405020304" pitchFamily="18" charset="0"/>
              </a:rPr>
              <a:t>for the four conditions.</a:t>
            </a:r>
            <a:endParaRPr lang="en-GB" sz="2000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4926B54-A19B-44B7-AC8A-F4C1EF38F3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8734812"/>
              </p:ext>
            </p:extLst>
          </p:nvPr>
        </p:nvGraphicFramePr>
        <p:xfrm>
          <a:off x="2820033" y="1551460"/>
          <a:ext cx="6610836" cy="44888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2709">
                  <a:extLst>
                    <a:ext uri="{9D8B030D-6E8A-4147-A177-3AD203B41FA5}">
                      <a16:colId xmlns:a16="http://schemas.microsoft.com/office/drawing/2014/main" val="2402995498"/>
                    </a:ext>
                  </a:extLst>
                </a:gridCol>
                <a:gridCol w="1652709">
                  <a:extLst>
                    <a:ext uri="{9D8B030D-6E8A-4147-A177-3AD203B41FA5}">
                      <a16:colId xmlns:a16="http://schemas.microsoft.com/office/drawing/2014/main" val="3134544930"/>
                    </a:ext>
                  </a:extLst>
                </a:gridCol>
                <a:gridCol w="1652709">
                  <a:extLst>
                    <a:ext uri="{9D8B030D-6E8A-4147-A177-3AD203B41FA5}">
                      <a16:colId xmlns:a16="http://schemas.microsoft.com/office/drawing/2014/main" val="2836190312"/>
                    </a:ext>
                  </a:extLst>
                </a:gridCol>
                <a:gridCol w="1652709">
                  <a:extLst>
                    <a:ext uri="{9D8B030D-6E8A-4147-A177-3AD203B41FA5}">
                      <a16:colId xmlns:a16="http://schemas.microsoft.com/office/drawing/2014/main" val="1568170767"/>
                    </a:ext>
                  </a:extLst>
                </a:gridCol>
              </a:tblGrid>
              <a:tr h="79941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Income Bracket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Age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 (Std.Deviation)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4654194"/>
                  </a:ext>
                </a:extLst>
              </a:tr>
              <a:tr h="122979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Less than £15K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Younger than 35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35 or Older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7.19 (1.4)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7.21 (1.5)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7.20 (1.5)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89826997"/>
                  </a:ext>
                </a:extLst>
              </a:tr>
              <a:tr h="122979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£15K or Above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Younger than 35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35 or Older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Total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7.42 (1.2)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7.05 (1.4)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7.23 (1.3)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20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07743978"/>
                  </a:ext>
                </a:extLst>
              </a:tr>
              <a:tr h="1229797"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Younger than 35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35 or Older</a:t>
                      </a:r>
                      <a:endParaRPr lang="en-GB" sz="100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Total</a:t>
                      </a:r>
                      <a:endParaRPr lang="en-GB" sz="1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7.30 (1.3)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7.23 (1.3)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7.21 (1.4)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40</a:t>
                      </a:r>
                      <a:endParaRPr lang="en-GB" sz="1000" dirty="0">
                        <a:effectLst/>
                      </a:endParaRPr>
                    </a:p>
                    <a:p>
                      <a:pPr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80</a:t>
                      </a:r>
                      <a:endParaRPr lang="en-GB" sz="1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537004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F2ED5B60-1688-41F4-A866-9593839753BD}"/>
              </a:ext>
            </a:extLst>
          </p:cNvPr>
          <p:cNvSpPr/>
          <p:nvPr/>
        </p:nvSpPr>
        <p:spPr>
          <a:xfrm>
            <a:off x="3048000" y="604923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sz="2000" dirty="0"/>
              <a:t>Total attitude scores were highest for the Younger than 35 factor.</a:t>
            </a:r>
          </a:p>
        </p:txBody>
      </p:sp>
    </p:spTree>
    <p:extLst>
      <p:ext uri="{BB962C8B-B14F-4D97-AF65-F5344CB8AC3E}">
        <p14:creationId xmlns:p14="http://schemas.microsoft.com/office/powerpoint/2010/main" val="23523229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Younger than 35 factor predicted higher attitude scores across the three measurements: Attraction, Influence and Matchup. However, results were not significant.</a:t>
            </a:r>
          </a:p>
          <a:p>
            <a:r>
              <a:rPr lang="en-GB" dirty="0"/>
              <a:t>This suggests that younger participants held more positive attitudes towards the actor depicted.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Hypothesis (1) that scores would be higher for the Younger than 35 factor was supported.</a:t>
            </a:r>
          </a:p>
          <a:p>
            <a:pPr marL="0" indent="0">
              <a:buNone/>
            </a:pPr>
            <a:r>
              <a:rPr lang="en-GB" dirty="0"/>
              <a:t>Hypothesis (2) that scores would be higher for the Less than £15K factor was not supported.</a:t>
            </a:r>
          </a:p>
          <a:p>
            <a:pPr marL="0" indent="0">
              <a:buNone/>
            </a:pPr>
            <a:r>
              <a:rPr lang="en-GB" dirty="0"/>
              <a:t>Hypothesis (3) that there would be an Interaction effect was not supported.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7275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Discussion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7410A3-AD7E-4E16-9518-A18E7D079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higher attitude scores from the Younger than 35 condition suggests greater attraction towards the celebrity endorsements by Christopher </a:t>
            </a:r>
            <a:r>
              <a:rPr lang="en-GB" dirty="0" err="1"/>
              <a:t>Walken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could be due to stronger desires in the youth groups to identify with a celebrity noted as unique and different for reasons relative to social status (Furrow, King &amp; White, 2004). </a:t>
            </a:r>
          </a:p>
          <a:p>
            <a:pPr marL="0" indent="0">
              <a:buNone/>
            </a:pPr>
            <a:r>
              <a:rPr lang="en-GB" dirty="0"/>
              <a:t>Older participants potentially held less positive attitudes, having already developed identity traits non-dependant on external role models such as celebrities (</a:t>
            </a:r>
            <a:r>
              <a:rPr lang="en-GB" dirty="0" err="1"/>
              <a:t>Til</a:t>
            </a:r>
            <a:r>
              <a:rPr lang="en-GB" dirty="0"/>
              <a:t> &amp; </a:t>
            </a:r>
            <a:r>
              <a:rPr lang="en-GB" dirty="0" err="1"/>
              <a:t>Busler</a:t>
            </a:r>
            <a:r>
              <a:rPr lang="en-GB" dirty="0"/>
              <a:t>, 2000).</a:t>
            </a:r>
          </a:p>
        </p:txBody>
      </p:sp>
    </p:spTree>
    <p:extLst>
      <p:ext uri="{BB962C8B-B14F-4D97-AF65-F5344CB8AC3E}">
        <p14:creationId xmlns:p14="http://schemas.microsoft.com/office/powerpoint/2010/main" val="32636139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Discussion: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These results suggest that younger participants more strongly identify with celebrities who represent unique and novel traits.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This implies that marketing strategies aimed at young consumer demographics could benefit from showcasing traits that differ from other brands, representing personal values that are under-advertised.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Additionally, the use of celebrities with traits that cater to consumer ideals may be more effective than those whose traits are less clearly defined or are ambiguous.</a:t>
            </a:r>
          </a:p>
        </p:txBody>
      </p:sp>
    </p:spTree>
    <p:extLst>
      <p:ext uri="{BB962C8B-B14F-4D97-AF65-F5344CB8AC3E}">
        <p14:creationId xmlns:p14="http://schemas.microsoft.com/office/powerpoint/2010/main" val="29828868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Discussion: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Role of Gender (Fischer &amp; Arnold, 1994)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Differences in Employment Circumstances (Speck &amp; Elliot, 1997)</a:t>
            </a:r>
          </a:p>
          <a:p>
            <a:endParaRPr lang="en-GB" dirty="0"/>
          </a:p>
          <a:p>
            <a:r>
              <a:rPr lang="en-GB" dirty="0"/>
              <a:t>Ineffective Condition Parameters (Lunt &amp; Livingstone, 1994)</a:t>
            </a:r>
          </a:p>
          <a:p>
            <a:endParaRPr lang="en-GB" dirty="0"/>
          </a:p>
          <a:p>
            <a:r>
              <a:rPr lang="en-GB" dirty="0"/>
              <a:t>Therefore, Study Cannot be Generalized.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B45A48-8EF7-4646-BE85-135065E7D3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8320" y="4600135"/>
            <a:ext cx="3785480" cy="1892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612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87" y="314620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Discussion: 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387" y="2365937"/>
            <a:ext cx="10515600" cy="3303343"/>
          </a:xfrm>
        </p:spPr>
        <p:txBody>
          <a:bodyPr/>
          <a:lstStyle/>
          <a:p>
            <a:r>
              <a:rPr lang="en-GB" dirty="0"/>
              <a:t>Attitudes towards Celebrity Endorsement through Personal Identification – Lifestyle (Byrne, Whitehead &amp; Breen, 2003).</a:t>
            </a:r>
          </a:p>
          <a:p>
            <a:endParaRPr lang="en-GB" dirty="0"/>
          </a:p>
          <a:p>
            <a:r>
              <a:rPr lang="en-GB" dirty="0"/>
              <a:t>However, investigation into which personality traits promote consumer identification with a celebrity may lead to increased advertisement saturation.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833C9D-3CAA-4E67-8A3D-194BE412AD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9237" y="498135"/>
            <a:ext cx="2068797" cy="310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526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162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253" y="1253331"/>
            <a:ext cx="10515600" cy="4351338"/>
          </a:xfrm>
        </p:spPr>
        <p:txBody>
          <a:bodyPr/>
          <a:lstStyle/>
          <a:p>
            <a:r>
              <a:rPr lang="en-GB" dirty="0"/>
              <a:t>This study supported that Young Age was predictive of more positive advertisement attitudes.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did not support that the Income Brackets used were predictive or that there was an interaction effect.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Finally, significance was not found among any of these factors.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3B2F1-9F41-46D7-96FF-185E6CDC39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7052" y="4929926"/>
            <a:ext cx="2590801" cy="16295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629383A-E187-4B62-9F40-A7817042A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47" y="4994031"/>
            <a:ext cx="2966962" cy="1526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1588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4E790-0781-4B02-8A9A-73F403530B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Byrne, A., Whitehead, M., &amp; Breen, S. (2003). The naked truth of celebrity endorsement. </a:t>
            </a:r>
            <a:r>
              <a:rPr lang="en-GB" i="1" dirty="0"/>
              <a:t>British Food Journal</a:t>
            </a:r>
            <a:r>
              <a:rPr lang="en-GB" dirty="0"/>
              <a:t>, </a:t>
            </a:r>
            <a:r>
              <a:rPr lang="en-GB" i="1" dirty="0"/>
              <a:t>105</a:t>
            </a:r>
            <a:r>
              <a:rPr lang="en-GB" dirty="0"/>
              <a:t>(4/5), 288-296.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Choi, S. M., &amp; </a:t>
            </a:r>
            <a:r>
              <a:rPr lang="en-GB" dirty="0" err="1"/>
              <a:t>Rifon</a:t>
            </a:r>
            <a:r>
              <a:rPr lang="en-GB" dirty="0"/>
              <a:t>, N. J. (2012). It is a match: The impact of congruence between celebrity image and consumer ideal self on endorsement effectiveness. </a:t>
            </a:r>
            <a:r>
              <a:rPr lang="en-GB" i="1" dirty="0"/>
              <a:t>Psychology &amp; Marketing</a:t>
            </a:r>
            <a:r>
              <a:rPr lang="en-GB" dirty="0"/>
              <a:t>, </a:t>
            </a:r>
            <a:r>
              <a:rPr lang="en-GB" i="1" dirty="0"/>
              <a:t>29</a:t>
            </a:r>
            <a:r>
              <a:rPr lang="en-GB" dirty="0"/>
              <a:t>(9), 639-650.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Erikson, E. (1968). Youth: Identity and crisis. </a:t>
            </a:r>
            <a:r>
              <a:rPr lang="en-GB" i="1" dirty="0"/>
              <a:t>New York, NY: WW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Fischer, E., &amp; Arnold, S. J. (1994). Sex, gender identity, gender role attitudes, and consumer </a:t>
            </a:r>
            <a:r>
              <a:rPr lang="en-GB" dirty="0" err="1"/>
              <a:t>behavior</a:t>
            </a:r>
            <a:r>
              <a:rPr lang="en-GB" dirty="0"/>
              <a:t>. </a:t>
            </a:r>
            <a:r>
              <a:rPr lang="en-GB" i="1" dirty="0"/>
              <a:t>Psychology &amp; Marketing</a:t>
            </a:r>
            <a:r>
              <a:rPr lang="en-GB" dirty="0"/>
              <a:t>, </a:t>
            </a:r>
            <a:r>
              <a:rPr lang="en-GB" i="1" dirty="0"/>
              <a:t>11</a:t>
            </a:r>
            <a:r>
              <a:rPr lang="en-GB" dirty="0"/>
              <a:t>(2), 163-182.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701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Pt.2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B3EDBD-8811-4632-9A39-BC1C170936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Furrow, J. L., King, P. E., &amp; White, K. (2004). Religion and positive youth development: Identity, meaning, and prosocial concerns. </a:t>
            </a:r>
            <a:r>
              <a:rPr lang="en-GB" i="1" dirty="0"/>
              <a:t>Applied Developmental Science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(1), 17-26.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Gwinner</a:t>
            </a:r>
            <a:r>
              <a:rPr lang="en-GB" dirty="0"/>
              <a:t>, K. (1997). A model of image creation and image transfer in event sponsorship. </a:t>
            </a:r>
            <a:r>
              <a:rPr lang="en-GB" i="1" dirty="0"/>
              <a:t>International marketing review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(3), 145-158.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Lunt, P., &amp; Livingstone, S. (1996). Rethinking the focus group in media and communications research. </a:t>
            </a:r>
            <a:r>
              <a:rPr lang="en-GB" i="1" dirty="0"/>
              <a:t>Journal of communication</a:t>
            </a:r>
            <a:r>
              <a:rPr lang="en-GB" dirty="0"/>
              <a:t>, </a:t>
            </a:r>
            <a:r>
              <a:rPr lang="en-GB" i="1" dirty="0"/>
              <a:t>46</a:t>
            </a:r>
            <a:r>
              <a:rPr lang="en-GB" dirty="0"/>
              <a:t>(2), 79-98.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McCracken, G. (1986). Culture and consumption: A theoretical account of the structure and movement of the cultural meaning of consumer goods. </a:t>
            </a:r>
            <a:r>
              <a:rPr lang="en-GB" i="1" dirty="0"/>
              <a:t>Journal of consumer research</a:t>
            </a:r>
            <a:r>
              <a:rPr lang="en-GB" dirty="0"/>
              <a:t>, </a:t>
            </a:r>
            <a:r>
              <a:rPr lang="en-GB" i="1" dirty="0"/>
              <a:t>13</a:t>
            </a:r>
            <a:r>
              <a:rPr lang="en-GB" dirty="0"/>
              <a:t>(1), 71-84.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5585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4A331-70F2-4726-9CFC-00FF9E768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 Pt.3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095F9-D5DD-47D9-87C0-27D3E621A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Miciak</a:t>
            </a:r>
            <a:r>
              <a:rPr lang="en-GB" dirty="0"/>
              <a:t>, A. R., &amp; Shanklin, W. L. (1994). Choosing celebrity endorsers. </a:t>
            </a:r>
            <a:r>
              <a:rPr lang="en-GB" i="1" dirty="0"/>
              <a:t>Marketing Management</a:t>
            </a:r>
            <a:r>
              <a:rPr lang="en-GB" dirty="0"/>
              <a:t>, </a:t>
            </a:r>
            <a:r>
              <a:rPr lang="en-GB" i="1" dirty="0"/>
              <a:t>3</a:t>
            </a:r>
            <a:r>
              <a:rPr lang="en-GB" dirty="0"/>
              <a:t>(3), 50.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Speck, P. S., &amp; Elliott, M. T. (1997). Predictors of advertising avoidance in print and broadcast media. </a:t>
            </a:r>
            <a:r>
              <a:rPr lang="en-GB" i="1" dirty="0"/>
              <a:t>Journal of Advertising</a:t>
            </a:r>
            <a:r>
              <a:rPr lang="en-GB" dirty="0"/>
              <a:t>, </a:t>
            </a:r>
            <a:r>
              <a:rPr lang="en-GB" i="1" dirty="0"/>
              <a:t>26</a:t>
            </a:r>
            <a:r>
              <a:rPr lang="en-GB" dirty="0"/>
              <a:t>(3), 61-76.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Till, B. D., &amp; </a:t>
            </a:r>
            <a:r>
              <a:rPr lang="en-GB" dirty="0" err="1"/>
              <a:t>Busler</a:t>
            </a:r>
            <a:r>
              <a:rPr lang="en-GB" dirty="0"/>
              <a:t>, M. (2000). The match-up hypothesis: Physical attractiveness, expertise, and the role of fit on brand attitude, purchase intent and brand beliefs. </a:t>
            </a:r>
            <a:r>
              <a:rPr lang="en-GB" i="1" dirty="0"/>
              <a:t>Journal of advertising</a:t>
            </a:r>
            <a:r>
              <a:rPr lang="en-GB" dirty="0"/>
              <a:t>, </a:t>
            </a:r>
            <a:r>
              <a:rPr lang="en-GB" i="1" dirty="0"/>
              <a:t>29</a:t>
            </a:r>
            <a:r>
              <a:rPr lang="en-GB" dirty="0"/>
              <a:t>(3), 1-13.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714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1365</Words>
  <Application>Microsoft Office PowerPoint</Application>
  <PresentationFormat>Widescreen</PresentationFormat>
  <Paragraphs>228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Times New Roman</vt:lpstr>
      <vt:lpstr>Office Theme</vt:lpstr>
      <vt:lpstr>Attitude Differences in Celebrity Endorsed Advertisement.</vt:lpstr>
      <vt:lpstr>Introduction</vt:lpstr>
      <vt:lpstr>Super Bowl 50 Kia Advertisement 2016</vt:lpstr>
      <vt:lpstr>Literature Review</vt:lpstr>
      <vt:lpstr>Literature Review Pt.2</vt:lpstr>
      <vt:lpstr>Rationale and Hypothesis</vt:lpstr>
      <vt:lpstr>Methods: Design &amp; Variables</vt:lpstr>
      <vt:lpstr>Methods: Procedure</vt:lpstr>
      <vt:lpstr>Methods: Ethics</vt:lpstr>
      <vt:lpstr>Results</vt:lpstr>
      <vt:lpstr>Results</vt:lpstr>
      <vt:lpstr>Results</vt:lpstr>
      <vt:lpstr>Results</vt:lpstr>
      <vt:lpstr>Discussion</vt:lpstr>
      <vt:lpstr>Discussion: Implications</vt:lpstr>
      <vt:lpstr>Discussion: Limitations</vt:lpstr>
      <vt:lpstr>Discussion: Future Research</vt:lpstr>
      <vt:lpstr>Conclusion</vt:lpstr>
      <vt:lpstr>References</vt:lpstr>
      <vt:lpstr>References Pt.2</vt:lpstr>
      <vt:lpstr>References Pt.3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Attitude Differences in Celebrity Endorsed Advertisement.</dc:title>
  <dc:creator>John Morgan Rhys</dc:creator>
  <cp:lastModifiedBy>John Morgan Rhys</cp:lastModifiedBy>
  <cp:revision>431</cp:revision>
  <dcterms:created xsi:type="dcterms:W3CDTF">2018-04-29T10:23:01Z</dcterms:created>
  <dcterms:modified xsi:type="dcterms:W3CDTF">2018-05-01T00:51:47Z</dcterms:modified>
</cp:coreProperties>
</file>