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17"/>
  </p:notesMasterIdLst>
  <p:sldIdLst>
    <p:sldId id="256" r:id="rId2"/>
    <p:sldId id="257" r:id="rId3"/>
    <p:sldId id="258" r:id="rId4"/>
    <p:sldId id="259" r:id="rId5"/>
    <p:sldId id="260" r:id="rId6"/>
    <p:sldId id="269" r:id="rId7"/>
    <p:sldId id="261" r:id="rId8"/>
    <p:sldId id="262" r:id="rId9"/>
    <p:sldId id="263" r:id="rId10"/>
    <p:sldId id="264" r:id="rId11"/>
    <p:sldId id="265" r:id="rId12"/>
    <p:sldId id="266" r:id="rId13"/>
    <p:sldId id="270" r:id="rId14"/>
    <p:sldId id="267"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64BA33-6759-EFAC-39F1-94FE92B12B5B}" v="171" dt="2023-08-08T19:04:53.541"/>
    <p1510:client id="{B43E3D0B-7364-D264-7EA2-4545C1A2C1A5}" v="227" dt="2023-08-03T15:59:25.7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0131" autoAdjust="0"/>
  </p:normalViewPr>
  <p:slideViewPr>
    <p:cSldViewPr snapToGrid="0">
      <p:cViewPr>
        <p:scale>
          <a:sx n="50" d="100"/>
          <a:sy n="50" d="100"/>
        </p:scale>
        <p:origin x="1934" y="3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5EC97B-E345-4845-B4E1-AE27E596B52E}" type="datetimeFigureOut">
              <a:rPr lang="en-IN" smtClean="0"/>
              <a:t>08-08-2023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4F13CE-31F0-4282-9EAB-D5863C955B61}" type="slidenum">
              <a:rPr lang="en-IN" smtClean="0"/>
              <a:t>‹#›</a:t>
            </a:fld>
            <a:endParaRPr lang="en-IN"/>
          </a:p>
        </p:txBody>
      </p:sp>
    </p:spTree>
    <p:extLst>
      <p:ext uri="{BB962C8B-B14F-4D97-AF65-F5344CB8AC3E}">
        <p14:creationId xmlns:p14="http://schemas.microsoft.com/office/powerpoint/2010/main" val="2782541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Task 1 ( Presentation) </a:t>
            </a:r>
          </a:p>
          <a:p>
            <a:pPr algn="just">
              <a:lnSpc>
                <a:spcPct val="200000"/>
              </a:lnSpc>
              <a:spcBef>
                <a:spcPts val="1800"/>
              </a:spcBef>
              <a:spcAft>
                <a:spcPts val="600"/>
              </a:spcAft>
            </a:pPr>
            <a:r>
              <a:rPr lang="en-IN" sz="1800" b="1" dirty="0">
                <a:effectLst/>
                <a:latin typeface="Times New Roman" panose="02020603050405020304" pitchFamily="18" charset="0"/>
                <a:cs typeface="Arial" panose="020B0604020202020204" pitchFamily="34" charset="0"/>
              </a:rPr>
              <a:t>Introduction</a:t>
            </a: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presentation introduces a project plan to build a canteen within the premises of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Froster</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Cross Plc to avail various facilities for the employees of the company. The title of the project will be coined defining its aim, and objectives as well in the presentation. Each stage of the project will be introduced that includes initiation, planning, execution and finally closure. The initiation stage will explore the project's aim along with its scope and deliverables. The next stage will add planning about stakeholders, resources, probable risks and cost along with the timeline of the project. The execution period of the project will be demonstrated with its closure. Finally, the research methodology of the project will be determined by its importance within the presentation.</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B4F13CE-31F0-4282-9EAB-D5863C955B61}" type="slidenum">
              <a:rPr lang="en-IN" smtClean="0"/>
              <a:t>3</a:t>
            </a:fld>
            <a:endParaRPr lang="en-IN"/>
          </a:p>
        </p:txBody>
      </p:sp>
    </p:spTree>
    <p:extLst>
      <p:ext uri="{BB962C8B-B14F-4D97-AF65-F5344CB8AC3E}">
        <p14:creationId xmlns:p14="http://schemas.microsoft.com/office/powerpoint/2010/main" val="570018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800"/>
              </a:spcBef>
              <a:spcAft>
                <a:spcPts val="600"/>
              </a:spcAft>
            </a:pPr>
            <a:r>
              <a:rPr lang="en-IN" sz="1800" b="1" dirty="0">
                <a:effectLst/>
                <a:latin typeface="Times New Roman" panose="02020603050405020304" pitchFamily="18" charset="0"/>
                <a:cs typeface="Arial" panose="020B0604020202020204" pitchFamily="34" charset="0"/>
              </a:rPr>
              <a:t>Project Title </a:t>
            </a: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construction of a canteen within the workplace of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Froster</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Cross Plc for employee wellbeing.</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spcBef>
                <a:spcPts val="1800"/>
              </a:spcBef>
              <a:spcAft>
                <a:spcPts val="600"/>
              </a:spcAft>
            </a:pPr>
            <a:r>
              <a:rPr lang="en-IN" sz="1800" b="1" dirty="0">
                <a:effectLst/>
                <a:latin typeface="Times New Roman" panose="02020603050405020304" pitchFamily="18" charset="0"/>
                <a:cs typeface="Arial" panose="020B0604020202020204" pitchFamily="34" charset="0"/>
              </a:rPr>
              <a:t>Overview of the project </a:t>
            </a: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project is about making a canteen that will be beneficial for the employees of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Froster</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Cross Plc. As the employees face problems during their lunch, the canteen will provide a healthy environment with quality foods to maintain their health and safety. Accessing such facilities, the company will be able to retain more employees in their firm. During the operation of the project, a healthy relationship between the employees and management will be healthy to meet the objectives of the project without any hindrance. The project will be executed following the proper methodology and work breakdown structure to have effective operation of the project.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B4F13CE-31F0-4282-9EAB-D5863C955B61}" type="slidenum">
              <a:rPr lang="en-IN" smtClean="0"/>
              <a:t>4</a:t>
            </a:fld>
            <a:endParaRPr lang="en-IN"/>
          </a:p>
        </p:txBody>
      </p:sp>
    </p:spTree>
    <p:extLst>
      <p:ext uri="{BB962C8B-B14F-4D97-AF65-F5344CB8AC3E}">
        <p14:creationId xmlns:p14="http://schemas.microsoft.com/office/powerpoint/2010/main" val="28001190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800"/>
              </a:spcBef>
              <a:spcAft>
                <a:spcPts val="600"/>
              </a:spcAft>
            </a:pPr>
            <a:r>
              <a:rPr lang="en-IN" sz="1800" b="1" dirty="0">
                <a:effectLst/>
                <a:latin typeface="Times New Roman" panose="02020603050405020304" pitchFamily="18" charset="0"/>
                <a:cs typeface="Arial" panose="020B0604020202020204" pitchFamily="34" charset="0"/>
              </a:rPr>
              <a:t>An explanation of each stage of the PLC that applies to canteen construction project </a:t>
            </a:r>
          </a:p>
          <a:p>
            <a:pPr algn="just">
              <a:lnSpc>
                <a:spcPct val="200000"/>
              </a:lnSpc>
            </a:pPr>
            <a:r>
              <a:rPr lang="en-IN" sz="1800" b="1" u="sng"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Initiation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b="1"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Aim</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aim of the project is to build a canteen in the office premises of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Froster</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Cross Plc to retain employees for the growth of the company.</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b="1"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Objectives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1.To create a project plan for Foster Cross Plc commonly accessible canteen for the company employees for their better health and psychological condition.</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2. To identify the core stakeholders, necessary resources and potential risk involved in the construction of canteen within Foster Cross Plc premises.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3. To complete the project based on the evaluated timeline and meeting the employees and service expectations.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b="1"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Scope</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Project scope refers to the way to make boundaries for the project and determine the exact goal of the project with its deadlines and deliverables of the project. The scope of the present project is to form a canteen for the enhancement of the company by holding loyal employees for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Froster</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Cross Plc. The construction of the project needs a proper project plan that will demonstrate the requirements for the formation of a well-structured canteen. The implementation of the project plan requires different stakeholders and various resources that will be outlined by the project with supporting documents and the research methodology of the project.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B4F13CE-31F0-4282-9EAB-D5863C955B61}" type="slidenum">
              <a:rPr lang="en-IN" smtClean="0"/>
              <a:t>5</a:t>
            </a:fld>
            <a:endParaRPr lang="en-IN"/>
          </a:p>
        </p:txBody>
      </p:sp>
    </p:spTree>
    <p:extLst>
      <p:ext uri="{BB962C8B-B14F-4D97-AF65-F5344CB8AC3E}">
        <p14:creationId xmlns:p14="http://schemas.microsoft.com/office/powerpoint/2010/main" val="576736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Deliverables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Deliverable refers to the outcome of any project including the construction project for the canteen. Through the project, the management of the organisation will be able to find potential stakeholders including investors, suppliers and experts. Resources for construction will allow the company to gain knowledge of construction materials. Additionally, the risk assessment will allow the management of the firm to the probable risks that may obstruct the progression of the project and to the extent the growth of the company itself. Finally, a well-structured canteen will be a part of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Froster</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Cross Plc.</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B4F13CE-31F0-4282-9EAB-D5863C955B61}" type="slidenum">
              <a:rPr lang="en-IN" smtClean="0"/>
              <a:t>6</a:t>
            </a:fld>
            <a:endParaRPr lang="en-IN"/>
          </a:p>
        </p:txBody>
      </p:sp>
    </p:spTree>
    <p:extLst>
      <p:ext uri="{BB962C8B-B14F-4D97-AF65-F5344CB8AC3E}">
        <p14:creationId xmlns:p14="http://schemas.microsoft.com/office/powerpoint/2010/main" val="12393877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u="sng"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Planning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b="1" i="1"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Stakeholders  Analysis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Stakeholders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Nature</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Significance</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Project Manager</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Internal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The project manager of the firm will guide the entire project guiding the team and supervising the operation of the project </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(Alexander, 2023)</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Workers and project team</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Internal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Workers and project teams are required to build the canteen on the office premises </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err="1">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constructionplacements</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2023)</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The effective performance of workers and skilled strategy and planning made by the project team will smooth the implementation of the project.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Suppliers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External</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Potential suppliers will provide the required raw materials for the construction of the canteen </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err="1">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designingbuildings</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2022)</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Essentials products are also delivered on time by the suppliers.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Staff/Customers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External(here, internal)</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The needs and preferences of the staff of the organisation will be prioritised in the project's plan as the purpose of the project is to satisfy the staff of the organisation,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Froster</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Cross Plc.</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Investors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Internal/external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Potential investors are required to meet the need for funds.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B4F13CE-31F0-4282-9EAB-D5863C955B61}" type="slidenum">
              <a:rPr lang="en-IN" smtClean="0"/>
              <a:t>7</a:t>
            </a:fld>
            <a:endParaRPr lang="en-IN"/>
          </a:p>
        </p:txBody>
      </p:sp>
    </p:spTree>
    <p:extLst>
      <p:ext uri="{BB962C8B-B14F-4D97-AF65-F5344CB8AC3E}">
        <p14:creationId xmlns:p14="http://schemas.microsoft.com/office/powerpoint/2010/main" val="28805191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t>Resources analysis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Resources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Impact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Requirement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Legal formalities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High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The manufacturing firm is required to meet all the legal formalities to construct an EBAH restaurant.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Raw materials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High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The requirements of the raw materials are high to complete the restaurant project work. The contractor needs to use good-quality materials to make the project sustainable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contractscounsel</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2023)</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B4F13CE-31F0-4282-9EAB-D5863C955B61}" type="slidenum">
              <a:rPr lang="en-IN" smtClean="0"/>
              <a:t>8</a:t>
            </a:fld>
            <a:endParaRPr lang="en-IN"/>
          </a:p>
        </p:txBody>
      </p:sp>
    </p:spTree>
    <p:extLst>
      <p:ext uri="{BB962C8B-B14F-4D97-AF65-F5344CB8AC3E}">
        <p14:creationId xmlns:p14="http://schemas.microsoft.com/office/powerpoint/2010/main" val="10555512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Risk Assessment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Expected risks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Description</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Mitigation ways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Critical Legal Risk</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Froster</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Cross Plc will be responsible for any quality issues in the food served in the canteen. The health of the employees may get affected by poor-quality foods that pose legal risks.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management of the firm should be aware of the food quality to avoid any unnecessary legal issues.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Environmental issues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Environmental issues might happen at the time of construction </a:t>
            </a:r>
            <a:r>
              <a:rPr lang="en-US"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safetystratus</a:t>
            </a:r>
            <a:r>
              <a:rPr lang="en-US"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2023)</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time of the construction will be chosen after analysing the weather condition.</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Employees’ Injuries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Employees may be injured during the time of construction.</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Safety measures should be strict to avoid any accidents in the workplace.</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b="1"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Cost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Expense Category</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Estimated cost</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Initial Setup expenses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8,000</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Renovation cost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3,000</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License</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1,500</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Inventory</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3,500</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Marketing</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3,200</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Contingency</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2,000</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Utilities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700</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Supplies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1,100</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Staff Wages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6,100</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Miscellaneous expenses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300</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Total</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29,400</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B4F13CE-31F0-4282-9EAB-D5863C955B61}" type="slidenum">
              <a:rPr lang="en-IN" smtClean="0"/>
              <a:t>9</a:t>
            </a:fld>
            <a:endParaRPr lang="en-IN"/>
          </a:p>
        </p:txBody>
      </p:sp>
    </p:spTree>
    <p:extLst>
      <p:ext uri="{BB962C8B-B14F-4D97-AF65-F5344CB8AC3E}">
        <p14:creationId xmlns:p14="http://schemas.microsoft.com/office/powerpoint/2010/main" val="30329048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Timeline</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b="1"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Critical Path</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B4F13CE-31F0-4282-9EAB-D5863C955B61}" type="slidenum">
              <a:rPr lang="en-IN" smtClean="0"/>
              <a:t>10</a:t>
            </a:fld>
            <a:endParaRPr lang="en-IN"/>
          </a:p>
        </p:txBody>
      </p:sp>
    </p:spTree>
    <p:extLst>
      <p:ext uri="{BB962C8B-B14F-4D97-AF65-F5344CB8AC3E}">
        <p14:creationId xmlns:p14="http://schemas.microsoft.com/office/powerpoint/2010/main" val="21075524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u="sng"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Execution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Later, completing the planning phase, the operation of the project will begin and it is the main part of the whole project.  The execution stage of the project refers to the stage that executes the plan made by the management of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Froster</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Cross Plc. The execution stage is the application of all activities planned already by the organisation. People employed by the company will cautiously take action in a systematic way to ensure the construction of the canteen. All the resources required for the specific formation will be used with the awareness of expected problems. The project manager will be dutiful enough during the construction to meet the objectives of the project.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b="1" u="sng"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Closure</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Closure stage of the project announces the ending of the project fulfilling all the criteria of the project plan. The project will be closed after completing all the stages and checking each aspect of the project. The project manager will ensure the quality of the construction and all the different aspects of the project. The salaries of the workers and others will have to be paid based on their job. All unused resources will be stored in a secure place for future use. Most importantly, the construction of the canteen will be completed maintaining all the requirements of the organisation. All the supporting documents that will announce the end of the entire project will be signed by the respective authorities. Consequently, the organisation will be able to meet the aim of the project by building the canteen in the office premises.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B4F13CE-31F0-4282-9EAB-D5863C955B61}" type="slidenum">
              <a:rPr lang="en-IN" smtClean="0"/>
              <a:t>11</a:t>
            </a:fld>
            <a:endParaRPr lang="en-IN"/>
          </a:p>
        </p:txBody>
      </p:sp>
    </p:spTree>
    <p:extLst>
      <p:ext uri="{BB962C8B-B14F-4D97-AF65-F5344CB8AC3E}">
        <p14:creationId xmlns:p14="http://schemas.microsoft.com/office/powerpoint/2010/main" val="13897096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B4F13CE-31F0-4282-9EAB-D5863C955B61}" type="slidenum">
              <a:rPr lang="en-IN" smtClean="0"/>
              <a:t>12</a:t>
            </a:fld>
            <a:endParaRPr lang="en-IN"/>
          </a:p>
        </p:txBody>
      </p:sp>
    </p:spTree>
    <p:extLst>
      <p:ext uri="{BB962C8B-B14F-4D97-AF65-F5344CB8AC3E}">
        <p14:creationId xmlns:p14="http://schemas.microsoft.com/office/powerpoint/2010/main" val="11266778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800"/>
              </a:spcBef>
              <a:spcAft>
                <a:spcPts val="600"/>
              </a:spcAft>
            </a:pPr>
            <a:r>
              <a:rPr lang="en-IN" sz="1800" b="1" dirty="0">
                <a:effectLst/>
                <a:latin typeface="Times New Roman" panose="02020603050405020304" pitchFamily="18" charset="0"/>
                <a:cs typeface="Arial" panose="020B0604020202020204" pitchFamily="34" charset="0"/>
              </a:rPr>
              <a:t>Used tools in this project</a:t>
            </a: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Some tools are used in the project to increase the clarity of the project. The critical path is one of those tools that is incorporated into the project to define the priority of the essential tasks </a:t>
            </a:r>
            <a:r>
              <a:rPr lang="en-US"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(Chron, 2021)</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The tool also outlines the schedule of the project and determines the budget. Another tool applied in the project is a work breakdown structure that helps the different stakeholders break the tasks into smaller pieces. The research methodology and the tools are beneficial for the application of the project plan.</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B4F13CE-31F0-4282-9EAB-D5863C955B61}" type="slidenum">
              <a:rPr lang="en-IN" smtClean="0"/>
              <a:t>13</a:t>
            </a:fld>
            <a:endParaRPr lang="en-IN"/>
          </a:p>
        </p:txBody>
      </p:sp>
    </p:spTree>
    <p:extLst>
      <p:ext uri="{BB962C8B-B14F-4D97-AF65-F5344CB8AC3E}">
        <p14:creationId xmlns:p14="http://schemas.microsoft.com/office/powerpoint/2010/main" val="14355069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800"/>
              </a:spcBef>
              <a:spcAft>
                <a:spcPts val="600"/>
              </a:spcAft>
            </a:pPr>
            <a:r>
              <a:rPr lang="en-IN" sz="1800" b="1" dirty="0">
                <a:effectLst/>
                <a:latin typeface="Times New Roman" panose="02020603050405020304" pitchFamily="18" charset="0"/>
                <a:cs typeface="Arial" panose="020B0604020202020204" pitchFamily="34" charset="0"/>
              </a:rPr>
              <a:t>Conclusion</a:t>
            </a: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presentation has been made to highlight the key points of the following report regarding the construction of the canteen on the premises of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Froster</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Cross Plc. It has been divided into further stages in which the aim and objectives of the project have been explored. The planning stage has discussed the stakeholders required for the implementation of the project. The necessary resources have also been discussed to support the project. Risks that may create disturbance in the progress of the project have been sorted out with its mitigation strategy. The execution stage along with the closure phase of the project has been mentioned. Finally, the Prince2 research methodology and required tools have been introduced with their role in the project.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B4F13CE-31F0-4282-9EAB-D5863C955B61}" type="slidenum">
              <a:rPr lang="en-IN" smtClean="0"/>
              <a:t>14</a:t>
            </a:fld>
            <a:endParaRPr lang="en-IN"/>
          </a:p>
        </p:txBody>
      </p:sp>
    </p:spTree>
    <p:extLst>
      <p:ext uri="{BB962C8B-B14F-4D97-AF65-F5344CB8AC3E}">
        <p14:creationId xmlns:p14="http://schemas.microsoft.com/office/powerpoint/2010/main" val="19738508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References</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Alexander, M., (2023). What is a project manager? The lead role for project success. [Online] Available at: https://www.cio.com/article/230682/what-is-a-project-manager-the-lead-role-for-project-success.html [Accessed 22 July 2023].</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Malsam</a:t>
            </a:r>
            <a:r>
              <a:rPr lang="en-IN" sz="1800" dirty="0">
                <a:effectLst/>
                <a:latin typeface="Times New Roman" panose="02020603050405020304" pitchFamily="18" charset="0"/>
                <a:ea typeface="Arial" panose="020B0604020202020204" pitchFamily="34" charset="0"/>
                <a:cs typeface="Arial" panose="020B0604020202020204" pitchFamily="34" charset="0"/>
              </a:rPr>
              <a:t>., (2021). What Is PRINCE2? Principles, Aspects, Roles &amp; Processes. [Online]  Available at: https://www.projectmanager.com/blog/prince2-methodology [Accessed 22 July 2023].</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Chron, (2021). Advantages of the Critical Path Method. [Online] Available at: https://smallbusiness.chron.com/advantages-critical-path-method-69421.html [Accessed 22 July 2023].</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constructionplacements</a:t>
            </a:r>
            <a:r>
              <a:rPr lang="en-IN" sz="1800" dirty="0">
                <a:effectLst/>
                <a:latin typeface="Times New Roman" panose="02020603050405020304" pitchFamily="18" charset="0"/>
                <a:ea typeface="Arial" panose="020B0604020202020204" pitchFamily="34" charset="0"/>
                <a:cs typeface="Arial" panose="020B0604020202020204" pitchFamily="34" charset="0"/>
              </a:rPr>
              <a:t>, (2023). Importance of Construction Safety Management. [Online] Available at: https://www.constructionplacements.com/construction-safety-management/ [Accessed 22 July 2023].</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constructionplacements</a:t>
            </a:r>
            <a:r>
              <a:rPr lang="en-IN" sz="1800" dirty="0">
                <a:effectLst/>
                <a:latin typeface="Times New Roman" panose="02020603050405020304" pitchFamily="18" charset="0"/>
                <a:ea typeface="Arial" panose="020B0604020202020204" pitchFamily="34" charset="0"/>
                <a:cs typeface="Arial" panose="020B0604020202020204" pitchFamily="34" charset="0"/>
              </a:rPr>
              <a:t>, (2023). What is Construction Worker? Their Roles &amp; Responsibilities. [Online] Available at: https://www.constructionplacements.com/construction-worker/#:~:text=Construction%20workers%20are%20an%20essential,on%20time%20and%20within%20budget. [Accessed 22 July 2023].</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designingbuildings</a:t>
            </a:r>
            <a:r>
              <a:rPr lang="en-IN" sz="1800" dirty="0">
                <a:effectLst/>
                <a:latin typeface="Times New Roman" panose="02020603050405020304" pitchFamily="18" charset="0"/>
                <a:ea typeface="Arial" panose="020B0604020202020204" pitchFamily="34" charset="0"/>
                <a:cs typeface="Arial" panose="020B0604020202020204" pitchFamily="34" charset="0"/>
              </a:rPr>
              <a:t>, (2022). Suppliers for design and construction. [Online] Available at: https://www.designingbuildings.co.uk/wiki/Suppliers_for_design_and_construction [Accessed 22 July 2023].</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Lewis, J., (2023). The Advantages of a Budget Within a Project. [Online] Available at: https://smallbusiness.chron.com/advantages-budget-within-project-26134.html [Accessed 22 July 2023].</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safetystratus</a:t>
            </a:r>
            <a:r>
              <a:rPr lang="en-IN" sz="1800" dirty="0">
                <a:effectLst/>
                <a:latin typeface="Times New Roman" panose="02020603050405020304" pitchFamily="18" charset="0"/>
                <a:ea typeface="Arial" panose="020B0604020202020204" pitchFamily="34" charset="0"/>
                <a:cs typeface="Arial" panose="020B0604020202020204" pitchFamily="34" charset="0"/>
              </a:rPr>
              <a:t>, (2023). Environmental Concerns for Construction Projects. [Online] Available at: https://www.safetystratus.com/blog/environmental-concerns-for-construction-projects/ [Accessed 22 July 2023].</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Westland, J., (2021). Top 10 Project Management Methodologies: An Overview. [Online]  Available at: https://www.projectmanager.com/blog/project-management-methodology#:~:text=What%20Is%20a%20Project%20Management,work%20while%20facilitating%20team%20collaboration. [Accessed 22 July 2023].</a:t>
            </a:r>
          </a:p>
          <a:p>
            <a:endParaRPr lang="en-IN" dirty="0"/>
          </a:p>
        </p:txBody>
      </p:sp>
      <p:sp>
        <p:nvSpPr>
          <p:cNvPr id="4" name="Slide Number Placeholder 3"/>
          <p:cNvSpPr>
            <a:spLocks noGrp="1"/>
          </p:cNvSpPr>
          <p:nvPr>
            <p:ph type="sldNum" sz="quarter" idx="5"/>
          </p:nvPr>
        </p:nvSpPr>
        <p:spPr/>
        <p:txBody>
          <a:bodyPr/>
          <a:lstStyle/>
          <a:p>
            <a:fld id="{5B4F13CE-31F0-4282-9EAB-D5863C955B61}" type="slidenum">
              <a:rPr lang="en-IN" smtClean="0"/>
              <a:t>15</a:t>
            </a:fld>
            <a:endParaRPr lang="en-IN"/>
          </a:p>
        </p:txBody>
      </p:sp>
    </p:spTree>
    <p:extLst>
      <p:ext uri="{BB962C8B-B14F-4D97-AF65-F5344CB8AC3E}">
        <p14:creationId xmlns:p14="http://schemas.microsoft.com/office/powerpoint/2010/main" val="1231447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450C76-D5C8-4A23-8CE1-83C7F44C9C88}" type="datetimeFigureOut">
              <a:rPr lang="en-IN" smtClean="0"/>
              <a:t>08-08-2023</a:t>
            </a:fld>
            <a:endParaRPr lang="en-IN"/>
          </a:p>
        </p:txBody>
      </p:sp>
      <p:sp>
        <p:nvSpPr>
          <p:cNvPr id="5" name="Footer Placeholder 4"/>
          <p:cNvSpPr>
            <a:spLocks noGrp="1"/>
          </p:cNvSpPr>
          <p:nvPr>
            <p:ph type="ftr" sz="quarter" idx="11"/>
          </p:nvPr>
        </p:nvSpPr>
        <p:spPr>
          <a:xfrm>
            <a:off x="2416500" y="329307"/>
            <a:ext cx="4973915" cy="309201"/>
          </a:xfrm>
        </p:spPr>
        <p:txBody>
          <a:bodyPr/>
          <a:lstStyle/>
          <a:p>
            <a:endParaRPr lang="en-IN"/>
          </a:p>
        </p:txBody>
      </p:sp>
      <p:sp>
        <p:nvSpPr>
          <p:cNvPr id="6" name="Slide Number Placeholder 5"/>
          <p:cNvSpPr>
            <a:spLocks noGrp="1"/>
          </p:cNvSpPr>
          <p:nvPr>
            <p:ph type="sldNum" sz="quarter" idx="12"/>
          </p:nvPr>
        </p:nvSpPr>
        <p:spPr>
          <a:xfrm>
            <a:off x="1437664" y="798973"/>
            <a:ext cx="811019" cy="503578"/>
          </a:xfrm>
        </p:spPr>
        <p:txBody>
          <a:bodyPr/>
          <a:lstStyle/>
          <a:p>
            <a:fld id="{E77D3C02-C47B-43C1-8EFD-3937806A89A7}" type="slidenum">
              <a:rPr lang="en-IN" smtClean="0"/>
              <a:t>‹#›</a:t>
            </a:fld>
            <a:endParaRPr lang="en-IN"/>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741570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450C76-D5C8-4A23-8CE1-83C7F44C9C88}" type="datetimeFigureOut">
              <a:rPr lang="en-IN" smtClean="0"/>
              <a:t>08-08-2023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77D3C02-C47B-43C1-8EFD-3937806A89A7}" type="slidenum">
              <a:rPr lang="en-IN" smtClean="0"/>
              <a:t>‹#›</a:t>
            </a:fld>
            <a:endParaRPr lang="en-IN"/>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885096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450C76-D5C8-4A23-8CE1-83C7F44C9C88}" type="datetimeFigureOut">
              <a:rPr lang="en-IN" smtClean="0"/>
              <a:t>08-08-2023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77D3C02-C47B-43C1-8EFD-3937806A89A7}" type="slidenum">
              <a:rPr lang="en-IN" smtClean="0"/>
              <a:t>‹#›</a:t>
            </a:fld>
            <a:endParaRPr lang="en-IN"/>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6087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3450C76-D5C8-4A23-8CE1-83C7F44C9C88}" type="datetimeFigureOut">
              <a:rPr lang="en-IN" smtClean="0"/>
              <a:t>08-08-2023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77D3C02-C47B-43C1-8EFD-3937806A89A7}" type="slidenum">
              <a:rPr lang="en-IN" smtClean="0"/>
              <a:t>‹#›</a:t>
            </a:fld>
            <a:endParaRPr lang="en-IN"/>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34160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3450C76-D5C8-4A23-8CE1-83C7F44C9C88}" type="datetimeFigureOut">
              <a:rPr lang="en-IN" smtClean="0"/>
              <a:t>08-08-2023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77D3C02-C47B-43C1-8EFD-3937806A89A7}" type="slidenum">
              <a:rPr lang="en-IN" smtClean="0"/>
              <a:t>‹#›</a:t>
            </a:fld>
            <a:endParaRPr lang="en-IN"/>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88906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3450C76-D5C8-4A23-8CE1-83C7F44C9C88}" type="datetimeFigureOut">
              <a:rPr lang="en-IN" smtClean="0"/>
              <a:t>08-08-2023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77D3C02-C47B-43C1-8EFD-3937806A89A7}" type="slidenum">
              <a:rPr lang="en-IN" smtClean="0"/>
              <a:t>‹#›</a:t>
            </a:fld>
            <a:endParaRPr lang="en-IN"/>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04153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450C76-D5C8-4A23-8CE1-83C7F44C9C88}" type="datetimeFigureOut">
              <a:rPr lang="en-IN" smtClean="0"/>
              <a:t>08-08-2023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E77D3C02-C47B-43C1-8EFD-3937806A89A7}" type="slidenum">
              <a:rPr lang="en-IN" smtClean="0"/>
              <a:t>‹#›</a:t>
            </a:fld>
            <a:endParaRPr lang="en-IN"/>
          </a:p>
        </p:txBody>
      </p:sp>
    </p:spTree>
    <p:extLst>
      <p:ext uri="{BB962C8B-B14F-4D97-AF65-F5344CB8AC3E}">
        <p14:creationId xmlns:p14="http://schemas.microsoft.com/office/powerpoint/2010/main" val="908745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450C76-D5C8-4A23-8CE1-83C7F44C9C88}" type="datetimeFigureOut">
              <a:rPr lang="en-IN" smtClean="0"/>
              <a:t>08-08-2023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77D3C02-C47B-43C1-8EFD-3937806A89A7}" type="slidenum">
              <a:rPr lang="en-IN" smtClean="0"/>
              <a:t>‹#›</a:t>
            </a:fld>
            <a:endParaRPr lang="en-IN"/>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45281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23450C76-D5C8-4A23-8CE1-83C7F44C9C88}" type="datetimeFigureOut">
              <a:rPr lang="en-IN" smtClean="0"/>
              <a:t>08-08-2023</a:t>
            </a:fld>
            <a:endParaRPr lang="en-IN"/>
          </a:p>
        </p:txBody>
      </p:sp>
      <p:sp>
        <p:nvSpPr>
          <p:cNvPr id="6" name="Footer Placeholder 5"/>
          <p:cNvSpPr>
            <a:spLocks noGrp="1"/>
          </p:cNvSpPr>
          <p:nvPr>
            <p:ph type="ftr" sz="quarter" idx="11"/>
          </p:nvPr>
        </p:nvSpPr>
        <p:spPr>
          <a:xfrm>
            <a:off x="1447382" y="318640"/>
            <a:ext cx="5541004" cy="320931"/>
          </a:xfrm>
        </p:spPr>
        <p:txBody>
          <a:bodyPr/>
          <a:lstStyle/>
          <a:p>
            <a:endParaRPr lang="en-IN"/>
          </a:p>
        </p:txBody>
      </p:sp>
      <p:sp>
        <p:nvSpPr>
          <p:cNvPr id="7" name="Slide Number Placeholder 6"/>
          <p:cNvSpPr>
            <a:spLocks noGrp="1"/>
          </p:cNvSpPr>
          <p:nvPr>
            <p:ph type="sldNum" sz="quarter" idx="12"/>
          </p:nvPr>
        </p:nvSpPr>
        <p:spPr/>
        <p:txBody>
          <a:bodyPr/>
          <a:lstStyle/>
          <a:p>
            <a:fld id="{E77D3C02-C47B-43C1-8EFD-3937806A89A7}" type="slidenum">
              <a:rPr lang="en-IN" smtClean="0"/>
              <a:t>‹#›</a:t>
            </a:fld>
            <a:endParaRPr lang="en-IN"/>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902031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450C76-D5C8-4A23-8CE1-83C7F44C9C88}" type="datetimeFigureOut">
              <a:rPr lang="en-IN" smtClean="0"/>
              <a:t>08-08-2023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77D3C02-C47B-43C1-8EFD-3937806A89A7}" type="slidenum">
              <a:rPr lang="en-IN" smtClean="0"/>
              <a:t>‹#›</a:t>
            </a:fld>
            <a:endParaRPr lang="en-IN"/>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65113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450C76-D5C8-4A23-8CE1-83C7F44C9C88}" type="datetimeFigureOut">
              <a:rPr lang="en-IN" smtClean="0"/>
              <a:t>08-08-2023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77D3C02-C47B-43C1-8EFD-3937806A89A7}" type="slidenum">
              <a:rPr lang="en-IN" smtClean="0"/>
              <a:t>‹#›</a:t>
            </a:fld>
            <a:endParaRPr lang="en-IN"/>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65467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23450C76-D5C8-4A23-8CE1-83C7F44C9C88}" type="datetimeFigureOut">
              <a:rPr lang="en-IN" smtClean="0"/>
              <a:t>08-08-2023</a:t>
            </a:fld>
            <a:endParaRPr lang="en-IN"/>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77D3C02-C47B-43C1-8EFD-3937806A89A7}" type="slidenum">
              <a:rPr lang="en-IN" smtClean="0"/>
              <a:t>‹#›</a:t>
            </a:fld>
            <a:endParaRPr lang="en-IN"/>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919413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D83DF6B-F90A-274E-44F2-C6E19294CF82}"/>
              </a:ext>
            </a:extLst>
          </p:cNvPr>
          <p:cNvSpPr txBox="1"/>
          <p:nvPr/>
        </p:nvSpPr>
        <p:spPr>
          <a:xfrm>
            <a:off x="7350190" y="4653256"/>
            <a:ext cx="6097554" cy="400110"/>
          </a:xfrm>
          <a:prstGeom prst="rect">
            <a:avLst/>
          </a:prstGeom>
          <a:noFill/>
        </p:spPr>
        <p:txBody>
          <a:bodyPr wrap="square">
            <a:spAutoFit/>
          </a:bodyPr>
          <a:lstStyle/>
          <a:p>
            <a:r>
              <a:rPr lang="en-IN" sz="2000" b="1" dirty="0">
                <a:effectLst/>
                <a:latin typeface="Times New Roman" panose="02020603050405020304" pitchFamily="18" charset="0"/>
                <a:ea typeface="Arial" panose="020B0604020202020204" pitchFamily="34" charset="0"/>
              </a:rPr>
              <a:t>Managing Projects in the Organisation</a:t>
            </a:r>
            <a:endParaRPr lang="en-IN" sz="2000" dirty="0"/>
          </a:p>
        </p:txBody>
      </p:sp>
      <p:sp>
        <p:nvSpPr>
          <p:cNvPr id="7" name="TextBox 6">
            <a:extLst>
              <a:ext uri="{FF2B5EF4-FFF2-40B4-BE49-F238E27FC236}">
                <a16:creationId xmlns:a16="http://schemas.microsoft.com/office/drawing/2014/main" id="{DC923839-A028-BB52-0BFF-303CC9D3E3F6}"/>
              </a:ext>
            </a:extLst>
          </p:cNvPr>
          <p:cNvSpPr txBox="1"/>
          <p:nvPr/>
        </p:nvSpPr>
        <p:spPr>
          <a:xfrm>
            <a:off x="169462" y="4649425"/>
            <a:ext cx="6722706" cy="1843069"/>
          </a:xfrm>
          <a:prstGeom prst="rect">
            <a:avLst/>
          </a:prstGeom>
          <a:noFill/>
        </p:spPr>
        <p:txBody>
          <a:bodyPr wrap="square" lIns="91440" tIns="45720" rIns="91440" bIns="45720" anchor="t">
            <a:spAutoFit/>
          </a:bodyPr>
          <a:lstStyle/>
          <a:p>
            <a:pPr algn="ctr">
              <a:lnSpc>
                <a:spcPct val="150000"/>
              </a:lnSpc>
            </a:pPr>
            <a:r>
              <a:rPr lang="en-IN" sz="1200" b="1" dirty="0">
                <a:latin typeface="Times New Roman"/>
                <a:ea typeface="Arial" panose="020B0604020202020204" pitchFamily="34" charset="0"/>
                <a:cs typeface="Times New Roman"/>
              </a:rPr>
              <a:t>Students</a:t>
            </a:r>
            <a:r>
              <a:rPr lang="en-IN" sz="1200" b="1" dirty="0">
                <a:effectLst/>
                <a:latin typeface="Times New Roman"/>
                <a:ea typeface="Arial" panose="020B0604020202020204" pitchFamily="34" charset="0"/>
                <a:cs typeface="Times New Roman"/>
              </a:rPr>
              <a:t> </a:t>
            </a:r>
            <a:r>
              <a:rPr lang="en-IN" sz="1200" b="1" dirty="0">
                <a:latin typeface="Times New Roman"/>
                <a:ea typeface="Arial" panose="020B0604020202020204" pitchFamily="34" charset="0"/>
                <a:cs typeface="Times New Roman"/>
              </a:rPr>
              <a:t>Name:</a:t>
            </a:r>
            <a:endParaRPr lang="en-IN" sz="1200">
              <a:latin typeface="Times New Roman"/>
              <a:ea typeface="Arial" panose="020B0604020202020204" pitchFamily="34" charset="0"/>
              <a:cs typeface="Times New Roman"/>
            </a:endParaRPr>
          </a:p>
          <a:p>
            <a:pPr algn="ctr">
              <a:lnSpc>
                <a:spcPct val="150000"/>
              </a:lnSpc>
            </a:pPr>
            <a:r>
              <a:rPr lang="en-IN" sz="1200" b="1" dirty="0">
                <a:latin typeface="Times New Roman"/>
                <a:ea typeface="Arial" panose="020B0604020202020204" pitchFamily="34" charset="0"/>
                <a:cs typeface="Times New Roman"/>
              </a:rPr>
              <a:t>Alexandra </a:t>
            </a:r>
            <a:r>
              <a:rPr lang="en-IN" sz="1200" b="1" err="1">
                <a:latin typeface="Times New Roman"/>
                <a:ea typeface="Arial" panose="020B0604020202020204" pitchFamily="34" charset="0"/>
                <a:cs typeface="Times New Roman"/>
              </a:rPr>
              <a:t>Avadani</a:t>
            </a:r>
            <a:r>
              <a:rPr lang="en-IN" sz="1200" b="1" dirty="0">
                <a:latin typeface="Times New Roman"/>
                <a:ea typeface="Arial" panose="020B0604020202020204" pitchFamily="34" charset="0"/>
                <a:cs typeface="Times New Roman"/>
              </a:rPr>
              <a:t> 2111890</a:t>
            </a:r>
            <a:endParaRPr lang="en-IN" sz="1200" b="1" dirty="0">
              <a:effectLst/>
              <a:latin typeface="Times New Roman"/>
              <a:ea typeface="Arial" panose="020B0604020202020204" pitchFamily="34" charset="0"/>
              <a:cs typeface="Times New Roman"/>
            </a:endParaRPr>
          </a:p>
          <a:p>
            <a:pPr algn="ctr">
              <a:lnSpc>
                <a:spcPct val="150000"/>
              </a:lnSpc>
            </a:pPr>
            <a:r>
              <a:rPr lang="en-IN" sz="1200" b="1" dirty="0">
                <a:latin typeface="Times New Roman"/>
                <a:cs typeface="Times New Roman"/>
              </a:rPr>
              <a:t>Gabriela Madalina Ciobanu 2111891</a:t>
            </a:r>
          </a:p>
          <a:p>
            <a:pPr algn="ctr">
              <a:lnSpc>
                <a:spcPct val="150000"/>
              </a:lnSpc>
            </a:pPr>
            <a:r>
              <a:rPr lang="en-IN" sz="1200" b="1" dirty="0">
                <a:latin typeface="Times New Roman"/>
                <a:ea typeface="Arial" panose="020B0604020202020204" pitchFamily="34" charset="0"/>
                <a:cs typeface="Times New Roman"/>
              </a:rPr>
              <a:t>Mirabela Dafina Lungu 2111136</a:t>
            </a:r>
            <a:endParaRPr lang="en-IN" sz="1200" b="1" dirty="0">
              <a:latin typeface="Times New Roman" panose="02020603050405020304" pitchFamily="18" charset="0"/>
              <a:ea typeface="Arial" panose="020B0604020202020204" pitchFamily="34" charset="0"/>
              <a:cs typeface="Times New Roman"/>
            </a:endParaRPr>
          </a:p>
          <a:p>
            <a:pPr algn="ctr">
              <a:lnSpc>
                <a:spcPct val="150000"/>
              </a:lnSpc>
            </a:pPr>
            <a:r>
              <a:rPr lang="en-IN" sz="1200" b="1" dirty="0">
                <a:latin typeface="Times New Roman"/>
                <a:ea typeface="Arial" panose="020B0604020202020204" pitchFamily="34" charset="0"/>
                <a:cs typeface="Times New Roman"/>
              </a:rPr>
              <a:t>Octavia Alexandra Dumitrascu 2111135</a:t>
            </a:r>
            <a:endParaRPr lang="en-IN" sz="1200" b="1" dirty="0">
              <a:latin typeface="Times New Roman" panose="02020603050405020304" pitchFamily="18" charset="0"/>
              <a:ea typeface="Arial" panose="020B0604020202020204" pitchFamily="34" charset="0"/>
              <a:cs typeface="Times New Roman"/>
            </a:endParaRPr>
          </a:p>
          <a:p>
            <a:pPr algn="ctr">
              <a:lnSpc>
                <a:spcPct val="150000"/>
              </a:lnSpc>
            </a:pPr>
            <a:endParaRPr lang="en-IN" b="1" dirty="0">
              <a:latin typeface="Times New Roman" panose="02020603050405020304" pitchFamily="18" charset="0"/>
              <a:ea typeface="Arial" panose="020B0604020202020204" pitchFamily="34" charset="0"/>
              <a:cs typeface="Times New Roman"/>
            </a:endParaRPr>
          </a:p>
        </p:txBody>
      </p:sp>
      <p:pic>
        <p:nvPicPr>
          <p:cNvPr id="1028" name="Picture 4" descr="Baldrige for Project Management | NIST">
            <a:extLst>
              <a:ext uri="{FF2B5EF4-FFF2-40B4-BE49-F238E27FC236}">
                <a16:creationId xmlns:a16="http://schemas.microsoft.com/office/drawing/2014/main" id="{CE09CB33-C698-AAEC-33E6-CF962BBD2297}"/>
              </a:ext>
            </a:extLst>
          </p:cNvPr>
          <p:cNvPicPr>
            <a:picLocks noChangeAspect="1" noChangeArrowheads="1"/>
          </p:cNvPicPr>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89695" cy="456836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9401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30B57CE-B40C-0BF7-3E3D-F0206A79AE3F}"/>
              </a:ext>
            </a:extLst>
          </p:cNvPr>
          <p:cNvSpPr txBox="1"/>
          <p:nvPr/>
        </p:nvSpPr>
        <p:spPr>
          <a:xfrm>
            <a:off x="729206" y="2092140"/>
            <a:ext cx="10579260" cy="3730317"/>
          </a:xfrm>
          <a:prstGeom prst="rect">
            <a:avLst/>
          </a:prstGeom>
          <a:noFill/>
        </p:spPr>
        <p:txBody>
          <a:bodyPr wrap="square">
            <a:spAutoFit/>
          </a:bodyPr>
          <a:lstStyle/>
          <a:p>
            <a:pPr>
              <a:lnSpc>
                <a:spcPct val="150000"/>
              </a:lnSpc>
            </a:pPr>
            <a:r>
              <a:rPr lang="en-US" sz="2000" dirty="0">
                <a:latin typeface="Times New Roman" panose="02020603050405020304" pitchFamily="18" charset="0"/>
                <a:cs typeface="Times New Roman" panose="02020603050405020304" pitchFamily="18" charset="0"/>
              </a:rPr>
              <a:t>Introduction………………………………………………………………………………………..3</a:t>
            </a:r>
          </a:p>
          <a:p>
            <a:pPr>
              <a:lnSpc>
                <a:spcPct val="150000"/>
              </a:lnSpc>
            </a:pPr>
            <a:r>
              <a:rPr lang="en-US" sz="2000" dirty="0">
                <a:latin typeface="Times New Roman" panose="02020603050405020304" pitchFamily="18" charset="0"/>
                <a:cs typeface="Times New Roman" panose="02020603050405020304" pitchFamily="18" charset="0"/>
              </a:rPr>
              <a:t>Project Title………………………………………………………………………………………..4</a:t>
            </a:r>
          </a:p>
          <a:p>
            <a:pPr>
              <a:lnSpc>
                <a:spcPct val="150000"/>
              </a:lnSpc>
            </a:pPr>
            <a:r>
              <a:rPr lang="en-US" sz="2000" dirty="0">
                <a:latin typeface="Times New Roman" panose="02020603050405020304" pitchFamily="18" charset="0"/>
                <a:cs typeface="Times New Roman" panose="02020603050405020304" pitchFamily="18" charset="0"/>
              </a:rPr>
              <a:t>Overview of the project…………………………………………………………………………....4</a:t>
            </a:r>
          </a:p>
          <a:p>
            <a:pPr>
              <a:lnSpc>
                <a:spcPct val="150000"/>
              </a:lnSpc>
            </a:pPr>
            <a:r>
              <a:rPr lang="en-US" sz="2000" dirty="0">
                <a:latin typeface="Times New Roman" panose="02020603050405020304" pitchFamily="18" charset="0"/>
                <a:cs typeface="Times New Roman" panose="02020603050405020304" pitchFamily="18" charset="0"/>
              </a:rPr>
              <a:t>Explaining each stage of the PLC that applies in this project……………………………………5-11</a:t>
            </a:r>
          </a:p>
          <a:p>
            <a:pPr>
              <a:lnSpc>
                <a:spcPct val="150000"/>
              </a:lnSpc>
            </a:pPr>
            <a:r>
              <a:rPr lang="en-US" sz="2000" dirty="0">
                <a:latin typeface="Times New Roman" panose="02020603050405020304" pitchFamily="18" charset="0"/>
                <a:cs typeface="Times New Roman" panose="02020603050405020304" pitchFamily="18" charset="0"/>
              </a:rPr>
              <a:t>Analysis of the project methodologies ……………………………………………………………12</a:t>
            </a:r>
          </a:p>
          <a:p>
            <a:pPr>
              <a:lnSpc>
                <a:spcPct val="150000"/>
              </a:lnSpc>
            </a:pPr>
            <a:r>
              <a:rPr lang="en-US" sz="2000" dirty="0">
                <a:latin typeface="Times New Roman" panose="02020603050405020304" pitchFamily="18" charset="0"/>
                <a:cs typeface="Times New Roman" panose="02020603050405020304" pitchFamily="18" charset="0"/>
              </a:rPr>
              <a:t>Used tools in this project………………………………………………………………………….13</a:t>
            </a:r>
          </a:p>
          <a:p>
            <a:pPr>
              <a:lnSpc>
                <a:spcPct val="150000"/>
              </a:lnSpc>
            </a:pPr>
            <a:r>
              <a:rPr lang="en-US" sz="2000" dirty="0">
                <a:latin typeface="Times New Roman" panose="02020603050405020304" pitchFamily="18" charset="0"/>
                <a:cs typeface="Times New Roman" panose="02020603050405020304" pitchFamily="18" charset="0"/>
              </a:rPr>
              <a:t>Conclusion………………………………………………………………………………………..14</a:t>
            </a:r>
          </a:p>
          <a:p>
            <a:pPr>
              <a:lnSpc>
                <a:spcPct val="150000"/>
              </a:lnSpc>
            </a:pPr>
            <a:r>
              <a:rPr lang="en-US" sz="2000" dirty="0">
                <a:latin typeface="Times New Roman" panose="02020603050405020304" pitchFamily="18" charset="0"/>
                <a:cs typeface="Times New Roman" panose="02020603050405020304" pitchFamily="18" charset="0"/>
              </a:rPr>
              <a:t>References………………………………………………………………………………………...15</a:t>
            </a:r>
          </a:p>
        </p:txBody>
      </p:sp>
      <p:sp>
        <p:nvSpPr>
          <p:cNvPr id="7" name="TextBox 6">
            <a:extLst>
              <a:ext uri="{FF2B5EF4-FFF2-40B4-BE49-F238E27FC236}">
                <a16:creationId xmlns:a16="http://schemas.microsoft.com/office/drawing/2014/main" id="{D0785359-9350-538E-B88F-4AE6D0A7005D}"/>
              </a:ext>
            </a:extLst>
          </p:cNvPr>
          <p:cNvSpPr txBox="1"/>
          <p:nvPr/>
        </p:nvSpPr>
        <p:spPr>
          <a:xfrm>
            <a:off x="4004841" y="729206"/>
            <a:ext cx="6331352" cy="646331"/>
          </a:xfrm>
          <a:prstGeom prst="rect">
            <a:avLst/>
          </a:prstGeom>
          <a:noFill/>
        </p:spPr>
        <p:txBody>
          <a:bodyPr wrap="square" rtlCol="0">
            <a:spAutoFit/>
          </a:bodyPr>
          <a:lstStyle/>
          <a:p>
            <a:r>
              <a:rPr lang="en-IN" sz="3600" b="1" dirty="0">
                <a:latin typeface="Times New Roman" panose="02020603050405020304" pitchFamily="18" charset="0"/>
                <a:cs typeface="Times New Roman" panose="02020603050405020304" pitchFamily="18" charset="0"/>
              </a:rPr>
              <a:t>Table Of Content</a:t>
            </a:r>
          </a:p>
        </p:txBody>
      </p:sp>
    </p:spTree>
    <p:extLst>
      <p:ext uri="{BB962C8B-B14F-4D97-AF65-F5344CB8AC3E}">
        <p14:creationId xmlns:p14="http://schemas.microsoft.com/office/powerpoint/2010/main" val="2878095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46310BC-6DF0-F7FF-6D25-A42E79FC88E4}"/>
              </a:ext>
            </a:extLst>
          </p:cNvPr>
          <p:cNvSpPr txBox="1"/>
          <p:nvPr/>
        </p:nvSpPr>
        <p:spPr>
          <a:xfrm>
            <a:off x="4411048" y="936672"/>
            <a:ext cx="6097554" cy="584775"/>
          </a:xfrm>
          <a:prstGeom prst="rect">
            <a:avLst/>
          </a:prstGeom>
          <a:noFill/>
        </p:spPr>
        <p:txBody>
          <a:bodyPr wrap="square">
            <a:spAutoFit/>
          </a:bodyPr>
          <a:lstStyle/>
          <a:p>
            <a:pPr algn="just">
              <a:spcBef>
                <a:spcPts val="1800"/>
              </a:spcBef>
              <a:spcAft>
                <a:spcPts val="600"/>
              </a:spcAft>
            </a:pPr>
            <a:r>
              <a:rPr lang="en-IN" sz="3200" b="1" dirty="0">
                <a:effectLst/>
                <a:latin typeface="Times New Roman" panose="02020603050405020304" pitchFamily="18" charset="0"/>
                <a:cs typeface="Arial" panose="020B0604020202020204" pitchFamily="34" charset="0"/>
              </a:rPr>
              <a:t>Introduction </a:t>
            </a:r>
          </a:p>
        </p:txBody>
      </p:sp>
      <p:sp>
        <p:nvSpPr>
          <p:cNvPr id="7" name="TextBox 6">
            <a:extLst>
              <a:ext uri="{FF2B5EF4-FFF2-40B4-BE49-F238E27FC236}">
                <a16:creationId xmlns:a16="http://schemas.microsoft.com/office/drawing/2014/main" id="{0337F245-DBB7-2169-68CB-EA2AA4F8CA3E}"/>
              </a:ext>
            </a:extLst>
          </p:cNvPr>
          <p:cNvSpPr txBox="1"/>
          <p:nvPr/>
        </p:nvSpPr>
        <p:spPr>
          <a:xfrm>
            <a:off x="4954555" y="2182105"/>
            <a:ext cx="7237445" cy="584775"/>
          </a:xfrm>
          <a:prstGeom prst="rect">
            <a:avLst/>
          </a:prstGeom>
          <a:noFill/>
        </p:spPr>
        <p:txBody>
          <a:bodyPr wrap="square">
            <a:spAutoFit/>
          </a:bodyPr>
          <a:lstStyle/>
          <a:p>
            <a:pPr marL="285750" indent="-285750" algn="just">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The presentation introduces a project plan to build a canteen within the premises of </a:t>
            </a:r>
            <a:r>
              <a:rPr lang="en-US" sz="1600" dirty="0" err="1">
                <a:effectLst/>
                <a:latin typeface="Times New Roman" panose="02020603050405020304" pitchFamily="18" charset="0"/>
                <a:ea typeface="Times New Roman" panose="02020603050405020304" pitchFamily="18" charset="0"/>
              </a:rPr>
              <a:t>Froster</a:t>
            </a:r>
            <a:r>
              <a:rPr lang="en-US" sz="1600" dirty="0">
                <a:effectLst/>
                <a:latin typeface="Times New Roman" panose="02020603050405020304" pitchFamily="18" charset="0"/>
                <a:ea typeface="Times New Roman" panose="02020603050405020304" pitchFamily="18" charset="0"/>
              </a:rPr>
              <a:t> Cross Plc to avail various facilities for the employees of the company.</a:t>
            </a:r>
            <a:endParaRPr lang="en-IN" sz="1600" dirty="0"/>
          </a:p>
        </p:txBody>
      </p:sp>
      <p:sp>
        <p:nvSpPr>
          <p:cNvPr id="9" name="TextBox 8">
            <a:extLst>
              <a:ext uri="{FF2B5EF4-FFF2-40B4-BE49-F238E27FC236}">
                <a16:creationId xmlns:a16="http://schemas.microsoft.com/office/drawing/2014/main" id="{4A244F2D-D017-2059-A8F4-A62D8BCFB589}"/>
              </a:ext>
            </a:extLst>
          </p:cNvPr>
          <p:cNvSpPr txBox="1"/>
          <p:nvPr/>
        </p:nvSpPr>
        <p:spPr>
          <a:xfrm>
            <a:off x="4954555" y="3706968"/>
            <a:ext cx="7305868" cy="584775"/>
          </a:xfrm>
          <a:prstGeom prst="rect">
            <a:avLst/>
          </a:prstGeom>
          <a:noFill/>
        </p:spPr>
        <p:txBody>
          <a:bodyPr wrap="square">
            <a:spAutoFit/>
          </a:bodyPr>
          <a:lstStyle/>
          <a:p>
            <a:pPr marL="285750" indent="-285750" algn="just">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The initiation stage will explore the project's aim along with its scope and deliverables.</a:t>
            </a:r>
            <a:endParaRPr lang="en-IN" sz="1600" dirty="0"/>
          </a:p>
        </p:txBody>
      </p:sp>
      <p:sp>
        <p:nvSpPr>
          <p:cNvPr id="11" name="TextBox 10">
            <a:extLst>
              <a:ext uri="{FF2B5EF4-FFF2-40B4-BE49-F238E27FC236}">
                <a16:creationId xmlns:a16="http://schemas.microsoft.com/office/drawing/2014/main" id="{9E62F14B-15D1-C508-8510-63B6E26E067E}"/>
              </a:ext>
            </a:extLst>
          </p:cNvPr>
          <p:cNvSpPr txBox="1"/>
          <p:nvPr/>
        </p:nvSpPr>
        <p:spPr>
          <a:xfrm>
            <a:off x="4954555" y="5231832"/>
            <a:ext cx="7237444" cy="584775"/>
          </a:xfrm>
          <a:prstGeom prst="rect">
            <a:avLst/>
          </a:prstGeom>
          <a:noFill/>
        </p:spPr>
        <p:txBody>
          <a:bodyPr wrap="square">
            <a:spAutoFit/>
          </a:bodyPr>
          <a:lstStyle/>
          <a:p>
            <a:pPr marL="285750" indent="-285750" algn="just">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Finally, the research methodology of the project will be determined by its importance within the presentation.</a:t>
            </a:r>
            <a:endParaRPr lang="en-IN" sz="1400" dirty="0">
              <a:effectLst/>
              <a:latin typeface="Arial" panose="020B0604020202020204" pitchFamily="34" charset="0"/>
              <a:ea typeface="Arial" panose="020B0604020202020204" pitchFamily="34" charset="0"/>
            </a:endParaRPr>
          </a:p>
        </p:txBody>
      </p:sp>
      <p:pic>
        <p:nvPicPr>
          <p:cNvPr id="2" name="Picture 2" descr="Singapore Changi Airport Staff Canteen at Terminal 2">
            <a:extLst>
              <a:ext uri="{FF2B5EF4-FFF2-40B4-BE49-F238E27FC236}">
                <a16:creationId xmlns:a16="http://schemas.microsoft.com/office/drawing/2014/main" id="{ABE7F257-FFB2-00AC-3CBC-A2A22C2814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9839" y="2577298"/>
            <a:ext cx="4121209" cy="255256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88A099B-2689-828B-BFAE-F5B75B049237}"/>
              </a:ext>
            </a:extLst>
          </p:cNvPr>
          <p:cNvSpPr txBox="1"/>
          <p:nvPr/>
        </p:nvSpPr>
        <p:spPr>
          <a:xfrm>
            <a:off x="1485547" y="5332777"/>
            <a:ext cx="6175092" cy="230832"/>
          </a:xfrm>
          <a:prstGeom prst="rect">
            <a:avLst/>
          </a:prstGeom>
          <a:noFill/>
        </p:spPr>
        <p:txBody>
          <a:bodyPr wrap="square">
            <a:spAutoFit/>
          </a:bodyPr>
          <a:lstStyle/>
          <a:p>
            <a:r>
              <a:rPr lang="en-IN" sz="900" dirty="0">
                <a:solidFill>
                  <a:srgbClr val="222222"/>
                </a:solidFill>
                <a:effectLst/>
                <a:latin typeface="Times New Roman" panose="02020603050405020304" pitchFamily="18" charset="0"/>
                <a:ea typeface="Times New Roman" panose="02020603050405020304" pitchFamily="18" charset="0"/>
              </a:rPr>
              <a:t> </a:t>
            </a:r>
            <a:r>
              <a:rPr lang="en-US" sz="900" dirty="0">
                <a:solidFill>
                  <a:srgbClr val="222222"/>
                </a:solidFill>
                <a:effectLst/>
                <a:latin typeface="Times New Roman" panose="02020603050405020304" pitchFamily="18" charset="0"/>
                <a:ea typeface="Times New Roman" panose="02020603050405020304" pitchFamily="18" charset="0"/>
              </a:rPr>
              <a:t>(Alexander, 2023)</a:t>
            </a:r>
            <a:endParaRPr lang="en-IN" sz="900" dirty="0"/>
          </a:p>
        </p:txBody>
      </p:sp>
      <p:sp>
        <p:nvSpPr>
          <p:cNvPr id="3" name="TextBox 2">
            <a:extLst>
              <a:ext uri="{FF2B5EF4-FFF2-40B4-BE49-F238E27FC236}">
                <a16:creationId xmlns:a16="http://schemas.microsoft.com/office/drawing/2014/main" id="{31C4F9CF-A14F-D482-B3E0-3A74CF9B257D}"/>
              </a:ext>
            </a:extLst>
          </p:cNvPr>
          <p:cNvSpPr txBox="1"/>
          <p:nvPr/>
        </p:nvSpPr>
        <p:spPr>
          <a:xfrm>
            <a:off x="296174" y="16677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IN"/>
              <a:t>Octavia Alexandra Dumitrascu 2111135</a:t>
            </a:r>
            <a:r>
              <a:rPr lang="en-US"/>
              <a:t>​</a:t>
            </a:r>
          </a:p>
        </p:txBody>
      </p:sp>
    </p:spTree>
    <p:extLst>
      <p:ext uri="{BB962C8B-B14F-4D97-AF65-F5344CB8AC3E}">
        <p14:creationId xmlns:p14="http://schemas.microsoft.com/office/powerpoint/2010/main" val="80229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DCD58F1-113D-8B23-65A8-D854F4201D99}"/>
              </a:ext>
            </a:extLst>
          </p:cNvPr>
          <p:cNvSpPr txBox="1"/>
          <p:nvPr/>
        </p:nvSpPr>
        <p:spPr>
          <a:xfrm>
            <a:off x="1736203" y="1933964"/>
            <a:ext cx="10914927" cy="369332"/>
          </a:xfrm>
          <a:prstGeom prst="rect">
            <a:avLst/>
          </a:prstGeom>
          <a:noFill/>
        </p:spPr>
        <p:txBody>
          <a:bodyPr wrap="square">
            <a:spAutoFit/>
          </a:bodyPr>
          <a:lstStyle/>
          <a:p>
            <a:pPr marL="285750" indent="-285750" algn="just">
              <a:spcBef>
                <a:spcPts val="1800"/>
              </a:spcBef>
              <a:spcAft>
                <a:spcPts val="60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construction of a canteen within the workplace of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Froster</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Cross Plc for employee wellbeing.</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10F17C90-E45C-A8D9-4DE0-4AC9162B106C}"/>
              </a:ext>
            </a:extLst>
          </p:cNvPr>
          <p:cNvSpPr txBox="1"/>
          <p:nvPr/>
        </p:nvSpPr>
        <p:spPr>
          <a:xfrm>
            <a:off x="4864262" y="1205053"/>
            <a:ext cx="6094070" cy="523220"/>
          </a:xfrm>
          <a:prstGeom prst="rect">
            <a:avLst/>
          </a:prstGeom>
          <a:noFill/>
        </p:spPr>
        <p:txBody>
          <a:bodyPr wrap="square">
            <a:spAutoFit/>
          </a:bodyPr>
          <a:lstStyle/>
          <a:p>
            <a:r>
              <a:rPr lang="en-IN" sz="2800" b="1" dirty="0">
                <a:effectLst/>
                <a:latin typeface="Times New Roman" panose="02020603050405020304" pitchFamily="18" charset="0"/>
                <a:cs typeface="Arial" panose="020B0604020202020204" pitchFamily="34" charset="0"/>
              </a:rPr>
              <a:t>Project </a:t>
            </a:r>
            <a:r>
              <a:rPr lang="en-IN" sz="2800" b="1" dirty="0">
                <a:latin typeface="Times New Roman" panose="02020603050405020304" pitchFamily="18" charset="0"/>
                <a:cs typeface="Arial" panose="020B0604020202020204" pitchFamily="34" charset="0"/>
              </a:rPr>
              <a:t>T</a:t>
            </a:r>
            <a:r>
              <a:rPr lang="en-IN" sz="2800" b="1" dirty="0">
                <a:effectLst/>
                <a:latin typeface="Times New Roman" panose="02020603050405020304" pitchFamily="18" charset="0"/>
                <a:cs typeface="Arial" panose="020B0604020202020204" pitchFamily="34" charset="0"/>
              </a:rPr>
              <a:t>itle</a:t>
            </a:r>
            <a:endParaRPr lang="en-IN" sz="2800" dirty="0"/>
          </a:p>
        </p:txBody>
      </p:sp>
      <p:sp>
        <p:nvSpPr>
          <p:cNvPr id="10" name="TextBox 9">
            <a:extLst>
              <a:ext uri="{FF2B5EF4-FFF2-40B4-BE49-F238E27FC236}">
                <a16:creationId xmlns:a16="http://schemas.microsoft.com/office/drawing/2014/main" id="{FB6BAC4E-FFD0-1B23-C0DB-3C2A5865DC7F}"/>
              </a:ext>
            </a:extLst>
          </p:cNvPr>
          <p:cNvSpPr txBox="1"/>
          <p:nvPr/>
        </p:nvSpPr>
        <p:spPr>
          <a:xfrm>
            <a:off x="7471460" y="3139543"/>
            <a:ext cx="6094070" cy="461665"/>
          </a:xfrm>
          <a:prstGeom prst="rect">
            <a:avLst/>
          </a:prstGeom>
          <a:noFill/>
        </p:spPr>
        <p:txBody>
          <a:bodyPr wrap="square">
            <a:spAutoFit/>
          </a:bodyPr>
          <a:lstStyle/>
          <a:p>
            <a:pPr algn="just">
              <a:spcBef>
                <a:spcPts val="1800"/>
              </a:spcBef>
              <a:spcAft>
                <a:spcPts val="600"/>
              </a:spcAft>
            </a:pPr>
            <a:r>
              <a:rPr lang="en-IN" sz="2400" b="1" dirty="0">
                <a:effectLst/>
                <a:latin typeface="Times New Roman" panose="02020603050405020304" pitchFamily="18" charset="0"/>
                <a:cs typeface="Arial" panose="020B0604020202020204" pitchFamily="34" charset="0"/>
              </a:rPr>
              <a:t>Overview of the project </a:t>
            </a:r>
          </a:p>
        </p:txBody>
      </p:sp>
      <p:sp>
        <p:nvSpPr>
          <p:cNvPr id="12" name="TextBox 11">
            <a:extLst>
              <a:ext uri="{FF2B5EF4-FFF2-40B4-BE49-F238E27FC236}">
                <a16:creationId xmlns:a16="http://schemas.microsoft.com/office/drawing/2014/main" id="{1AEE5F4B-FDAD-C4E2-6FD9-2CB00AD4FB40}"/>
              </a:ext>
            </a:extLst>
          </p:cNvPr>
          <p:cNvSpPr txBox="1"/>
          <p:nvPr/>
        </p:nvSpPr>
        <p:spPr>
          <a:xfrm>
            <a:off x="4294206" y="4119552"/>
            <a:ext cx="7897794" cy="584775"/>
          </a:xfrm>
          <a:prstGeom prst="rect">
            <a:avLst/>
          </a:prstGeom>
          <a:noFill/>
        </p:spPr>
        <p:txBody>
          <a:bodyPr wrap="square">
            <a:spAutoFit/>
          </a:bodyPr>
          <a:lstStyle/>
          <a:p>
            <a:pPr marL="285750" indent="-285750" algn="just">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The project is about making a canteen that will be beneficial for the employees of </a:t>
            </a:r>
            <a:r>
              <a:rPr lang="en-US" sz="1600" dirty="0" err="1">
                <a:effectLst/>
                <a:latin typeface="Times New Roman" panose="02020603050405020304" pitchFamily="18" charset="0"/>
                <a:ea typeface="Times New Roman" panose="02020603050405020304" pitchFamily="18" charset="0"/>
              </a:rPr>
              <a:t>Froster</a:t>
            </a:r>
            <a:r>
              <a:rPr lang="en-US" sz="1600" dirty="0">
                <a:effectLst/>
                <a:latin typeface="Times New Roman" panose="02020603050405020304" pitchFamily="18" charset="0"/>
                <a:ea typeface="Times New Roman" panose="02020603050405020304" pitchFamily="18" charset="0"/>
              </a:rPr>
              <a:t>   Cross Plc. </a:t>
            </a:r>
            <a:r>
              <a:rPr lang="en-IN" sz="1600" dirty="0">
                <a:effectLst/>
                <a:latin typeface="Times New Roman" panose="02020603050405020304" pitchFamily="18" charset="0"/>
                <a:ea typeface="Times New Roman" panose="02020603050405020304" pitchFamily="18" charset="0"/>
              </a:rPr>
              <a:t>.</a:t>
            </a:r>
            <a:endParaRPr lang="en-IN" sz="1600" dirty="0"/>
          </a:p>
        </p:txBody>
      </p:sp>
      <p:sp>
        <p:nvSpPr>
          <p:cNvPr id="3" name="TextBox 2">
            <a:extLst>
              <a:ext uri="{FF2B5EF4-FFF2-40B4-BE49-F238E27FC236}">
                <a16:creationId xmlns:a16="http://schemas.microsoft.com/office/drawing/2014/main" id="{A9D261E1-23F7-8FAB-36D5-4CA9C7D98937}"/>
              </a:ext>
            </a:extLst>
          </p:cNvPr>
          <p:cNvSpPr txBox="1"/>
          <p:nvPr/>
        </p:nvSpPr>
        <p:spPr>
          <a:xfrm>
            <a:off x="4294206" y="5279350"/>
            <a:ext cx="7897793" cy="584775"/>
          </a:xfrm>
          <a:prstGeom prst="rect">
            <a:avLst/>
          </a:prstGeom>
          <a:noFill/>
        </p:spPr>
        <p:txBody>
          <a:bodyPr wrap="square">
            <a:spAutoFit/>
          </a:bodyPr>
          <a:lstStyle/>
          <a:p>
            <a:pPr marL="285750" indent="-285750" algn="just">
              <a:buFont typeface="Arial" panose="020B0604020202020204" pitchFamily="34" charset="0"/>
              <a:buChar char="•"/>
            </a:pPr>
            <a:r>
              <a:rPr lang="en-IN" sz="16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project will be executed following the proper methodology and work breakdown structure to have effective operation of the project. </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4" name="Picture 2" descr="5 Ways to Upgrade Project Management Practices for 2022">
            <a:extLst>
              <a:ext uri="{FF2B5EF4-FFF2-40B4-BE49-F238E27FC236}">
                <a16:creationId xmlns:a16="http://schemas.microsoft.com/office/drawing/2014/main" id="{C075F827-E209-7760-86B5-CCFE15A430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792" y="3439465"/>
            <a:ext cx="3599726" cy="25297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61451734-6DB2-559E-940D-EA37BA83A6FF}"/>
              </a:ext>
            </a:extLst>
          </p:cNvPr>
          <p:cNvSpPr txBox="1"/>
          <p:nvPr/>
        </p:nvSpPr>
        <p:spPr>
          <a:xfrm>
            <a:off x="1012787" y="6125895"/>
            <a:ext cx="6782764" cy="261610"/>
          </a:xfrm>
          <a:prstGeom prst="rect">
            <a:avLst/>
          </a:prstGeom>
          <a:noFill/>
        </p:spPr>
        <p:txBody>
          <a:bodyPr wrap="square">
            <a:spAutoFit/>
          </a:bodyPr>
          <a:lstStyle/>
          <a:p>
            <a:r>
              <a:rPr lang="en-IN" sz="1100" dirty="0">
                <a:effectLst/>
                <a:latin typeface="Times New Roman" panose="02020603050405020304" pitchFamily="18" charset="0"/>
                <a:ea typeface="Times New Roman" panose="02020603050405020304" pitchFamily="18" charset="0"/>
              </a:rPr>
              <a:t> </a:t>
            </a:r>
            <a:r>
              <a:rPr lang="en-US" sz="1100" dirty="0">
                <a:effectLst/>
                <a:latin typeface="Times New Roman" panose="02020603050405020304" pitchFamily="18" charset="0"/>
                <a:ea typeface="Times New Roman" panose="02020603050405020304" pitchFamily="18" charset="0"/>
              </a:rPr>
              <a:t>(</a:t>
            </a:r>
            <a:r>
              <a:rPr lang="en-US" sz="1100" dirty="0" err="1">
                <a:effectLst/>
                <a:latin typeface="Times New Roman" panose="02020603050405020304" pitchFamily="18" charset="0"/>
                <a:ea typeface="Times New Roman" panose="02020603050405020304" pitchFamily="18" charset="0"/>
              </a:rPr>
              <a:t>constructionplacements</a:t>
            </a:r>
            <a:r>
              <a:rPr lang="en-US" sz="1100" dirty="0">
                <a:effectLst/>
                <a:latin typeface="Times New Roman" panose="02020603050405020304" pitchFamily="18" charset="0"/>
                <a:ea typeface="Times New Roman" panose="02020603050405020304" pitchFamily="18" charset="0"/>
              </a:rPr>
              <a:t>, 2023)</a:t>
            </a:r>
            <a:endParaRPr lang="en-IN" sz="1100" dirty="0"/>
          </a:p>
        </p:txBody>
      </p:sp>
      <p:sp>
        <p:nvSpPr>
          <p:cNvPr id="2" name="TextBox 1">
            <a:extLst>
              <a:ext uri="{FF2B5EF4-FFF2-40B4-BE49-F238E27FC236}">
                <a16:creationId xmlns:a16="http://schemas.microsoft.com/office/drawing/2014/main" id="{1DE2A00E-3139-5898-A388-8C91CFA8C2B2}"/>
              </a:ext>
            </a:extLst>
          </p:cNvPr>
          <p:cNvSpPr txBox="1"/>
          <p:nvPr/>
        </p:nvSpPr>
        <p:spPr>
          <a:xfrm>
            <a:off x="152400" y="13802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IN"/>
              <a:t>Octavia Alexandra Dumitrascu 2111135</a:t>
            </a:r>
            <a:r>
              <a:rPr lang="en-US"/>
              <a:t>​</a:t>
            </a:r>
          </a:p>
        </p:txBody>
      </p:sp>
    </p:spTree>
    <p:extLst>
      <p:ext uri="{BB962C8B-B14F-4D97-AF65-F5344CB8AC3E}">
        <p14:creationId xmlns:p14="http://schemas.microsoft.com/office/powerpoint/2010/main" val="2042124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86937BB-00E1-0808-0D29-B1F8E94B5216}"/>
              </a:ext>
            </a:extLst>
          </p:cNvPr>
          <p:cNvSpPr txBox="1"/>
          <p:nvPr/>
        </p:nvSpPr>
        <p:spPr>
          <a:xfrm>
            <a:off x="371893" y="721180"/>
            <a:ext cx="12099403" cy="461665"/>
          </a:xfrm>
          <a:prstGeom prst="rect">
            <a:avLst/>
          </a:prstGeom>
          <a:noFill/>
        </p:spPr>
        <p:txBody>
          <a:bodyPr wrap="square">
            <a:spAutoFit/>
          </a:bodyPr>
          <a:lstStyle/>
          <a:p>
            <a:pPr algn="just">
              <a:spcBef>
                <a:spcPts val="1800"/>
              </a:spcBef>
              <a:spcAft>
                <a:spcPts val="600"/>
              </a:spcAft>
            </a:pPr>
            <a:r>
              <a:rPr lang="en-US" sz="2400" b="1" dirty="0">
                <a:effectLst/>
                <a:latin typeface="Times New Roman" panose="02020603050405020304" pitchFamily="18" charset="0"/>
                <a:cs typeface="Arial" panose="020B0604020202020204" pitchFamily="34" charset="0"/>
              </a:rPr>
              <a:t>An explanation of each stage of the PLC that applies to canteen construction project </a:t>
            </a:r>
            <a:endParaRPr lang="en-IN" sz="2400" b="1" dirty="0">
              <a:effectLst/>
              <a:latin typeface="Times New Roman" panose="02020603050405020304" pitchFamily="18" charset="0"/>
              <a:cs typeface="Arial" panose="020B0604020202020204" pitchFamily="34" charset="0"/>
            </a:endParaRPr>
          </a:p>
        </p:txBody>
      </p:sp>
      <p:sp>
        <p:nvSpPr>
          <p:cNvPr id="7" name="TextBox 6">
            <a:extLst>
              <a:ext uri="{FF2B5EF4-FFF2-40B4-BE49-F238E27FC236}">
                <a16:creationId xmlns:a16="http://schemas.microsoft.com/office/drawing/2014/main" id="{A2BED66F-022F-47B4-AB86-11D46BD89C1B}"/>
              </a:ext>
            </a:extLst>
          </p:cNvPr>
          <p:cNvSpPr txBox="1"/>
          <p:nvPr/>
        </p:nvSpPr>
        <p:spPr>
          <a:xfrm>
            <a:off x="5169161" y="1240623"/>
            <a:ext cx="6094070" cy="523220"/>
          </a:xfrm>
          <a:prstGeom prst="rect">
            <a:avLst/>
          </a:prstGeom>
          <a:noFill/>
        </p:spPr>
        <p:txBody>
          <a:bodyPr wrap="square">
            <a:spAutoFit/>
          </a:bodyPr>
          <a:lstStyle/>
          <a:p>
            <a:pPr algn="just"/>
            <a:r>
              <a:rPr lang="en-IN" sz="2800" b="1" u="sng"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Initiation </a:t>
            </a:r>
            <a:endParaRPr lang="en-IN" sz="2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BEBD59CC-AAB0-0817-B882-7474362F267F}"/>
              </a:ext>
            </a:extLst>
          </p:cNvPr>
          <p:cNvSpPr txBox="1"/>
          <p:nvPr/>
        </p:nvSpPr>
        <p:spPr>
          <a:xfrm>
            <a:off x="5162308" y="1952622"/>
            <a:ext cx="6094070" cy="400110"/>
          </a:xfrm>
          <a:prstGeom prst="rect">
            <a:avLst/>
          </a:prstGeom>
          <a:noFill/>
        </p:spPr>
        <p:txBody>
          <a:bodyPr wrap="square">
            <a:spAutoFit/>
          </a:bodyPr>
          <a:lstStyle/>
          <a:p>
            <a:pPr algn="just"/>
            <a:r>
              <a:rPr lang="en-IN" sz="2000" b="1" i="1" dirty="0">
                <a:effectLst/>
                <a:latin typeface="Times New Roman" panose="02020603050405020304" pitchFamily="18" charset="0"/>
                <a:ea typeface="Times New Roman" panose="02020603050405020304" pitchFamily="18" charset="0"/>
                <a:cs typeface="Times New Roman" panose="02020603050405020304" pitchFamily="18" charset="0"/>
              </a:rPr>
              <a:t>Aim</a:t>
            </a:r>
            <a:r>
              <a:rPr lang="en-IN" sz="2000" b="1"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80D0BF87-8D1B-985E-6067-4A820A1A2C45}"/>
              </a:ext>
            </a:extLst>
          </p:cNvPr>
          <p:cNvSpPr txBox="1"/>
          <p:nvPr/>
        </p:nvSpPr>
        <p:spPr>
          <a:xfrm>
            <a:off x="292745" y="2351157"/>
            <a:ext cx="12034777" cy="338554"/>
          </a:xfrm>
          <a:prstGeom prst="rect">
            <a:avLst/>
          </a:prstGeom>
          <a:noFill/>
        </p:spPr>
        <p:txBody>
          <a:bodyPr wrap="square">
            <a:spAutoFit/>
          </a:bodyPr>
          <a:lstStyle/>
          <a:p>
            <a:pPr marL="285750" indent="-285750" algn="just">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The aim of the project is to build a canteen in the office premises of </a:t>
            </a:r>
            <a:r>
              <a:rPr lang="en-US" sz="1600" dirty="0" err="1">
                <a:effectLst/>
                <a:latin typeface="Times New Roman" panose="02020603050405020304" pitchFamily="18" charset="0"/>
                <a:ea typeface="Times New Roman" panose="02020603050405020304" pitchFamily="18" charset="0"/>
                <a:cs typeface="Times New Roman" panose="02020603050405020304" pitchFamily="18" charset="0"/>
              </a:rPr>
              <a:t>Froster</a:t>
            </a: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 Cross Plc to retain employees for the growth of the company.</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99C4A24-DC16-CB81-5BB5-C4C2FB1F5B46}"/>
              </a:ext>
            </a:extLst>
          </p:cNvPr>
          <p:cNvSpPr txBox="1"/>
          <p:nvPr/>
        </p:nvSpPr>
        <p:spPr>
          <a:xfrm>
            <a:off x="2426079" y="2683073"/>
            <a:ext cx="8003892" cy="400110"/>
          </a:xfrm>
          <a:prstGeom prst="rect">
            <a:avLst/>
          </a:prstGeom>
          <a:noFill/>
        </p:spPr>
        <p:txBody>
          <a:bodyPr wrap="square" lIns="91440" tIns="45720" rIns="91440" bIns="45720" anchor="t">
            <a:spAutoFit/>
          </a:bodyPr>
          <a:lstStyle/>
          <a:p>
            <a:pPr algn="just"/>
            <a:r>
              <a:rPr lang="en-IN" sz="2000" b="1" i="1" dirty="0">
                <a:solidFill>
                  <a:srgbClr val="222222"/>
                </a:solidFill>
                <a:latin typeface="Times New Roman"/>
                <a:ea typeface="Times New Roman" panose="02020603050405020304" pitchFamily="18" charset="0"/>
                <a:cs typeface="Times New Roman"/>
              </a:rPr>
              <a:t>                                           </a:t>
            </a:r>
            <a:r>
              <a:rPr lang="en-IN" sz="2000" b="1" i="1" dirty="0">
                <a:solidFill>
                  <a:srgbClr val="222222"/>
                </a:solidFill>
                <a:effectLst/>
                <a:latin typeface="Times New Roman"/>
                <a:ea typeface="Times New Roman" panose="02020603050405020304" pitchFamily="18" charset="0"/>
                <a:cs typeface="Times New Roman"/>
              </a:rPr>
              <a:t>Scope</a:t>
            </a:r>
            <a:endParaRPr lang="en-IN" sz="2000" dirty="0">
              <a:effectLst/>
              <a:latin typeface="Times New Roman"/>
              <a:ea typeface="Arial" panose="020B0604020202020204" pitchFamily="34" charset="0"/>
              <a:cs typeface="Times New Roman"/>
            </a:endParaRPr>
          </a:p>
        </p:txBody>
      </p:sp>
      <p:sp>
        <p:nvSpPr>
          <p:cNvPr id="6" name="TextBox 5">
            <a:extLst>
              <a:ext uri="{FF2B5EF4-FFF2-40B4-BE49-F238E27FC236}">
                <a16:creationId xmlns:a16="http://schemas.microsoft.com/office/drawing/2014/main" id="{D27648B9-AA4B-73DB-F18F-7812796390D1}"/>
              </a:ext>
            </a:extLst>
          </p:cNvPr>
          <p:cNvSpPr txBox="1"/>
          <p:nvPr/>
        </p:nvSpPr>
        <p:spPr>
          <a:xfrm>
            <a:off x="287547" y="3076333"/>
            <a:ext cx="8287473" cy="584775"/>
          </a:xfrm>
          <a:prstGeom prst="rect">
            <a:avLst/>
          </a:prstGeom>
          <a:noFill/>
        </p:spPr>
        <p:txBody>
          <a:bodyPr wrap="square">
            <a:spAutoFit/>
          </a:bodyPr>
          <a:lstStyle/>
          <a:p>
            <a:pPr marL="285750" indent="-285750" algn="just">
              <a:buFont typeface="Arial" panose="020B0604020202020204" pitchFamily="34" charset="0"/>
              <a:buChar char="•"/>
            </a:pPr>
            <a:r>
              <a:rPr lang="en-IN" sz="1600" dirty="0">
                <a:solidFill>
                  <a:srgbClr val="222222"/>
                </a:solidFill>
                <a:effectLst/>
                <a:latin typeface="Times New Roman" panose="02020603050405020304" pitchFamily="18" charset="0"/>
                <a:ea typeface="Times New Roman" panose="02020603050405020304" pitchFamily="18" charset="0"/>
              </a:rPr>
              <a:t>The scope of the present project is to form a canteen for the enhancement of the company by holding loyal employees for </a:t>
            </a:r>
            <a:r>
              <a:rPr lang="en-IN" sz="1600" dirty="0" err="1">
                <a:solidFill>
                  <a:srgbClr val="222222"/>
                </a:solidFill>
                <a:effectLst/>
                <a:latin typeface="Times New Roman" panose="02020603050405020304" pitchFamily="18" charset="0"/>
                <a:ea typeface="Times New Roman" panose="02020603050405020304" pitchFamily="18" charset="0"/>
              </a:rPr>
              <a:t>Froster</a:t>
            </a:r>
            <a:r>
              <a:rPr lang="en-IN" sz="1600" dirty="0">
                <a:solidFill>
                  <a:srgbClr val="222222"/>
                </a:solidFill>
                <a:effectLst/>
                <a:latin typeface="Times New Roman" panose="02020603050405020304" pitchFamily="18" charset="0"/>
                <a:ea typeface="Times New Roman" panose="02020603050405020304" pitchFamily="18" charset="0"/>
              </a:rPr>
              <a:t> Cross Plc</a:t>
            </a:r>
            <a:endParaRPr lang="en-IN" sz="1600" dirty="0"/>
          </a:p>
        </p:txBody>
      </p:sp>
      <p:pic>
        <p:nvPicPr>
          <p:cNvPr id="10" name="Picture 9">
            <a:extLst>
              <a:ext uri="{FF2B5EF4-FFF2-40B4-BE49-F238E27FC236}">
                <a16:creationId xmlns:a16="http://schemas.microsoft.com/office/drawing/2014/main" id="{E9649D13-3DFF-F2A3-CE09-6F825461B398}"/>
              </a:ext>
            </a:extLst>
          </p:cNvPr>
          <p:cNvPicPr>
            <a:picLocks noChangeAspect="1"/>
          </p:cNvPicPr>
          <p:nvPr/>
        </p:nvPicPr>
        <p:blipFill>
          <a:blip r:embed="rId3"/>
          <a:stretch>
            <a:fillRect/>
          </a:stretch>
        </p:blipFill>
        <p:spPr>
          <a:xfrm>
            <a:off x="8707056" y="3474144"/>
            <a:ext cx="3191720" cy="2244650"/>
          </a:xfrm>
          <a:prstGeom prst="rect">
            <a:avLst/>
          </a:prstGeom>
          <a:ln>
            <a:noFill/>
          </a:ln>
          <a:effectLst>
            <a:softEdge rad="112500"/>
          </a:effectLst>
        </p:spPr>
      </p:pic>
      <p:sp>
        <p:nvSpPr>
          <p:cNvPr id="12" name="TextBox 11">
            <a:extLst>
              <a:ext uri="{FF2B5EF4-FFF2-40B4-BE49-F238E27FC236}">
                <a16:creationId xmlns:a16="http://schemas.microsoft.com/office/drawing/2014/main" id="{1E1E873F-9873-5B25-97D6-A5CAAEE64659}"/>
              </a:ext>
            </a:extLst>
          </p:cNvPr>
          <p:cNvSpPr txBox="1"/>
          <p:nvPr/>
        </p:nvSpPr>
        <p:spPr>
          <a:xfrm>
            <a:off x="9680423" y="5697733"/>
            <a:ext cx="6175092" cy="230832"/>
          </a:xfrm>
          <a:prstGeom prst="rect">
            <a:avLst/>
          </a:prstGeom>
          <a:noFill/>
        </p:spPr>
        <p:txBody>
          <a:bodyPr wrap="square">
            <a:spAutoFit/>
          </a:bodyPr>
          <a:lstStyle/>
          <a:p>
            <a:r>
              <a:rPr lang="en-IN" sz="900" dirty="0">
                <a:solidFill>
                  <a:srgbClr val="222222"/>
                </a:solidFill>
                <a:effectLst/>
                <a:latin typeface="Times New Roman" panose="02020603050405020304" pitchFamily="18" charset="0"/>
                <a:ea typeface="Times New Roman" panose="02020603050405020304" pitchFamily="18" charset="0"/>
              </a:rPr>
              <a:t> </a:t>
            </a:r>
            <a:r>
              <a:rPr lang="en-US" sz="900" dirty="0">
                <a:solidFill>
                  <a:srgbClr val="222222"/>
                </a:solidFill>
                <a:effectLst/>
                <a:latin typeface="Times New Roman" panose="02020603050405020304" pitchFamily="18" charset="0"/>
                <a:ea typeface="Times New Roman" panose="02020603050405020304" pitchFamily="18" charset="0"/>
              </a:rPr>
              <a:t>(Alexander, 2023)</a:t>
            </a:r>
            <a:endParaRPr lang="en-IN" sz="900" dirty="0"/>
          </a:p>
        </p:txBody>
      </p:sp>
      <p:sp>
        <p:nvSpPr>
          <p:cNvPr id="2" name="TextBox 1">
            <a:extLst>
              <a:ext uri="{FF2B5EF4-FFF2-40B4-BE49-F238E27FC236}">
                <a16:creationId xmlns:a16="http://schemas.microsoft.com/office/drawing/2014/main" id="{E7D12976-94AD-07AF-5982-56F3BBDE8BBD}"/>
              </a:ext>
            </a:extLst>
          </p:cNvPr>
          <p:cNvSpPr txBox="1"/>
          <p:nvPr/>
        </p:nvSpPr>
        <p:spPr>
          <a:xfrm>
            <a:off x="287546" y="3766447"/>
            <a:ext cx="8287473" cy="2800767"/>
          </a:xfrm>
          <a:prstGeom prst="rect">
            <a:avLst/>
          </a:prstGeom>
          <a:noFill/>
        </p:spPr>
        <p:txBody>
          <a:bodyPr wrap="square" lIns="91440" tIns="45720" rIns="91440" bIns="45720" anchor="t">
            <a:spAutoFit/>
          </a:bodyPr>
          <a:lstStyle/>
          <a:p>
            <a:pPr algn="just"/>
            <a:r>
              <a:rPr lang="en-IN" sz="2000" b="1" i="1" dirty="0">
                <a:solidFill>
                  <a:srgbClr val="222222"/>
                </a:solidFill>
                <a:latin typeface="Times New Roman"/>
                <a:cs typeface="Times New Roman"/>
              </a:rPr>
              <a:t>                                                                            Objectives</a:t>
            </a:r>
          </a:p>
          <a:p>
            <a:pPr marL="285750" indent="-285750" algn="just">
              <a:buFont typeface="Arial"/>
              <a:buChar char="•"/>
            </a:pPr>
            <a:r>
              <a:rPr lang="en-IN" sz="1600" dirty="0">
                <a:solidFill>
                  <a:srgbClr val="222222"/>
                </a:solidFill>
                <a:latin typeface="Times New Roman"/>
                <a:cs typeface="Times New Roman"/>
              </a:rPr>
              <a:t>To create a project plan for Foster Cross Plc commonly accessible canteen for the company employees for their better health and psychological condition.</a:t>
            </a:r>
            <a:endParaRPr lang="en-IN" sz="1600" dirty="0"/>
          </a:p>
          <a:p>
            <a:pPr marL="285750" indent="-285750" algn="just">
              <a:buFont typeface="Arial"/>
              <a:buChar char="•"/>
            </a:pPr>
            <a:r>
              <a:rPr lang="en-IN" sz="1600" dirty="0">
                <a:solidFill>
                  <a:srgbClr val="222222"/>
                </a:solidFill>
                <a:latin typeface="Times New Roman"/>
                <a:cs typeface="Times New Roman"/>
              </a:rPr>
              <a:t>To identify the core stakeholders, necessary resources and potential risk involved in the construction of canteen within Foster Cross Plc premises.</a:t>
            </a:r>
          </a:p>
          <a:p>
            <a:pPr marL="285750" indent="-285750" algn="just">
              <a:buFont typeface="Arial"/>
              <a:buChar char="•"/>
            </a:pPr>
            <a:r>
              <a:rPr lang="en-IN" sz="1600" dirty="0">
                <a:solidFill>
                  <a:srgbClr val="222222"/>
                </a:solidFill>
                <a:latin typeface="Times New Roman"/>
                <a:cs typeface="Times New Roman"/>
              </a:rPr>
              <a:t>To complete the project based on the evaluated timeline and meeting the employees and service expectations.</a:t>
            </a:r>
          </a:p>
          <a:p>
            <a:pPr algn="just"/>
            <a:endParaRPr lang="en-IN" sz="2000" b="1" i="1" dirty="0">
              <a:solidFill>
                <a:srgbClr val="222222"/>
              </a:solidFill>
              <a:latin typeface="Times New Roman"/>
              <a:cs typeface="Times New Roman"/>
            </a:endParaRPr>
          </a:p>
          <a:p>
            <a:pPr marL="342900" indent="-342900" algn="just">
              <a:buFont typeface="Arial"/>
              <a:buChar char="•"/>
            </a:pPr>
            <a:endParaRPr lang="en-IN" sz="2000" b="1" i="1" dirty="0">
              <a:solidFill>
                <a:srgbClr val="222222"/>
              </a:solidFill>
              <a:latin typeface="Times New Roman"/>
              <a:cs typeface="Times New Roman"/>
            </a:endParaRPr>
          </a:p>
          <a:p>
            <a:pPr marL="342900" indent="-342900" algn="just">
              <a:buFont typeface="Arial"/>
              <a:buChar char="•"/>
            </a:pPr>
            <a:endParaRPr lang="en-IN" sz="2000" b="1" i="1" dirty="0">
              <a:solidFill>
                <a:srgbClr val="222222"/>
              </a:solidFill>
              <a:latin typeface="Times New Roman"/>
              <a:cs typeface="Times New Roman"/>
            </a:endParaRPr>
          </a:p>
        </p:txBody>
      </p:sp>
      <p:sp>
        <p:nvSpPr>
          <p:cNvPr id="4" name="TextBox 3">
            <a:extLst>
              <a:ext uri="{FF2B5EF4-FFF2-40B4-BE49-F238E27FC236}">
                <a16:creationId xmlns:a16="http://schemas.microsoft.com/office/drawing/2014/main" id="{07C961EC-3C85-4839-6AE9-0C867FA40216}"/>
              </a:ext>
            </a:extLst>
          </p:cNvPr>
          <p:cNvSpPr txBox="1"/>
          <p:nvPr/>
        </p:nvSpPr>
        <p:spPr>
          <a:xfrm>
            <a:off x="368060" y="8051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IN"/>
              <a:t>Octavia Alexandra Dumitrascu 2111135</a:t>
            </a:r>
            <a:r>
              <a:rPr lang="en-US"/>
              <a:t>​</a:t>
            </a:r>
          </a:p>
        </p:txBody>
      </p:sp>
    </p:spTree>
    <p:extLst>
      <p:ext uri="{BB962C8B-B14F-4D97-AF65-F5344CB8AC3E}">
        <p14:creationId xmlns:p14="http://schemas.microsoft.com/office/powerpoint/2010/main" val="947733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F81CA47-894B-D450-311C-8AFC8D6D4985}"/>
              </a:ext>
            </a:extLst>
          </p:cNvPr>
          <p:cNvSpPr txBox="1"/>
          <p:nvPr/>
        </p:nvSpPr>
        <p:spPr>
          <a:xfrm>
            <a:off x="0" y="267745"/>
            <a:ext cx="2772138" cy="523220"/>
          </a:xfrm>
          <a:prstGeom prst="rect">
            <a:avLst/>
          </a:prstGeom>
          <a:noFill/>
        </p:spPr>
        <p:txBody>
          <a:bodyPr wrap="square" rtlCol="0">
            <a:spAutoFit/>
          </a:bodyPr>
          <a:lstStyle/>
          <a:p>
            <a:r>
              <a:rPr lang="en-IN" sz="2800" b="1" dirty="0">
                <a:latin typeface="Times New Roman" panose="02020603050405020304" pitchFamily="18" charset="0"/>
                <a:cs typeface="Times New Roman" panose="02020603050405020304" pitchFamily="18" charset="0"/>
              </a:rPr>
              <a:t>CONTD….</a:t>
            </a:r>
          </a:p>
        </p:txBody>
      </p:sp>
      <p:sp>
        <p:nvSpPr>
          <p:cNvPr id="6" name="TextBox 5">
            <a:extLst>
              <a:ext uri="{FF2B5EF4-FFF2-40B4-BE49-F238E27FC236}">
                <a16:creationId xmlns:a16="http://schemas.microsoft.com/office/drawing/2014/main" id="{270D46B7-CA5E-0E85-CC5D-87234FB2E005}"/>
              </a:ext>
            </a:extLst>
          </p:cNvPr>
          <p:cNvSpPr txBox="1"/>
          <p:nvPr/>
        </p:nvSpPr>
        <p:spPr>
          <a:xfrm>
            <a:off x="4797706" y="1298969"/>
            <a:ext cx="6169306" cy="461665"/>
          </a:xfrm>
          <a:prstGeom prst="rect">
            <a:avLst/>
          </a:prstGeom>
          <a:noFill/>
        </p:spPr>
        <p:txBody>
          <a:bodyPr wrap="square">
            <a:spAutoFit/>
          </a:bodyPr>
          <a:lstStyle/>
          <a:p>
            <a:pPr algn="just"/>
            <a:r>
              <a:rPr lang="en-IN" sz="2400" b="1"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Deliverables </a:t>
            </a:r>
            <a:endParaRPr lang="en-IN" sz="24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272B563C-36E1-13B8-EC55-12FD928AE8B1}"/>
              </a:ext>
            </a:extLst>
          </p:cNvPr>
          <p:cNvSpPr txBox="1"/>
          <p:nvPr/>
        </p:nvSpPr>
        <p:spPr>
          <a:xfrm>
            <a:off x="1683152" y="2078581"/>
            <a:ext cx="8825695" cy="338554"/>
          </a:xfrm>
          <a:prstGeom prst="rect">
            <a:avLst/>
          </a:prstGeom>
          <a:noFill/>
        </p:spPr>
        <p:txBody>
          <a:bodyPr wrap="square">
            <a:spAutoFit/>
          </a:bodyPr>
          <a:lstStyle/>
          <a:p>
            <a:pPr marL="285750" indent="-285750">
              <a:buFont typeface="Arial" panose="020B0604020202020204" pitchFamily="34" charset="0"/>
              <a:buChar char="•"/>
            </a:pPr>
            <a:r>
              <a:rPr lang="en-IN" sz="1600" dirty="0">
                <a:solidFill>
                  <a:srgbClr val="222222"/>
                </a:solidFill>
                <a:effectLst/>
                <a:latin typeface="Times New Roman" panose="02020603050405020304" pitchFamily="18" charset="0"/>
                <a:ea typeface="Times New Roman" panose="02020603050405020304" pitchFamily="18" charset="0"/>
              </a:rPr>
              <a:t>Deliverable refers to the outcome of any project including the construction project for the canteen. </a:t>
            </a:r>
            <a:endParaRPr lang="en-IN" sz="1600" dirty="0"/>
          </a:p>
        </p:txBody>
      </p:sp>
      <p:sp>
        <p:nvSpPr>
          <p:cNvPr id="10" name="TextBox 9">
            <a:extLst>
              <a:ext uri="{FF2B5EF4-FFF2-40B4-BE49-F238E27FC236}">
                <a16:creationId xmlns:a16="http://schemas.microsoft.com/office/drawing/2014/main" id="{E9EFD6C8-8D9E-3FC8-8B8A-B5A33038BB70}"/>
              </a:ext>
            </a:extLst>
          </p:cNvPr>
          <p:cNvSpPr txBox="1"/>
          <p:nvPr/>
        </p:nvSpPr>
        <p:spPr>
          <a:xfrm>
            <a:off x="405114" y="5266643"/>
            <a:ext cx="11285317" cy="584775"/>
          </a:xfrm>
          <a:prstGeom prst="rect">
            <a:avLst/>
          </a:prstGeom>
          <a:noFill/>
        </p:spPr>
        <p:txBody>
          <a:bodyPr wrap="square">
            <a:spAutoFit/>
          </a:bodyPr>
          <a:lstStyle/>
          <a:p>
            <a:pPr marL="285750" indent="-285750" algn="just">
              <a:buFont typeface="Arial" panose="020B0604020202020204" pitchFamily="34" charset="0"/>
              <a:buChar char="•"/>
            </a:pPr>
            <a:r>
              <a:rPr lang="en-IN" sz="1600" dirty="0">
                <a:solidFill>
                  <a:srgbClr val="222222"/>
                </a:solidFill>
                <a:effectLst/>
                <a:latin typeface="Times New Roman" panose="02020603050405020304" pitchFamily="18" charset="0"/>
                <a:ea typeface="Times New Roman" panose="02020603050405020304" pitchFamily="18" charset="0"/>
              </a:rPr>
              <a:t>Through the project, the management of the organisation will be able to find potential stakeholders including investors, suppliers and experts. </a:t>
            </a:r>
            <a:endParaRPr lang="en-IN" sz="1600" dirty="0"/>
          </a:p>
        </p:txBody>
      </p:sp>
      <p:pic>
        <p:nvPicPr>
          <p:cNvPr id="4098" name="Picture 2" descr="Project Deliverables - Project Management">
            <a:extLst>
              <a:ext uri="{FF2B5EF4-FFF2-40B4-BE49-F238E27FC236}">
                <a16:creationId xmlns:a16="http://schemas.microsoft.com/office/drawing/2014/main" id="{29B52668-6810-B510-E630-D2F0B5AECC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92998" y="2483408"/>
            <a:ext cx="5225212" cy="2612606"/>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
        <p:nvSpPr>
          <p:cNvPr id="11" name="TextBox 10">
            <a:extLst>
              <a:ext uri="{FF2B5EF4-FFF2-40B4-BE49-F238E27FC236}">
                <a16:creationId xmlns:a16="http://schemas.microsoft.com/office/drawing/2014/main" id="{08F4D624-2C66-883D-45A2-AC1FABE2FD25}"/>
              </a:ext>
            </a:extLst>
          </p:cNvPr>
          <p:cNvSpPr txBox="1"/>
          <p:nvPr/>
        </p:nvSpPr>
        <p:spPr>
          <a:xfrm>
            <a:off x="4907667" y="4834404"/>
            <a:ext cx="6782764" cy="261610"/>
          </a:xfrm>
          <a:prstGeom prst="rect">
            <a:avLst/>
          </a:prstGeom>
          <a:noFill/>
        </p:spPr>
        <p:txBody>
          <a:bodyPr wrap="square">
            <a:spAutoFit/>
          </a:bodyPr>
          <a:lstStyle/>
          <a:p>
            <a:r>
              <a:rPr lang="en-IN" sz="1100" dirty="0">
                <a:effectLst/>
                <a:latin typeface="Times New Roman" panose="02020603050405020304" pitchFamily="18" charset="0"/>
                <a:ea typeface="Times New Roman" panose="02020603050405020304" pitchFamily="18" charset="0"/>
              </a:rPr>
              <a:t> </a:t>
            </a:r>
            <a:r>
              <a:rPr lang="en-US" sz="1100" dirty="0">
                <a:effectLst/>
                <a:latin typeface="Times New Roman" panose="02020603050405020304" pitchFamily="18" charset="0"/>
                <a:ea typeface="Times New Roman" panose="02020603050405020304" pitchFamily="18" charset="0"/>
              </a:rPr>
              <a:t>(</a:t>
            </a:r>
            <a:r>
              <a:rPr lang="en-US" sz="1100" dirty="0" err="1">
                <a:effectLst/>
                <a:latin typeface="Times New Roman" panose="02020603050405020304" pitchFamily="18" charset="0"/>
                <a:ea typeface="Times New Roman" panose="02020603050405020304" pitchFamily="18" charset="0"/>
              </a:rPr>
              <a:t>constructionplacements</a:t>
            </a:r>
            <a:r>
              <a:rPr lang="en-US" sz="1100" dirty="0">
                <a:effectLst/>
                <a:latin typeface="Times New Roman" panose="02020603050405020304" pitchFamily="18" charset="0"/>
                <a:ea typeface="Times New Roman" panose="02020603050405020304" pitchFamily="18" charset="0"/>
              </a:rPr>
              <a:t>, 2023)</a:t>
            </a:r>
            <a:endParaRPr lang="en-IN" sz="1100" dirty="0"/>
          </a:p>
        </p:txBody>
      </p:sp>
      <p:sp>
        <p:nvSpPr>
          <p:cNvPr id="2" name="TextBox 1">
            <a:extLst>
              <a:ext uri="{FF2B5EF4-FFF2-40B4-BE49-F238E27FC236}">
                <a16:creationId xmlns:a16="http://schemas.microsoft.com/office/drawing/2014/main" id="{32E8ACCD-C6BF-10E9-C240-5FB1EB5AB693}"/>
              </a:ext>
            </a:extLst>
          </p:cNvPr>
          <p:cNvSpPr txBox="1"/>
          <p:nvPr/>
        </p:nvSpPr>
        <p:spPr>
          <a:xfrm>
            <a:off x="9138249" y="20990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IN"/>
              <a:t>Octavia Alexandra Dumitrascu 2111135</a:t>
            </a:r>
            <a:r>
              <a:rPr lang="en-US"/>
              <a:t>​</a:t>
            </a:r>
          </a:p>
        </p:txBody>
      </p:sp>
    </p:spTree>
    <p:extLst>
      <p:ext uri="{BB962C8B-B14F-4D97-AF65-F5344CB8AC3E}">
        <p14:creationId xmlns:p14="http://schemas.microsoft.com/office/powerpoint/2010/main" val="2877097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719A6A5-CC97-CEF7-E008-411718CEFED6}"/>
              </a:ext>
            </a:extLst>
          </p:cNvPr>
          <p:cNvSpPr txBox="1"/>
          <p:nvPr/>
        </p:nvSpPr>
        <p:spPr>
          <a:xfrm>
            <a:off x="5049457" y="1044326"/>
            <a:ext cx="4545957" cy="523220"/>
          </a:xfrm>
          <a:prstGeom prst="rect">
            <a:avLst/>
          </a:prstGeom>
          <a:noFill/>
        </p:spPr>
        <p:txBody>
          <a:bodyPr wrap="square">
            <a:spAutoFit/>
          </a:bodyPr>
          <a:lstStyle/>
          <a:p>
            <a:pPr algn="just"/>
            <a:r>
              <a:rPr lang="en-IN" sz="2800" b="1" u="sng"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Planning  </a:t>
            </a:r>
            <a:endParaRPr lang="en-IN" sz="2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54A62B70-6855-521A-2900-1A544EA30AD2}"/>
              </a:ext>
            </a:extLst>
          </p:cNvPr>
          <p:cNvSpPr txBox="1"/>
          <p:nvPr/>
        </p:nvSpPr>
        <p:spPr>
          <a:xfrm>
            <a:off x="4841110" y="1800362"/>
            <a:ext cx="6094070" cy="461665"/>
          </a:xfrm>
          <a:prstGeom prst="rect">
            <a:avLst/>
          </a:prstGeom>
          <a:noFill/>
        </p:spPr>
        <p:txBody>
          <a:bodyPr wrap="square" lIns="91440" tIns="45720" rIns="91440" bIns="45720" anchor="t">
            <a:spAutoFit/>
          </a:bodyPr>
          <a:lstStyle/>
          <a:p>
            <a:pPr algn="just"/>
            <a:r>
              <a:rPr lang="en-IN" sz="2400" b="1" i="1" dirty="0">
                <a:latin typeface="Times New Roman"/>
                <a:ea typeface="Times New Roman" panose="02020603050405020304" pitchFamily="18" charset="0"/>
                <a:cs typeface="Times New Roman"/>
              </a:rPr>
              <a:t>Stakeholder's </a:t>
            </a:r>
            <a:r>
              <a:rPr lang="en-IN" sz="2400" b="1" i="1" dirty="0">
                <a:effectLst/>
                <a:latin typeface="Times New Roman"/>
                <a:ea typeface="Times New Roman" panose="02020603050405020304" pitchFamily="18" charset="0"/>
                <a:cs typeface="Times New Roman"/>
              </a:rPr>
              <a:t>analysis</a:t>
            </a:r>
            <a:r>
              <a:rPr lang="en-IN" sz="2400" b="1" i="1" dirty="0">
                <a:latin typeface="Times New Roman"/>
                <a:ea typeface="Times New Roman" panose="02020603050405020304" pitchFamily="18" charset="0"/>
                <a:cs typeface="Times New Roman"/>
              </a:rPr>
              <a:t> </a:t>
            </a:r>
            <a:endParaRPr lang="en-IN" sz="2400" i="1"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8A3AB458-48E4-3F73-427C-AB218199A63B}"/>
              </a:ext>
            </a:extLst>
          </p:cNvPr>
          <p:cNvSpPr txBox="1"/>
          <p:nvPr/>
        </p:nvSpPr>
        <p:spPr>
          <a:xfrm>
            <a:off x="9419862" y="314044"/>
            <a:ext cx="2772138" cy="523220"/>
          </a:xfrm>
          <a:prstGeom prst="rect">
            <a:avLst/>
          </a:prstGeom>
          <a:noFill/>
        </p:spPr>
        <p:txBody>
          <a:bodyPr wrap="square" rtlCol="0">
            <a:spAutoFit/>
          </a:bodyPr>
          <a:lstStyle/>
          <a:p>
            <a:r>
              <a:rPr lang="en-IN" sz="2800" b="1" dirty="0">
                <a:latin typeface="Times New Roman" panose="02020603050405020304" pitchFamily="18" charset="0"/>
                <a:cs typeface="Times New Roman" panose="02020603050405020304" pitchFamily="18" charset="0"/>
              </a:rPr>
              <a:t>CONTD….</a:t>
            </a:r>
          </a:p>
        </p:txBody>
      </p:sp>
      <p:graphicFrame>
        <p:nvGraphicFramePr>
          <p:cNvPr id="2" name="Table 1">
            <a:extLst>
              <a:ext uri="{FF2B5EF4-FFF2-40B4-BE49-F238E27FC236}">
                <a16:creationId xmlns:a16="http://schemas.microsoft.com/office/drawing/2014/main" id="{1786582B-B305-CDD7-471F-961C8D1D69E7}"/>
              </a:ext>
            </a:extLst>
          </p:cNvPr>
          <p:cNvGraphicFramePr>
            <a:graphicFrameLocks noGrp="1"/>
          </p:cNvGraphicFramePr>
          <p:nvPr>
            <p:extLst>
              <p:ext uri="{D42A27DB-BD31-4B8C-83A1-F6EECF244321}">
                <p14:modId xmlns:p14="http://schemas.microsoft.com/office/powerpoint/2010/main" val="1469939989"/>
              </p:ext>
            </p:extLst>
          </p:nvPr>
        </p:nvGraphicFramePr>
        <p:xfrm>
          <a:off x="3854369" y="2394883"/>
          <a:ext cx="8241172" cy="3407173"/>
        </p:xfrm>
        <a:graphic>
          <a:graphicData uri="http://schemas.openxmlformats.org/drawingml/2006/table">
            <a:tbl>
              <a:tblPr>
                <a:tableStyleId>{08FB837D-C827-4EFA-A057-4D05807E0F7C}</a:tableStyleId>
              </a:tblPr>
              <a:tblGrid>
                <a:gridCol w="2747057">
                  <a:extLst>
                    <a:ext uri="{9D8B030D-6E8A-4147-A177-3AD203B41FA5}">
                      <a16:colId xmlns:a16="http://schemas.microsoft.com/office/drawing/2014/main" val="3078999143"/>
                    </a:ext>
                  </a:extLst>
                </a:gridCol>
                <a:gridCol w="2135812">
                  <a:extLst>
                    <a:ext uri="{9D8B030D-6E8A-4147-A177-3AD203B41FA5}">
                      <a16:colId xmlns:a16="http://schemas.microsoft.com/office/drawing/2014/main" val="1777866975"/>
                    </a:ext>
                  </a:extLst>
                </a:gridCol>
                <a:gridCol w="3358303">
                  <a:extLst>
                    <a:ext uri="{9D8B030D-6E8A-4147-A177-3AD203B41FA5}">
                      <a16:colId xmlns:a16="http://schemas.microsoft.com/office/drawing/2014/main" val="2625158615"/>
                    </a:ext>
                  </a:extLst>
                </a:gridCol>
              </a:tblGrid>
              <a:tr h="178018">
                <a:tc>
                  <a:txBody>
                    <a:bodyPr/>
                    <a:lstStyle/>
                    <a:p>
                      <a:pPr algn="ctr">
                        <a:lnSpc>
                          <a:spcPct val="100000"/>
                        </a:lnSpc>
                      </a:pPr>
                      <a:r>
                        <a:rPr lang="en-IN" sz="1100">
                          <a:effectLst/>
                          <a:latin typeface="Times New Roman" panose="02020603050405020304" pitchFamily="18" charset="0"/>
                          <a:cs typeface="Times New Roman" panose="02020603050405020304" pitchFamily="18" charset="0"/>
                        </a:rPr>
                        <a:t>Stakeholders</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0000"/>
                        </a:lnSpc>
                      </a:pPr>
                      <a:r>
                        <a:rPr lang="en-IN" sz="1100">
                          <a:effectLst/>
                          <a:latin typeface="Times New Roman" panose="02020603050405020304" pitchFamily="18" charset="0"/>
                          <a:cs typeface="Times New Roman" panose="02020603050405020304" pitchFamily="18" charset="0"/>
                        </a:rPr>
                        <a:t>Nature</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0000"/>
                        </a:lnSpc>
                      </a:pPr>
                      <a:r>
                        <a:rPr lang="en-IN" sz="1100">
                          <a:effectLst/>
                          <a:latin typeface="Times New Roman" panose="02020603050405020304" pitchFamily="18" charset="0"/>
                          <a:cs typeface="Times New Roman" panose="02020603050405020304" pitchFamily="18" charset="0"/>
                        </a:rPr>
                        <a:t>Significance</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56455148"/>
                  </a:ext>
                </a:extLst>
              </a:tr>
              <a:tr h="464406">
                <a:tc>
                  <a:txBody>
                    <a:bodyPr/>
                    <a:lstStyle/>
                    <a:p>
                      <a:pPr algn="just">
                        <a:lnSpc>
                          <a:spcPct val="100000"/>
                        </a:lnSpc>
                      </a:pPr>
                      <a:r>
                        <a:rPr lang="en-IN" sz="1100">
                          <a:effectLst/>
                          <a:latin typeface="Times New Roman" panose="02020603050405020304" pitchFamily="18" charset="0"/>
                          <a:cs typeface="Times New Roman" panose="02020603050405020304" pitchFamily="18" charset="0"/>
                        </a:rPr>
                        <a:t>Project Manager</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100">
                          <a:effectLst/>
                          <a:latin typeface="Times New Roman" panose="02020603050405020304" pitchFamily="18" charset="0"/>
                          <a:cs typeface="Times New Roman" panose="02020603050405020304" pitchFamily="18" charset="0"/>
                        </a:rPr>
                        <a:t>Internal </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100">
                          <a:effectLst/>
                          <a:latin typeface="Times New Roman" panose="02020603050405020304" pitchFamily="18" charset="0"/>
                          <a:cs typeface="Times New Roman" panose="02020603050405020304" pitchFamily="18" charset="0"/>
                        </a:rPr>
                        <a:t>The project manager of the firm will guide the entire project guiding the team and supervising the operation of the project </a:t>
                      </a:r>
                      <a:r>
                        <a:rPr lang="en-US" sz="1100">
                          <a:effectLst/>
                          <a:latin typeface="Times New Roman" panose="02020603050405020304" pitchFamily="18" charset="0"/>
                          <a:cs typeface="Times New Roman" panose="02020603050405020304" pitchFamily="18" charset="0"/>
                        </a:rPr>
                        <a:t>(Alexander, 2023)</a:t>
                      </a:r>
                      <a:r>
                        <a:rPr lang="en-IN" sz="1100">
                          <a:effectLst/>
                          <a:latin typeface="Times New Roman" panose="02020603050405020304" pitchFamily="18" charset="0"/>
                          <a:cs typeface="Times New Roman" panose="02020603050405020304" pitchFamily="18" charset="0"/>
                        </a:rPr>
                        <a:t>.</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92450696"/>
                  </a:ext>
                </a:extLst>
              </a:tr>
              <a:tr h="970505">
                <a:tc>
                  <a:txBody>
                    <a:bodyPr/>
                    <a:lstStyle/>
                    <a:p>
                      <a:pPr algn="just">
                        <a:lnSpc>
                          <a:spcPct val="100000"/>
                        </a:lnSpc>
                      </a:pPr>
                      <a:r>
                        <a:rPr lang="en-IN" sz="1100">
                          <a:effectLst/>
                          <a:latin typeface="Times New Roman" panose="02020603050405020304" pitchFamily="18" charset="0"/>
                          <a:cs typeface="Times New Roman" panose="02020603050405020304" pitchFamily="18" charset="0"/>
                        </a:rPr>
                        <a:t>Workers and project team</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100">
                          <a:effectLst/>
                          <a:latin typeface="Times New Roman" panose="02020603050405020304" pitchFamily="18" charset="0"/>
                          <a:cs typeface="Times New Roman" panose="02020603050405020304" pitchFamily="18" charset="0"/>
                        </a:rPr>
                        <a:t>Internal </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100" dirty="0">
                          <a:effectLst/>
                          <a:latin typeface="Times New Roman" panose="02020603050405020304" pitchFamily="18" charset="0"/>
                          <a:cs typeface="Times New Roman" panose="02020603050405020304" pitchFamily="18" charset="0"/>
                        </a:rPr>
                        <a:t>Workers and project teams are required to build the canteen on the office premises </a:t>
                      </a:r>
                      <a:r>
                        <a:rPr lang="en-US" sz="1100" dirty="0">
                          <a:effectLst/>
                          <a:latin typeface="Times New Roman" panose="02020603050405020304" pitchFamily="18" charset="0"/>
                          <a:cs typeface="Times New Roman" panose="02020603050405020304" pitchFamily="18" charset="0"/>
                        </a:rPr>
                        <a:t>(</a:t>
                      </a:r>
                      <a:r>
                        <a:rPr lang="en-US" sz="1100" dirty="0" err="1">
                          <a:effectLst/>
                          <a:latin typeface="Times New Roman" panose="02020603050405020304" pitchFamily="18" charset="0"/>
                          <a:cs typeface="Times New Roman" panose="02020603050405020304" pitchFamily="18" charset="0"/>
                        </a:rPr>
                        <a:t>constructionplacements</a:t>
                      </a:r>
                      <a:r>
                        <a:rPr lang="en-US" sz="1100" dirty="0">
                          <a:effectLst/>
                          <a:latin typeface="Times New Roman" panose="02020603050405020304" pitchFamily="18" charset="0"/>
                          <a:cs typeface="Times New Roman" panose="02020603050405020304" pitchFamily="18" charset="0"/>
                        </a:rPr>
                        <a:t>, 2023)</a:t>
                      </a:r>
                      <a:r>
                        <a:rPr lang="en-IN" sz="1100" dirty="0">
                          <a:effectLst/>
                          <a:latin typeface="Times New Roman" panose="02020603050405020304" pitchFamily="18" charset="0"/>
                          <a:cs typeface="Times New Roman" panose="02020603050405020304" pitchFamily="18" charset="0"/>
                        </a:rPr>
                        <a:t>. The effective performance of workers and skilled strategy and planning made by the project team will smooth the implementation of the project.</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84964013"/>
                  </a:ext>
                </a:extLst>
              </a:tr>
              <a:tr h="683603">
                <a:tc>
                  <a:txBody>
                    <a:bodyPr/>
                    <a:lstStyle/>
                    <a:p>
                      <a:pPr algn="just">
                        <a:lnSpc>
                          <a:spcPct val="100000"/>
                        </a:lnSpc>
                      </a:pPr>
                      <a:r>
                        <a:rPr lang="en-IN" sz="1100">
                          <a:effectLst/>
                          <a:latin typeface="Times New Roman" panose="02020603050405020304" pitchFamily="18" charset="0"/>
                          <a:cs typeface="Times New Roman" panose="02020603050405020304" pitchFamily="18" charset="0"/>
                        </a:rPr>
                        <a:t>Suppliers </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100">
                          <a:effectLst/>
                          <a:latin typeface="Times New Roman" panose="02020603050405020304" pitchFamily="18" charset="0"/>
                          <a:cs typeface="Times New Roman" panose="02020603050405020304" pitchFamily="18" charset="0"/>
                        </a:rPr>
                        <a:t>External</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100">
                          <a:effectLst/>
                          <a:latin typeface="Times New Roman" panose="02020603050405020304" pitchFamily="18" charset="0"/>
                          <a:cs typeface="Times New Roman" panose="02020603050405020304" pitchFamily="18" charset="0"/>
                        </a:rPr>
                        <a:t>Potential suppliers will provide the required raw materials for the construction of the canteen </a:t>
                      </a:r>
                      <a:r>
                        <a:rPr lang="en-US" sz="1100">
                          <a:effectLst/>
                          <a:latin typeface="Times New Roman" panose="02020603050405020304" pitchFamily="18" charset="0"/>
                          <a:cs typeface="Times New Roman" panose="02020603050405020304" pitchFamily="18" charset="0"/>
                        </a:rPr>
                        <a:t>(designingbuildings, 2022)</a:t>
                      </a:r>
                      <a:r>
                        <a:rPr lang="en-IN" sz="1100">
                          <a:effectLst/>
                          <a:latin typeface="Times New Roman" panose="02020603050405020304" pitchFamily="18" charset="0"/>
                          <a:cs typeface="Times New Roman" panose="02020603050405020304" pitchFamily="18" charset="0"/>
                        </a:rPr>
                        <a:t>. Essentials products are also delivered on time by the suppliers.</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11993636"/>
                  </a:ext>
                </a:extLst>
              </a:tr>
              <a:tr h="652530">
                <a:tc>
                  <a:txBody>
                    <a:bodyPr/>
                    <a:lstStyle/>
                    <a:p>
                      <a:pPr algn="just">
                        <a:lnSpc>
                          <a:spcPct val="100000"/>
                        </a:lnSpc>
                      </a:pPr>
                      <a:r>
                        <a:rPr lang="en-IN" sz="1100">
                          <a:effectLst/>
                          <a:latin typeface="Times New Roman" panose="02020603050405020304" pitchFamily="18" charset="0"/>
                          <a:cs typeface="Times New Roman" panose="02020603050405020304" pitchFamily="18" charset="0"/>
                        </a:rPr>
                        <a:t>Staff/Customers</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100">
                          <a:effectLst/>
                          <a:latin typeface="Times New Roman" panose="02020603050405020304" pitchFamily="18" charset="0"/>
                          <a:cs typeface="Times New Roman" panose="02020603050405020304" pitchFamily="18" charset="0"/>
                        </a:rPr>
                        <a:t>External(here, internal)</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100">
                          <a:effectLst/>
                          <a:latin typeface="Times New Roman" panose="02020603050405020304" pitchFamily="18" charset="0"/>
                          <a:cs typeface="Times New Roman" panose="02020603050405020304" pitchFamily="18" charset="0"/>
                        </a:rPr>
                        <a:t>The needs and preferences of the staff of the organisation will be prioritised in the project's plan as the purpose of the project is to satisfy the staff of the organisation, Froster Cross Plc.</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16721367"/>
                  </a:ext>
                </a:extLst>
              </a:tr>
              <a:tr h="321212">
                <a:tc>
                  <a:txBody>
                    <a:bodyPr/>
                    <a:lstStyle/>
                    <a:p>
                      <a:pPr algn="just">
                        <a:lnSpc>
                          <a:spcPct val="100000"/>
                        </a:lnSpc>
                      </a:pPr>
                      <a:r>
                        <a:rPr lang="en-IN" sz="1100">
                          <a:effectLst/>
                          <a:latin typeface="Times New Roman" panose="02020603050405020304" pitchFamily="18" charset="0"/>
                          <a:cs typeface="Times New Roman" panose="02020603050405020304" pitchFamily="18" charset="0"/>
                        </a:rPr>
                        <a:t>Investors</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100">
                          <a:effectLst/>
                          <a:latin typeface="Times New Roman" panose="02020603050405020304" pitchFamily="18" charset="0"/>
                          <a:cs typeface="Times New Roman" panose="02020603050405020304" pitchFamily="18" charset="0"/>
                        </a:rPr>
                        <a:t>Internal/external </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100" dirty="0">
                          <a:effectLst/>
                          <a:latin typeface="Times New Roman" panose="02020603050405020304" pitchFamily="18" charset="0"/>
                          <a:cs typeface="Times New Roman" panose="02020603050405020304" pitchFamily="18" charset="0"/>
                        </a:rPr>
                        <a:t>Potential investors are required to meet the need for funds.</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21209299"/>
                  </a:ext>
                </a:extLst>
              </a:tr>
            </a:tbl>
          </a:graphicData>
        </a:graphic>
      </p:graphicFrame>
      <p:pic>
        <p:nvPicPr>
          <p:cNvPr id="6146" name="Picture 2" descr="Stakeholder engagement in the ESG process - BDO Australia">
            <a:extLst>
              <a:ext uri="{FF2B5EF4-FFF2-40B4-BE49-F238E27FC236}">
                <a16:creationId xmlns:a16="http://schemas.microsoft.com/office/drawing/2014/main" id="{9BE5BBF3-826A-C480-1910-EE1A9F412C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623083"/>
            <a:ext cx="3494808" cy="2689163"/>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EC795B6-F655-58F7-4894-381EBB27345C}"/>
              </a:ext>
            </a:extLst>
          </p:cNvPr>
          <p:cNvSpPr txBox="1"/>
          <p:nvPr/>
        </p:nvSpPr>
        <p:spPr>
          <a:xfrm>
            <a:off x="969007" y="5355652"/>
            <a:ext cx="6105644" cy="261610"/>
          </a:xfrm>
          <a:prstGeom prst="rect">
            <a:avLst/>
          </a:prstGeom>
          <a:noFill/>
        </p:spPr>
        <p:txBody>
          <a:bodyPr wrap="square">
            <a:spAutoFit/>
          </a:bodyPr>
          <a:lstStyle/>
          <a:p>
            <a:r>
              <a:rPr lang="en-IN" sz="1100" dirty="0">
                <a:solidFill>
                  <a:srgbClr val="222222"/>
                </a:solidFill>
                <a:effectLst/>
                <a:latin typeface="Times New Roman" panose="02020603050405020304" pitchFamily="18" charset="0"/>
                <a:ea typeface="Times New Roman" panose="02020603050405020304" pitchFamily="18" charset="0"/>
              </a:rPr>
              <a:t> </a:t>
            </a:r>
            <a:r>
              <a:rPr lang="en-US" sz="1100" dirty="0">
                <a:solidFill>
                  <a:srgbClr val="222222"/>
                </a:solidFill>
                <a:effectLst/>
                <a:latin typeface="Times New Roman" panose="02020603050405020304" pitchFamily="18" charset="0"/>
                <a:ea typeface="Times New Roman" panose="02020603050405020304" pitchFamily="18" charset="0"/>
              </a:rPr>
              <a:t>(</a:t>
            </a:r>
            <a:r>
              <a:rPr lang="en-US" sz="1100" dirty="0" err="1">
                <a:solidFill>
                  <a:srgbClr val="222222"/>
                </a:solidFill>
                <a:effectLst/>
                <a:latin typeface="Times New Roman" panose="02020603050405020304" pitchFamily="18" charset="0"/>
                <a:ea typeface="Times New Roman" panose="02020603050405020304" pitchFamily="18" charset="0"/>
              </a:rPr>
              <a:t>designingbuildings</a:t>
            </a:r>
            <a:r>
              <a:rPr lang="en-US" sz="1100" dirty="0">
                <a:solidFill>
                  <a:srgbClr val="222222"/>
                </a:solidFill>
                <a:effectLst/>
                <a:latin typeface="Times New Roman" panose="02020603050405020304" pitchFamily="18" charset="0"/>
                <a:ea typeface="Times New Roman" panose="02020603050405020304" pitchFamily="18" charset="0"/>
              </a:rPr>
              <a:t>, 2022)</a:t>
            </a:r>
            <a:endParaRPr lang="en-IN" sz="1100" dirty="0"/>
          </a:p>
        </p:txBody>
      </p:sp>
      <p:sp>
        <p:nvSpPr>
          <p:cNvPr id="3" name="TextBox 2">
            <a:extLst>
              <a:ext uri="{FF2B5EF4-FFF2-40B4-BE49-F238E27FC236}">
                <a16:creationId xmlns:a16="http://schemas.microsoft.com/office/drawing/2014/main" id="{8C6867B4-BD07-D4DA-AE9C-63154ECD7AA8}"/>
              </a:ext>
            </a:extLst>
          </p:cNvPr>
          <p:cNvSpPr txBox="1"/>
          <p:nvPr/>
        </p:nvSpPr>
        <p:spPr>
          <a:xfrm>
            <a:off x="253042" y="181155"/>
            <a:ext cx="28582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IN"/>
              <a:t>Alexandra Avadani 2111890</a:t>
            </a:r>
            <a:endParaRPr lang="en-US"/>
          </a:p>
        </p:txBody>
      </p:sp>
    </p:spTree>
    <p:extLst>
      <p:ext uri="{BB962C8B-B14F-4D97-AF65-F5344CB8AC3E}">
        <p14:creationId xmlns:p14="http://schemas.microsoft.com/office/powerpoint/2010/main" val="2859131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C0BB80A-F251-42C8-4056-4DCF9335E89D}"/>
              </a:ext>
            </a:extLst>
          </p:cNvPr>
          <p:cNvSpPr txBox="1"/>
          <p:nvPr/>
        </p:nvSpPr>
        <p:spPr>
          <a:xfrm>
            <a:off x="912469" y="545538"/>
            <a:ext cx="2772138" cy="523220"/>
          </a:xfrm>
          <a:prstGeom prst="rect">
            <a:avLst/>
          </a:prstGeom>
          <a:noFill/>
        </p:spPr>
        <p:txBody>
          <a:bodyPr wrap="square" rtlCol="0">
            <a:spAutoFit/>
          </a:bodyPr>
          <a:lstStyle/>
          <a:p>
            <a:r>
              <a:rPr lang="en-IN" sz="2800" b="1" dirty="0">
                <a:latin typeface="Times New Roman" panose="02020603050405020304" pitchFamily="18" charset="0"/>
                <a:cs typeface="Times New Roman" panose="02020603050405020304" pitchFamily="18" charset="0"/>
              </a:rPr>
              <a:t>CONTD….</a:t>
            </a:r>
          </a:p>
        </p:txBody>
      </p:sp>
      <p:sp>
        <p:nvSpPr>
          <p:cNvPr id="6" name="TextBox 5">
            <a:extLst>
              <a:ext uri="{FF2B5EF4-FFF2-40B4-BE49-F238E27FC236}">
                <a16:creationId xmlns:a16="http://schemas.microsoft.com/office/drawing/2014/main" id="{EE11326F-F3E7-A5E3-9E3C-1DB397C5A0C0}"/>
              </a:ext>
            </a:extLst>
          </p:cNvPr>
          <p:cNvSpPr txBox="1"/>
          <p:nvPr/>
        </p:nvSpPr>
        <p:spPr>
          <a:xfrm>
            <a:off x="4817963" y="1275820"/>
            <a:ext cx="6094070" cy="461665"/>
          </a:xfrm>
          <a:prstGeom prst="rect">
            <a:avLst/>
          </a:prstGeom>
          <a:noFill/>
        </p:spPr>
        <p:txBody>
          <a:bodyPr wrap="square">
            <a:spAutoFit/>
          </a:bodyPr>
          <a:lstStyle/>
          <a:p>
            <a:pPr algn="just"/>
            <a:r>
              <a:rPr lang="en-IN" sz="2400" b="1" i="1" dirty="0">
                <a:effectLst/>
                <a:latin typeface="Times New Roman" panose="02020603050405020304" pitchFamily="18" charset="0"/>
                <a:ea typeface="Times New Roman" panose="02020603050405020304" pitchFamily="18" charset="0"/>
                <a:cs typeface="Times New Roman" panose="02020603050405020304" pitchFamily="18" charset="0"/>
              </a:rPr>
              <a:t>Resources analysis </a:t>
            </a:r>
            <a:endParaRPr lang="en-IN" sz="2400" i="1"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8CBB4746-FAB6-B55A-0320-36DE4425AD51}"/>
              </a:ext>
            </a:extLst>
          </p:cNvPr>
          <p:cNvSpPr txBox="1"/>
          <p:nvPr/>
        </p:nvSpPr>
        <p:spPr>
          <a:xfrm>
            <a:off x="9667756" y="5823594"/>
            <a:ext cx="6094070" cy="276999"/>
          </a:xfrm>
          <a:prstGeom prst="rect">
            <a:avLst/>
          </a:prstGeom>
          <a:noFill/>
        </p:spPr>
        <p:txBody>
          <a:bodyPr wrap="square">
            <a:spAutoFit/>
          </a:bodyPr>
          <a:lstStyle/>
          <a:p>
            <a:r>
              <a:rPr lang="en-IN" sz="1200" dirty="0">
                <a:effectLst/>
                <a:latin typeface="Times New Roman" panose="02020603050405020304" pitchFamily="18" charset="0"/>
                <a:ea typeface="Times New Roman" panose="02020603050405020304" pitchFamily="18" charset="0"/>
              </a:rPr>
              <a:t>( </a:t>
            </a:r>
            <a:r>
              <a:rPr lang="en-US" sz="1200" dirty="0">
                <a:effectLst/>
                <a:latin typeface="Times New Roman" panose="02020603050405020304" pitchFamily="18" charset="0"/>
                <a:cs typeface="Times New Roman" panose="02020603050405020304" pitchFamily="18" charset="0"/>
              </a:rPr>
              <a:t>Lewis, 2023)</a:t>
            </a:r>
            <a:endParaRPr lang="en-IN" sz="1200" dirty="0"/>
          </a:p>
        </p:txBody>
      </p:sp>
      <p:graphicFrame>
        <p:nvGraphicFramePr>
          <p:cNvPr id="2" name="Table 1">
            <a:extLst>
              <a:ext uri="{FF2B5EF4-FFF2-40B4-BE49-F238E27FC236}">
                <a16:creationId xmlns:a16="http://schemas.microsoft.com/office/drawing/2014/main" id="{823CFE09-7A08-33E2-D25B-E8826F0AC70F}"/>
              </a:ext>
            </a:extLst>
          </p:cNvPr>
          <p:cNvGraphicFramePr>
            <a:graphicFrameLocks noGrp="1"/>
          </p:cNvGraphicFramePr>
          <p:nvPr>
            <p:extLst>
              <p:ext uri="{D42A27DB-BD31-4B8C-83A1-F6EECF244321}">
                <p14:modId xmlns:p14="http://schemas.microsoft.com/office/powerpoint/2010/main" val="4242507746"/>
              </p:ext>
            </p:extLst>
          </p:nvPr>
        </p:nvGraphicFramePr>
        <p:xfrm>
          <a:off x="274272" y="1929287"/>
          <a:ext cx="7399743" cy="4045457"/>
        </p:xfrm>
        <a:graphic>
          <a:graphicData uri="http://schemas.openxmlformats.org/drawingml/2006/table">
            <a:tbl>
              <a:tblPr>
                <a:tableStyleId>{638B1855-1B75-4FBE-930C-398BA8C253C6}</a:tableStyleId>
              </a:tblPr>
              <a:tblGrid>
                <a:gridCol w="2466581">
                  <a:extLst>
                    <a:ext uri="{9D8B030D-6E8A-4147-A177-3AD203B41FA5}">
                      <a16:colId xmlns:a16="http://schemas.microsoft.com/office/drawing/2014/main" val="3924475489"/>
                    </a:ext>
                  </a:extLst>
                </a:gridCol>
                <a:gridCol w="2466581">
                  <a:extLst>
                    <a:ext uri="{9D8B030D-6E8A-4147-A177-3AD203B41FA5}">
                      <a16:colId xmlns:a16="http://schemas.microsoft.com/office/drawing/2014/main" val="3128519017"/>
                    </a:ext>
                  </a:extLst>
                </a:gridCol>
                <a:gridCol w="2466581">
                  <a:extLst>
                    <a:ext uri="{9D8B030D-6E8A-4147-A177-3AD203B41FA5}">
                      <a16:colId xmlns:a16="http://schemas.microsoft.com/office/drawing/2014/main" val="1113496072"/>
                    </a:ext>
                  </a:extLst>
                </a:gridCol>
              </a:tblGrid>
              <a:tr h="151670">
                <a:tc>
                  <a:txBody>
                    <a:bodyPr/>
                    <a:lstStyle/>
                    <a:p>
                      <a:pPr algn="ctr">
                        <a:lnSpc>
                          <a:spcPct val="100000"/>
                        </a:lnSpc>
                      </a:pPr>
                      <a:r>
                        <a:rPr lang="en-IN" sz="1050">
                          <a:effectLst/>
                          <a:latin typeface="Times New Roman" panose="02020603050405020304" pitchFamily="18" charset="0"/>
                          <a:cs typeface="Times New Roman" panose="02020603050405020304" pitchFamily="18" charset="0"/>
                        </a:rPr>
                        <a:t>Resources</a:t>
                      </a:r>
                      <a:endParaRPr lang="en-IN" sz="105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0000"/>
                        </a:lnSpc>
                      </a:pPr>
                      <a:r>
                        <a:rPr lang="en-IN" sz="1050">
                          <a:effectLst/>
                          <a:latin typeface="Times New Roman" panose="02020603050405020304" pitchFamily="18" charset="0"/>
                          <a:cs typeface="Times New Roman" panose="02020603050405020304" pitchFamily="18" charset="0"/>
                        </a:rPr>
                        <a:t>Importance</a:t>
                      </a:r>
                      <a:endParaRPr lang="en-IN" sz="105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0000"/>
                        </a:lnSpc>
                      </a:pPr>
                      <a:r>
                        <a:rPr lang="en-IN" sz="1050">
                          <a:effectLst/>
                          <a:latin typeface="Times New Roman" panose="02020603050405020304" pitchFamily="18" charset="0"/>
                          <a:cs typeface="Times New Roman" panose="02020603050405020304" pitchFamily="18" charset="0"/>
                        </a:rPr>
                        <a:t>Impact</a:t>
                      </a:r>
                      <a:endParaRPr lang="en-IN" sz="105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57933489"/>
                  </a:ext>
                </a:extLst>
              </a:tr>
              <a:tr h="797622">
                <a:tc>
                  <a:txBody>
                    <a:bodyPr/>
                    <a:lstStyle/>
                    <a:p>
                      <a:pPr algn="just">
                        <a:lnSpc>
                          <a:spcPct val="100000"/>
                        </a:lnSpc>
                      </a:pPr>
                      <a:r>
                        <a:rPr lang="en-IN" sz="1050" dirty="0">
                          <a:effectLst/>
                          <a:latin typeface="Times New Roman" panose="02020603050405020304" pitchFamily="18" charset="0"/>
                          <a:cs typeface="Times New Roman" panose="02020603050405020304" pitchFamily="18" charset="0"/>
                        </a:rPr>
                        <a:t>Funds </a:t>
                      </a:r>
                      <a:endParaRPr lang="en-IN" sz="105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050" dirty="0">
                          <a:effectLst/>
                          <a:latin typeface="Times New Roman" panose="02020603050405020304" pitchFamily="18" charset="0"/>
                          <a:cs typeface="Times New Roman" panose="02020603050405020304" pitchFamily="18" charset="0"/>
                        </a:rPr>
                        <a:t>The present project needs adequate funds to make the canteen in the organisation. Potential investors can supply the adequate money required for the project </a:t>
                      </a:r>
                      <a:r>
                        <a:rPr lang="en-US" sz="1050" dirty="0">
                          <a:effectLst/>
                          <a:latin typeface="Times New Roman" panose="02020603050405020304" pitchFamily="18" charset="0"/>
                          <a:cs typeface="Times New Roman" panose="02020603050405020304" pitchFamily="18" charset="0"/>
                        </a:rPr>
                        <a:t>(Lewis, 2023)</a:t>
                      </a:r>
                      <a:r>
                        <a:rPr lang="en-IN" sz="1050" dirty="0">
                          <a:effectLst/>
                          <a:latin typeface="Times New Roman" panose="02020603050405020304" pitchFamily="18" charset="0"/>
                          <a:cs typeface="Times New Roman" panose="02020603050405020304" pitchFamily="18" charset="0"/>
                        </a:rPr>
                        <a:t>.</a:t>
                      </a:r>
                      <a:endParaRPr lang="en-IN" sz="105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0000"/>
                        </a:lnSpc>
                      </a:pPr>
                      <a:r>
                        <a:rPr lang="en-IN" sz="1050">
                          <a:effectLst/>
                          <a:latin typeface="Times New Roman" panose="02020603050405020304" pitchFamily="18" charset="0"/>
                          <a:cs typeface="Times New Roman" panose="02020603050405020304" pitchFamily="18" charset="0"/>
                        </a:rPr>
                        <a:t>High</a:t>
                      </a:r>
                      <a:endParaRPr lang="en-IN" sz="105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55764413"/>
                  </a:ext>
                </a:extLst>
              </a:tr>
              <a:tr h="539241">
                <a:tc>
                  <a:txBody>
                    <a:bodyPr/>
                    <a:lstStyle/>
                    <a:p>
                      <a:pPr algn="just">
                        <a:lnSpc>
                          <a:spcPct val="100000"/>
                        </a:lnSpc>
                      </a:pPr>
                      <a:r>
                        <a:rPr lang="en-IN" sz="1050">
                          <a:effectLst/>
                          <a:latin typeface="Times New Roman" panose="02020603050405020304" pitchFamily="18" charset="0"/>
                          <a:cs typeface="Times New Roman" panose="02020603050405020304" pitchFamily="18" charset="0"/>
                        </a:rPr>
                        <a:t>Equipment and tools</a:t>
                      </a:r>
                      <a:endParaRPr lang="en-IN" sz="105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050">
                          <a:effectLst/>
                          <a:latin typeface="Times New Roman" panose="02020603050405020304" pitchFamily="18" charset="0"/>
                          <a:cs typeface="Times New Roman" panose="02020603050405020304" pitchFamily="18" charset="0"/>
                        </a:rPr>
                        <a:t>Various equipment and tools are needed for constructing a well-structured canteen for all the staff of the firm. </a:t>
                      </a:r>
                      <a:endParaRPr lang="en-IN" sz="105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0000"/>
                        </a:lnSpc>
                      </a:pPr>
                      <a:r>
                        <a:rPr lang="en-IN" sz="1050">
                          <a:effectLst/>
                          <a:latin typeface="Times New Roman" panose="02020603050405020304" pitchFamily="18" charset="0"/>
                          <a:cs typeface="Times New Roman" panose="02020603050405020304" pitchFamily="18" charset="0"/>
                        </a:rPr>
                        <a:t>High</a:t>
                      </a:r>
                      <a:endParaRPr lang="en-IN" sz="105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32053747"/>
                  </a:ext>
                </a:extLst>
              </a:tr>
              <a:tr h="926812">
                <a:tc>
                  <a:txBody>
                    <a:bodyPr/>
                    <a:lstStyle/>
                    <a:p>
                      <a:pPr algn="just">
                        <a:lnSpc>
                          <a:spcPct val="100000"/>
                        </a:lnSpc>
                      </a:pPr>
                      <a:r>
                        <a:rPr lang="en-IN" sz="1050">
                          <a:effectLst/>
                          <a:latin typeface="Times New Roman" panose="02020603050405020304" pitchFamily="18" charset="0"/>
                          <a:cs typeface="Times New Roman" panose="02020603050405020304" pitchFamily="18" charset="0"/>
                        </a:rPr>
                        <a:t>Workers </a:t>
                      </a:r>
                      <a:endParaRPr lang="en-IN" sz="105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050">
                          <a:effectLst/>
                          <a:latin typeface="Times New Roman" panose="02020603050405020304" pitchFamily="18" charset="0"/>
                          <a:cs typeface="Times New Roman" panose="02020603050405020304" pitchFamily="18" charset="0"/>
                        </a:rPr>
                        <a:t>Workers are a very crucial resource for the implementation of the project as the execution of the project plan can not be done without their combined efforts during the formation of the canteen.</a:t>
                      </a:r>
                      <a:endParaRPr lang="en-IN" sz="105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0000"/>
                        </a:lnSpc>
                      </a:pPr>
                      <a:r>
                        <a:rPr lang="en-IN" sz="1050">
                          <a:effectLst/>
                          <a:latin typeface="Times New Roman" panose="02020603050405020304" pitchFamily="18" charset="0"/>
                          <a:cs typeface="Times New Roman" panose="02020603050405020304" pitchFamily="18" charset="0"/>
                        </a:rPr>
                        <a:t>High</a:t>
                      </a:r>
                      <a:endParaRPr lang="en-IN" sz="105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3735044"/>
                  </a:ext>
                </a:extLst>
              </a:tr>
              <a:tr h="797622">
                <a:tc>
                  <a:txBody>
                    <a:bodyPr/>
                    <a:lstStyle/>
                    <a:p>
                      <a:pPr algn="just">
                        <a:lnSpc>
                          <a:spcPct val="100000"/>
                        </a:lnSpc>
                      </a:pPr>
                      <a:r>
                        <a:rPr lang="en-IN" sz="1050" dirty="0">
                          <a:effectLst/>
                          <a:latin typeface="Times New Roman" panose="02020603050405020304" pitchFamily="18" charset="0"/>
                          <a:cs typeface="Times New Roman" panose="02020603050405020304" pitchFamily="18" charset="0"/>
                        </a:rPr>
                        <a:t>Safety measures </a:t>
                      </a:r>
                      <a:endParaRPr lang="en-IN" sz="105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050">
                          <a:effectLst/>
                          <a:latin typeface="Times New Roman" panose="02020603050405020304" pitchFamily="18" charset="0"/>
                          <a:cs typeface="Times New Roman" panose="02020603050405020304" pitchFamily="18" charset="0"/>
                        </a:rPr>
                        <a:t>Safety measures are also regarded as essential elements in the construction time. As the safety of the workers and labourers is mandatory </a:t>
                      </a:r>
                      <a:r>
                        <a:rPr lang="en-US" sz="1050">
                          <a:effectLst/>
                          <a:latin typeface="Times New Roman" panose="02020603050405020304" pitchFamily="18" charset="0"/>
                          <a:cs typeface="Times New Roman" panose="02020603050405020304" pitchFamily="18" charset="0"/>
                        </a:rPr>
                        <a:t>(constructionplacements, 2023)</a:t>
                      </a:r>
                      <a:r>
                        <a:rPr lang="en-IN" sz="1050">
                          <a:effectLst/>
                          <a:latin typeface="Times New Roman" panose="02020603050405020304" pitchFamily="18" charset="0"/>
                          <a:cs typeface="Times New Roman" panose="02020603050405020304" pitchFamily="18" charset="0"/>
                        </a:rPr>
                        <a:t>.</a:t>
                      </a:r>
                      <a:endParaRPr lang="en-IN" sz="105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0000"/>
                        </a:lnSpc>
                      </a:pPr>
                      <a:r>
                        <a:rPr lang="en-IN" sz="1050">
                          <a:effectLst/>
                          <a:latin typeface="Times New Roman" panose="02020603050405020304" pitchFamily="18" charset="0"/>
                          <a:cs typeface="Times New Roman" panose="02020603050405020304" pitchFamily="18" charset="0"/>
                        </a:rPr>
                        <a:t>High</a:t>
                      </a:r>
                      <a:endParaRPr lang="en-IN" sz="105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47788869"/>
                  </a:ext>
                </a:extLst>
              </a:tr>
              <a:tr h="797622">
                <a:tc>
                  <a:txBody>
                    <a:bodyPr/>
                    <a:lstStyle/>
                    <a:p>
                      <a:pPr algn="just">
                        <a:lnSpc>
                          <a:spcPct val="100000"/>
                        </a:lnSpc>
                      </a:pPr>
                      <a:r>
                        <a:rPr lang="en-IN" sz="1050">
                          <a:effectLst/>
                          <a:latin typeface="Times New Roman" panose="02020603050405020304" pitchFamily="18" charset="0"/>
                          <a:cs typeface="Times New Roman" panose="02020603050405020304" pitchFamily="18" charset="0"/>
                        </a:rPr>
                        <a:t>Technical Assessments </a:t>
                      </a:r>
                      <a:endParaRPr lang="en-IN" sz="105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050" dirty="0">
                          <a:effectLst/>
                          <a:latin typeface="Times New Roman" panose="02020603050405020304" pitchFamily="18" charset="0"/>
                          <a:cs typeface="Times New Roman" panose="02020603050405020304" pitchFamily="18" charset="0"/>
                        </a:rPr>
                        <a:t>The incorporation of technical assessment at present is considered an important component as the use of technology makes the construction process easier.</a:t>
                      </a:r>
                      <a:endParaRPr lang="en-IN" sz="105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0000"/>
                        </a:lnSpc>
                      </a:pPr>
                      <a:r>
                        <a:rPr lang="en-IN" sz="1050" dirty="0">
                          <a:effectLst/>
                          <a:latin typeface="Times New Roman" panose="02020603050405020304" pitchFamily="18" charset="0"/>
                          <a:cs typeface="Times New Roman" panose="02020603050405020304" pitchFamily="18" charset="0"/>
                        </a:rPr>
                        <a:t>Moderate</a:t>
                      </a:r>
                      <a:endParaRPr lang="en-IN" sz="105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02395424"/>
                  </a:ext>
                </a:extLst>
              </a:tr>
            </a:tbl>
          </a:graphicData>
        </a:graphic>
      </p:graphicFrame>
      <p:pic>
        <p:nvPicPr>
          <p:cNvPr id="5" name="Picture 4">
            <a:extLst>
              <a:ext uri="{FF2B5EF4-FFF2-40B4-BE49-F238E27FC236}">
                <a16:creationId xmlns:a16="http://schemas.microsoft.com/office/drawing/2014/main" id="{4762BF68-6977-49E1-87A7-378F46B7553D}"/>
              </a:ext>
            </a:extLst>
          </p:cNvPr>
          <p:cNvPicPr>
            <a:picLocks noChangeAspect="1"/>
          </p:cNvPicPr>
          <p:nvPr/>
        </p:nvPicPr>
        <p:blipFill>
          <a:blip r:embed="rId3"/>
          <a:stretch>
            <a:fillRect/>
          </a:stretch>
        </p:blipFill>
        <p:spPr>
          <a:xfrm>
            <a:off x="8074959" y="3089851"/>
            <a:ext cx="3951137" cy="240812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3" name="TextBox 2">
            <a:extLst>
              <a:ext uri="{FF2B5EF4-FFF2-40B4-BE49-F238E27FC236}">
                <a16:creationId xmlns:a16="http://schemas.microsoft.com/office/drawing/2014/main" id="{2D7B14FD-2B0D-0CCE-ECA7-FEE0AA560A6D}"/>
              </a:ext>
            </a:extLst>
          </p:cNvPr>
          <p:cNvSpPr txBox="1"/>
          <p:nvPr/>
        </p:nvSpPr>
        <p:spPr>
          <a:xfrm>
            <a:off x="8764438" y="224287"/>
            <a:ext cx="27863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IN"/>
              <a:t>Alexandra Avadani 2111890</a:t>
            </a:r>
            <a:r>
              <a:rPr lang="en-US"/>
              <a:t>​</a:t>
            </a:r>
          </a:p>
        </p:txBody>
      </p:sp>
    </p:spTree>
    <p:extLst>
      <p:ext uri="{BB962C8B-B14F-4D97-AF65-F5344CB8AC3E}">
        <p14:creationId xmlns:p14="http://schemas.microsoft.com/office/powerpoint/2010/main" val="18534849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E0F339F-C08E-6750-DCED-08D464238480}"/>
              </a:ext>
            </a:extLst>
          </p:cNvPr>
          <p:cNvSpPr txBox="1"/>
          <p:nvPr/>
        </p:nvSpPr>
        <p:spPr>
          <a:xfrm>
            <a:off x="9142069" y="231845"/>
            <a:ext cx="2772138" cy="523220"/>
          </a:xfrm>
          <a:prstGeom prst="rect">
            <a:avLst/>
          </a:prstGeom>
          <a:noFill/>
        </p:spPr>
        <p:txBody>
          <a:bodyPr wrap="square" rtlCol="0">
            <a:spAutoFit/>
          </a:bodyPr>
          <a:lstStyle/>
          <a:p>
            <a:r>
              <a:rPr lang="en-IN" sz="2800" b="1" dirty="0">
                <a:latin typeface="Times New Roman" panose="02020603050405020304" pitchFamily="18" charset="0"/>
                <a:cs typeface="Times New Roman" panose="02020603050405020304" pitchFamily="18" charset="0"/>
              </a:rPr>
              <a:t>CONTD….</a:t>
            </a:r>
          </a:p>
        </p:txBody>
      </p:sp>
      <p:sp>
        <p:nvSpPr>
          <p:cNvPr id="6" name="TextBox 5">
            <a:extLst>
              <a:ext uri="{FF2B5EF4-FFF2-40B4-BE49-F238E27FC236}">
                <a16:creationId xmlns:a16="http://schemas.microsoft.com/office/drawing/2014/main" id="{4A87E259-4F6F-A49A-9E10-D57D5A9DB425}"/>
              </a:ext>
            </a:extLst>
          </p:cNvPr>
          <p:cNvSpPr txBox="1"/>
          <p:nvPr/>
        </p:nvSpPr>
        <p:spPr>
          <a:xfrm>
            <a:off x="813123" y="1181755"/>
            <a:ext cx="6094070" cy="461665"/>
          </a:xfrm>
          <a:prstGeom prst="rect">
            <a:avLst/>
          </a:prstGeom>
          <a:noFill/>
        </p:spPr>
        <p:txBody>
          <a:bodyPr wrap="square">
            <a:spAutoFit/>
          </a:bodyPr>
          <a:lstStyle/>
          <a:p>
            <a:pPr algn="just"/>
            <a:r>
              <a:rPr lang="en-IN" sz="2400" b="1" i="1" dirty="0">
                <a:effectLst/>
                <a:latin typeface="Times New Roman" panose="02020603050405020304" pitchFamily="18" charset="0"/>
                <a:ea typeface="Times New Roman" panose="02020603050405020304" pitchFamily="18" charset="0"/>
                <a:cs typeface="Times New Roman" panose="02020603050405020304" pitchFamily="18" charset="0"/>
              </a:rPr>
              <a:t>Risk Assessment </a:t>
            </a:r>
            <a:endParaRPr lang="en-IN" sz="2400" b="1" i="1"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18C21ADE-B461-037F-17C0-851B6A19C848}"/>
              </a:ext>
            </a:extLst>
          </p:cNvPr>
          <p:cNvSpPr txBox="1"/>
          <p:nvPr/>
        </p:nvSpPr>
        <p:spPr>
          <a:xfrm>
            <a:off x="9044154" y="1181755"/>
            <a:ext cx="6094070" cy="461665"/>
          </a:xfrm>
          <a:prstGeom prst="rect">
            <a:avLst/>
          </a:prstGeom>
          <a:noFill/>
        </p:spPr>
        <p:txBody>
          <a:bodyPr wrap="square">
            <a:spAutoFit/>
          </a:bodyPr>
          <a:lstStyle/>
          <a:p>
            <a:pPr algn="just"/>
            <a:r>
              <a:rPr lang="en-IN" sz="2400" b="1" i="1" dirty="0">
                <a:effectLst/>
                <a:latin typeface="Times New Roman" panose="02020603050405020304" pitchFamily="18" charset="0"/>
                <a:ea typeface="Times New Roman" panose="02020603050405020304" pitchFamily="18" charset="0"/>
                <a:cs typeface="Times New Roman" panose="02020603050405020304" pitchFamily="18" charset="0"/>
              </a:rPr>
              <a:t>Cost </a:t>
            </a:r>
            <a:endParaRPr lang="en-IN" sz="2400" i="1" dirty="0">
              <a:effectLst/>
              <a:latin typeface="Times New Roman" panose="02020603050405020304" pitchFamily="18" charset="0"/>
              <a:ea typeface="Arial" panose="020B0604020202020204" pitchFamily="34" charset="0"/>
              <a:cs typeface="Arial" panose="020B0604020202020204" pitchFamily="34" charset="0"/>
            </a:endParaRPr>
          </a:p>
        </p:txBody>
      </p:sp>
      <p:graphicFrame>
        <p:nvGraphicFramePr>
          <p:cNvPr id="2" name="Table 1">
            <a:extLst>
              <a:ext uri="{FF2B5EF4-FFF2-40B4-BE49-F238E27FC236}">
                <a16:creationId xmlns:a16="http://schemas.microsoft.com/office/drawing/2014/main" id="{D86E8073-B103-0459-CC5B-17EE1C67E008}"/>
              </a:ext>
            </a:extLst>
          </p:cNvPr>
          <p:cNvGraphicFramePr>
            <a:graphicFrameLocks noGrp="1"/>
          </p:cNvGraphicFramePr>
          <p:nvPr>
            <p:extLst>
              <p:ext uri="{D42A27DB-BD31-4B8C-83A1-F6EECF244321}">
                <p14:modId xmlns:p14="http://schemas.microsoft.com/office/powerpoint/2010/main" val="2174918583"/>
              </p:ext>
            </p:extLst>
          </p:nvPr>
        </p:nvGraphicFramePr>
        <p:xfrm>
          <a:off x="292263" y="1986609"/>
          <a:ext cx="4835322" cy="3681123"/>
        </p:xfrm>
        <a:graphic>
          <a:graphicData uri="http://schemas.openxmlformats.org/drawingml/2006/table">
            <a:tbl>
              <a:tblPr>
                <a:tableStyleId>{775DCB02-9BB8-47FD-8907-85C794F793BA}</a:tableStyleId>
              </a:tblPr>
              <a:tblGrid>
                <a:gridCol w="1611774">
                  <a:extLst>
                    <a:ext uri="{9D8B030D-6E8A-4147-A177-3AD203B41FA5}">
                      <a16:colId xmlns:a16="http://schemas.microsoft.com/office/drawing/2014/main" val="4077542856"/>
                    </a:ext>
                  </a:extLst>
                </a:gridCol>
                <a:gridCol w="1611774">
                  <a:extLst>
                    <a:ext uri="{9D8B030D-6E8A-4147-A177-3AD203B41FA5}">
                      <a16:colId xmlns:a16="http://schemas.microsoft.com/office/drawing/2014/main" val="2689451446"/>
                    </a:ext>
                  </a:extLst>
                </a:gridCol>
                <a:gridCol w="1611774">
                  <a:extLst>
                    <a:ext uri="{9D8B030D-6E8A-4147-A177-3AD203B41FA5}">
                      <a16:colId xmlns:a16="http://schemas.microsoft.com/office/drawing/2014/main" val="299154486"/>
                    </a:ext>
                  </a:extLst>
                </a:gridCol>
              </a:tblGrid>
              <a:tr h="297703">
                <a:tc>
                  <a:txBody>
                    <a:bodyPr/>
                    <a:lstStyle/>
                    <a:p>
                      <a:pPr algn="ctr">
                        <a:lnSpc>
                          <a:spcPct val="100000"/>
                        </a:lnSpc>
                      </a:pPr>
                      <a:r>
                        <a:rPr lang="en-IN" sz="900">
                          <a:effectLst/>
                          <a:latin typeface="Times New Roman" panose="02020603050405020304" pitchFamily="18" charset="0"/>
                          <a:cs typeface="Times New Roman" panose="02020603050405020304" pitchFamily="18" charset="0"/>
                        </a:rPr>
                        <a:t>Expected risks</a:t>
                      </a:r>
                      <a:endParaRPr lang="en-IN" sz="900">
                        <a:effectLst/>
                        <a:latin typeface="Times New Roman" panose="02020603050405020304" pitchFamily="18" charset="0"/>
                        <a:ea typeface="Arial" panose="020B0604020202020204" pitchFamily="34" charset="0"/>
                        <a:cs typeface="Times New Roman" panose="02020603050405020304" pitchFamily="18" charset="0"/>
                      </a:endParaRPr>
                    </a:p>
                  </a:txBody>
                  <a:tcPr marL="31891" marR="31891" marT="31891" marB="31891"/>
                </a:tc>
                <a:tc>
                  <a:txBody>
                    <a:bodyPr/>
                    <a:lstStyle/>
                    <a:p>
                      <a:pPr algn="ctr">
                        <a:lnSpc>
                          <a:spcPct val="100000"/>
                        </a:lnSpc>
                      </a:pPr>
                      <a:r>
                        <a:rPr lang="en-IN" sz="900">
                          <a:effectLst/>
                          <a:latin typeface="Times New Roman" panose="02020603050405020304" pitchFamily="18" charset="0"/>
                          <a:cs typeface="Times New Roman" panose="02020603050405020304" pitchFamily="18" charset="0"/>
                        </a:rPr>
                        <a:t>Description</a:t>
                      </a:r>
                      <a:endParaRPr lang="en-IN" sz="900">
                        <a:effectLst/>
                        <a:latin typeface="Times New Roman" panose="02020603050405020304" pitchFamily="18" charset="0"/>
                        <a:ea typeface="Arial" panose="020B0604020202020204" pitchFamily="34" charset="0"/>
                        <a:cs typeface="Times New Roman" panose="02020603050405020304" pitchFamily="18" charset="0"/>
                      </a:endParaRPr>
                    </a:p>
                  </a:txBody>
                  <a:tcPr marL="31891" marR="31891" marT="31891" marB="31891"/>
                </a:tc>
                <a:tc>
                  <a:txBody>
                    <a:bodyPr/>
                    <a:lstStyle/>
                    <a:p>
                      <a:pPr algn="ctr">
                        <a:lnSpc>
                          <a:spcPct val="100000"/>
                        </a:lnSpc>
                      </a:pPr>
                      <a:r>
                        <a:rPr lang="en-IN" sz="900">
                          <a:effectLst/>
                          <a:latin typeface="Times New Roman" panose="02020603050405020304" pitchFamily="18" charset="0"/>
                          <a:cs typeface="Times New Roman" panose="02020603050405020304" pitchFamily="18" charset="0"/>
                        </a:rPr>
                        <a:t>Mitigation ways</a:t>
                      </a:r>
                      <a:endParaRPr lang="en-IN" sz="900">
                        <a:effectLst/>
                        <a:latin typeface="Times New Roman" panose="02020603050405020304" pitchFamily="18" charset="0"/>
                        <a:ea typeface="Arial" panose="020B0604020202020204" pitchFamily="34" charset="0"/>
                        <a:cs typeface="Times New Roman" panose="02020603050405020304" pitchFamily="18" charset="0"/>
                      </a:endParaRPr>
                    </a:p>
                  </a:txBody>
                  <a:tcPr marL="31891" marR="31891" marT="31891" marB="31891"/>
                </a:tc>
                <a:extLst>
                  <a:ext uri="{0D108BD9-81ED-4DB2-BD59-A6C34878D82A}">
                    <a16:rowId xmlns:a16="http://schemas.microsoft.com/office/drawing/2014/main" val="1188613062"/>
                  </a:ext>
                </a:extLst>
              </a:tr>
              <a:tr h="1516944">
                <a:tc>
                  <a:txBody>
                    <a:bodyPr/>
                    <a:lstStyle/>
                    <a:p>
                      <a:pPr algn="just">
                        <a:lnSpc>
                          <a:spcPct val="100000"/>
                        </a:lnSpc>
                      </a:pPr>
                      <a:r>
                        <a:rPr lang="en-IN" sz="900">
                          <a:effectLst/>
                          <a:latin typeface="Times New Roman" panose="02020603050405020304" pitchFamily="18" charset="0"/>
                          <a:cs typeface="Times New Roman" panose="02020603050405020304" pitchFamily="18" charset="0"/>
                        </a:rPr>
                        <a:t>Critical Legal Risk</a:t>
                      </a:r>
                      <a:endParaRPr lang="en-IN" sz="900">
                        <a:effectLst/>
                        <a:latin typeface="Times New Roman" panose="02020603050405020304" pitchFamily="18" charset="0"/>
                        <a:ea typeface="Arial" panose="020B0604020202020204" pitchFamily="34" charset="0"/>
                        <a:cs typeface="Times New Roman" panose="02020603050405020304" pitchFamily="18" charset="0"/>
                      </a:endParaRPr>
                    </a:p>
                  </a:txBody>
                  <a:tcPr marL="31891" marR="31891" marT="31891" marB="31891"/>
                </a:tc>
                <a:tc>
                  <a:txBody>
                    <a:bodyPr/>
                    <a:lstStyle/>
                    <a:p>
                      <a:pPr algn="just">
                        <a:lnSpc>
                          <a:spcPct val="100000"/>
                        </a:lnSpc>
                      </a:pPr>
                      <a:r>
                        <a:rPr lang="en-IN" sz="900" dirty="0" err="1">
                          <a:effectLst/>
                          <a:latin typeface="Times New Roman" panose="02020603050405020304" pitchFamily="18" charset="0"/>
                          <a:cs typeface="Times New Roman" panose="02020603050405020304" pitchFamily="18" charset="0"/>
                        </a:rPr>
                        <a:t>Froster</a:t>
                      </a:r>
                      <a:r>
                        <a:rPr lang="en-IN" sz="900" dirty="0">
                          <a:effectLst/>
                          <a:latin typeface="Times New Roman" panose="02020603050405020304" pitchFamily="18" charset="0"/>
                          <a:cs typeface="Times New Roman" panose="02020603050405020304" pitchFamily="18" charset="0"/>
                        </a:rPr>
                        <a:t> Cross Plc will be responsible for any quality issues in the food served in the canteen. The health of the employees may get affected by poor-quality foods that pose legal risks.</a:t>
                      </a:r>
                      <a:endParaRPr lang="en-IN" sz="9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1891" marR="31891" marT="31891" marB="31891"/>
                </a:tc>
                <a:tc>
                  <a:txBody>
                    <a:bodyPr/>
                    <a:lstStyle/>
                    <a:p>
                      <a:pPr algn="just">
                        <a:lnSpc>
                          <a:spcPct val="100000"/>
                        </a:lnSpc>
                      </a:pPr>
                      <a:r>
                        <a:rPr lang="en-IN" sz="900">
                          <a:effectLst/>
                          <a:latin typeface="Times New Roman" panose="02020603050405020304" pitchFamily="18" charset="0"/>
                          <a:cs typeface="Times New Roman" panose="02020603050405020304" pitchFamily="18" charset="0"/>
                        </a:rPr>
                        <a:t>The management of the firm should be aware of the food quality to avoid any unnecessary legal issues.</a:t>
                      </a:r>
                      <a:endParaRPr lang="en-IN" sz="900">
                        <a:effectLst/>
                        <a:latin typeface="Times New Roman" panose="02020603050405020304" pitchFamily="18" charset="0"/>
                        <a:ea typeface="Arial" panose="020B0604020202020204" pitchFamily="34" charset="0"/>
                        <a:cs typeface="Times New Roman" panose="02020603050405020304" pitchFamily="18" charset="0"/>
                      </a:endParaRPr>
                    </a:p>
                  </a:txBody>
                  <a:tcPr marL="31891" marR="31891" marT="31891" marB="31891"/>
                </a:tc>
                <a:extLst>
                  <a:ext uri="{0D108BD9-81ED-4DB2-BD59-A6C34878D82A}">
                    <a16:rowId xmlns:a16="http://schemas.microsoft.com/office/drawing/2014/main" val="3178684304"/>
                  </a:ext>
                </a:extLst>
              </a:tr>
              <a:tr h="907324">
                <a:tc>
                  <a:txBody>
                    <a:bodyPr/>
                    <a:lstStyle/>
                    <a:p>
                      <a:pPr algn="just">
                        <a:lnSpc>
                          <a:spcPct val="100000"/>
                        </a:lnSpc>
                      </a:pPr>
                      <a:r>
                        <a:rPr lang="en-IN" sz="900">
                          <a:effectLst/>
                          <a:latin typeface="Times New Roman" panose="02020603050405020304" pitchFamily="18" charset="0"/>
                          <a:cs typeface="Times New Roman" panose="02020603050405020304" pitchFamily="18" charset="0"/>
                        </a:rPr>
                        <a:t>Environmental issues</a:t>
                      </a:r>
                      <a:endParaRPr lang="en-IN" sz="900">
                        <a:effectLst/>
                        <a:latin typeface="Times New Roman" panose="02020603050405020304" pitchFamily="18" charset="0"/>
                        <a:ea typeface="Arial" panose="020B0604020202020204" pitchFamily="34" charset="0"/>
                        <a:cs typeface="Times New Roman" panose="02020603050405020304" pitchFamily="18" charset="0"/>
                      </a:endParaRPr>
                    </a:p>
                  </a:txBody>
                  <a:tcPr marL="31891" marR="31891" marT="31891" marB="31891"/>
                </a:tc>
                <a:tc>
                  <a:txBody>
                    <a:bodyPr/>
                    <a:lstStyle/>
                    <a:p>
                      <a:pPr algn="just">
                        <a:lnSpc>
                          <a:spcPct val="100000"/>
                        </a:lnSpc>
                      </a:pPr>
                      <a:r>
                        <a:rPr lang="en-IN" sz="900">
                          <a:effectLst/>
                          <a:latin typeface="Times New Roman" panose="02020603050405020304" pitchFamily="18" charset="0"/>
                          <a:cs typeface="Times New Roman" panose="02020603050405020304" pitchFamily="18" charset="0"/>
                        </a:rPr>
                        <a:t>Environmental issues might happen at the time of construction </a:t>
                      </a:r>
                      <a:r>
                        <a:rPr lang="en-US" sz="900">
                          <a:effectLst/>
                          <a:latin typeface="Times New Roman" panose="02020603050405020304" pitchFamily="18" charset="0"/>
                          <a:cs typeface="Times New Roman" panose="02020603050405020304" pitchFamily="18" charset="0"/>
                        </a:rPr>
                        <a:t>(safetystratus, 2023)</a:t>
                      </a:r>
                      <a:r>
                        <a:rPr lang="en-IN" sz="900">
                          <a:effectLst/>
                          <a:latin typeface="Times New Roman" panose="02020603050405020304" pitchFamily="18" charset="0"/>
                          <a:cs typeface="Times New Roman" panose="02020603050405020304" pitchFamily="18" charset="0"/>
                        </a:rPr>
                        <a:t>. </a:t>
                      </a:r>
                      <a:endParaRPr lang="en-IN" sz="900">
                        <a:effectLst/>
                        <a:latin typeface="Times New Roman" panose="02020603050405020304" pitchFamily="18" charset="0"/>
                        <a:ea typeface="Arial" panose="020B0604020202020204" pitchFamily="34" charset="0"/>
                        <a:cs typeface="Times New Roman" panose="02020603050405020304" pitchFamily="18" charset="0"/>
                      </a:endParaRPr>
                    </a:p>
                  </a:txBody>
                  <a:tcPr marL="31891" marR="31891" marT="31891" marB="31891"/>
                </a:tc>
                <a:tc>
                  <a:txBody>
                    <a:bodyPr/>
                    <a:lstStyle/>
                    <a:p>
                      <a:pPr algn="just">
                        <a:lnSpc>
                          <a:spcPct val="100000"/>
                        </a:lnSpc>
                      </a:pPr>
                      <a:r>
                        <a:rPr lang="en-IN" sz="900">
                          <a:effectLst/>
                          <a:latin typeface="Times New Roman" panose="02020603050405020304" pitchFamily="18" charset="0"/>
                          <a:cs typeface="Times New Roman" panose="02020603050405020304" pitchFamily="18" charset="0"/>
                        </a:rPr>
                        <a:t>The time of the construction will be chosen after analysing the weather condition.</a:t>
                      </a:r>
                      <a:endParaRPr lang="en-IN" sz="900">
                        <a:effectLst/>
                        <a:latin typeface="Times New Roman" panose="02020603050405020304" pitchFamily="18" charset="0"/>
                        <a:ea typeface="Arial" panose="020B0604020202020204" pitchFamily="34" charset="0"/>
                        <a:cs typeface="Times New Roman" panose="02020603050405020304" pitchFamily="18" charset="0"/>
                      </a:endParaRPr>
                    </a:p>
                  </a:txBody>
                  <a:tcPr marL="31891" marR="31891" marT="31891" marB="31891"/>
                </a:tc>
                <a:extLst>
                  <a:ext uri="{0D108BD9-81ED-4DB2-BD59-A6C34878D82A}">
                    <a16:rowId xmlns:a16="http://schemas.microsoft.com/office/drawing/2014/main" val="3412338930"/>
                  </a:ext>
                </a:extLst>
              </a:tr>
              <a:tr h="959152">
                <a:tc>
                  <a:txBody>
                    <a:bodyPr/>
                    <a:lstStyle/>
                    <a:p>
                      <a:pPr algn="just">
                        <a:lnSpc>
                          <a:spcPct val="100000"/>
                        </a:lnSpc>
                      </a:pPr>
                      <a:r>
                        <a:rPr lang="en-IN" sz="900">
                          <a:effectLst/>
                          <a:latin typeface="Times New Roman" panose="02020603050405020304" pitchFamily="18" charset="0"/>
                          <a:cs typeface="Times New Roman" panose="02020603050405020304" pitchFamily="18" charset="0"/>
                        </a:rPr>
                        <a:t>Employees’ Injuries</a:t>
                      </a:r>
                      <a:endParaRPr lang="en-IN" sz="900">
                        <a:effectLst/>
                        <a:latin typeface="Times New Roman" panose="02020603050405020304" pitchFamily="18" charset="0"/>
                        <a:ea typeface="Arial" panose="020B0604020202020204" pitchFamily="34" charset="0"/>
                        <a:cs typeface="Times New Roman" panose="02020603050405020304" pitchFamily="18" charset="0"/>
                      </a:endParaRPr>
                    </a:p>
                  </a:txBody>
                  <a:tcPr marL="31891" marR="31891" marT="31891" marB="31891"/>
                </a:tc>
                <a:tc>
                  <a:txBody>
                    <a:bodyPr/>
                    <a:lstStyle/>
                    <a:p>
                      <a:pPr algn="just">
                        <a:lnSpc>
                          <a:spcPct val="100000"/>
                        </a:lnSpc>
                      </a:pPr>
                      <a:r>
                        <a:rPr lang="en-IN" sz="900">
                          <a:effectLst/>
                          <a:latin typeface="Times New Roman" panose="02020603050405020304" pitchFamily="18" charset="0"/>
                          <a:cs typeface="Times New Roman" panose="02020603050405020304" pitchFamily="18" charset="0"/>
                        </a:rPr>
                        <a:t>Employees may be injured during the time of construction.</a:t>
                      </a:r>
                      <a:endParaRPr lang="en-IN" sz="900">
                        <a:effectLst/>
                        <a:latin typeface="Times New Roman" panose="02020603050405020304" pitchFamily="18" charset="0"/>
                        <a:ea typeface="Arial" panose="020B0604020202020204" pitchFamily="34" charset="0"/>
                        <a:cs typeface="Times New Roman" panose="02020603050405020304" pitchFamily="18" charset="0"/>
                      </a:endParaRPr>
                    </a:p>
                  </a:txBody>
                  <a:tcPr marL="31891" marR="31891" marT="31891" marB="31891"/>
                </a:tc>
                <a:tc>
                  <a:txBody>
                    <a:bodyPr/>
                    <a:lstStyle/>
                    <a:p>
                      <a:pPr algn="just">
                        <a:lnSpc>
                          <a:spcPct val="100000"/>
                        </a:lnSpc>
                      </a:pPr>
                      <a:r>
                        <a:rPr lang="en-IN" sz="900" dirty="0">
                          <a:effectLst/>
                          <a:latin typeface="Times New Roman" panose="02020603050405020304" pitchFamily="18" charset="0"/>
                          <a:cs typeface="Times New Roman" panose="02020603050405020304" pitchFamily="18" charset="0"/>
                        </a:rPr>
                        <a:t>Safety measures should be strict to avoid any accidents in the workplace.</a:t>
                      </a:r>
                      <a:endParaRPr lang="en-IN" sz="9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1891" marR="31891" marT="31891" marB="31891"/>
                </a:tc>
                <a:extLst>
                  <a:ext uri="{0D108BD9-81ED-4DB2-BD59-A6C34878D82A}">
                    <a16:rowId xmlns:a16="http://schemas.microsoft.com/office/drawing/2014/main" val="1540582842"/>
                  </a:ext>
                </a:extLst>
              </a:tr>
            </a:tbl>
          </a:graphicData>
        </a:graphic>
      </p:graphicFrame>
      <p:graphicFrame>
        <p:nvGraphicFramePr>
          <p:cNvPr id="3" name="Table 2">
            <a:extLst>
              <a:ext uri="{FF2B5EF4-FFF2-40B4-BE49-F238E27FC236}">
                <a16:creationId xmlns:a16="http://schemas.microsoft.com/office/drawing/2014/main" id="{EDE33690-FD50-52EC-07A0-A1F4BA1C7A2E}"/>
              </a:ext>
            </a:extLst>
          </p:cNvPr>
          <p:cNvGraphicFramePr>
            <a:graphicFrameLocks noGrp="1"/>
          </p:cNvGraphicFramePr>
          <p:nvPr>
            <p:extLst>
              <p:ext uri="{D42A27DB-BD31-4B8C-83A1-F6EECF244321}">
                <p14:modId xmlns:p14="http://schemas.microsoft.com/office/powerpoint/2010/main" val="3729923833"/>
              </p:ext>
            </p:extLst>
          </p:nvPr>
        </p:nvGraphicFramePr>
        <p:xfrm>
          <a:off x="6716778" y="1947648"/>
          <a:ext cx="4323414" cy="3909396"/>
        </p:xfrm>
        <a:graphic>
          <a:graphicData uri="http://schemas.openxmlformats.org/drawingml/2006/table">
            <a:tbl>
              <a:tblPr firstRow="1" firstCol="1" bandRow="1">
                <a:tableStyleId>{5C22544A-7EE6-4342-B048-85BDC9FD1C3A}</a:tableStyleId>
              </a:tblPr>
              <a:tblGrid>
                <a:gridCol w="2161707">
                  <a:extLst>
                    <a:ext uri="{9D8B030D-6E8A-4147-A177-3AD203B41FA5}">
                      <a16:colId xmlns:a16="http://schemas.microsoft.com/office/drawing/2014/main" val="2267640329"/>
                    </a:ext>
                  </a:extLst>
                </a:gridCol>
                <a:gridCol w="2161707">
                  <a:extLst>
                    <a:ext uri="{9D8B030D-6E8A-4147-A177-3AD203B41FA5}">
                      <a16:colId xmlns:a16="http://schemas.microsoft.com/office/drawing/2014/main" val="1420066656"/>
                    </a:ext>
                  </a:extLst>
                </a:gridCol>
              </a:tblGrid>
              <a:tr h="325783">
                <a:tc>
                  <a:txBody>
                    <a:bodyPr/>
                    <a:lstStyle/>
                    <a:p>
                      <a:pPr algn="ctr">
                        <a:lnSpc>
                          <a:spcPct val="200000"/>
                        </a:lnSpc>
                      </a:pPr>
                      <a:r>
                        <a:rPr lang="en-IN" sz="1200" dirty="0">
                          <a:effectLst/>
                          <a:latin typeface="Times New Roman"/>
                          <a:cs typeface="Times New Roman"/>
                        </a:rPr>
                        <a:t>Expense Category</a:t>
                      </a:r>
                      <a:endParaRPr lang="en-IN" sz="1200" dirty="0">
                        <a:effectLst/>
                        <a:latin typeface="Times New Roman"/>
                        <a:ea typeface="Arial" panose="020B0604020202020204" pitchFamily="34" charset="0"/>
                        <a:cs typeface="Times New Roman"/>
                      </a:endParaRPr>
                    </a:p>
                  </a:txBody>
                  <a:tcPr marL="63594" marR="63594" marT="0" marB="0"/>
                </a:tc>
                <a:tc>
                  <a:txBody>
                    <a:bodyPr/>
                    <a:lstStyle/>
                    <a:p>
                      <a:pPr algn="ctr">
                        <a:lnSpc>
                          <a:spcPct val="200000"/>
                        </a:lnSpc>
                      </a:pPr>
                      <a:r>
                        <a:rPr lang="en-IN" sz="1200" dirty="0">
                          <a:effectLst/>
                          <a:latin typeface="Times New Roman"/>
                          <a:cs typeface="Times New Roman"/>
                        </a:rPr>
                        <a:t>Estimated cost (£)</a:t>
                      </a:r>
                      <a:endParaRPr lang="en-IN" sz="1200" dirty="0">
                        <a:effectLst/>
                        <a:latin typeface="Times New Roman"/>
                        <a:ea typeface="Arial" panose="020B0604020202020204" pitchFamily="34" charset="0"/>
                        <a:cs typeface="Times New Roman"/>
                      </a:endParaRPr>
                    </a:p>
                  </a:txBody>
                  <a:tcPr marL="63594" marR="63594" marT="0" marB="0"/>
                </a:tc>
                <a:extLst>
                  <a:ext uri="{0D108BD9-81ED-4DB2-BD59-A6C34878D82A}">
                    <a16:rowId xmlns:a16="http://schemas.microsoft.com/office/drawing/2014/main" val="604023619"/>
                  </a:ext>
                </a:extLst>
              </a:tr>
              <a:tr h="325783">
                <a:tc>
                  <a:txBody>
                    <a:bodyPr/>
                    <a:lstStyle/>
                    <a:p>
                      <a:pPr algn="ctr">
                        <a:lnSpc>
                          <a:spcPct val="200000"/>
                        </a:lnSpc>
                      </a:pPr>
                      <a:r>
                        <a:rPr lang="en-IN" sz="1200" dirty="0">
                          <a:effectLst/>
                          <a:latin typeface="Times New Roman"/>
                          <a:cs typeface="Times New Roman"/>
                        </a:rPr>
                        <a:t>Initial Setup expenses </a:t>
                      </a:r>
                      <a:endParaRPr lang="en-IN" sz="1200">
                        <a:effectLst/>
                        <a:latin typeface="Times New Roman" panose="02020603050405020304" pitchFamily="18" charset="0"/>
                        <a:ea typeface="Arial" panose="020B0604020202020204" pitchFamily="34" charset="0"/>
                        <a:cs typeface="Times New Roman" panose="02020603050405020304" pitchFamily="18" charset="0"/>
                      </a:endParaRPr>
                    </a:p>
                  </a:txBody>
                  <a:tcPr marL="63594" marR="63594" marT="0" marB="0"/>
                </a:tc>
                <a:tc>
                  <a:txBody>
                    <a:bodyPr/>
                    <a:lstStyle/>
                    <a:p>
                      <a:pPr algn="ctr">
                        <a:lnSpc>
                          <a:spcPct val="200000"/>
                        </a:lnSpc>
                      </a:pPr>
                      <a:r>
                        <a:rPr lang="en-IN" sz="1200" dirty="0">
                          <a:effectLst/>
                          <a:latin typeface="Times New Roman"/>
                          <a:cs typeface="Times New Roman"/>
                        </a:rPr>
                        <a:t>8,000</a:t>
                      </a:r>
                      <a:endParaRPr lang="en-IN" sz="1200" dirty="0">
                        <a:effectLst/>
                        <a:latin typeface="Times New Roman"/>
                        <a:ea typeface="Arial" panose="020B0604020202020204" pitchFamily="34" charset="0"/>
                        <a:cs typeface="Times New Roman"/>
                      </a:endParaRPr>
                    </a:p>
                  </a:txBody>
                  <a:tcPr marL="63594" marR="63594" marT="0" marB="0"/>
                </a:tc>
                <a:extLst>
                  <a:ext uri="{0D108BD9-81ED-4DB2-BD59-A6C34878D82A}">
                    <a16:rowId xmlns:a16="http://schemas.microsoft.com/office/drawing/2014/main" val="3529268295"/>
                  </a:ext>
                </a:extLst>
              </a:tr>
              <a:tr h="325783">
                <a:tc>
                  <a:txBody>
                    <a:bodyPr/>
                    <a:lstStyle/>
                    <a:p>
                      <a:pPr algn="ctr">
                        <a:lnSpc>
                          <a:spcPct val="200000"/>
                        </a:lnSpc>
                      </a:pPr>
                      <a:r>
                        <a:rPr lang="en-IN" sz="1200" dirty="0">
                          <a:effectLst/>
                          <a:latin typeface="Times New Roman"/>
                          <a:cs typeface="Times New Roman"/>
                        </a:rPr>
                        <a:t>Renovation cost</a:t>
                      </a:r>
                      <a:endParaRPr lang="en-IN" sz="1200" dirty="0">
                        <a:effectLst/>
                        <a:latin typeface="Times New Roman"/>
                        <a:ea typeface="Arial" panose="020B0604020202020204" pitchFamily="34" charset="0"/>
                        <a:cs typeface="Times New Roman"/>
                      </a:endParaRPr>
                    </a:p>
                  </a:txBody>
                  <a:tcPr marL="63594" marR="63594" marT="0" marB="0"/>
                </a:tc>
                <a:tc>
                  <a:txBody>
                    <a:bodyPr/>
                    <a:lstStyle/>
                    <a:p>
                      <a:pPr algn="ctr">
                        <a:lnSpc>
                          <a:spcPct val="200000"/>
                        </a:lnSpc>
                      </a:pPr>
                      <a:r>
                        <a:rPr lang="en-IN" sz="1200" dirty="0">
                          <a:effectLst/>
                          <a:latin typeface="Times New Roman"/>
                          <a:cs typeface="Times New Roman"/>
                        </a:rPr>
                        <a:t>3,000</a:t>
                      </a:r>
                      <a:endParaRPr lang="en-IN" sz="1200" dirty="0">
                        <a:effectLst/>
                        <a:latin typeface="Times New Roman"/>
                        <a:ea typeface="Arial" panose="020B0604020202020204" pitchFamily="34" charset="0"/>
                        <a:cs typeface="Times New Roman"/>
                      </a:endParaRPr>
                    </a:p>
                  </a:txBody>
                  <a:tcPr marL="63594" marR="63594" marT="0" marB="0"/>
                </a:tc>
                <a:extLst>
                  <a:ext uri="{0D108BD9-81ED-4DB2-BD59-A6C34878D82A}">
                    <a16:rowId xmlns:a16="http://schemas.microsoft.com/office/drawing/2014/main" val="1023340968"/>
                  </a:ext>
                </a:extLst>
              </a:tr>
              <a:tr h="325783">
                <a:tc>
                  <a:txBody>
                    <a:bodyPr/>
                    <a:lstStyle/>
                    <a:p>
                      <a:pPr algn="ctr">
                        <a:lnSpc>
                          <a:spcPct val="200000"/>
                        </a:lnSpc>
                      </a:pPr>
                      <a:r>
                        <a:rPr lang="en-IN" sz="1200" dirty="0">
                          <a:effectLst/>
                          <a:latin typeface="Times New Roman"/>
                          <a:cs typeface="Times New Roman"/>
                        </a:rPr>
                        <a:t>License</a:t>
                      </a:r>
                      <a:endParaRPr lang="en-IN" sz="1200" dirty="0">
                        <a:effectLst/>
                        <a:latin typeface="Times New Roman"/>
                        <a:ea typeface="Arial" panose="020B0604020202020204" pitchFamily="34" charset="0"/>
                        <a:cs typeface="Times New Roman"/>
                      </a:endParaRPr>
                    </a:p>
                  </a:txBody>
                  <a:tcPr marL="63594" marR="63594" marT="0" marB="0"/>
                </a:tc>
                <a:tc>
                  <a:txBody>
                    <a:bodyPr/>
                    <a:lstStyle/>
                    <a:p>
                      <a:pPr algn="ctr">
                        <a:lnSpc>
                          <a:spcPct val="200000"/>
                        </a:lnSpc>
                      </a:pPr>
                      <a:r>
                        <a:rPr lang="en-IN" sz="1200" dirty="0">
                          <a:effectLst/>
                          <a:latin typeface="Times New Roman"/>
                          <a:cs typeface="Times New Roman"/>
                        </a:rPr>
                        <a:t>1,500</a:t>
                      </a:r>
                      <a:endParaRPr lang="en-IN" sz="1200" dirty="0">
                        <a:effectLst/>
                        <a:latin typeface="Times New Roman"/>
                        <a:ea typeface="Arial" panose="020B0604020202020204" pitchFamily="34" charset="0"/>
                        <a:cs typeface="Times New Roman"/>
                      </a:endParaRPr>
                    </a:p>
                  </a:txBody>
                  <a:tcPr marL="63594" marR="63594" marT="0" marB="0"/>
                </a:tc>
                <a:extLst>
                  <a:ext uri="{0D108BD9-81ED-4DB2-BD59-A6C34878D82A}">
                    <a16:rowId xmlns:a16="http://schemas.microsoft.com/office/drawing/2014/main" val="962288554"/>
                  </a:ext>
                </a:extLst>
              </a:tr>
              <a:tr h="325783">
                <a:tc>
                  <a:txBody>
                    <a:bodyPr/>
                    <a:lstStyle/>
                    <a:p>
                      <a:pPr algn="ctr">
                        <a:lnSpc>
                          <a:spcPct val="200000"/>
                        </a:lnSpc>
                      </a:pPr>
                      <a:r>
                        <a:rPr lang="en-IN" sz="1200" dirty="0">
                          <a:effectLst/>
                          <a:latin typeface="Times New Roman"/>
                          <a:cs typeface="Times New Roman"/>
                        </a:rPr>
                        <a:t>Inventory</a:t>
                      </a:r>
                      <a:endParaRPr lang="en-IN" sz="1200" dirty="0">
                        <a:effectLst/>
                        <a:latin typeface="Times New Roman"/>
                        <a:ea typeface="Arial" panose="020B0604020202020204" pitchFamily="34" charset="0"/>
                        <a:cs typeface="Times New Roman"/>
                      </a:endParaRPr>
                    </a:p>
                  </a:txBody>
                  <a:tcPr marL="63594" marR="63594" marT="0" marB="0"/>
                </a:tc>
                <a:tc>
                  <a:txBody>
                    <a:bodyPr/>
                    <a:lstStyle/>
                    <a:p>
                      <a:pPr algn="ctr">
                        <a:lnSpc>
                          <a:spcPct val="200000"/>
                        </a:lnSpc>
                      </a:pPr>
                      <a:r>
                        <a:rPr lang="en-IN" sz="1200" dirty="0">
                          <a:effectLst/>
                          <a:latin typeface="Times New Roman"/>
                          <a:cs typeface="Times New Roman"/>
                        </a:rPr>
                        <a:t>3,500</a:t>
                      </a:r>
                      <a:endParaRPr lang="en-IN" sz="1200" dirty="0">
                        <a:effectLst/>
                        <a:latin typeface="Times New Roman"/>
                        <a:ea typeface="Arial" panose="020B0604020202020204" pitchFamily="34" charset="0"/>
                        <a:cs typeface="Times New Roman"/>
                      </a:endParaRPr>
                    </a:p>
                  </a:txBody>
                  <a:tcPr marL="63594" marR="63594" marT="0" marB="0"/>
                </a:tc>
                <a:extLst>
                  <a:ext uri="{0D108BD9-81ED-4DB2-BD59-A6C34878D82A}">
                    <a16:rowId xmlns:a16="http://schemas.microsoft.com/office/drawing/2014/main" val="2548201807"/>
                  </a:ext>
                </a:extLst>
              </a:tr>
              <a:tr h="325783">
                <a:tc>
                  <a:txBody>
                    <a:bodyPr/>
                    <a:lstStyle/>
                    <a:p>
                      <a:pPr algn="ctr">
                        <a:lnSpc>
                          <a:spcPct val="200000"/>
                        </a:lnSpc>
                      </a:pPr>
                      <a:r>
                        <a:rPr lang="en-IN" sz="1200" dirty="0">
                          <a:effectLst/>
                          <a:latin typeface="Times New Roman"/>
                          <a:cs typeface="Times New Roman"/>
                        </a:rPr>
                        <a:t>Marketing</a:t>
                      </a:r>
                      <a:endParaRPr lang="en-IN" sz="1200" dirty="0">
                        <a:effectLst/>
                        <a:latin typeface="Times New Roman"/>
                        <a:ea typeface="Arial" panose="020B0604020202020204" pitchFamily="34" charset="0"/>
                        <a:cs typeface="Times New Roman"/>
                      </a:endParaRPr>
                    </a:p>
                  </a:txBody>
                  <a:tcPr marL="63594" marR="63594" marT="0" marB="0"/>
                </a:tc>
                <a:tc>
                  <a:txBody>
                    <a:bodyPr/>
                    <a:lstStyle/>
                    <a:p>
                      <a:pPr algn="ctr">
                        <a:lnSpc>
                          <a:spcPct val="200000"/>
                        </a:lnSpc>
                      </a:pPr>
                      <a:r>
                        <a:rPr lang="en-IN" sz="1200" dirty="0">
                          <a:effectLst/>
                          <a:latin typeface="Times New Roman"/>
                          <a:cs typeface="Times New Roman"/>
                        </a:rPr>
                        <a:t>3,200</a:t>
                      </a:r>
                      <a:endParaRPr lang="en-IN" sz="1200" dirty="0">
                        <a:effectLst/>
                        <a:latin typeface="Times New Roman"/>
                        <a:ea typeface="Arial" panose="020B0604020202020204" pitchFamily="34" charset="0"/>
                        <a:cs typeface="Times New Roman"/>
                      </a:endParaRPr>
                    </a:p>
                  </a:txBody>
                  <a:tcPr marL="63594" marR="63594" marT="0" marB="0"/>
                </a:tc>
                <a:extLst>
                  <a:ext uri="{0D108BD9-81ED-4DB2-BD59-A6C34878D82A}">
                    <a16:rowId xmlns:a16="http://schemas.microsoft.com/office/drawing/2014/main" val="60670798"/>
                  </a:ext>
                </a:extLst>
              </a:tr>
              <a:tr h="325783">
                <a:tc>
                  <a:txBody>
                    <a:bodyPr/>
                    <a:lstStyle/>
                    <a:p>
                      <a:pPr algn="ctr">
                        <a:lnSpc>
                          <a:spcPct val="200000"/>
                        </a:lnSpc>
                      </a:pPr>
                      <a:r>
                        <a:rPr lang="en-IN" sz="1200" dirty="0">
                          <a:effectLst/>
                          <a:latin typeface="Times New Roman"/>
                          <a:cs typeface="Times New Roman"/>
                        </a:rPr>
                        <a:t>Contingency</a:t>
                      </a:r>
                      <a:endParaRPr lang="en-IN" sz="1200" dirty="0">
                        <a:effectLst/>
                        <a:latin typeface="Times New Roman"/>
                        <a:ea typeface="Arial" panose="020B0604020202020204" pitchFamily="34" charset="0"/>
                        <a:cs typeface="Times New Roman"/>
                      </a:endParaRPr>
                    </a:p>
                  </a:txBody>
                  <a:tcPr marL="63594" marR="63594" marT="0" marB="0"/>
                </a:tc>
                <a:tc>
                  <a:txBody>
                    <a:bodyPr/>
                    <a:lstStyle/>
                    <a:p>
                      <a:pPr algn="ctr">
                        <a:lnSpc>
                          <a:spcPct val="200000"/>
                        </a:lnSpc>
                      </a:pPr>
                      <a:r>
                        <a:rPr lang="en-IN" sz="1200" dirty="0">
                          <a:effectLst/>
                          <a:latin typeface="Times New Roman"/>
                          <a:cs typeface="Times New Roman"/>
                        </a:rPr>
                        <a:t>2,000</a:t>
                      </a:r>
                      <a:endParaRPr lang="en-IN" sz="1200" dirty="0">
                        <a:effectLst/>
                        <a:latin typeface="Times New Roman"/>
                        <a:ea typeface="Arial" panose="020B0604020202020204" pitchFamily="34" charset="0"/>
                        <a:cs typeface="Times New Roman"/>
                      </a:endParaRPr>
                    </a:p>
                  </a:txBody>
                  <a:tcPr marL="63594" marR="63594" marT="0" marB="0"/>
                </a:tc>
                <a:extLst>
                  <a:ext uri="{0D108BD9-81ED-4DB2-BD59-A6C34878D82A}">
                    <a16:rowId xmlns:a16="http://schemas.microsoft.com/office/drawing/2014/main" val="4170217930"/>
                  </a:ext>
                </a:extLst>
              </a:tr>
              <a:tr h="325783">
                <a:tc>
                  <a:txBody>
                    <a:bodyPr/>
                    <a:lstStyle/>
                    <a:p>
                      <a:pPr algn="ctr">
                        <a:lnSpc>
                          <a:spcPct val="200000"/>
                        </a:lnSpc>
                      </a:pPr>
                      <a:r>
                        <a:rPr lang="en-IN" sz="1200" dirty="0">
                          <a:effectLst/>
                          <a:latin typeface="Times New Roman"/>
                          <a:cs typeface="Times New Roman"/>
                        </a:rPr>
                        <a:t>Utilities</a:t>
                      </a:r>
                      <a:endParaRPr lang="en-IN" sz="1200" dirty="0">
                        <a:effectLst/>
                        <a:latin typeface="Times New Roman"/>
                        <a:ea typeface="Arial" panose="020B0604020202020204" pitchFamily="34" charset="0"/>
                        <a:cs typeface="Times New Roman"/>
                      </a:endParaRPr>
                    </a:p>
                  </a:txBody>
                  <a:tcPr marL="63594" marR="63594" marT="0" marB="0"/>
                </a:tc>
                <a:tc>
                  <a:txBody>
                    <a:bodyPr/>
                    <a:lstStyle/>
                    <a:p>
                      <a:pPr algn="ctr">
                        <a:lnSpc>
                          <a:spcPct val="200000"/>
                        </a:lnSpc>
                      </a:pPr>
                      <a:r>
                        <a:rPr lang="en-IN" sz="1200" dirty="0">
                          <a:effectLst/>
                          <a:latin typeface="Times New Roman"/>
                          <a:cs typeface="Times New Roman"/>
                        </a:rPr>
                        <a:t>700</a:t>
                      </a:r>
                      <a:endParaRPr lang="en-IN" sz="1200" dirty="0">
                        <a:effectLst/>
                        <a:latin typeface="Times New Roman"/>
                        <a:ea typeface="Arial" panose="020B0604020202020204" pitchFamily="34" charset="0"/>
                        <a:cs typeface="Times New Roman"/>
                      </a:endParaRPr>
                    </a:p>
                  </a:txBody>
                  <a:tcPr marL="63594" marR="63594" marT="0" marB="0"/>
                </a:tc>
                <a:extLst>
                  <a:ext uri="{0D108BD9-81ED-4DB2-BD59-A6C34878D82A}">
                    <a16:rowId xmlns:a16="http://schemas.microsoft.com/office/drawing/2014/main" val="2999483885"/>
                  </a:ext>
                </a:extLst>
              </a:tr>
              <a:tr h="325783">
                <a:tc>
                  <a:txBody>
                    <a:bodyPr/>
                    <a:lstStyle/>
                    <a:p>
                      <a:pPr algn="ctr">
                        <a:lnSpc>
                          <a:spcPct val="200000"/>
                        </a:lnSpc>
                      </a:pPr>
                      <a:r>
                        <a:rPr lang="en-IN" sz="1200" dirty="0">
                          <a:effectLst/>
                          <a:latin typeface="Times New Roman"/>
                          <a:cs typeface="Times New Roman"/>
                        </a:rPr>
                        <a:t>Supplies</a:t>
                      </a:r>
                      <a:endParaRPr lang="en-IN" sz="1200" dirty="0">
                        <a:effectLst/>
                        <a:latin typeface="Times New Roman"/>
                        <a:ea typeface="Arial" panose="020B0604020202020204" pitchFamily="34" charset="0"/>
                        <a:cs typeface="Times New Roman"/>
                      </a:endParaRPr>
                    </a:p>
                  </a:txBody>
                  <a:tcPr marL="63594" marR="63594" marT="0" marB="0"/>
                </a:tc>
                <a:tc>
                  <a:txBody>
                    <a:bodyPr/>
                    <a:lstStyle/>
                    <a:p>
                      <a:pPr algn="ctr">
                        <a:lnSpc>
                          <a:spcPct val="200000"/>
                        </a:lnSpc>
                      </a:pPr>
                      <a:r>
                        <a:rPr lang="en-IN" sz="1200" dirty="0">
                          <a:effectLst/>
                          <a:latin typeface="Times New Roman"/>
                          <a:cs typeface="Times New Roman"/>
                        </a:rPr>
                        <a:t>1,100</a:t>
                      </a:r>
                      <a:endParaRPr lang="en-IN" sz="1200" dirty="0">
                        <a:effectLst/>
                        <a:latin typeface="Times New Roman"/>
                        <a:ea typeface="Arial" panose="020B0604020202020204" pitchFamily="34" charset="0"/>
                        <a:cs typeface="Times New Roman"/>
                      </a:endParaRPr>
                    </a:p>
                  </a:txBody>
                  <a:tcPr marL="63594" marR="63594" marT="0" marB="0"/>
                </a:tc>
                <a:extLst>
                  <a:ext uri="{0D108BD9-81ED-4DB2-BD59-A6C34878D82A}">
                    <a16:rowId xmlns:a16="http://schemas.microsoft.com/office/drawing/2014/main" val="962872430"/>
                  </a:ext>
                </a:extLst>
              </a:tr>
              <a:tr h="325783">
                <a:tc>
                  <a:txBody>
                    <a:bodyPr/>
                    <a:lstStyle/>
                    <a:p>
                      <a:pPr algn="ctr">
                        <a:lnSpc>
                          <a:spcPct val="200000"/>
                        </a:lnSpc>
                      </a:pPr>
                      <a:r>
                        <a:rPr lang="en-IN" sz="1200" dirty="0">
                          <a:effectLst/>
                          <a:latin typeface="Times New Roman"/>
                          <a:cs typeface="Times New Roman"/>
                        </a:rPr>
                        <a:t>Staff Wages</a:t>
                      </a:r>
                      <a:endParaRPr lang="en-IN" sz="1200" dirty="0">
                        <a:effectLst/>
                        <a:latin typeface="Times New Roman"/>
                        <a:ea typeface="Arial" panose="020B0604020202020204" pitchFamily="34" charset="0"/>
                        <a:cs typeface="Times New Roman"/>
                      </a:endParaRPr>
                    </a:p>
                  </a:txBody>
                  <a:tcPr marL="63594" marR="63594" marT="0" marB="0"/>
                </a:tc>
                <a:tc>
                  <a:txBody>
                    <a:bodyPr/>
                    <a:lstStyle/>
                    <a:p>
                      <a:pPr algn="ctr">
                        <a:lnSpc>
                          <a:spcPct val="200000"/>
                        </a:lnSpc>
                      </a:pPr>
                      <a:r>
                        <a:rPr lang="en-IN" sz="1200" dirty="0">
                          <a:effectLst/>
                          <a:latin typeface="Times New Roman"/>
                          <a:cs typeface="Times New Roman"/>
                        </a:rPr>
                        <a:t>6,100</a:t>
                      </a:r>
                      <a:endParaRPr lang="en-IN" sz="1200" dirty="0">
                        <a:effectLst/>
                        <a:latin typeface="Times New Roman"/>
                        <a:ea typeface="Arial" panose="020B0604020202020204" pitchFamily="34" charset="0"/>
                        <a:cs typeface="Times New Roman"/>
                      </a:endParaRPr>
                    </a:p>
                  </a:txBody>
                  <a:tcPr marL="63594" marR="63594" marT="0" marB="0"/>
                </a:tc>
                <a:extLst>
                  <a:ext uri="{0D108BD9-81ED-4DB2-BD59-A6C34878D82A}">
                    <a16:rowId xmlns:a16="http://schemas.microsoft.com/office/drawing/2014/main" val="3666975137"/>
                  </a:ext>
                </a:extLst>
              </a:tr>
              <a:tr h="325783">
                <a:tc>
                  <a:txBody>
                    <a:bodyPr/>
                    <a:lstStyle/>
                    <a:p>
                      <a:pPr algn="ctr">
                        <a:lnSpc>
                          <a:spcPct val="200000"/>
                        </a:lnSpc>
                      </a:pPr>
                      <a:r>
                        <a:rPr lang="en-IN" sz="1200" dirty="0">
                          <a:effectLst/>
                          <a:latin typeface="Times New Roman"/>
                          <a:cs typeface="Times New Roman"/>
                        </a:rPr>
                        <a:t>Miscellaneous expenses</a:t>
                      </a:r>
                      <a:endParaRPr lang="en-IN" sz="1200" dirty="0">
                        <a:effectLst/>
                        <a:latin typeface="Times New Roman"/>
                        <a:ea typeface="Arial" panose="020B0604020202020204" pitchFamily="34" charset="0"/>
                        <a:cs typeface="Times New Roman"/>
                      </a:endParaRPr>
                    </a:p>
                  </a:txBody>
                  <a:tcPr marL="63594" marR="63594" marT="0" marB="0"/>
                </a:tc>
                <a:tc>
                  <a:txBody>
                    <a:bodyPr/>
                    <a:lstStyle/>
                    <a:p>
                      <a:pPr algn="ctr">
                        <a:lnSpc>
                          <a:spcPct val="200000"/>
                        </a:lnSpc>
                      </a:pPr>
                      <a:r>
                        <a:rPr lang="en-IN" sz="1200" dirty="0">
                          <a:effectLst/>
                          <a:latin typeface="Times New Roman"/>
                          <a:cs typeface="Times New Roman"/>
                        </a:rPr>
                        <a:t>300</a:t>
                      </a:r>
                      <a:endParaRPr lang="en-IN" sz="1200" dirty="0">
                        <a:effectLst/>
                        <a:latin typeface="Times New Roman"/>
                        <a:ea typeface="Arial" panose="020B0604020202020204" pitchFamily="34" charset="0"/>
                        <a:cs typeface="Times New Roman"/>
                      </a:endParaRPr>
                    </a:p>
                  </a:txBody>
                  <a:tcPr marL="63594" marR="63594" marT="0" marB="0"/>
                </a:tc>
                <a:extLst>
                  <a:ext uri="{0D108BD9-81ED-4DB2-BD59-A6C34878D82A}">
                    <a16:rowId xmlns:a16="http://schemas.microsoft.com/office/drawing/2014/main" val="1017963124"/>
                  </a:ext>
                </a:extLst>
              </a:tr>
              <a:tr h="325783">
                <a:tc>
                  <a:txBody>
                    <a:bodyPr/>
                    <a:lstStyle/>
                    <a:p>
                      <a:pPr algn="ctr">
                        <a:lnSpc>
                          <a:spcPct val="200000"/>
                        </a:lnSpc>
                      </a:pPr>
                      <a:r>
                        <a:rPr lang="en-IN" sz="1200" dirty="0">
                          <a:effectLst/>
                          <a:latin typeface="Times New Roman"/>
                          <a:cs typeface="Times New Roman"/>
                        </a:rPr>
                        <a:t>Total</a:t>
                      </a:r>
                      <a:endParaRPr lang="en-IN" sz="1200" dirty="0">
                        <a:effectLst/>
                        <a:latin typeface="Times New Roman"/>
                        <a:ea typeface="Arial" panose="020B0604020202020204" pitchFamily="34" charset="0"/>
                        <a:cs typeface="Times New Roman"/>
                      </a:endParaRPr>
                    </a:p>
                  </a:txBody>
                  <a:tcPr marL="63594" marR="63594" marT="0" marB="0"/>
                </a:tc>
                <a:tc>
                  <a:txBody>
                    <a:bodyPr/>
                    <a:lstStyle/>
                    <a:p>
                      <a:pPr algn="ctr">
                        <a:lnSpc>
                          <a:spcPct val="200000"/>
                        </a:lnSpc>
                      </a:pPr>
                      <a:r>
                        <a:rPr lang="en-IN" sz="1200" dirty="0">
                          <a:effectLst/>
                          <a:latin typeface="Times New Roman" panose="02020603050405020304" pitchFamily="18" charset="0"/>
                          <a:cs typeface="Times New Roman" panose="02020603050405020304" pitchFamily="18" charset="0"/>
                        </a:rPr>
                        <a:t>29,400</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94" marR="63594" marT="0" marB="0"/>
                </a:tc>
                <a:extLst>
                  <a:ext uri="{0D108BD9-81ED-4DB2-BD59-A6C34878D82A}">
                    <a16:rowId xmlns:a16="http://schemas.microsoft.com/office/drawing/2014/main" val="2471820776"/>
                  </a:ext>
                </a:extLst>
              </a:tr>
            </a:tbl>
          </a:graphicData>
        </a:graphic>
      </p:graphicFrame>
      <p:sp>
        <p:nvSpPr>
          <p:cNvPr id="5" name="TextBox 4">
            <a:extLst>
              <a:ext uri="{FF2B5EF4-FFF2-40B4-BE49-F238E27FC236}">
                <a16:creationId xmlns:a16="http://schemas.microsoft.com/office/drawing/2014/main" id="{B3294856-E583-481E-4BFD-A66B8175378E}"/>
              </a:ext>
            </a:extLst>
          </p:cNvPr>
          <p:cNvSpPr txBox="1"/>
          <p:nvPr/>
        </p:nvSpPr>
        <p:spPr>
          <a:xfrm>
            <a:off x="296174" y="224287"/>
            <a:ext cx="28438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IN"/>
              <a:t>Alexandra Avadani 2111890</a:t>
            </a:r>
            <a:r>
              <a:rPr lang="en-US"/>
              <a:t>​</a:t>
            </a:r>
          </a:p>
        </p:txBody>
      </p:sp>
    </p:spTree>
    <p:extLst>
      <p:ext uri="{BB962C8B-B14F-4D97-AF65-F5344CB8AC3E}">
        <p14:creationId xmlns:p14="http://schemas.microsoft.com/office/powerpoint/2010/main" val="3281862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FEA138A-2D32-4727-C07B-39F05BCA7EB3}"/>
              </a:ext>
            </a:extLst>
          </p:cNvPr>
          <p:cNvSpPr txBox="1"/>
          <p:nvPr/>
        </p:nvSpPr>
        <p:spPr>
          <a:xfrm>
            <a:off x="1120813" y="649710"/>
            <a:ext cx="2772138" cy="523220"/>
          </a:xfrm>
          <a:prstGeom prst="rect">
            <a:avLst/>
          </a:prstGeom>
          <a:noFill/>
        </p:spPr>
        <p:txBody>
          <a:bodyPr wrap="square" rtlCol="0">
            <a:spAutoFit/>
          </a:bodyPr>
          <a:lstStyle/>
          <a:p>
            <a:r>
              <a:rPr lang="en-IN" sz="2800" b="1" dirty="0">
                <a:latin typeface="Times New Roman" panose="02020603050405020304" pitchFamily="18" charset="0"/>
                <a:cs typeface="Times New Roman" panose="02020603050405020304" pitchFamily="18" charset="0"/>
              </a:rPr>
              <a:t>CONTD….</a:t>
            </a:r>
          </a:p>
        </p:txBody>
      </p:sp>
      <p:sp>
        <p:nvSpPr>
          <p:cNvPr id="6" name="TextBox 5">
            <a:extLst>
              <a:ext uri="{FF2B5EF4-FFF2-40B4-BE49-F238E27FC236}">
                <a16:creationId xmlns:a16="http://schemas.microsoft.com/office/drawing/2014/main" id="{775D7E5C-BDAD-6359-3620-AEA8711073DB}"/>
              </a:ext>
            </a:extLst>
          </p:cNvPr>
          <p:cNvSpPr txBox="1"/>
          <p:nvPr/>
        </p:nvSpPr>
        <p:spPr>
          <a:xfrm>
            <a:off x="1472879" y="1373424"/>
            <a:ext cx="6094070" cy="461665"/>
          </a:xfrm>
          <a:prstGeom prst="rect">
            <a:avLst/>
          </a:prstGeom>
          <a:noFill/>
        </p:spPr>
        <p:txBody>
          <a:bodyPr wrap="square">
            <a:spAutoFit/>
          </a:bodyPr>
          <a:lstStyle/>
          <a:p>
            <a:pPr algn="just"/>
            <a:r>
              <a:rPr lang="en-IN" sz="2400" b="1"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Timeline</a:t>
            </a:r>
            <a:endParaRPr lang="en-IN" sz="24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E7BB2F3F-BD6B-E057-FF05-C6359B08BE3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79334" y="2056039"/>
            <a:ext cx="5072206" cy="3215263"/>
          </a:xfrm>
          <a:prstGeom prst="rect">
            <a:avLst/>
          </a:prstGeom>
          <a:noFill/>
          <a:ln>
            <a:noFill/>
          </a:ln>
        </p:spPr>
      </p:pic>
      <p:sp>
        <p:nvSpPr>
          <p:cNvPr id="9" name="TextBox 8">
            <a:extLst>
              <a:ext uri="{FF2B5EF4-FFF2-40B4-BE49-F238E27FC236}">
                <a16:creationId xmlns:a16="http://schemas.microsoft.com/office/drawing/2014/main" id="{20C8DFB3-0162-5CF5-5129-AC7E782D6C09}"/>
              </a:ext>
            </a:extLst>
          </p:cNvPr>
          <p:cNvSpPr txBox="1"/>
          <p:nvPr/>
        </p:nvSpPr>
        <p:spPr>
          <a:xfrm>
            <a:off x="8495821" y="1290571"/>
            <a:ext cx="6094070" cy="461665"/>
          </a:xfrm>
          <a:prstGeom prst="rect">
            <a:avLst/>
          </a:prstGeom>
          <a:noFill/>
        </p:spPr>
        <p:txBody>
          <a:bodyPr wrap="square">
            <a:spAutoFit/>
          </a:bodyPr>
          <a:lstStyle/>
          <a:p>
            <a:pPr algn="just"/>
            <a:r>
              <a:rPr lang="en-IN" sz="2400" b="1"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Critical Path</a:t>
            </a:r>
            <a:endParaRPr lang="en-IN" sz="24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16D65A74-55AC-D3CC-8640-DD75929107B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182425" y="1888313"/>
            <a:ext cx="5730240" cy="762000"/>
          </a:xfrm>
          <a:prstGeom prst="rect">
            <a:avLst/>
          </a:prstGeom>
          <a:noFill/>
          <a:ln>
            <a:noFill/>
          </a:ln>
        </p:spPr>
      </p:pic>
      <p:pic>
        <p:nvPicPr>
          <p:cNvPr id="2" name="Picture 1">
            <a:extLst>
              <a:ext uri="{FF2B5EF4-FFF2-40B4-BE49-F238E27FC236}">
                <a16:creationId xmlns:a16="http://schemas.microsoft.com/office/drawing/2014/main" id="{53DD5E39-C33D-8B26-05BB-F9C253C55980}"/>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180837" y="2650313"/>
            <a:ext cx="5733415" cy="800735"/>
          </a:xfrm>
          <a:prstGeom prst="rect">
            <a:avLst/>
          </a:prstGeom>
          <a:noFill/>
          <a:ln>
            <a:noFill/>
          </a:ln>
        </p:spPr>
      </p:pic>
      <p:pic>
        <p:nvPicPr>
          <p:cNvPr id="3" name="Picture 2">
            <a:extLst>
              <a:ext uri="{FF2B5EF4-FFF2-40B4-BE49-F238E27FC236}">
                <a16:creationId xmlns:a16="http://schemas.microsoft.com/office/drawing/2014/main" id="{CC2F4700-1648-38E3-E5C1-B5EC06F50B6B}"/>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180837" y="3429000"/>
            <a:ext cx="5733415" cy="859790"/>
          </a:xfrm>
          <a:prstGeom prst="rect">
            <a:avLst/>
          </a:prstGeom>
          <a:noFill/>
          <a:ln>
            <a:noFill/>
          </a:ln>
        </p:spPr>
      </p:pic>
      <p:pic>
        <p:nvPicPr>
          <p:cNvPr id="5" name="Picture 4">
            <a:extLst>
              <a:ext uri="{FF2B5EF4-FFF2-40B4-BE49-F238E27FC236}">
                <a16:creationId xmlns:a16="http://schemas.microsoft.com/office/drawing/2014/main" id="{71122A2E-DA69-31DE-F230-4CA3DAC5D8EC}"/>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180836" y="4266272"/>
            <a:ext cx="5733415" cy="845185"/>
          </a:xfrm>
          <a:prstGeom prst="rect">
            <a:avLst/>
          </a:prstGeom>
          <a:noFill/>
          <a:ln>
            <a:noFill/>
          </a:ln>
        </p:spPr>
      </p:pic>
      <p:pic>
        <p:nvPicPr>
          <p:cNvPr id="8" name="Picture 7">
            <a:extLst>
              <a:ext uri="{FF2B5EF4-FFF2-40B4-BE49-F238E27FC236}">
                <a16:creationId xmlns:a16="http://schemas.microsoft.com/office/drawing/2014/main" id="{2761CA71-ADBE-7BE0-39C3-FF568D9BD1A3}"/>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915973" y="5097876"/>
            <a:ext cx="2263140" cy="655320"/>
          </a:xfrm>
          <a:prstGeom prst="rect">
            <a:avLst/>
          </a:prstGeom>
          <a:noFill/>
          <a:ln>
            <a:noFill/>
          </a:ln>
        </p:spPr>
      </p:pic>
      <p:sp>
        <p:nvSpPr>
          <p:cNvPr id="11" name="TextBox 10">
            <a:extLst>
              <a:ext uri="{FF2B5EF4-FFF2-40B4-BE49-F238E27FC236}">
                <a16:creationId xmlns:a16="http://schemas.microsoft.com/office/drawing/2014/main" id="{DF769FBD-B118-81D9-7438-98ECE4B06A90}"/>
              </a:ext>
            </a:extLst>
          </p:cNvPr>
          <p:cNvSpPr txBox="1"/>
          <p:nvPr/>
        </p:nvSpPr>
        <p:spPr>
          <a:xfrm>
            <a:off x="8922589" y="109268"/>
            <a:ext cx="287259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Mirabela Dafina Lungu 2111136</a:t>
            </a:r>
          </a:p>
          <a:p>
            <a:endParaRPr lang="en-US" dirty="0"/>
          </a:p>
        </p:txBody>
      </p:sp>
    </p:spTree>
    <p:extLst>
      <p:ext uri="{BB962C8B-B14F-4D97-AF65-F5344CB8AC3E}">
        <p14:creationId xmlns:p14="http://schemas.microsoft.com/office/powerpoint/2010/main" val="3736082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933CD9B-BE00-EEA5-91F1-9D1B4FE65B98}"/>
              </a:ext>
            </a:extLst>
          </p:cNvPr>
          <p:cNvSpPr txBox="1"/>
          <p:nvPr/>
        </p:nvSpPr>
        <p:spPr>
          <a:xfrm>
            <a:off x="8875851" y="1838694"/>
            <a:ext cx="6027516" cy="461665"/>
          </a:xfrm>
          <a:prstGeom prst="rect">
            <a:avLst/>
          </a:prstGeom>
          <a:noFill/>
        </p:spPr>
        <p:txBody>
          <a:bodyPr wrap="square">
            <a:spAutoFit/>
          </a:bodyPr>
          <a:lstStyle/>
          <a:p>
            <a:pPr algn="just"/>
            <a:r>
              <a:rPr lang="en-IN" sz="2400" b="1" u="sng"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Execution </a:t>
            </a:r>
            <a:endParaRPr lang="en-IN" sz="24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EDAB389-A276-EA5B-27F2-92E041178C1B}"/>
              </a:ext>
            </a:extLst>
          </p:cNvPr>
          <p:cNvSpPr txBox="1"/>
          <p:nvPr/>
        </p:nvSpPr>
        <p:spPr>
          <a:xfrm>
            <a:off x="4039565" y="2844225"/>
            <a:ext cx="8152435" cy="584775"/>
          </a:xfrm>
          <a:prstGeom prst="rect">
            <a:avLst/>
          </a:prstGeom>
          <a:noFill/>
        </p:spPr>
        <p:txBody>
          <a:bodyPr wrap="square">
            <a:spAutoFit/>
          </a:bodyPr>
          <a:lstStyle/>
          <a:p>
            <a:pPr marL="285750" indent="-285750" algn="just">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The execution stage of the project refers to the stage that executes the plan made by the management of </a:t>
            </a:r>
            <a:r>
              <a:rPr lang="en-US" sz="1600" dirty="0" err="1">
                <a:effectLst/>
                <a:latin typeface="Times New Roman" panose="02020603050405020304" pitchFamily="18" charset="0"/>
                <a:ea typeface="Times New Roman" panose="02020603050405020304" pitchFamily="18" charset="0"/>
              </a:rPr>
              <a:t>Froster</a:t>
            </a:r>
            <a:r>
              <a:rPr lang="en-US" sz="1600" dirty="0">
                <a:effectLst/>
                <a:latin typeface="Times New Roman" panose="02020603050405020304" pitchFamily="18" charset="0"/>
                <a:ea typeface="Times New Roman" panose="02020603050405020304" pitchFamily="18" charset="0"/>
              </a:rPr>
              <a:t> Cross Plc. </a:t>
            </a:r>
            <a:endParaRPr lang="en-IN" sz="1600" dirty="0"/>
          </a:p>
        </p:txBody>
      </p:sp>
      <p:sp>
        <p:nvSpPr>
          <p:cNvPr id="9" name="TextBox 8">
            <a:extLst>
              <a:ext uri="{FF2B5EF4-FFF2-40B4-BE49-F238E27FC236}">
                <a16:creationId xmlns:a16="http://schemas.microsoft.com/office/drawing/2014/main" id="{8A4AA1A0-9EA3-43E1-A803-1B1165078606}"/>
              </a:ext>
            </a:extLst>
          </p:cNvPr>
          <p:cNvSpPr txBox="1"/>
          <p:nvPr/>
        </p:nvSpPr>
        <p:spPr>
          <a:xfrm>
            <a:off x="9155575" y="4389409"/>
            <a:ext cx="1932972" cy="461665"/>
          </a:xfrm>
          <a:prstGeom prst="rect">
            <a:avLst/>
          </a:prstGeom>
          <a:noFill/>
        </p:spPr>
        <p:txBody>
          <a:bodyPr wrap="square">
            <a:spAutoFit/>
          </a:bodyPr>
          <a:lstStyle/>
          <a:p>
            <a:pPr algn="just"/>
            <a:r>
              <a:rPr lang="en-IN" sz="2400" b="1" u="sng"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Closure</a:t>
            </a:r>
            <a:endParaRPr lang="en-IN" sz="24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14B36167-93E0-004B-37D9-1E8402940A2E}"/>
              </a:ext>
            </a:extLst>
          </p:cNvPr>
          <p:cNvSpPr txBox="1"/>
          <p:nvPr/>
        </p:nvSpPr>
        <p:spPr>
          <a:xfrm>
            <a:off x="4039565" y="5141674"/>
            <a:ext cx="8206450" cy="584775"/>
          </a:xfrm>
          <a:prstGeom prst="rect">
            <a:avLst/>
          </a:prstGeom>
          <a:noFill/>
        </p:spPr>
        <p:txBody>
          <a:bodyPr wrap="square">
            <a:spAutoFit/>
          </a:bodyPr>
          <a:lstStyle/>
          <a:p>
            <a:pPr marL="285750" indent="-285750" algn="just">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The Closure stage of the project announces the ending of the project fulfilling all the criteria of the project plan. </a:t>
            </a:r>
            <a:endParaRPr lang="en-IN" sz="1600" dirty="0"/>
          </a:p>
        </p:txBody>
      </p:sp>
      <p:sp>
        <p:nvSpPr>
          <p:cNvPr id="12" name="TextBox 11">
            <a:extLst>
              <a:ext uri="{FF2B5EF4-FFF2-40B4-BE49-F238E27FC236}">
                <a16:creationId xmlns:a16="http://schemas.microsoft.com/office/drawing/2014/main" id="{57BBC899-4A0E-657D-6370-C10CAC1F2F9B}"/>
              </a:ext>
            </a:extLst>
          </p:cNvPr>
          <p:cNvSpPr txBox="1"/>
          <p:nvPr/>
        </p:nvSpPr>
        <p:spPr>
          <a:xfrm>
            <a:off x="8875851" y="545538"/>
            <a:ext cx="2772138" cy="523220"/>
          </a:xfrm>
          <a:prstGeom prst="rect">
            <a:avLst/>
          </a:prstGeom>
          <a:noFill/>
        </p:spPr>
        <p:txBody>
          <a:bodyPr wrap="square" rtlCol="0">
            <a:spAutoFit/>
          </a:bodyPr>
          <a:lstStyle/>
          <a:p>
            <a:r>
              <a:rPr lang="en-IN" sz="2800" b="1" dirty="0">
                <a:latin typeface="Times New Roman" panose="02020603050405020304" pitchFamily="18" charset="0"/>
                <a:cs typeface="Times New Roman" panose="02020603050405020304" pitchFamily="18" charset="0"/>
              </a:rPr>
              <a:t>CONTD….</a:t>
            </a:r>
          </a:p>
        </p:txBody>
      </p:sp>
      <p:pic>
        <p:nvPicPr>
          <p:cNvPr id="9218" name="Picture 2" descr="Project Management Life Cycle Phases: What are the stages?">
            <a:extLst>
              <a:ext uri="{FF2B5EF4-FFF2-40B4-BE49-F238E27FC236}">
                <a16:creationId xmlns:a16="http://schemas.microsoft.com/office/drawing/2014/main" id="{AD67D090-8E5D-514F-E336-35723452664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123"/>
          <a:stretch/>
        </p:blipFill>
        <p:spPr bwMode="auto">
          <a:xfrm>
            <a:off x="254642" y="2939953"/>
            <a:ext cx="3611302" cy="261589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88A985C-701C-F688-0DFC-0525D2FD897C}"/>
              </a:ext>
            </a:extLst>
          </p:cNvPr>
          <p:cNvSpPr txBox="1"/>
          <p:nvPr/>
        </p:nvSpPr>
        <p:spPr>
          <a:xfrm>
            <a:off x="1608880" y="5595644"/>
            <a:ext cx="7454096" cy="261610"/>
          </a:xfrm>
          <a:prstGeom prst="rect">
            <a:avLst/>
          </a:prstGeom>
          <a:noFill/>
        </p:spPr>
        <p:txBody>
          <a:bodyPr wrap="square">
            <a:spAutoFit/>
          </a:bodyPr>
          <a:lstStyle/>
          <a:p>
            <a:r>
              <a:rPr lang="en-IN" sz="1050" dirty="0">
                <a:solidFill>
                  <a:srgbClr val="222222"/>
                </a:solidFill>
                <a:effectLst/>
                <a:latin typeface="Times New Roman" panose="02020603050405020304" pitchFamily="18" charset="0"/>
                <a:ea typeface="Times New Roman" panose="02020603050405020304" pitchFamily="18" charset="0"/>
              </a:rPr>
              <a:t> </a:t>
            </a:r>
            <a:r>
              <a:rPr lang="en-US" sz="1050" dirty="0">
                <a:solidFill>
                  <a:srgbClr val="222222"/>
                </a:solidFill>
                <a:effectLst/>
                <a:latin typeface="Times New Roman" panose="02020603050405020304" pitchFamily="18" charset="0"/>
                <a:ea typeface="Times New Roman" panose="02020603050405020304" pitchFamily="18" charset="0"/>
              </a:rPr>
              <a:t>(Westland, 2021)</a:t>
            </a:r>
            <a:r>
              <a:rPr lang="en-IN" sz="1050" dirty="0">
                <a:solidFill>
                  <a:srgbClr val="222222"/>
                </a:solidFill>
                <a:effectLst/>
                <a:latin typeface="Times New Roman" panose="02020603050405020304" pitchFamily="18" charset="0"/>
                <a:ea typeface="Times New Roman" panose="02020603050405020304" pitchFamily="18" charset="0"/>
              </a:rPr>
              <a:t>.</a:t>
            </a:r>
            <a:endParaRPr lang="en-IN" sz="1050" dirty="0"/>
          </a:p>
        </p:txBody>
      </p:sp>
      <p:sp>
        <p:nvSpPr>
          <p:cNvPr id="2" name="TextBox 1">
            <a:extLst>
              <a:ext uri="{FF2B5EF4-FFF2-40B4-BE49-F238E27FC236}">
                <a16:creationId xmlns:a16="http://schemas.microsoft.com/office/drawing/2014/main" id="{C26E7ED6-A7C2-0782-4E0D-D717382EDF01}"/>
              </a:ext>
            </a:extLst>
          </p:cNvPr>
          <p:cNvSpPr txBox="1"/>
          <p:nvPr/>
        </p:nvSpPr>
        <p:spPr>
          <a:xfrm>
            <a:off x="238664" y="22428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IN"/>
              <a:t>Mirabela Dafina Lungu 2111136</a:t>
            </a:r>
            <a:r>
              <a:rPr lang="en-US"/>
              <a:t>​</a:t>
            </a:r>
          </a:p>
        </p:txBody>
      </p:sp>
    </p:spTree>
    <p:extLst>
      <p:ext uri="{BB962C8B-B14F-4D97-AF65-F5344CB8AC3E}">
        <p14:creationId xmlns:p14="http://schemas.microsoft.com/office/powerpoint/2010/main" val="28263880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928F1BC-1F50-FD74-0B38-1A7CE529C5E0}"/>
              </a:ext>
            </a:extLst>
          </p:cNvPr>
          <p:cNvSpPr txBox="1"/>
          <p:nvPr/>
        </p:nvSpPr>
        <p:spPr>
          <a:xfrm>
            <a:off x="3568378" y="330620"/>
            <a:ext cx="8955911" cy="523220"/>
          </a:xfrm>
          <a:prstGeom prst="rect">
            <a:avLst/>
          </a:prstGeom>
          <a:noFill/>
        </p:spPr>
        <p:txBody>
          <a:bodyPr wrap="square">
            <a:spAutoFit/>
          </a:bodyPr>
          <a:lstStyle/>
          <a:p>
            <a:pPr algn="just">
              <a:spcBef>
                <a:spcPts val="1800"/>
              </a:spcBef>
              <a:spcAft>
                <a:spcPts val="600"/>
              </a:spcAft>
            </a:pPr>
            <a:r>
              <a:rPr lang="en-US" sz="2800" b="1" dirty="0">
                <a:effectLst/>
                <a:latin typeface="Times New Roman" panose="02020603050405020304" pitchFamily="18" charset="0"/>
                <a:cs typeface="Arial" panose="020B0604020202020204" pitchFamily="34" charset="0"/>
              </a:rPr>
              <a:t>Analysis of the project methodologies </a:t>
            </a:r>
            <a:endParaRPr lang="en-IN" sz="2800" b="1" dirty="0">
              <a:effectLst/>
              <a:latin typeface="Times New Roman" panose="02020603050405020304" pitchFamily="18" charset="0"/>
              <a:cs typeface="Arial" panose="020B0604020202020204" pitchFamily="34" charset="0"/>
            </a:endParaRPr>
          </a:p>
        </p:txBody>
      </p:sp>
      <p:sp>
        <p:nvSpPr>
          <p:cNvPr id="7" name="TextBox 6">
            <a:extLst>
              <a:ext uri="{FF2B5EF4-FFF2-40B4-BE49-F238E27FC236}">
                <a16:creationId xmlns:a16="http://schemas.microsoft.com/office/drawing/2014/main" id="{CC634ADD-CFDB-CFCF-EDC2-B26CC75EB372}"/>
              </a:ext>
            </a:extLst>
          </p:cNvPr>
          <p:cNvSpPr txBox="1"/>
          <p:nvPr/>
        </p:nvSpPr>
        <p:spPr>
          <a:xfrm>
            <a:off x="4528595" y="1345641"/>
            <a:ext cx="6094070" cy="400110"/>
          </a:xfrm>
          <a:prstGeom prst="rect">
            <a:avLst/>
          </a:prstGeom>
          <a:noFill/>
        </p:spPr>
        <p:txBody>
          <a:bodyPr wrap="square">
            <a:spAutoFit/>
          </a:bodyPr>
          <a:lstStyle/>
          <a:p>
            <a:pPr algn="just"/>
            <a:r>
              <a:rPr lang="en-IN" sz="2000" b="1" i="1" dirty="0">
                <a:effectLst/>
                <a:latin typeface="Times New Roman" panose="02020603050405020304" pitchFamily="18" charset="0"/>
                <a:ea typeface="Arial" panose="020B0604020202020204" pitchFamily="34" charset="0"/>
                <a:cs typeface="Arial" panose="020B0604020202020204" pitchFamily="34" charset="0"/>
              </a:rPr>
              <a:t>PRINCE2 methodology </a:t>
            </a:r>
            <a:endParaRPr lang="en-IN"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0A4E98AB-E7D9-3A8F-C6CC-51E223D0A2FF}"/>
              </a:ext>
            </a:extLst>
          </p:cNvPr>
          <p:cNvSpPr txBox="1"/>
          <p:nvPr/>
        </p:nvSpPr>
        <p:spPr>
          <a:xfrm>
            <a:off x="-1" y="2492748"/>
            <a:ext cx="8125429" cy="584775"/>
          </a:xfrm>
          <a:prstGeom prst="rect">
            <a:avLst/>
          </a:prstGeom>
          <a:noFill/>
        </p:spPr>
        <p:txBody>
          <a:bodyPr wrap="square">
            <a:spAutoFit/>
          </a:bodyPr>
          <a:lstStyle/>
          <a:p>
            <a:pPr marL="285750" indent="-285750" algn="just">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Project methodology refers to the principles and techniques a company applied to execute its plan and manage the project</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6F360904-5EB4-0BE1-DB36-215E48316B82}"/>
              </a:ext>
            </a:extLst>
          </p:cNvPr>
          <p:cNvSpPr txBox="1"/>
          <p:nvPr/>
        </p:nvSpPr>
        <p:spPr>
          <a:xfrm>
            <a:off x="3900668" y="5301206"/>
            <a:ext cx="8291332" cy="584775"/>
          </a:xfrm>
          <a:prstGeom prst="rect">
            <a:avLst/>
          </a:prstGeom>
          <a:noFill/>
        </p:spPr>
        <p:txBody>
          <a:bodyPr wrap="square">
            <a:spAutoFit/>
          </a:bodyPr>
          <a:lstStyle/>
          <a:p>
            <a:pPr marL="285750" indent="-285750" algn="just">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The present project follows the Prince2 approach and this methodology focuses on the management of the resources and expected risks doing the project systematically. </a:t>
            </a:r>
            <a:endParaRPr lang="en-IN" sz="1600" dirty="0"/>
          </a:p>
        </p:txBody>
      </p:sp>
      <p:pic>
        <p:nvPicPr>
          <p:cNvPr id="10242" name="Picture 2" descr="▷ What is Prince2 | Prince2 Tutorial in 2023 | MindMajix">
            <a:extLst>
              <a:ext uri="{FF2B5EF4-FFF2-40B4-BE49-F238E27FC236}">
                <a16:creationId xmlns:a16="http://schemas.microsoft.com/office/drawing/2014/main" id="{F169D3F3-B749-63A4-F447-3065F223AC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27501" y="1745751"/>
            <a:ext cx="3864499" cy="2760356"/>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Download Best Prince2 Project Management 2023">
            <a:extLst>
              <a:ext uri="{FF2B5EF4-FFF2-40B4-BE49-F238E27FC236}">
                <a16:creationId xmlns:a16="http://schemas.microsoft.com/office/drawing/2014/main" id="{3EC5AE2E-88B1-080B-3863-F7FF258CAF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3720" y="3359303"/>
            <a:ext cx="2748685" cy="271425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C4D8749-C38F-720C-9844-D57CCE2B9618}"/>
              </a:ext>
            </a:extLst>
          </p:cNvPr>
          <p:cNvSpPr txBox="1"/>
          <p:nvPr/>
        </p:nvSpPr>
        <p:spPr>
          <a:xfrm>
            <a:off x="9711640" y="4409295"/>
            <a:ext cx="6279266" cy="261610"/>
          </a:xfrm>
          <a:prstGeom prst="rect">
            <a:avLst/>
          </a:prstGeom>
          <a:noFill/>
        </p:spPr>
        <p:txBody>
          <a:bodyPr wrap="square">
            <a:spAutoFit/>
          </a:bodyPr>
          <a:lstStyle/>
          <a:p>
            <a:r>
              <a:rPr lang="en-IN" sz="1100" dirty="0">
                <a:solidFill>
                  <a:srgbClr val="222222"/>
                </a:solidFill>
                <a:effectLst/>
                <a:latin typeface="Times New Roman" panose="02020603050405020304" pitchFamily="18" charset="0"/>
                <a:ea typeface="Times New Roman" panose="02020603050405020304" pitchFamily="18" charset="0"/>
              </a:rPr>
              <a:t> </a:t>
            </a:r>
            <a:r>
              <a:rPr lang="en-US" sz="1100" dirty="0">
                <a:solidFill>
                  <a:srgbClr val="222222"/>
                </a:solidFill>
                <a:effectLst/>
                <a:latin typeface="Times New Roman" panose="02020603050405020304" pitchFamily="18" charset="0"/>
                <a:ea typeface="Times New Roman" panose="02020603050405020304" pitchFamily="18" charset="0"/>
              </a:rPr>
              <a:t>(</a:t>
            </a:r>
            <a:r>
              <a:rPr lang="en-US" sz="1100" dirty="0" err="1">
                <a:solidFill>
                  <a:srgbClr val="222222"/>
                </a:solidFill>
                <a:effectLst/>
                <a:latin typeface="Times New Roman" panose="02020603050405020304" pitchFamily="18" charset="0"/>
                <a:ea typeface="Times New Roman" panose="02020603050405020304" pitchFamily="18" charset="0"/>
              </a:rPr>
              <a:t>Malsam</a:t>
            </a:r>
            <a:r>
              <a:rPr lang="en-US" sz="1100" dirty="0">
                <a:solidFill>
                  <a:srgbClr val="222222"/>
                </a:solidFill>
                <a:effectLst/>
                <a:latin typeface="Times New Roman" panose="02020603050405020304" pitchFamily="18" charset="0"/>
                <a:ea typeface="Times New Roman" panose="02020603050405020304" pitchFamily="18" charset="0"/>
              </a:rPr>
              <a:t>, 2021)</a:t>
            </a:r>
            <a:endParaRPr lang="en-IN" sz="1100" dirty="0"/>
          </a:p>
        </p:txBody>
      </p:sp>
      <p:sp>
        <p:nvSpPr>
          <p:cNvPr id="4" name="TextBox 3">
            <a:extLst>
              <a:ext uri="{FF2B5EF4-FFF2-40B4-BE49-F238E27FC236}">
                <a16:creationId xmlns:a16="http://schemas.microsoft.com/office/drawing/2014/main" id="{1E58DF37-E48A-9E16-325A-1A07F5070409}"/>
              </a:ext>
            </a:extLst>
          </p:cNvPr>
          <p:cNvSpPr txBox="1"/>
          <p:nvPr/>
        </p:nvSpPr>
        <p:spPr>
          <a:xfrm>
            <a:off x="1543420" y="5885981"/>
            <a:ext cx="6175092" cy="230832"/>
          </a:xfrm>
          <a:prstGeom prst="rect">
            <a:avLst/>
          </a:prstGeom>
          <a:noFill/>
        </p:spPr>
        <p:txBody>
          <a:bodyPr wrap="square">
            <a:spAutoFit/>
          </a:bodyPr>
          <a:lstStyle/>
          <a:p>
            <a:r>
              <a:rPr lang="en-IN" sz="900" dirty="0">
                <a:solidFill>
                  <a:srgbClr val="222222"/>
                </a:solidFill>
                <a:effectLst/>
                <a:latin typeface="Times New Roman" panose="02020603050405020304" pitchFamily="18" charset="0"/>
                <a:ea typeface="Times New Roman" panose="02020603050405020304" pitchFamily="18" charset="0"/>
              </a:rPr>
              <a:t> </a:t>
            </a:r>
            <a:r>
              <a:rPr lang="en-US" sz="900" dirty="0">
                <a:solidFill>
                  <a:srgbClr val="222222"/>
                </a:solidFill>
                <a:effectLst/>
                <a:latin typeface="Times New Roman" panose="02020603050405020304" pitchFamily="18" charset="0"/>
                <a:ea typeface="Times New Roman" panose="02020603050405020304" pitchFamily="18" charset="0"/>
              </a:rPr>
              <a:t>(Alexander, 2023)</a:t>
            </a:r>
            <a:endParaRPr lang="en-IN" sz="900" dirty="0"/>
          </a:p>
        </p:txBody>
      </p:sp>
      <p:sp>
        <p:nvSpPr>
          <p:cNvPr id="2" name="TextBox 1">
            <a:extLst>
              <a:ext uri="{FF2B5EF4-FFF2-40B4-BE49-F238E27FC236}">
                <a16:creationId xmlns:a16="http://schemas.microsoft.com/office/drawing/2014/main" id="{B838DF95-C491-462F-E67F-0202CCC577FB}"/>
              </a:ext>
            </a:extLst>
          </p:cNvPr>
          <p:cNvSpPr txBox="1"/>
          <p:nvPr/>
        </p:nvSpPr>
        <p:spPr>
          <a:xfrm>
            <a:off x="181155" y="19553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IN"/>
              <a:t>Gabriela Madalina Ciobanu 2111891</a:t>
            </a:r>
            <a:endParaRPr lang="en-US"/>
          </a:p>
        </p:txBody>
      </p:sp>
    </p:spTree>
    <p:extLst>
      <p:ext uri="{BB962C8B-B14F-4D97-AF65-F5344CB8AC3E}">
        <p14:creationId xmlns:p14="http://schemas.microsoft.com/office/powerpoint/2010/main" val="33927969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EBB8C7A-E2CA-9B9D-E87F-5C66AF15ED87}"/>
              </a:ext>
            </a:extLst>
          </p:cNvPr>
          <p:cNvSpPr txBox="1"/>
          <p:nvPr/>
        </p:nvSpPr>
        <p:spPr>
          <a:xfrm>
            <a:off x="4048246" y="986453"/>
            <a:ext cx="6105644" cy="523220"/>
          </a:xfrm>
          <a:prstGeom prst="rect">
            <a:avLst/>
          </a:prstGeom>
          <a:noFill/>
        </p:spPr>
        <p:txBody>
          <a:bodyPr wrap="square">
            <a:spAutoFit/>
          </a:bodyPr>
          <a:lstStyle/>
          <a:p>
            <a:pPr algn="just">
              <a:spcBef>
                <a:spcPts val="1800"/>
              </a:spcBef>
              <a:spcAft>
                <a:spcPts val="600"/>
              </a:spcAft>
            </a:pPr>
            <a:r>
              <a:rPr lang="en-IN" sz="2800" b="1" dirty="0">
                <a:effectLst/>
                <a:latin typeface="Times New Roman" panose="02020603050405020304" pitchFamily="18" charset="0"/>
                <a:cs typeface="Arial" panose="020B0604020202020204" pitchFamily="34" charset="0"/>
              </a:rPr>
              <a:t>Used tools in this project</a:t>
            </a:r>
          </a:p>
        </p:txBody>
      </p:sp>
      <p:sp>
        <p:nvSpPr>
          <p:cNvPr id="9" name="TextBox 8">
            <a:extLst>
              <a:ext uri="{FF2B5EF4-FFF2-40B4-BE49-F238E27FC236}">
                <a16:creationId xmlns:a16="http://schemas.microsoft.com/office/drawing/2014/main" id="{8FCC0837-DAB9-16B4-6516-7E555E367A56}"/>
              </a:ext>
            </a:extLst>
          </p:cNvPr>
          <p:cNvSpPr txBox="1"/>
          <p:nvPr/>
        </p:nvSpPr>
        <p:spPr>
          <a:xfrm>
            <a:off x="1076445" y="2044254"/>
            <a:ext cx="12049246" cy="338554"/>
          </a:xfrm>
          <a:prstGeom prst="rect">
            <a:avLst/>
          </a:prstGeom>
          <a:noFill/>
        </p:spPr>
        <p:txBody>
          <a:bodyPr wrap="square">
            <a:spAutoFit/>
          </a:bodyPr>
          <a:lstStyle/>
          <a:p>
            <a:pPr marL="285750" indent="-285750">
              <a:buFont typeface="Arial" panose="020B0604020202020204" pitchFamily="34" charset="0"/>
              <a:buChar char="•"/>
            </a:pPr>
            <a:r>
              <a:rPr lang="en-IN" sz="1600" dirty="0">
                <a:solidFill>
                  <a:srgbClr val="222222"/>
                </a:solidFill>
                <a:effectLst/>
                <a:latin typeface="Times New Roman" panose="02020603050405020304" pitchFamily="18" charset="0"/>
                <a:ea typeface="Times New Roman" panose="02020603050405020304" pitchFamily="18" charset="0"/>
              </a:rPr>
              <a:t>The critical path is one of those tools that is incorporated into the project to define the priority of the essential tasks.</a:t>
            </a:r>
            <a:endParaRPr lang="en-IN" sz="1600" dirty="0"/>
          </a:p>
        </p:txBody>
      </p:sp>
      <p:sp>
        <p:nvSpPr>
          <p:cNvPr id="11" name="TextBox 10">
            <a:extLst>
              <a:ext uri="{FF2B5EF4-FFF2-40B4-BE49-F238E27FC236}">
                <a16:creationId xmlns:a16="http://schemas.microsoft.com/office/drawing/2014/main" id="{1ACF6F26-CFD3-E207-8AA0-C1DEA6312BDD}"/>
              </a:ext>
            </a:extLst>
          </p:cNvPr>
          <p:cNvSpPr txBox="1"/>
          <p:nvPr/>
        </p:nvSpPr>
        <p:spPr>
          <a:xfrm>
            <a:off x="5399591" y="5103710"/>
            <a:ext cx="6169306" cy="261610"/>
          </a:xfrm>
          <a:prstGeom prst="rect">
            <a:avLst/>
          </a:prstGeom>
          <a:noFill/>
        </p:spPr>
        <p:txBody>
          <a:bodyPr wrap="square">
            <a:spAutoFit/>
          </a:bodyPr>
          <a:lstStyle/>
          <a:p>
            <a:r>
              <a:rPr lang="en-US" sz="1100" dirty="0">
                <a:solidFill>
                  <a:srgbClr val="222222"/>
                </a:solidFill>
                <a:effectLst/>
                <a:latin typeface="Times New Roman" panose="02020603050405020304" pitchFamily="18" charset="0"/>
                <a:ea typeface="Times New Roman" panose="02020603050405020304" pitchFamily="18" charset="0"/>
              </a:rPr>
              <a:t>(Chron, 2021)</a:t>
            </a:r>
            <a:endParaRPr lang="en-IN" sz="1100" dirty="0"/>
          </a:p>
        </p:txBody>
      </p:sp>
      <p:sp>
        <p:nvSpPr>
          <p:cNvPr id="13" name="TextBox 12">
            <a:extLst>
              <a:ext uri="{FF2B5EF4-FFF2-40B4-BE49-F238E27FC236}">
                <a16:creationId xmlns:a16="http://schemas.microsoft.com/office/drawing/2014/main" id="{9276B22B-0E01-085D-56A2-3490508F1A86}"/>
              </a:ext>
            </a:extLst>
          </p:cNvPr>
          <p:cNvSpPr txBox="1"/>
          <p:nvPr/>
        </p:nvSpPr>
        <p:spPr>
          <a:xfrm>
            <a:off x="462988" y="5532993"/>
            <a:ext cx="11898774" cy="338554"/>
          </a:xfrm>
          <a:prstGeom prst="rect">
            <a:avLst/>
          </a:prstGeom>
          <a:noFill/>
        </p:spPr>
        <p:txBody>
          <a:bodyPr wrap="square">
            <a:spAutoFit/>
          </a:bodyPr>
          <a:lstStyle/>
          <a:p>
            <a:pPr marL="285750" indent="-285750" algn="just">
              <a:buFont typeface="Arial" panose="020B0604020202020204" pitchFamily="34" charset="0"/>
              <a:buChar char="•"/>
            </a:pPr>
            <a:r>
              <a:rPr lang="en-IN" sz="1600" dirty="0">
                <a:solidFill>
                  <a:srgbClr val="222222"/>
                </a:solidFill>
                <a:effectLst/>
                <a:latin typeface="Times New Roman" panose="02020603050405020304" pitchFamily="18" charset="0"/>
                <a:ea typeface="Times New Roman" panose="02020603050405020304" pitchFamily="18" charset="0"/>
              </a:rPr>
              <a:t>Another tool applied in the project is a work breakdown structure that helps the different stakeholders break the tasks into smaller pieces. </a:t>
            </a:r>
            <a:endParaRPr lang="en-IN" sz="1600" dirty="0"/>
          </a:p>
        </p:txBody>
      </p:sp>
      <p:pic>
        <p:nvPicPr>
          <p:cNvPr id="11266" name="Picture 2" descr="What is Critical Path Method (CPM) | Simplilearn">
            <a:extLst>
              <a:ext uri="{FF2B5EF4-FFF2-40B4-BE49-F238E27FC236}">
                <a16:creationId xmlns:a16="http://schemas.microsoft.com/office/drawing/2014/main" id="{4725B6B2-6375-7D00-6A56-221F8E60E3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74839" y="2669083"/>
            <a:ext cx="4076969" cy="226695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extBox 1">
            <a:extLst>
              <a:ext uri="{FF2B5EF4-FFF2-40B4-BE49-F238E27FC236}">
                <a16:creationId xmlns:a16="http://schemas.microsoft.com/office/drawing/2014/main" id="{58A0908B-E558-9F0A-BFFB-FB2140D45181}"/>
              </a:ext>
            </a:extLst>
          </p:cNvPr>
          <p:cNvSpPr txBox="1"/>
          <p:nvPr/>
        </p:nvSpPr>
        <p:spPr>
          <a:xfrm>
            <a:off x="368060" y="16677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IN"/>
              <a:t>Gabriela Madalina Ciobanu 2111891</a:t>
            </a:r>
            <a:endParaRPr lang="en-US"/>
          </a:p>
        </p:txBody>
      </p:sp>
    </p:spTree>
    <p:extLst>
      <p:ext uri="{BB962C8B-B14F-4D97-AF65-F5344CB8AC3E}">
        <p14:creationId xmlns:p14="http://schemas.microsoft.com/office/powerpoint/2010/main" val="30724595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664B629-9D2D-C82B-CEF2-672F5C8C750A}"/>
              </a:ext>
            </a:extLst>
          </p:cNvPr>
          <p:cNvSpPr txBox="1"/>
          <p:nvPr/>
        </p:nvSpPr>
        <p:spPr>
          <a:xfrm>
            <a:off x="4748514" y="955410"/>
            <a:ext cx="6094070" cy="584775"/>
          </a:xfrm>
          <a:prstGeom prst="rect">
            <a:avLst/>
          </a:prstGeom>
          <a:noFill/>
        </p:spPr>
        <p:txBody>
          <a:bodyPr wrap="square">
            <a:spAutoFit/>
          </a:bodyPr>
          <a:lstStyle/>
          <a:p>
            <a:pPr algn="just">
              <a:spcBef>
                <a:spcPts val="1800"/>
              </a:spcBef>
              <a:spcAft>
                <a:spcPts val="600"/>
              </a:spcAft>
            </a:pPr>
            <a:r>
              <a:rPr lang="en-IN" sz="3200" b="1" dirty="0">
                <a:effectLst/>
                <a:latin typeface="Times New Roman" panose="02020603050405020304" pitchFamily="18" charset="0"/>
                <a:cs typeface="Arial" panose="020B0604020202020204" pitchFamily="34" charset="0"/>
              </a:rPr>
              <a:t>Conclusion </a:t>
            </a:r>
          </a:p>
        </p:txBody>
      </p:sp>
      <p:sp>
        <p:nvSpPr>
          <p:cNvPr id="3" name="TextBox 2">
            <a:extLst>
              <a:ext uri="{FF2B5EF4-FFF2-40B4-BE49-F238E27FC236}">
                <a16:creationId xmlns:a16="http://schemas.microsoft.com/office/drawing/2014/main" id="{62EC99B1-6B35-3399-8B27-2D8D6D7DE7A6}"/>
              </a:ext>
            </a:extLst>
          </p:cNvPr>
          <p:cNvSpPr txBox="1"/>
          <p:nvPr/>
        </p:nvSpPr>
        <p:spPr>
          <a:xfrm>
            <a:off x="0" y="2844225"/>
            <a:ext cx="7514864" cy="584775"/>
          </a:xfrm>
          <a:prstGeom prst="rect">
            <a:avLst/>
          </a:prstGeom>
          <a:noFill/>
        </p:spPr>
        <p:txBody>
          <a:bodyPr wrap="square">
            <a:spAutoFit/>
          </a:bodyPr>
          <a:lstStyle/>
          <a:p>
            <a:pPr marL="285750" indent="-285750" algn="just">
              <a:buFont typeface="Arial" panose="020B0604020202020204" pitchFamily="34" charset="0"/>
              <a:buChar char="•"/>
            </a:pPr>
            <a:r>
              <a:rPr lang="en-IN" sz="1600" dirty="0">
                <a:solidFill>
                  <a:srgbClr val="222222"/>
                </a:solidFill>
                <a:effectLst/>
                <a:latin typeface="Times New Roman" panose="02020603050405020304" pitchFamily="18" charset="0"/>
                <a:ea typeface="Times New Roman" panose="02020603050405020304" pitchFamily="18" charset="0"/>
              </a:rPr>
              <a:t>The presentation has been made to highlight the key points of the following report regarding the construction of the canteen on the premises of </a:t>
            </a:r>
            <a:r>
              <a:rPr lang="en-IN" sz="1600" dirty="0" err="1">
                <a:solidFill>
                  <a:srgbClr val="222222"/>
                </a:solidFill>
                <a:effectLst/>
                <a:latin typeface="Times New Roman" panose="02020603050405020304" pitchFamily="18" charset="0"/>
                <a:ea typeface="Times New Roman" panose="02020603050405020304" pitchFamily="18" charset="0"/>
              </a:rPr>
              <a:t>Froster</a:t>
            </a:r>
            <a:r>
              <a:rPr lang="en-IN" sz="1600" dirty="0">
                <a:solidFill>
                  <a:srgbClr val="222222"/>
                </a:solidFill>
                <a:effectLst/>
                <a:latin typeface="Times New Roman" panose="02020603050405020304" pitchFamily="18" charset="0"/>
                <a:ea typeface="Times New Roman" panose="02020603050405020304" pitchFamily="18" charset="0"/>
              </a:rPr>
              <a:t> Cross Plc.</a:t>
            </a:r>
            <a:endParaRPr lang="en-IN" sz="1600" dirty="0"/>
          </a:p>
        </p:txBody>
      </p:sp>
      <p:sp>
        <p:nvSpPr>
          <p:cNvPr id="5" name="TextBox 4">
            <a:extLst>
              <a:ext uri="{FF2B5EF4-FFF2-40B4-BE49-F238E27FC236}">
                <a16:creationId xmlns:a16="http://schemas.microsoft.com/office/drawing/2014/main" id="{629DBCD7-5D37-B161-72F2-A249B8A0778A}"/>
              </a:ext>
            </a:extLst>
          </p:cNvPr>
          <p:cNvSpPr txBox="1"/>
          <p:nvPr/>
        </p:nvSpPr>
        <p:spPr>
          <a:xfrm>
            <a:off x="-1" y="4262883"/>
            <a:ext cx="7514863" cy="584775"/>
          </a:xfrm>
          <a:prstGeom prst="rect">
            <a:avLst/>
          </a:prstGeom>
          <a:noFill/>
        </p:spPr>
        <p:txBody>
          <a:bodyPr wrap="square">
            <a:spAutoFit/>
          </a:bodyPr>
          <a:lstStyle/>
          <a:p>
            <a:pPr marL="285750" indent="-285750" algn="just">
              <a:buFont typeface="Arial" panose="020B0604020202020204" pitchFamily="34" charset="0"/>
              <a:buChar char="•"/>
            </a:pPr>
            <a:r>
              <a:rPr lang="en-IN" sz="16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Finally, the prince2 research methodology and required tools have been introduced with their role in the project.</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12290" name="Picture 2" descr="Buying Lunch at Your Workplace Cafeteria - Unlock Food">
            <a:extLst>
              <a:ext uri="{FF2B5EF4-FFF2-40B4-BE49-F238E27FC236}">
                <a16:creationId xmlns:a16="http://schemas.microsoft.com/office/drawing/2014/main" id="{8AEC3050-4F29-4EB5-53DF-E44B934BFA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92514" y="2478430"/>
            <a:ext cx="3840985" cy="269545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A0431B8-5160-883C-6848-7C5A2F35593A}"/>
              </a:ext>
            </a:extLst>
          </p:cNvPr>
          <p:cNvSpPr txBox="1"/>
          <p:nvPr/>
        </p:nvSpPr>
        <p:spPr>
          <a:xfrm>
            <a:off x="9595893" y="5300546"/>
            <a:ext cx="6279266" cy="261610"/>
          </a:xfrm>
          <a:prstGeom prst="rect">
            <a:avLst/>
          </a:prstGeom>
          <a:noFill/>
        </p:spPr>
        <p:txBody>
          <a:bodyPr wrap="square">
            <a:spAutoFit/>
          </a:bodyPr>
          <a:lstStyle/>
          <a:p>
            <a:r>
              <a:rPr lang="en-IN" sz="1100" dirty="0">
                <a:solidFill>
                  <a:srgbClr val="222222"/>
                </a:solidFill>
                <a:effectLst/>
                <a:latin typeface="Times New Roman" panose="02020603050405020304" pitchFamily="18" charset="0"/>
                <a:ea typeface="Times New Roman" panose="02020603050405020304" pitchFamily="18" charset="0"/>
              </a:rPr>
              <a:t> </a:t>
            </a:r>
            <a:r>
              <a:rPr lang="en-US" sz="1100" dirty="0">
                <a:solidFill>
                  <a:srgbClr val="222222"/>
                </a:solidFill>
                <a:effectLst/>
                <a:latin typeface="Times New Roman" panose="02020603050405020304" pitchFamily="18" charset="0"/>
                <a:ea typeface="Times New Roman" panose="02020603050405020304" pitchFamily="18" charset="0"/>
              </a:rPr>
              <a:t>(</a:t>
            </a:r>
            <a:r>
              <a:rPr lang="en-US" sz="1100" dirty="0" err="1">
                <a:solidFill>
                  <a:srgbClr val="222222"/>
                </a:solidFill>
                <a:effectLst/>
                <a:latin typeface="Times New Roman" panose="02020603050405020304" pitchFamily="18" charset="0"/>
                <a:ea typeface="Times New Roman" panose="02020603050405020304" pitchFamily="18" charset="0"/>
              </a:rPr>
              <a:t>Malsam</a:t>
            </a:r>
            <a:r>
              <a:rPr lang="en-US" sz="1100" dirty="0">
                <a:solidFill>
                  <a:srgbClr val="222222"/>
                </a:solidFill>
                <a:effectLst/>
                <a:latin typeface="Times New Roman" panose="02020603050405020304" pitchFamily="18" charset="0"/>
                <a:ea typeface="Times New Roman" panose="02020603050405020304" pitchFamily="18" charset="0"/>
              </a:rPr>
              <a:t>, 2021)</a:t>
            </a:r>
            <a:endParaRPr lang="en-IN" sz="1100" dirty="0"/>
          </a:p>
        </p:txBody>
      </p:sp>
      <p:sp>
        <p:nvSpPr>
          <p:cNvPr id="2" name="TextBox 1">
            <a:extLst>
              <a:ext uri="{FF2B5EF4-FFF2-40B4-BE49-F238E27FC236}">
                <a16:creationId xmlns:a16="http://schemas.microsoft.com/office/drawing/2014/main" id="{E90BD984-06EF-8E5A-AFEF-9A486E02C6B2}"/>
              </a:ext>
            </a:extLst>
          </p:cNvPr>
          <p:cNvSpPr txBox="1"/>
          <p:nvPr/>
        </p:nvSpPr>
        <p:spPr>
          <a:xfrm>
            <a:off x="224287" y="310551"/>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IN"/>
              <a:t>Gabriela Madalina Ciobanu 2111891</a:t>
            </a:r>
            <a:endParaRPr lang="en-US"/>
          </a:p>
        </p:txBody>
      </p:sp>
    </p:spTree>
    <p:extLst>
      <p:ext uri="{BB962C8B-B14F-4D97-AF65-F5344CB8AC3E}">
        <p14:creationId xmlns:p14="http://schemas.microsoft.com/office/powerpoint/2010/main" val="4604289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7966D75-00C6-B8F8-46E2-28D3197B167B}"/>
              </a:ext>
            </a:extLst>
          </p:cNvPr>
          <p:cNvSpPr txBox="1"/>
          <p:nvPr/>
        </p:nvSpPr>
        <p:spPr>
          <a:xfrm>
            <a:off x="4632768" y="917005"/>
            <a:ext cx="6094070" cy="584775"/>
          </a:xfrm>
          <a:prstGeom prst="rect">
            <a:avLst/>
          </a:prstGeom>
          <a:noFill/>
        </p:spPr>
        <p:txBody>
          <a:bodyPr wrap="square">
            <a:spAutoFit/>
          </a:bodyPr>
          <a:lstStyle/>
          <a:p>
            <a:pPr algn="just">
              <a:spcBef>
                <a:spcPts val="2000"/>
              </a:spcBef>
              <a:spcAft>
                <a:spcPts val="600"/>
              </a:spcAft>
            </a:pPr>
            <a:r>
              <a:rPr lang="en-IN" sz="3200" b="1" kern="0">
                <a:effectLst/>
                <a:latin typeface="Times New Roman" panose="02020603050405020304" pitchFamily="18" charset="0"/>
                <a:cs typeface="Arial" panose="020B0604020202020204" pitchFamily="34" charset="0"/>
              </a:rPr>
              <a:t>References</a:t>
            </a:r>
            <a:endParaRPr lang="en-IN" sz="3200" b="1" kern="0" dirty="0">
              <a:effectLst/>
              <a:latin typeface="Times New Roman" panose="02020603050405020304" pitchFamily="18" charset="0"/>
              <a:cs typeface="Arial" panose="020B0604020202020204" pitchFamily="34" charset="0"/>
            </a:endParaRPr>
          </a:p>
        </p:txBody>
      </p:sp>
      <p:sp>
        <p:nvSpPr>
          <p:cNvPr id="7" name="TextBox 6">
            <a:extLst>
              <a:ext uri="{FF2B5EF4-FFF2-40B4-BE49-F238E27FC236}">
                <a16:creationId xmlns:a16="http://schemas.microsoft.com/office/drawing/2014/main" id="{BE2009D5-1C6B-F8BC-B1D3-EC4C3C2CC97F}"/>
              </a:ext>
            </a:extLst>
          </p:cNvPr>
          <p:cNvSpPr txBox="1"/>
          <p:nvPr/>
        </p:nvSpPr>
        <p:spPr>
          <a:xfrm>
            <a:off x="470028" y="1819470"/>
            <a:ext cx="11188571" cy="4401205"/>
          </a:xfrm>
          <a:prstGeom prst="rect">
            <a:avLst/>
          </a:prstGeom>
          <a:noFill/>
        </p:spPr>
        <p:txBody>
          <a:bodyPr wrap="square">
            <a:spAutoFit/>
          </a:bodyPr>
          <a:lstStyle/>
          <a:p>
            <a:pPr algn="just"/>
            <a:r>
              <a:rPr lang="en-IN" sz="1400" dirty="0">
                <a:effectLst/>
                <a:latin typeface="Times New Roman" panose="02020603050405020304" pitchFamily="18" charset="0"/>
                <a:ea typeface="Arial" panose="020B0604020202020204" pitchFamily="34" charset="0"/>
                <a:cs typeface="Arial" panose="020B0604020202020204" pitchFamily="34" charset="0"/>
              </a:rPr>
              <a:t>Alexander, M., (2023). What is a project manager? The lead role for project success. [Online] Available at: https://www.cio.com/article/230682/what-is-a-project-manager-the-lead-role-for-project-success.html [Accessed 22 July 2023].</a:t>
            </a:r>
          </a:p>
          <a:p>
            <a:pPr algn="just"/>
            <a:r>
              <a:rPr lang="en-IN" sz="1400" dirty="0" err="1">
                <a:effectLst/>
                <a:latin typeface="Times New Roman" panose="02020603050405020304" pitchFamily="18" charset="0"/>
                <a:ea typeface="Arial" panose="020B0604020202020204" pitchFamily="34" charset="0"/>
                <a:cs typeface="Arial" panose="020B0604020202020204" pitchFamily="34" charset="0"/>
              </a:rPr>
              <a:t>Malsam</a:t>
            </a:r>
            <a:r>
              <a:rPr lang="en-IN" sz="1400" dirty="0">
                <a:effectLst/>
                <a:latin typeface="Times New Roman" panose="02020603050405020304" pitchFamily="18" charset="0"/>
                <a:ea typeface="Arial" panose="020B0604020202020204" pitchFamily="34" charset="0"/>
                <a:cs typeface="Arial" panose="020B0604020202020204" pitchFamily="34" charset="0"/>
              </a:rPr>
              <a:t>., (2021). What Is PRINCE2? Principles, Aspects, Roles &amp; Processes. [Online]  Available at: https://www.projectmanager.com/blog/prince2-methodology [Accessed 22 July 2023].</a:t>
            </a:r>
          </a:p>
          <a:p>
            <a:pPr algn="just"/>
            <a:r>
              <a:rPr lang="en-IN" sz="1400" dirty="0">
                <a:effectLst/>
                <a:latin typeface="Times New Roman" panose="02020603050405020304" pitchFamily="18" charset="0"/>
                <a:ea typeface="Arial" panose="020B0604020202020204" pitchFamily="34" charset="0"/>
                <a:cs typeface="Arial" panose="020B0604020202020204" pitchFamily="34" charset="0"/>
              </a:rPr>
              <a:t>Chron, (2021). Advantages of the Critical Path Method. [Online] Available at: https://smallbusiness.chron.com/advantages-critical-path-method-69421.html [Accessed 22 July 2023].</a:t>
            </a:r>
          </a:p>
          <a:p>
            <a:pPr algn="just"/>
            <a:r>
              <a:rPr lang="en-IN" sz="1400" dirty="0" err="1">
                <a:effectLst/>
                <a:latin typeface="Times New Roman" panose="02020603050405020304" pitchFamily="18" charset="0"/>
                <a:ea typeface="Arial" panose="020B0604020202020204" pitchFamily="34" charset="0"/>
                <a:cs typeface="Arial" panose="020B0604020202020204" pitchFamily="34" charset="0"/>
              </a:rPr>
              <a:t>constructionplacements</a:t>
            </a:r>
            <a:r>
              <a:rPr lang="en-IN" sz="1400" dirty="0">
                <a:effectLst/>
                <a:latin typeface="Times New Roman" panose="02020603050405020304" pitchFamily="18" charset="0"/>
                <a:ea typeface="Arial" panose="020B0604020202020204" pitchFamily="34" charset="0"/>
                <a:cs typeface="Arial" panose="020B0604020202020204" pitchFamily="34" charset="0"/>
              </a:rPr>
              <a:t>, (2023). Importance of Construction Safety Management. [Online] Available at: https://www.constructionplacements.com/construction-safety-management/ [Accessed 22 July 2023].</a:t>
            </a:r>
          </a:p>
          <a:p>
            <a:pPr algn="just"/>
            <a:r>
              <a:rPr lang="en-IN" sz="1400" dirty="0" err="1">
                <a:effectLst/>
                <a:latin typeface="Times New Roman" panose="02020603050405020304" pitchFamily="18" charset="0"/>
                <a:ea typeface="Arial" panose="020B0604020202020204" pitchFamily="34" charset="0"/>
                <a:cs typeface="Arial" panose="020B0604020202020204" pitchFamily="34" charset="0"/>
              </a:rPr>
              <a:t>constructionplacements</a:t>
            </a:r>
            <a:r>
              <a:rPr lang="en-IN" sz="1400" dirty="0">
                <a:effectLst/>
                <a:latin typeface="Times New Roman" panose="02020603050405020304" pitchFamily="18" charset="0"/>
                <a:ea typeface="Arial" panose="020B0604020202020204" pitchFamily="34" charset="0"/>
                <a:cs typeface="Arial" panose="020B0604020202020204" pitchFamily="34" charset="0"/>
              </a:rPr>
              <a:t>, (2023). What is Construction Worker? Their Roles &amp; Responsibilities. [Online] Available at: https://www.constructionplacements.com/construction-worker/#:~:text=Construction%20workers%20are%20an%20essential,on%20time%20and%20within%20budget. [Accessed 22 July 2023].</a:t>
            </a:r>
          </a:p>
          <a:p>
            <a:pPr algn="just"/>
            <a:r>
              <a:rPr lang="en-IN" sz="1400" dirty="0" err="1">
                <a:effectLst/>
                <a:latin typeface="Times New Roman" panose="02020603050405020304" pitchFamily="18" charset="0"/>
                <a:ea typeface="Arial" panose="020B0604020202020204" pitchFamily="34" charset="0"/>
                <a:cs typeface="Arial" panose="020B0604020202020204" pitchFamily="34" charset="0"/>
              </a:rPr>
              <a:t>designingbuildings</a:t>
            </a:r>
            <a:r>
              <a:rPr lang="en-IN" sz="1400" dirty="0">
                <a:effectLst/>
                <a:latin typeface="Times New Roman" panose="02020603050405020304" pitchFamily="18" charset="0"/>
                <a:ea typeface="Arial" panose="020B0604020202020204" pitchFamily="34" charset="0"/>
                <a:cs typeface="Arial" panose="020B0604020202020204" pitchFamily="34" charset="0"/>
              </a:rPr>
              <a:t>, (2022). Suppliers for design and construction. [Online] Available at: https://www.designingbuildings.co.uk/wiki/Suppliers_for_design_and_construction [Accessed 22 July 2023].</a:t>
            </a:r>
          </a:p>
          <a:p>
            <a:pPr algn="just"/>
            <a:r>
              <a:rPr lang="en-IN" sz="1400" dirty="0">
                <a:effectLst/>
                <a:latin typeface="Times New Roman" panose="02020603050405020304" pitchFamily="18" charset="0"/>
                <a:ea typeface="Arial" panose="020B0604020202020204" pitchFamily="34" charset="0"/>
                <a:cs typeface="Arial" panose="020B0604020202020204" pitchFamily="34" charset="0"/>
              </a:rPr>
              <a:t>Lewis, J., (2023). The Advantages of a Budget Within a Project. [Online] Available at: https://smallbusiness.chron.com/advantages-budget-within-project-26134.html [Accessed 22 July 2023].</a:t>
            </a:r>
          </a:p>
          <a:p>
            <a:pPr algn="just"/>
            <a:r>
              <a:rPr lang="en-IN" sz="1400" dirty="0" err="1">
                <a:effectLst/>
                <a:latin typeface="Times New Roman" panose="02020603050405020304" pitchFamily="18" charset="0"/>
                <a:ea typeface="Arial" panose="020B0604020202020204" pitchFamily="34" charset="0"/>
                <a:cs typeface="Arial" panose="020B0604020202020204" pitchFamily="34" charset="0"/>
              </a:rPr>
              <a:t>safetystratus</a:t>
            </a:r>
            <a:r>
              <a:rPr lang="en-IN" sz="1400" dirty="0">
                <a:effectLst/>
                <a:latin typeface="Times New Roman" panose="02020603050405020304" pitchFamily="18" charset="0"/>
                <a:ea typeface="Arial" panose="020B0604020202020204" pitchFamily="34" charset="0"/>
                <a:cs typeface="Arial" panose="020B0604020202020204" pitchFamily="34" charset="0"/>
              </a:rPr>
              <a:t>, (2023). Environmental Concerns for Construction Projects. [Online] Available at: https://www.safetystratus.com/blog/environmental-concerns-for-construction-projects/ [Accessed 22 July 2023].</a:t>
            </a:r>
          </a:p>
          <a:p>
            <a:pPr algn="just"/>
            <a:r>
              <a:rPr lang="en-IN" sz="1400" dirty="0">
                <a:effectLst/>
                <a:latin typeface="Times New Roman" panose="02020603050405020304" pitchFamily="18" charset="0"/>
                <a:ea typeface="Arial" panose="020B0604020202020204" pitchFamily="34" charset="0"/>
                <a:cs typeface="Arial" panose="020B0604020202020204" pitchFamily="34" charset="0"/>
              </a:rPr>
              <a:t>Westland, J., (2021). Top 10 Project Management Methodologies: An Overview. [Online]  Available at: https://www.projectmanager.com/blog/project-management-methodology#:~:text=What%20Is%20a%20Project%20Management,work%20while%20facilitating%20team%20collaboration. [Accessed 22 July 2023].</a:t>
            </a:r>
          </a:p>
        </p:txBody>
      </p:sp>
    </p:spTree>
    <p:extLst>
      <p:ext uri="{BB962C8B-B14F-4D97-AF65-F5344CB8AC3E}">
        <p14:creationId xmlns:p14="http://schemas.microsoft.com/office/powerpoint/2010/main" val="37235037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0</TotalTime>
  <Words>3361</Words>
  <Application>Microsoft Office PowerPoint</Application>
  <PresentationFormat>Widescreen</PresentationFormat>
  <Paragraphs>272</Paragraphs>
  <Slides>15</Slides>
  <Notes>13</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Gallery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95</cp:revision>
  <dcterms:created xsi:type="dcterms:W3CDTF">2023-07-20T17:38:15Z</dcterms:created>
  <dcterms:modified xsi:type="dcterms:W3CDTF">2023-08-08T19:07:24Z</dcterms:modified>
</cp:coreProperties>
</file>