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753600" cy="73152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entury Gothic Paneuropean" panose="020B0604020202020204" charset="0"/>
      <p:regular r:id="rId18"/>
    </p:embeddedFont>
    <p:embeddedFont>
      <p:font typeface="Century Gothic Paneuropean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8" d="100"/>
          <a:sy n="58" d="100"/>
        </p:scale>
        <p:origin x="1408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an H" userId="843544d1b9cf714d" providerId="LiveId" clId="{1211E946-F97E-4C47-834E-51AD3CB94397}"/>
    <pc:docChg chg="modSld">
      <pc:chgData name="Eman H" userId="843544d1b9cf714d" providerId="LiveId" clId="{1211E946-F97E-4C47-834E-51AD3CB94397}" dt="2025-10-13T07:03:04.718" v="78" actId="20577"/>
      <pc:docMkLst>
        <pc:docMk/>
      </pc:docMkLst>
      <pc:sldChg chg="modSp mod">
        <pc:chgData name="Eman H" userId="843544d1b9cf714d" providerId="LiveId" clId="{1211E946-F97E-4C47-834E-51AD3CB94397}" dt="2025-10-13T07:03:04.718" v="78" actId="20577"/>
        <pc:sldMkLst>
          <pc:docMk/>
          <pc:sldMk cId="0" sldId="256"/>
        </pc:sldMkLst>
        <pc:spChg chg="mod">
          <ac:chgData name="Eman H" userId="843544d1b9cf714d" providerId="LiveId" clId="{1211E946-F97E-4C47-834E-51AD3CB94397}" dt="2025-10-13T07:03:04.718" v="78" actId="20577"/>
          <ac:spMkLst>
            <pc:docMk/>
            <pc:sldMk cId="0" sldId="256"/>
            <ac:spMk id="19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9753600" cy="7315200"/>
          </a:xfrm>
          <a:custGeom>
            <a:avLst/>
            <a:gdLst/>
            <a:ahLst/>
            <a:cxnLst/>
            <a:rect l="l" t="t" r="r" b="b"/>
            <a:pathLst>
              <a:path w="9753600" h="7315200">
                <a:moveTo>
                  <a:pt x="0" y="0"/>
                </a:moveTo>
                <a:lnTo>
                  <a:pt x="9753600" y="0"/>
                </a:lnTo>
                <a:lnTo>
                  <a:pt x="9753600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0" y="0"/>
            <a:ext cx="9753600" cy="7315200"/>
            <a:chOff x="0" y="0"/>
            <a:chExt cx="13004800" cy="9753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004800" cy="9753600"/>
            </a:xfrm>
            <a:custGeom>
              <a:avLst/>
              <a:gdLst/>
              <a:ahLst/>
              <a:cxnLst/>
              <a:rect l="l" t="t" r="r" b="b"/>
              <a:pathLst>
                <a:path w="13004800" h="97536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blipFill>
              <a:blip r:embed="rId4">
                <a:alphaModFix amt="44999"/>
              </a:blip>
              <a:stretch>
                <a:fillRect r="29687" b="29687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1046295" y="1360027"/>
            <a:ext cx="7661010" cy="4595147"/>
            <a:chOff x="0" y="0"/>
            <a:chExt cx="10214680" cy="612686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214737" cy="6126861"/>
            </a:xfrm>
            <a:custGeom>
              <a:avLst/>
              <a:gdLst/>
              <a:ahLst/>
              <a:cxnLst/>
              <a:rect l="l" t="t" r="r" b="b"/>
              <a:pathLst>
                <a:path w="10214737" h="6126861">
                  <a:moveTo>
                    <a:pt x="0" y="0"/>
                  </a:moveTo>
                  <a:lnTo>
                    <a:pt x="10214737" y="0"/>
                  </a:lnTo>
                  <a:lnTo>
                    <a:pt x="10214737" y="6126861"/>
                  </a:lnTo>
                  <a:lnTo>
                    <a:pt x="0" y="6126861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157292" y="1474284"/>
            <a:ext cx="7439017" cy="4366633"/>
            <a:chOff x="0" y="0"/>
            <a:chExt cx="9918689" cy="582217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918700" cy="5822188"/>
            </a:xfrm>
            <a:custGeom>
              <a:avLst/>
              <a:gdLst/>
              <a:ahLst/>
              <a:cxnLst/>
              <a:rect l="l" t="t" r="r" b="b"/>
              <a:pathLst>
                <a:path w="9918700" h="5822188">
                  <a:moveTo>
                    <a:pt x="4572" y="0"/>
                  </a:moveTo>
                  <a:lnTo>
                    <a:pt x="9914128" y="0"/>
                  </a:lnTo>
                  <a:cubicBezTo>
                    <a:pt x="9916668" y="0"/>
                    <a:pt x="9918700" y="2032"/>
                    <a:pt x="9918700" y="4572"/>
                  </a:cubicBezTo>
                  <a:lnTo>
                    <a:pt x="9918700" y="5817616"/>
                  </a:lnTo>
                  <a:cubicBezTo>
                    <a:pt x="9918700" y="5820156"/>
                    <a:pt x="9916668" y="5822188"/>
                    <a:pt x="9914128" y="5822188"/>
                  </a:cubicBezTo>
                  <a:lnTo>
                    <a:pt x="4572" y="5822188"/>
                  </a:lnTo>
                  <a:cubicBezTo>
                    <a:pt x="2032" y="5822188"/>
                    <a:pt x="0" y="5820156"/>
                    <a:pt x="0" y="5817616"/>
                  </a:cubicBezTo>
                  <a:lnTo>
                    <a:pt x="0" y="4572"/>
                  </a:lnTo>
                  <a:cubicBezTo>
                    <a:pt x="0" y="2032"/>
                    <a:pt x="2032" y="0"/>
                    <a:pt x="4572" y="0"/>
                  </a:cubicBezTo>
                  <a:moveTo>
                    <a:pt x="4572" y="9017"/>
                  </a:moveTo>
                  <a:lnTo>
                    <a:pt x="4572" y="4572"/>
                  </a:lnTo>
                  <a:lnTo>
                    <a:pt x="9017" y="4572"/>
                  </a:lnTo>
                  <a:lnTo>
                    <a:pt x="9017" y="5817616"/>
                  </a:lnTo>
                  <a:lnTo>
                    <a:pt x="4572" y="5817616"/>
                  </a:lnTo>
                  <a:lnTo>
                    <a:pt x="4572" y="5813044"/>
                  </a:lnTo>
                  <a:lnTo>
                    <a:pt x="9914128" y="5813044"/>
                  </a:lnTo>
                  <a:lnTo>
                    <a:pt x="9914128" y="5817616"/>
                  </a:lnTo>
                  <a:lnTo>
                    <a:pt x="9909556" y="5817616"/>
                  </a:lnTo>
                  <a:lnTo>
                    <a:pt x="9909556" y="4572"/>
                  </a:lnTo>
                  <a:lnTo>
                    <a:pt x="9914128" y="4572"/>
                  </a:lnTo>
                  <a:lnTo>
                    <a:pt x="9914128" y="9017"/>
                  </a:lnTo>
                  <a:lnTo>
                    <a:pt x="4572" y="9017"/>
                  </a:ln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4047744" y="1352245"/>
            <a:ext cx="1658112" cy="682752"/>
            <a:chOff x="0" y="0"/>
            <a:chExt cx="2210816" cy="91033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210816" cy="910336"/>
            </a:xfrm>
            <a:custGeom>
              <a:avLst/>
              <a:gdLst/>
              <a:ahLst/>
              <a:cxnLst/>
              <a:rect l="l" t="t" r="r" b="b"/>
              <a:pathLst>
                <a:path w="2210816" h="910336">
                  <a:moveTo>
                    <a:pt x="0" y="0"/>
                  </a:moveTo>
                  <a:lnTo>
                    <a:pt x="2210816" y="0"/>
                  </a:lnTo>
                  <a:lnTo>
                    <a:pt x="2210816" y="910336"/>
                  </a:lnTo>
                  <a:lnTo>
                    <a:pt x="0" y="910336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sp>
        <p:nvSpPr>
          <p:cNvPr id="13" name="AutoShape 13"/>
          <p:cNvSpPr/>
          <p:nvPr/>
        </p:nvSpPr>
        <p:spPr>
          <a:xfrm rot="5365242">
            <a:off x="3852142" y="1642490"/>
            <a:ext cx="586275" cy="0"/>
          </a:xfrm>
          <a:prstGeom prst="line">
            <a:avLst/>
          </a:prstGeom>
          <a:ln w="95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4" name="AutoShape 14"/>
          <p:cNvSpPr/>
          <p:nvPr/>
        </p:nvSpPr>
        <p:spPr>
          <a:xfrm rot="5365242">
            <a:off x="5315182" y="1642490"/>
            <a:ext cx="586275" cy="0"/>
          </a:xfrm>
          <a:prstGeom prst="line">
            <a:avLst/>
          </a:prstGeom>
          <a:ln w="95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15"/>
          <p:cNvSpPr/>
          <p:nvPr/>
        </p:nvSpPr>
        <p:spPr>
          <a:xfrm rot="13476">
            <a:off x="4142311" y="1937462"/>
            <a:ext cx="1468979" cy="0"/>
          </a:xfrm>
          <a:prstGeom prst="line">
            <a:avLst/>
          </a:prstGeom>
          <a:ln w="9525" cap="rnd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6" name="Group 16"/>
          <p:cNvGrpSpPr/>
          <p:nvPr/>
        </p:nvGrpSpPr>
        <p:grpSpPr>
          <a:xfrm>
            <a:off x="1186057" y="2319801"/>
            <a:ext cx="7374385" cy="1568027"/>
            <a:chOff x="0" y="0"/>
            <a:chExt cx="9832513" cy="209070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9832514" cy="2090702"/>
            </a:xfrm>
            <a:custGeom>
              <a:avLst/>
              <a:gdLst/>
              <a:ahLst/>
              <a:cxnLst/>
              <a:rect l="l" t="t" r="r" b="b"/>
              <a:pathLst>
                <a:path w="9832514" h="2090702">
                  <a:moveTo>
                    <a:pt x="0" y="0"/>
                  </a:moveTo>
                  <a:lnTo>
                    <a:pt x="9832514" y="0"/>
                  </a:lnTo>
                  <a:lnTo>
                    <a:pt x="9832514" y="2090702"/>
                  </a:lnTo>
                  <a:lnTo>
                    <a:pt x="0" y="209070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85725"/>
              <a:ext cx="9832513" cy="2004977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4249"/>
                </a:lnSpc>
              </a:pPr>
              <a:r>
                <a:rPr lang="en-US" sz="4266" spc="-106">
                  <a:solidFill>
                    <a:srgbClr val="262626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Green Haven Florists Case Study</a:t>
              </a: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459785" y="4228877"/>
            <a:ext cx="6644640" cy="1145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91"/>
              </a:lnSpc>
            </a:pPr>
            <a:r>
              <a:rPr lang="nl-NL" sz="1493" spc="85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Student Name: Hafeezur Rehman </a:t>
            </a:r>
          </a:p>
          <a:p>
            <a:pPr algn="ctr">
              <a:lnSpc>
                <a:spcPts val="1791"/>
              </a:lnSpc>
            </a:pPr>
            <a:r>
              <a:rPr lang="nl-NL" sz="1493" spc="85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Student ID: 2435516</a:t>
            </a:r>
            <a:endParaRPr lang="en-US" sz="1493" spc="85" dirty="0">
              <a:solidFill>
                <a:srgbClr val="000000"/>
              </a:solidFill>
              <a:latin typeface="Century Gothic Paneuropean"/>
              <a:ea typeface="Century Gothic Paneuropean"/>
              <a:cs typeface="Century Gothic Paneuropean"/>
              <a:sym typeface="Century Gothic Paneuropean"/>
            </a:endParaRPr>
          </a:p>
          <a:p>
            <a:pPr algn="ctr">
              <a:lnSpc>
                <a:spcPts val="1791"/>
              </a:lnSpc>
            </a:pPr>
            <a:r>
              <a:rPr lang="en-US" sz="1493" spc="85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Module Code: LCLM 4004</a:t>
            </a:r>
          </a:p>
          <a:p>
            <a:pPr algn="ctr">
              <a:lnSpc>
                <a:spcPts val="1791"/>
              </a:lnSpc>
            </a:pPr>
            <a:r>
              <a:rPr lang="en-US" sz="1493" spc="85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Module Name: Problem Solving </a:t>
            </a:r>
            <a:r>
              <a:rPr lang="en-US" sz="1493" spc="8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and Decision-Making</a:t>
            </a:r>
            <a:endParaRPr lang="en-US" sz="1493" spc="85" dirty="0">
              <a:solidFill>
                <a:srgbClr val="000000"/>
              </a:solidFill>
              <a:latin typeface="Century Gothic Paneuropean"/>
              <a:ea typeface="Century Gothic Paneuropean"/>
              <a:cs typeface="Century Gothic Paneuropean"/>
              <a:sym typeface="Century Gothic Paneuropean"/>
            </a:endParaRPr>
          </a:p>
          <a:p>
            <a:pPr algn="ctr">
              <a:lnSpc>
                <a:spcPts val="1791"/>
              </a:lnSpc>
            </a:pPr>
            <a:r>
              <a:rPr lang="en-US" sz="1493" spc="85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Component 1: Green Haven Florists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80288" y="685434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Presentation Overview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80288" y="2462631"/>
            <a:ext cx="8010144" cy="2758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47091" lvl="1" indent="-123546" algn="l">
              <a:lnSpc>
                <a:spcPts val="3686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 will introduce Green Haven Florists and its challenges.</a:t>
            </a:r>
          </a:p>
          <a:p>
            <a:pPr marL="247091" lvl="1" indent="-123546" algn="l">
              <a:lnSpc>
                <a:spcPts val="3686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 will explain the nature and scope of the problem using the 5W2H method.</a:t>
            </a:r>
          </a:p>
          <a:p>
            <a:pPr marL="247091" lvl="1" indent="-123546" algn="l">
              <a:lnSpc>
                <a:spcPts val="3686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 will examine external factors through a PESTEL analysis.</a:t>
            </a:r>
          </a:p>
          <a:p>
            <a:pPr marL="247091" lvl="1" indent="-123546" algn="l">
              <a:lnSpc>
                <a:spcPts val="3686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 will identify the root causes using a Cause-and-Effect analysis.</a:t>
            </a:r>
          </a:p>
          <a:p>
            <a:pPr marL="247091" lvl="1" indent="-123546" algn="l">
              <a:lnSpc>
                <a:spcPts val="3686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Finally, I will summarize the key findings and implications.</a:t>
            </a:r>
          </a:p>
        </p:txBody>
      </p:sp>
      <p:sp>
        <p:nvSpPr>
          <p:cNvPr id="8" name="Freeform 8"/>
          <p:cNvSpPr/>
          <p:nvPr/>
        </p:nvSpPr>
        <p:spPr>
          <a:xfrm>
            <a:off x="0" y="6780438"/>
            <a:ext cx="9947999" cy="1202131"/>
          </a:xfrm>
          <a:custGeom>
            <a:avLst/>
            <a:gdLst/>
            <a:ahLst/>
            <a:cxnLst/>
            <a:rect l="l" t="t" r="r" b="b"/>
            <a:pathLst>
              <a:path w="9947999" h="1202131">
                <a:moveTo>
                  <a:pt x="0" y="0"/>
                </a:moveTo>
                <a:lnTo>
                  <a:pt x="9947999" y="0"/>
                </a:lnTo>
                <a:lnTo>
                  <a:pt x="9947999" y="1202131"/>
                </a:lnTo>
                <a:lnTo>
                  <a:pt x="0" y="12021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995" b="-9995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80288" y="685434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Background of Green Haven Florists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101244" y="6871451"/>
            <a:ext cx="9947999" cy="1202131"/>
          </a:xfrm>
          <a:custGeom>
            <a:avLst/>
            <a:gdLst/>
            <a:ahLst/>
            <a:cxnLst/>
            <a:rect l="l" t="t" r="r" b="b"/>
            <a:pathLst>
              <a:path w="9947999" h="1202131">
                <a:moveTo>
                  <a:pt x="0" y="0"/>
                </a:moveTo>
                <a:lnTo>
                  <a:pt x="9947999" y="0"/>
                </a:lnTo>
                <a:lnTo>
                  <a:pt x="9947999" y="1202132"/>
                </a:lnTo>
                <a:lnTo>
                  <a:pt x="0" y="12021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995" b="-9995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021307" y="2952518"/>
            <a:ext cx="3544536" cy="2414715"/>
          </a:xfrm>
          <a:custGeom>
            <a:avLst/>
            <a:gdLst/>
            <a:ahLst/>
            <a:cxnLst/>
            <a:rect l="l" t="t" r="r" b="b"/>
            <a:pathLst>
              <a:path w="3544536" h="2414715">
                <a:moveTo>
                  <a:pt x="0" y="0"/>
                </a:moveTo>
                <a:lnTo>
                  <a:pt x="3544536" y="0"/>
                </a:lnTo>
                <a:lnTo>
                  <a:pt x="3544536" y="2414715"/>
                </a:lnTo>
                <a:lnTo>
                  <a:pt x="0" y="24147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780288" y="2307752"/>
            <a:ext cx="5073817" cy="3742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4222" lvl="1" indent="-117111" algn="l">
              <a:lnSpc>
                <a:spcPts val="3312"/>
              </a:lnSpc>
              <a:buFont typeface="Arial"/>
              <a:buChar char="•"/>
            </a:pPr>
            <a:r>
              <a:rPr lang="en-US" sz="18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Founded in 2016 in Norwich by Liam and Priya Patel, Green Haven Florists is known for eco-friendly floral arrangements.</a:t>
            </a:r>
          </a:p>
          <a:p>
            <a:pPr marL="234222" lvl="1" indent="-117111" algn="l">
              <a:lnSpc>
                <a:spcPts val="3312"/>
              </a:lnSpc>
              <a:buFont typeface="Arial"/>
              <a:buChar char="•"/>
            </a:pPr>
            <a:r>
              <a:rPr lang="en-US" sz="18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The business gained popularity for sustainable packaging and community engagement.</a:t>
            </a:r>
          </a:p>
          <a:p>
            <a:pPr marL="234222" lvl="1" indent="-117111" algn="l">
              <a:lnSpc>
                <a:spcPts val="3312"/>
              </a:lnSpc>
              <a:buFont typeface="Arial"/>
              <a:buChar char="•"/>
            </a:pPr>
            <a:r>
              <a:rPr lang="en-US" sz="18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Recently, it has faced a 30% decline in sales, rising costs, and growing competition from online florist.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31520" y="347807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Insight into the Problems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0" y="6931771"/>
            <a:ext cx="9947999" cy="1202131"/>
          </a:xfrm>
          <a:custGeom>
            <a:avLst/>
            <a:gdLst/>
            <a:ahLst/>
            <a:cxnLst/>
            <a:rect l="l" t="t" r="r" b="b"/>
            <a:pathLst>
              <a:path w="9947999" h="1202131">
                <a:moveTo>
                  <a:pt x="0" y="0"/>
                </a:moveTo>
                <a:lnTo>
                  <a:pt x="9947999" y="0"/>
                </a:lnTo>
                <a:lnTo>
                  <a:pt x="9947999" y="1202132"/>
                </a:lnTo>
                <a:lnTo>
                  <a:pt x="0" y="12021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995" b="-9995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470140" y="2665199"/>
            <a:ext cx="2720413" cy="2899102"/>
          </a:xfrm>
          <a:custGeom>
            <a:avLst/>
            <a:gdLst/>
            <a:ahLst/>
            <a:cxnLst/>
            <a:rect l="l" t="t" r="r" b="b"/>
            <a:pathLst>
              <a:path w="2720413" h="2899102">
                <a:moveTo>
                  <a:pt x="0" y="0"/>
                </a:moveTo>
                <a:lnTo>
                  <a:pt x="2720413" y="0"/>
                </a:lnTo>
                <a:lnTo>
                  <a:pt x="2720413" y="2899102"/>
                </a:lnTo>
                <a:lnTo>
                  <a:pt x="0" y="2899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4294" r="-14294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731520" y="2072274"/>
            <a:ext cx="5523986" cy="42720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47091" lvl="1" indent="-123546" algn="l">
              <a:lnSpc>
                <a:spcPts val="3091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The main problem is a decline in revenue and customer footfall.</a:t>
            </a:r>
          </a:p>
          <a:p>
            <a:pPr marL="247091" lvl="1" indent="-123546" algn="l">
              <a:lnSpc>
                <a:spcPts val="3091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Internal issues include limited digital marketing and an outdated website.</a:t>
            </a:r>
          </a:p>
          <a:p>
            <a:pPr marL="247091" lvl="1" indent="-123546" algn="l">
              <a:lnSpc>
                <a:spcPts val="3091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External issues include increased competition, inflation, and supply chain disruptions (KPMG, 2023).</a:t>
            </a:r>
          </a:p>
          <a:p>
            <a:pPr marL="247091" lvl="1" indent="-123546" algn="l">
              <a:lnSpc>
                <a:spcPts val="3091"/>
              </a:lnSpc>
              <a:buFont typeface="Arial"/>
              <a:buChar char="•"/>
            </a:pPr>
            <a:r>
              <a:rPr lang="en-US" sz="192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Factors within control:</a:t>
            </a: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marketing, online platform, customer engagement.</a:t>
            </a:r>
          </a:p>
          <a:p>
            <a:pPr marL="247091" lvl="1" indent="-123546" algn="l">
              <a:lnSpc>
                <a:spcPts val="3091"/>
              </a:lnSpc>
              <a:buFont typeface="Arial"/>
              <a:buChar char="•"/>
            </a:pPr>
            <a:r>
              <a:rPr lang="en-US" sz="192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Factors beyond control: </a:t>
            </a: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market inflation, competition intensity.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8989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31520" y="318323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5W2H Model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31520" y="1813129"/>
            <a:ext cx="8010144" cy="46576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The 5W2H model identifies key questions: Who, What, Where, When, Why, How, and How Much (Ohno, 1988).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It helps structure problem-solving and supports decision-making (Mehedihas, 2023).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Applied to Green Haven Florists: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Who: </a:t>
            </a: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Liam and Priya Patel (owners).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What: </a:t>
            </a: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Decline in revenue and customers.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Where:</a:t>
            </a: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Norwich high street shop.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When:</a:t>
            </a: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Over the last 12 months.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Why: </a:t>
            </a: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Online competition and rising costs.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How: </a:t>
            </a: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Limited digital adaptation.</a:t>
            </a:r>
          </a:p>
          <a:p>
            <a:pPr marL="254297" lvl="1" indent="-127149" algn="l">
              <a:lnSpc>
                <a:spcPts val="3122"/>
              </a:lnSpc>
              <a:buFont typeface="Arial"/>
              <a:buChar char="•"/>
            </a:pPr>
            <a:r>
              <a:rPr lang="en-US" sz="1975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How Much: </a:t>
            </a:r>
            <a:r>
              <a:rPr lang="en-US" sz="1975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30% decline in sales.</a:t>
            </a:r>
          </a:p>
        </p:txBody>
      </p:sp>
      <p:sp>
        <p:nvSpPr>
          <p:cNvPr id="8" name="Freeform 8"/>
          <p:cNvSpPr/>
          <p:nvPr/>
        </p:nvSpPr>
        <p:spPr>
          <a:xfrm>
            <a:off x="7241428" y="3240904"/>
            <a:ext cx="1500236" cy="3229839"/>
          </a:xfrm>
          <a:custGeom>
            <a:avLst/>
            <a:gdLst/>
            <a:ahLst/>
            <a:cxnLst/>
            <a:rect l="l" t="t" r="r" b="b"/>
            <a:pathLst>
              <a:path w="1500236" h="3229839">
                <a:moveTo>
                  <a:pt x="0" y="0"/>
                </a:moveTo>
                <a:lnTo>
                  <a:pt x="1500236" y="0"/>
                </a:lnTo>
                <a:lnTo>
                  <a:pt x="1500236" y="3229838"/>
                </a:lnTo>
                <a:lnTo>
                  <a:pt x="0" y="32298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8541" t="-25685" r="-396899" b="-11599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-97199" y="6920474"/>
            <a:ext cx="9947999" cy="1202131"/>
          </a:xfrm>
          <a:custGeom>
            <a:avLst/>
            <a:gdLst/>
            <a:ahLst/>
            <a:cxnLst/>
            <a:rect l="l" t="t" r="r" b="b"/>
            <a:pathLst>
              <a:path w="9947999" h="1202131">
                <a:moveTo>
                  <a:pt x="0" y="0"/>
                </a:moveTo>
                <a:lnTo>
                  <a:pt x="9947998" y="0"/>
                </a:lnTo>
                <a:lnTo>
                  <a:pt x="9947998" y="1202131"/>
                </a:lnTo>
                <a:lnTo>
                  <a:pt x="0" y="12021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9995" b="-9995"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7241428" y="6583680"/>
            <a:ext cx="1576090" cy="1385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4"/>
              </a:lnSpc>
              <a:spcBef>
                <a:spcPct val="0"/>
              </a:spcBef>
            </a:pPr>
            <a:r>
              <a:rPr lang="en-US" sz="966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5W2H (StrategyPunk, 2023)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9056" y="376200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PESTEL Analysis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31520" y="1796034"/>
            <a:ext cx="5789994" cy="47876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47091" lvl="1" indent="-123546" algn="l">
              <a:lnSpc>
                <a:spcPts val="3456"/>
              </a:lnSpc>
              <a:buFont typeface="Arial"/>
              <a:buChar char="•"/>
            </a:pPr>
            <a:r>
              <a:rPr lang="en-US" sz="192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PESTEL analyses external macro-environmental factors:</a:t>
            </a: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Political, Economic, Social, Technological, Environmental, and Legal (Johnson et al., 2017).</a:t>
            </a:r>
          </a:p>
          <a:p>
            <a:pPr marL="247091" lvl="1" indent="-123546" algn="l">
              <a:lnSpc>
                <a:spcPts val="3456"/>
              </a:lnSpc>
              <a:buFont typeface="Arial"/>
              <a:buChar char="•"/>
            </a:pPr>
            <a:r>
              <a:rPr lang="en-US" sz="192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Benefits: </a:t>
            </a: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Provides strategic insights into external forces and helps in planning (Yüksel, 2012).</a:t>
            </a:r>
          </a:p>
          <a:p>
            <a:pPr marL="247091" lvl="1" indent="-123546" algn="l">
              <a:lnSpc>
                <a:spcPts val="3456"/>
              </a:lnSpc>
              <a:buFont typeface="Arial"/>
              <a:buChar char="•"/>
            </a:pPr>
            <a:r>
              <a:rPr lang="en-US" sz="192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Limitations: </a:t>
            </a: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Lacks focus on internal capabilities and may oversimplify dynamic changes.</a:t>
            </a:r>
          </a:p>
          <a:p>
            <a:pPr marL="247091" lvl="1" indent="-123546" algn="l">
              <a:lnSpc>
                <a:spcPts val="3456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Useful for identifying opportunities and threats for Green Haven’s survival strategy.</a:t>
            </a:r>
          </a:p>
        </p:txBody>
      </p:sp>
      <p:sp>
        <p:nvSpPr>
          <p:cNvPr id="8" name="Freeform 8"/>
          <p:cNvSpPr/>
          <p:nvPr/>
        </p:nvSpPr>
        <p:spPr>
          <a:xfrm>
            <a:off x="6432874" y="2246530"/>
            <a:ext cx="3036059" cy="3066727"/>
          </a:xfrm>
          <a:custGeom>
            <a:avLst/>
            <a:gdLst/>
            <a:ahLst/>
            <a:cxnLst/>
            <a:rect l="l" t="t" r="r" b="b"/>
            <a:pathLst>
              <a:path w="3036059" h="3066727">
                <a:moveTo>
                  <a:pt x="0" y="0"/>
                </a:moveTo>
                <a:lnTo>
                  <a:pt x="3036060" y="0"/>
                </a:lnTo>
                <a:lnTo>
                  <a:pt x="3036060" y="3066727"/>
                </a:lnTo>
                <a:lnTo>
                  <a:pt x="0" y="30667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6795551" y="5461939"/>
            <a:ext cx="2310705" cy="1496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52"/>
              </a:lnSpc>
              <a:spcBef>
                <a:spcPct val="0"/>
              </a:spcBef>
            </a:pPr>
            <a:r>
              <a:rPr lang="en-US" sz="1066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PESTEL Analysis (Segura et al., 2023)</a:t>
            </a:r>
          </a:p>
        </p:txBody>
      </p:sp>
      <p:sp>
        <p:nvSpPr>
          <p:cNvPr id="10" name="Freeform 10"/>
          <p:cNvSpPr/>
          <p:nvPr/>
        </p:nvSpPr>
        <p:spPr>
          <a:xfrm>
            <a:off x="0" y="6863238"/>
            <a:ext cx="9947999" cy="1248069"/>
          </a:xfrm>
          <a:custGeom>
            <a:avLst/>
            <a:gdLst/>
            <a:ahLst/>
            <a:cxnLst/>
            <a:rect l="l" t="t" r="r" b="b"/>
            <a:pathLst>
              <a:path w="9947999" h="1248069">
                <a:moveTo>
                  <a:pt x="0" y="0"/>
                </a:moveTo>
                <a:lnTo>
                  <a:pt x="9947999" y="0"/>
                </a:lnTo>
                <a:lnTo>
                  <a:pt x="9947999" y="1248069"/>
                </a:lnTo>
                <a:lnTo>
                  <a:pt x="0" y="124806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947" b="-9628"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80288" y="265958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Application of PESTEL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6798918" y="1728998"/>
            <a:ext cx="2521126" cy="2029506"/>
          </a:xfrm>
          <a:custGeom>
            <a:avLst/>
            <a:gdLst/>
            <a:ahLst/>
            <a:cxnLst/>
            <a:rect l="l" t="t" r="r" b="b"/>
            <a:pathLst>
              <a:path w="2521126" h="2029506">
                <a:moveTo>
                  <a:pt x="0" y="0"/>
                </a:moveTo>
                <a:lnTo>
                  <a:pt x="2521125" y="0"/>
                </a:lnTo>
                <a:lnTo>
                  <a:pt x="2521125" y="2029507"/>
                </a:lnTo>
                <a:lnTo>
                  <a:pt x="0" y="202950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671297" y="1894698"/>
            <a:ext cx="6127621" cy="42105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05910" lvl="1" indent="-102955" algn="l">
              <a:lnSpc>
                <a:spcPts val="2816"/>
              </a:lnSpc>
              <a:buFont typeface="Arial"/>
              <a:buChar char="•"/>
            </a:pPr>
            <a:r>
              <a:rPr lang="en-US" sz="160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Political:</a:t>
            </a:r>
            <a:r>
              <a:rPr lang="en-US" sz="16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Import regulations affect flower sourcing, especially after Brexit (Gov.UK, 2024).</a:t>
            </a:r>
          </a:p>
          <a:p>
            <a:pPr marL="205910" lvl="1" indent="-102955" algn="l">
              <a:lnSpc>
                <a:spcPts val="2816"/>
              </a:lnSpc>
              <a:buFont typeface="Arial"/>
              <a:buChar char="•"/>
            </a:pPr>
            <a:r>
              <a:rPr lang="en-US" sz="160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Economic: </a:t>
            </a:r>
            <a:r>
              <a:rPr lang="en-US" sz="16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Inflation and supply chain issues raise costs and make small businesses less competitive (KPMG, 2023).</a:t>
            </a:r>
          </a:p>
          <a:p>
            <a:pPr marL="205910" lvl="1" indent="-102955" algn="l">
              <a:lnSpc>
                <a:spcPts val="2816"/>
              </a:lnSpc>
              <a:buFont typeface="Arial"/>
              <a:buChar char="•"/>
            </a:pPr>
            <a:r>
              <a:rPr lang="en-US" sz="160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Social: </a:t>
            </a:r>
            <a:r>
              <a:rPr lang="en-US" sz="16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Rising consumer interest in sustainability and willingness to pay more (McKinsey, 2023). </a:t>
            </a:r>
          </a:p>
          <a:p>
            <a:pPr marL="205910" lvl="1" indent="-102955" algn="l">
              <a:lnSpc>
                <a:spcPts val="2816"/>
              </a:lnSpc>
              <a:buFont typeface="Arial"/>
              <a:buChar char="•"/>
            </a:pPr>
            <a:r>
              <a:rPr lang="en-US" sz="160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Technological: </a:t>
            </a:r>
            <a:r>
              <a:rPr lang="en-US" sz="16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Shift to e-commerce and digital marketing for small businesses.</a:t>
            </a:r>
          </a:p>
          <a:p>
            <a:pPr marL="205910" lvl="1" indent="-102955" algn="l">
              <a:lnSpc>
                <a:spcPts val="2816"/>
              </a:lnSpc>
              <a:buFont typeface="Arial"/>
              <a:buChar char="•"/>
            </a:pPr>
            <a:r>
              <a:rPr lang="en-US" sz="160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Environmental: </a:t>
            </a:r>
            <a:r>
              <a:rPr lang="en-US" sz="16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Demand for eco-friendly packaging and increasing environmental regulations. (McKinsey, 2023).</a:t>
            </a:r>
          </a:p>
          <a:p>
            <a:pPr marL="205910" lvl="1" indent="-102955" algn="l">
              <a:lnSpc>
                <a:spcPts val="2816"/>
              </a:lnSpc>
              <a:buFont typeface="Arial"/>
              <a:buChar char="•"/>
            </a:pPr>
            <a:r>
              <a:rPr lang="en-US" sz="160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Legal: </a:t>
            </a:r>
            <a:r>
              <a:rPr lang="en-US" sz="16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Compliance with environmental and trading regulations.</a:t>
            </a:r>
          </a:p>
        </p:txBody>
      </p:sp>
      <p:sp>
        <p:nvSpPr>
          <p:cNvPr id="9" name="Freeform 9"/>
          <p:cNvSpPr/>
          <p:nvPr/>
        </p:nvSpPr>
        <p:spPr>
          <a:xfrm>
            <a:off x="7212690" y="4047602"/>
            <a:ext cx="1868391" cy="2070239"/>
          </a:xfrm>
          <a:custGeom>
            <a:avLst/>
            <a:gdLst/>
            <a:ahLst/>
            <a:cxnLst/>
            <a:rect l="l" t="t" r="r" b="b"/>
            <a:pathLst>
              <a:path w="1868391" h="2070239">
                <a:moveTo>
                  <a:pt x="0" y="0"/>
                </a:moveTo>
                <a:lnTo>
                  <a:pt x="1868391" y="0"/>
                </a:lnTo>
                <a:lnTo>
                  <a:pt x="1868391" y="2070240"/>
                </a:lnTo>
                <a:lnTo>
                  <a:pt x="0" y="20702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6906463"/>
            <a:ext cx="9947999" cy="1203777"/>
          </a:xfrm>
          <a:custGeom>
            <a:avLst/>
            <a:gdLst/>
            <a:ahLst/>
            <a:cxnLst/>
            <a:rect l="l" t="t" r="r" b="b"/>
            <a:pathLst>
              <a:path w="9947999" h="1203777">
                <a:moveTo>
                  <a:pt x="0" y="0"/>
                </a:moveTo>
                <a:lnTo>
                  <a:pt x="9947999" y="0"/>
                </a:lnTo>
                <a:lnTo>
                  <a:pt x="9947999" y="1203778"/>
                </a:lnTo>
                <a:lnTo>
                  <a:pt x="0" y="12037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9845" b="-9982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649671" y="102261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Cause-and-Effect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2653901" y="4096780"/>
            <a:ext cx="4184564" cy="2695471"/>
          </a:xfrm>
          <a:custGeom>
            <a:avLst/>
            <a:gdLst/>
            <a:ahLst/>
            <a:cxnLst/>
            <a:rect l="l" t="t" r="r" b="b"/>
            <a:pathLst>
              <a:path w="4184564" h="2695471">
                <a:moveTo>
                  <a:pt x="0" y="0"/>
                </a:moveTo>
                <a:lnTo>
                  <a:pt x="4184564" y="0"/>
                </a:lnTo>
                <a:lnTo>
                  <a:pt x="4184564" y="2695471"/>
                </a:lnTo>
                <a:lnTo>
                  <a:pt x="0" y="26954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9955" b="-11225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649671" y="1619281"/>
            <a:ext cx="8593317" cy="23229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47091" lvl="1" indent="-123546" algn="l">
              <a:lnSpc>
                <a:spcPts val="2688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The Cause-and-Effect (Ishikawa) diagram identifies root causes of complex problems (Ishikawa, 1986).</a:t>
            </a:r>
          </a:p>
          <a:p>
            <a:pPr marL="247091" lvl="1" indent="-123546" algn="l">
              <a:lnSpc>
                <a:spcPts val="2688"/>
              </a:lnSpc>
              <a:buFont typeface="Arial"/>
              <a:buChar char="•"/>
            </a:pPr>
            <a:r>
              <a:rPr lang="en-US" sz="192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Strengths: </a:t>
            </a: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Encourages teamwork, visualises problem relationships, and improves understanding (Antony, 2014).</a:t>
            </a:r>
          </a:p>
          <a:p>
            <a:pPr marL="247091" lvl="1" indent="-123546" algn="l">
              <a:lnSpc>
                <a:spcPts val="2688"/>
              </a:lnSpc>
              <a:buFont typeface="Arial"/>
              <a:buChar char="•"/>
            </a:pPr>
            <a:r>
              <a:rPr lang="en-US" sz="192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Limitations: </a:t>
            </a: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Subjective interpretations and limited quantitative depth.</a:t>
            </a:r>
          </a:p>
          <a:p>
            <a:pPr marL="247091" lvl="1" indent="-123546" algn="l">
              <a:lnSpc>
                <a:spcPts val="2688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Effective in exploring operational and managerial weaknesses in Green Haven Florists.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913281" y="6937268"/>
            <a:ext cx="2396781" cy="1735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05"/>
              </a:lnSpc>
              <a:spcBef>
                <a:spcPct val="0"/>
              </a:spcBef>
            </a:pPr>
            <a:r>
              <a:rPr lang="en-US" sz="1209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Fishbourne Diagram (ASQ, 2024)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37616" y="483138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Application of Cause-and-Effect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37616" y="1939680"/>
            <a:ext cx="8010144" cy="3843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72829" lvl="1" indent="-136415" algn="l">
              <a:lnSpc>
                <a:spcPts val="3858"/>
              </a:lnSpc>
              <a:buFont typeface="Arial"/>
              <a:buChar char="•"/>
            </a:pPr>
            <a:r>
              <a:rPr lang="en-US" sz="21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Root causes identified:</a:t>
            </a:r>
          </a:p>
          <a:p>
            <a:pPr marL="272829" lvl="1" indent="-136415" algn="l">
              <a:lnSpc>
                <a:spcPts val="3858"/>
              </a:lnSpc>
              <a:buFont typeface="Arial"/>
              <a:buChar char="•"/>
            </a:pPr>
            <a:r>
              <a:rPr lang="en-US" sz="2119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People:</a:t>
            </a:r>
            <a:r>
              <a:rPr lang="en-US" sz="21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Limited digital skills of owners.</a:t>
            </a:r>
          </a:p>
          <a:p>
            <a:pPr marL="272829" lvl="1" indent="-136415" algn="l">
              <a:lnSpc>
                <a:spcPts val="3858"/>
              </a:lnSpc>
              <a:buFont typeface="Arial"/>
              <a:buChar char="•"/>
            </a:pPr>
            <a:r>
              <a:rPr lang="en-US" sz="2119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Process:</a:t>
            </a:r>
            <a:r>
              <a:rPr lang="en-US" sz="21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Outdated website and lack of online promotions.</a:t>
            </a:r>
          </a:p>
          <a:p>
            <a:pPr marL="272829" lvl="1" indent="-136415" algn="l">
              <a:lnSpc>
                <a:spcPts val="3858"/>
              </a:lnSpc>
              <a:buFont typeface="Arial"/>
              <a:buChar char="•"/>
            </a:pPr>
            <a:r>
              <a:rPr lang="en-US" sz="2119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Materials:</a:t>
            </a:r>
            <a:r>
              <a:rPr lang="en-US" sz="21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High cost of sustainable supplies.</a:t>
            </a:r>
          </a:p>
          <a:p>
            <a:pPr marL="272829" lvl="1" indent="-136415" algn="l">
              <a:lnSpc>
                <a:spcPts val="3858"/>
              </a:lnSpc>
              <a:buFont typeface="Arial"/>
              <a:buChar char="•"/>
            </a:pPr>
            <a:r>
              <a:rPr lang="en-US" sz="2119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Environment:</a:t>
            </a:r>
            <a:r>
              <a:rPr lang="en-US" sz="21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Reduced foot traffic in the area.</a:t>
            </a:r>
          </a:p>
          <a:p>
            <a:pPr marL="272829" lvl="1" indent="-136415" algn="l">
              <a:lnSpc>
                <a:spcPts val="3858"/>
              </a:lnSpc>
              <a:buFont typeface="Arial"/>
              <a:buChar char="•"/>
            </a:pPr>
            <a:r>
              <a:rPr lang="en-US" sz="2119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Technology</a:t>
            </a:r>
            <a:r>
              <a:rPr lang="en-US" sz="21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: Insufficient use of digital tools.</a:t>
            </a:r>
          </a:p>
          <a:p>
            <a:pPr marL="272829" lvl="1" indent="-136415" algn="l">
              <a:lnSpc>
                <a:spcPts val="3858"/>
              </a:lnSpc>
              <a:buFont typeface="Arial"/>
              <a:buChar char="•"/>
            </a:pPr>
            <a:r>
              <a:rPr lang="en-US" sz="21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These interlinked causes explain declining sales and brand reach.</a:t>
            </a:r>
          </a:p>
        </p:txBody>
      </p:sp>
      <p:sp>
        <p:nvSpPr>
          <p:cNvPr id="8" name="Freeform 8"/>
          <p:cNvSpPr/>
          <p:nvPr/>
        </p:nvSpPr>
        <p:spPr>
          <a:xfrm>
            <a:off x="-97199" y="6905397"/>
            <a:ext cx="9947999" cy="1203777"/>
          </a:xfrm>
          <a:custGeom>
            <a:avLst/>
            <a:gdLst/>
            <a:ahLst/>
            <a:cxnLst/>
            <a:rect l="l" t="t" r="r" b="b"/>
            <a:pathLst>
              <a:path w="9947999" h="1203777">
                <a:moveTo>
                  <a:pt x="0" y="0"/>
                </a:moveTo>
                <a:lnTo>
                  <a:pt x="9947998" y="0"/>
                </a:lnTo>
                <a:lnTo>
                  <a:pt x="9947998" y="1203777"/>
                </a:lnTo>
                <a:lnTo>
                  <a:pt x="0" y="12037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5" b="-998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335008" y="895460"/>
            <a:ext cx="1934076" cy="1728580"/>
          </a:xfrm>
          <a:custGeom>
            <a:avLst/>
            <a:gdLst/>
            <a:ahLst/>
            <a:cxnLst/>
            <a:rect l="l" t="t" r="r" b="b"/>
            <a:pathLst>
              <a:path w="1934076" h="1728580">
                <a:moveTo>
                  <a:pt x="0" y="0"/>
                </a:moveTo>
                <a:lnTo>
                  <a:pt x="1934076" y="0"/>
                </a:lnTo>
                <a:lnTo>
                  <a:pt x="1934076" y="1728580"/>
                </a:lnTo>
                <a:lnTo>
                  <a:pt x="0" y="172858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31520" y="409194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Key Findings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79900" y="1767459"/>
            <a:ext cx="5738839" cy="37450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47091" lvl="1" indent="-123546" algn="l">
              <a:lnSpc>
                <a:spcPts val="3340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Declining sales mainly result from limited digital adaptation and increased online competition.</a:t>
            </a:r>
          </a:p>
          <a:p>
            <a:pPr marL="247091" lvl="1" indent="-123546" algn="l">
              <a:lnSpc>
                <a:spcPts val="3340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Rising costs of sustainable materials are affecting profitability.</a:t>
            </a:r>
          </a:p>
          <a:p>
            <a:pPr marL="247091" lvl="1" indent="-123546" algn="l">
              <a:lnSpc>
                <a:spcPts val="3340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 stronger digital strategy and process innovation are vital for business sustainability.</a:t>
            </a:r>
          </a:p>
          <a:p>
            <a:pPr marL="247091" lvl="1" indent="-123546" algn="l">
              <a:lnSpc>
                <a:spcPts val="3340"/>
              </a:lnSpc>
              <a:buFont typeface="Arial"/>
              <a:buChar char="•"/>
            </a:pPr>
            <a:r>
              <a:rPr lang="en-US" sz="192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Adopting technology-driven marketing could rebuild Green Haven’s market position.</a:t>
            </a:r>
          </a:p>
        </p:txBody>
      </p:sp>
      <p:sp>
        <p:nvSpPr>
          <p:cNvPr id="8" name="Freeform 8"/>
          <p:cNvSpPr/>
          <p:nvPr/>
        </p:nvSpPr>
        <p:spPr>
          <a:xfrm flipH="1">
            <a:off x="6174853" y="1969198"/>
            <a:ext cx="3390990" cy="3187531"/>
          </a:xfrm>
          <a:custGeom>
            <a:avLst/>
            <a:gdLst/>
            <a:ahLst/>
            <a:cxnLst/>
            <a:rect l="l" t="t" r="r" b="b"/>
            <a:pathLst>
              <a:path w="3390990" h="3187531">
                <a:moveTo>
                  <a:pt x="3390990" y="0"/>
                </a:moveTo>
                <a:lnTo>
                  <a:pt x="0" y="0"/>
                </a:lnTo>
                <a:lnTo>
                  <a:pt x="0" y="3187531"/>
                </a:lnTo>
                <a:lnTo>
                  <a:pt x="3390990" y="3187531"/>
                </a:lnTo>
                <a:lnTo>
                  <a:pt x="339099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-97199" y="6514743"/>
            <a:ext cx="9947999" cy="1600913"/>
          </a:xfrm>
          <a:custGeom>
            <a:avLst/>
            <a:gdLst/>
            <a:ahLst/>
            <a:cxnLst/>
            <a:rect l="l" t="t" r="r" b="b"/>
            <a:pathLst>
              <a:path w="9947999" h="1600913">
                <a:moveTo>
                  <a:pt x="0" y="0"/>
                </a:moveTo>
                <a:lnTo>
                  <a:pt x="9947998" y="0"/>
                </a:lnTo>
                <a:lnTo>
                  <a:pt x="9947998" y="1600914"/>
                </a:lnTo>
                <a:lnTo>
                  <a:pt x="0" y="160091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0535" r="-10535" b="-9087"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688848" y="83202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Reference List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450166" y="1509834"/>
            <a:ext cx="8853268" cy="5346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72907" lvl="1" indent="-86453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Antony, J. (2014). Readiness factors for the Lean Six Sigma journey in the higher education sector. International Journal of Productivity and Performance Management, 63(2), pp.257–264. doi:https://doi.org/10.1108/ijppm-04-2013-0077.</a:t>
            </a:r>
          </a:p>
          <a:p>
            <a:pPr marL="172907" lvl="1" indent="-86453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ASQ (2024). What is a Fishbone Diagram? Ishikawa Cause &amp; Effect Diagram | ASQ. [online] Asq.org. Available at: https://asq.org/quality-resources/fishbone?srsltid=AfmBOoqNbsh2M9ay5iAfdcvV0ia5KjONMsSrPAi1xBSynq93eVeZurIB [Accessed 11 Oct. 2025].</a:t>
            </a:r>
          </a:p>
          <a:p>
            <a:pPr marL="172964" lvl="1" indent="-86482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Gov.uk (2024). Import plants and plant products from non-EU countries to Great Britain. [online] GOV.UK. Available at: https://www.gov.uk/guidance/import-plants-and-plant-products-from-non-eu-countries-to-great-britain.</a:t>
            </a:r>
          </a:p>
          <a:p>
            <a:pPr marL="172907" lvl="1" indent="-86453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Ishikawa, K. (1986). Guide to quality control. [online] Asian Productivity Organization. Available at: https://books.google.com.pk/books?id=POEeAQAAIAAJ.</a:t>
            </a:r>
          </a:p>
          <a:p>
            <a:pPr marL="172907" lvl="1" indent="-86453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KMPG (2023). Christmas trading review and retail outlook for 2023. [online] KPMG. Available at: https://kpmg.com/uk/en/insights/strategy/christmas-trading-review.html [Accessed 11 Oct. 2025].</a:t>
            </a:r>
          </a:p>
          <a:p>
            <a:pPr marL="172907" lvl="1" indent="-86453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McKinsey &amp; Company. (2023). Consumers care about sustainability—and back it up with their wallets. [online] Available at: https://www.mckinsey.com/industries/consumer-packaged-goods/our-insights/consumers-care-about-sustainability-and-back-it-up-with-their-wallets?stcr=DCA7D436BA08453A869FE9EAF41801C4&amp;cid=other-eml-mtg-mip-mck&amp;hlkid=6b34510231df47e2af72413d4adb72f7&amp;hctky=1926&amp;hdpid=fe84a887-4bce-42cd-b36c-baab8dd55163.</a:t>
            </a:r>
          </a:p>
          <a:p>
            <a:pPr marL="172964" lvl="1" indent="-86482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Mehedihas (2023). Case Study Concept Using 5W2H Problem Solving Technique. [online] Medium. Available at: https://mehedihas.medium.com/case-study-concept-using-5w2h-problem-solving-technique-222cfff1ca50 [Accessed 11 Oct. 2025].</a:t>
            </a:r>
          </a:p>
          <a:p>
            <a:pPr marL="172907" lvl="1" indent="-86453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Ohno, T. (1988). Toyota Production System. [online] Productivity Press. doi:https://doi.org/10.4324/9780429273018.</a:t>
            </a:r>
          </a:p>
          <a:p>
            <a:pPr marL="172964" lvl="1" indent="-86482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Segura, E., Belmonte, L., Morales, R. and Somolinos, J. (2023a). A Strategic Analysis of Photovoltaic Energy Projects: The Case Study of Spain. Sustainability, 15, p.12316. doi:https://doi.org/10.3390/su151612316.</a:t>
            </a:r>
          </a:p>
          <a:p>
            <a:pPr marL="172907" lvl="1" indent="-86453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Segura, E., Belmonte, L., Morales, R. and Somolinos, J. (2023b). A Strategic Analysis of Photovoltaic Energy Projects: The Case Study of Spain. Sustainability, 15, p.12316. doi:https://doi.org/10.3390/su151612316.</a:t>
            </a:r>
          </a:p>
          <a:p>
            <a:pPr marL="172964" lvl="1" indent="-86482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StrategyPunk (2023). The 5W2H Method: A Simple Framework for Asking the Right Questions (Free PPT). [online] StrategyPunk. Available at: https://www.strategypunk.com/the-5w2h-method-a-simple-framework-for-asking-the-right-questions-free-ppt/.</a:t>
            </a:r>
          </a:p>
          <a:p>
            <a:pPr marL="172907" lvl="1" indent="-86453" algn="l">
              <a:lnSpc>
                <a:spcPts val="1290"/>
              </a:lnSpc>
              <a:buFont typeface="Arial"/>
              <a:buChar char="•"/>
            </a:pPr>
            <a:r>
              <a:rPr lang="en-US" sz="1344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Yüksel, İ. (2012). Developing a MultiCriteria Decision Making Model for PESTEL Analysis. International Journal of Business and Management, 7, pp.52–52. doi:https://doi.org/10.5539/ijbm.v7n24p52.</a:t>
            </a:r>
          </a:p>
        </p:txBody>
      </p:sp>
      <p:sp>
        <p:nvSpPr>
          <p:cNvPr id="8" name="Freeform 8"/>
          <p:cNvSpPr/>
          <p:nvPr/>
        </p:nvSpPr>
        <p:spPr>
          <a:xfrm>
            <a:off x="0" y="6837482"/>
            <a:ext cx="9947999" cy="1600913"/>
          </a:xfrm>
          <a:custGeom>
            <a:avLst/>
            <a:gdLst/>
            <a:ahLst/>
            <a:cxnLst/>
            <a:rect l="l" t="t" r="r" b="b"/>
            <a:pathLst>
              <a:path w="9947999" h="1600913">
                <a:moveTo>
                  <a:pt x="0" y="0"/>
                </a:moveTo>
                <a:lnTo>
                  <a:pt x="9947999" y="0"/>
                </a:lnTo>
                <a:lnTo>
                  <a:pt x="9947999" y="1600913"/>
                </a:lnTo>
                <a:lnTo>
                  <a:pt x="0" y="16009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0535" r="-10535" b="-9087"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7757" y="185318"/>
            <a:ext cx="9378086" cy="6944563"/>
            <a:chOff x="0" y="0"/>
            <a:chExt cx="12504115" cy="92594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504166" cy="9259443"/>
            </a:xfrm>
            <a:custGeom>
              <a:avLst/>
              <a:gdLst/>
              <a:ahLst/>
              <a:cxnLst/>
              <a:rect l="l" t="t" r="r" b="b"/>
              <a:pathLst>
                <a:path w="12504166" h="9259443">
                  <a:moveTo>
                    <a:pt x="0" y="0"/>
                  </a:moveTo>
                  <a:lnTo>
                    <a:pt x="12504166" y="0"/>
                  </a:lnTo>
                  <a:lnTo>
                    <a:pt x="12504166" y="9259443"/>
                  </a:lnTo>
                  <a:lnTo>
                    <a:pt x="0" y="9259443"/>
                  </a:lnTo>
                  <a:close/>
                </a:path>
              </a:pathLst>
            </a:custGeom>
            <a:solidFill>
              <a:srgbClr val="E3DED1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780288" y="685434"/>
            <a:ext cx="8193024" cy="1463040"/>
            <a:chOff x="0" y="0"/>
            <a:chExt cx="10924032" cy="195072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924032" cy="1950720"/>
            </a:xfrm>
            <a:custGeom>
              <a:avLst/>
              <a:gdLst/>
              <a:ahLst/>
              <a:cxnLst/>
              <a:rect l="l" t="t" r="r" b="b"/>
              <a:pathLst>
                <a:path w="10924032" h="1950720">
                  <a:moveTo>
                    <a:pt x="0" y="0"/>
                  </a:moveTo>
                  <a:lnTo>
                    <a:pt x="10924032" y="0"/>
                  </a:lnTo>
                  <a:lnTo>
                    <a:pt x="10924032" y="1950720"/>
                  </a:lnTo>
                  <a:lnTo>
                    <a:pt x="0" y="19507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47625"/>
              <a:ext cx="10924032" cy="190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4608"/>
                </a:lnSpc>
              </a:pPr>
              <a:r>
                <a:rPr lang="en-US" sz="4266" b="1">
                  <a:solidFill>
                    <a:srgbClr val="262626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Thank You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3417173" y="3657600"/>
            <a:ext cx="3901440" cy="2311603"/>
          </a:xfrm>
          <a:custGeom>
            <a:avLst/>
            <a:gdLst/>
            <a:ahLst/>
            <a:cxnLst/>
            <a:rect l="l" t="t" r="r" b="b"/>
            <a:pathLst>
              <a:path w="3901440" h="2311603">
                <a:moveTo>
                  <a:pt x="0" y="0"/>
                </a:moveTo>
                <a:lnTo>
                  <a:pt x="3901440" y="0"/>
                </a:lnTo>
                <a:lnTo>
                  <a:pt x="3901440" y="2311603"/>
                </a:lnTo>
                <a:lnTo>
                  <a:pt x="0" y="23116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780288" y="2148474"/>
            <a:ext cx="8010144" cy="971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4388" lvl="1" indent="-207194" algn="l">
              <a:lnSpc>
                <a:spcPts val="3863"/>
              </a:lnSpc>
              <a:buFont typeface="Arial"/>
              <a:buChar char="•"/>
            </a:pPr>
            <a:r>
              <a:rPr lang="en-US" sz="32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Thank you for listening.</a:t>
            </a:r>
          </a:p>
          <a:p>
            <a:pPr marL="414388" lvl="1" indent="-207194" algn="l">
              <a:lnSpc>
                <a:spcPts val="3863"/>
              </a:lnSpc>
              <a:buFont typeface="Arial"/>
              <a:buChar char="•"/>
            </a:pPr>
            <a:r>
              <a:rPr lang="en-US" sz="321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Questions are welcome.</a:t>
            </a:r>
          </a:p>
        </p:txBody>
      </p:sp>
      <p:sp>
        <p:nvSpPr>
          <p:cNvPr id="9" name="Freeform 9"/>
          <p:cNvSpPr/>
          <p:nvPr/>
        </p:nvSpPr>
        <p:spPr>
          <a:xfrm>
            <a:off x="0" y="6583680"/>
            <a:ext cx="9947999" cy="1600913"/>
          </a:xfrm>
          <a:custGeom>
            <a:avLst/>
            <a:gdLst/>
            <a:ahLst/>
            <a:cxnLst/>
            <a:rect l="l" t="t" r="r" b="b"/>
            <a:pathLst>
              <a:path w="9947999" h="1600913">
                <a:moveTo>
                  <a:pt x="0" y="0"/>
                </a:moveTo>
                <a:lnTo>
                  <a:pt x="9947999" y="0"/>
                </a:lnTo>
                <a:lnTo>
                  <a:pt x="9947999" y="1600913"/>
                </a:lnTo>
                <a:lnTo>
                  <a:pt x="0" y="16009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0535" r="-10535" b="-9087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1214</Words>
  <Application>Microsoft Office PowerPoint</Application>
  <PresentationFormat>Custom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Century Gothic Paneuropean Bold</vt:lpstr>
      <vt:lpstr>Calibri</vt:lpstr>
      <vt:lpstr>Century Gothic Paneuropean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presetnation.pptx</dc:title>
  <cp:revision>1</cp:revision>
  <dcterms:created xsi:type="dcterms:W3CDTF">2006-08-16T00:00:00Z</dcterms:created>
  <dcterms:modified xsi:type="dcterms:W3CDTF">2025-10-13T07:03:08Z</dcterms:modified>
  <dc:identifier>DAG1euGL_WM</dc:identifier>
</cp:coreProperties>
</file>