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5" r:id="rId7"/>
    <p:sldId id="261" r:id="rId8"/>
    <p:sldId id="262" r:id="rId9"/>
    <p:sldId id="266" r:id="rId10"/>
    <p:sldId id="263" r:id="rId11"/>
    <p:sldId id="267" r:id="rId12"/>
    <p:sldId id="264"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4660"/>
  </p:normalViewPr>
  <p:slideViewPr>
    <p:cSldViewPr snapToGrid="0">
      <p:cViewPr varScale="1">
        <p:scale>
          <a:sx n="89" d="100"/>
          <a:sy n="89" d="100"/>
        </p:scale>
        <p:origin x="76" y="11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3A33872-72DB-4404-9D5A-5CED567AC155}" type="datetimeFigureOut">
              <a:rPr lang="en-GB" smtClean="0"/>
              <a:t>19/02/2025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4187B3-CBB4-4BA7-B6C8-3F6F73E8BD58}"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02242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3A33872-72DB-4404-9D5A-5CED567AC155}" type="datetimeFigureOut">
              <a:rPr lang="en-GB" smtClean="0"/>
              <a:t>19/02/2025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4187B3-CBB4-4BA7-B6C8-3F6F73E8BD58}" type="slidenum">
              <a:rPr lang="en-GB" smtClean="0"/>
              <a:t>‹#›</a:t>
            </a:fld>
            <a:endParaRPr lang="en-GB"/>
          </a:p>
        </p:txBody>
      </p:sp>
    </p:spTree>
    <p:extLst>
      <p:ext uri="{BB962C8B-B14F-4D97-AF65-F5344CB8AC3E}">
        <p14:creationId xmlns:p14="http://schemas.microsoft.com/office/powerpoint/2010/main" val="39803442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3A33872-72DB-4404-9D5A-5CED567AC155}" type="datetimeFigureOut">
              <a:rPr lang="en-GB" smtClean="0"/>
              <a:t>19/02/2025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4187B3-CBB4-4BA7-B6C8-3F6F73E8BD58}" type="slidenum">
              <a:rPr lang="en-GB" smtClean="0"/>
              <a:t>‹#›</a:t>
            </a:fld>
            <a:endParaRPr lang="en-GB"/>
          </a:p>
        </p:txBody>
      </p:sp>
    </p:spTree>
    <p:extLst>
      <p:ext uri="{BB962C8B-B14F-4D97-AF65-F5344CB8AC3E}">
        <p14:creationId xmlns:p14="http://schemas.microsoft.com/office/powerpoint/2010/main" val="3525836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3A33872-72DB-4404-9D5A-5CED567AC155}" type="datetimeFigureOut">
              <a:rPr lang="en-GB" smtClean="0"/>
              <a:t>19/02/2025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4187B3-CBB4-4BA7-B6C8-3F6F73E8BD58}" type="slidenum">
              <a:rPr lang="en-GB" smtClean="0"/>
              <a:t>‹#›</a:t>
            </a:fld>
            <a:endParaRPr lang="en-GB"/>
          </a:p>
        </p:txBody>
      </p:sp>
    </p:spTree>
    <p:extLst>
      <p:ext uri="{BB962C8B-B14F-4D97-AF65-F5344CB8AC3E}">
        <p14:creationId xmlns:p14="http://schemas.microsoft.com/office/powerpoint/2010/main" val="416428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3A33872-72DB-4404-9D5A-5CED567AC155}" type="datetimeFigureOut">
              <a:rPr lang="en-GB" smtClean="0"/>
              <a:t>19/02/2025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B4187B3-CBB4-4BA7-B6C8-3F6F73E8BD58}" type="slidenum">
              <a:rPr lang="en-GB" smtClean="0"/>
              <a:t>‹#›</a:t>
            </a:fld>
            <a:endParaRPr lang="en-GB"/>
          </a:p>
        </p:txBody>
      </p:sp>
    </p:spTree>
    <p:extLst>
      <p:ext uri="{BB962C8B-B14F-4D97-AF65-F5344CB8AC3E}">
        <p14:creationId xmlns:p14="http://schemas.microsoft.com/office/powerpoint/2010/main" val="2497569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3A33872-72DB-4404-9D5A-5CED567AC155}" type="datetimeFigureOut">
              <a:rPr lang="en-GB" smtClean="0"/>
              <a:t>19/02/2025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B4187B3-CBB4-4BA7-B6C8-3F6F73E8BD58}" type="slidenum">
              <a:rPr lang="en-GB" smtClean="0"/>
              <a:t>‹#›</a:t>
            </a:fld>
            <a:endParaRPr lang="en-GB"/>
          </a:p>
        </p:txBody>
      </p:sp>
    </p:spTree>
    <p:extLst>
      <p:ext uri="{BB962C8B-B14F-4D97-AF65-F5344CB8AC3E}">
        <p14:creationId xmlns:p14="http://schemas.microsoft.com/office/powerpoint/2010/main" val="2128941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A33872-72DB-4404-9D5A-5CED567AC155}" type="datetimeFigureOut">
              <a:rPr lang="en-GB" smtClean="0"/>
              <a:t>19/02/2025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B4187B3-CBB4-4BA7-B6C8-3F6F73E8BD58}" type="slidenum">
              <a:rPr lang="en-GB" smtClean="0"/>
              <a:t>‹#›</a:t>
            </a:fld>
            <a:endParaRPr lang="en-GB"/>
          </a:p>
        </p:txBody>
      </p:sp>
    </p:spTree>
    <p:extLst>
      <p:ext uri="{BB962C8B-B14F-4D97-AF65-F5344CB8AC3E}">
        <p14:creationId xmlns:p14="http://schemas.microsoft.com/office/powerpoint/2010/main" val="2228700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3A33872-72DB-4404-9D5A-5CED567AC155}" type="datetimeFigureOut">
              <a:rPr lang="en-GB" smtClean="0"/>
              <a:t>19/02/2025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4187B3-CBB4-4BA7-B6C8-3F6F73E8BD58}" type="slidenum">
              <a:rPr lang="en-GB" smtClean="0"/>
              <a:t>‹#›</a:t>
            </a:fld>
            <a:endParaRPr lang="en-GB"/>
          </a:p>
        </p:txBody>
      </p:sp>
    </p:spTree>
    <p:extLst>
      <p:ext uri="{BB962C8B-B14F-4D97-AF65-F5344CB8AC3E}">
        <p14:creationId xmlns:p14="http://schemas.microsoft.com/office/powerpoint/2010/main" val="7259796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3A33872-72DB-4404-9D5A-5CED567AC155}" type="datetimeFigureOut">
              <a:rPr lang="en-GB" smtClean="0"/>
              <a:t>19/02/2025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B4187B3-CBB4-4BA7-B6C8-3F6F73E8BD58}" type="slidenum">
              <a:rPr lang="en-GB" smtClean="0"/>
              <a:t>‹#›</a:t>
            </a:fld>
            <a:endParaRPr lang="en-GB"/>
          </a:p>
        </p:txBody>
      </p:sp>
    </p:spTree>
    <p:extLst>
      <p:ext uri="{BB962C8B-B14F-4D97-AF65-F5344CB8AC3E}">
        <p14:creationId xmlns:p14="http://schemas.microsoft.com/office/powerpoint/2010/main" val="3508973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23A33872-72DB-4404-9D5A-5CED567AC155}" type="datetimeFigureOut">
              <a:rPr lang="en-GB" smtClean="0"/>
              <a:t>19/02/2025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B4187B3-CBB4-4BA7-B6C8-3F6F73E8BD58}" type="slidenum">
              <a:rPr lang="en-GB" smtClean="0"/>
              <a:t>‹#›</a:t>
            </a:fld>
            <a:endParaRPr lang="en-GB"/>
          </a:p>
        </p:txBody>
      </p:sp>
    </p:spTree>
    <p:extLst>
      <p:ext uri="{BB962C8B-B14F-4D97-AF65-F5344CB8AC3E}">
        <p14:creationId xmlns:p14="http://schemas.microsoft.com/office/powerpoint/2010/main" val="609861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3A33872-72DB-4404-9D5A-5CED567AC155}" type="datetimeFigureOut">
              <a:rPr lang="en-GB" smtClean="0"/>
              <a:t>19/02/2025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4187B3-CBB4-4BA7-B6C8-3F6F73E8BD58}" type="slidenum">
              <a:rPr lang="en-GB" smtClean="0"/>
              <a:t>‹#›</a:t>
            </a:fld>
            <a:endParaRPr lang="en-GB"/>
          </a:p>
        </p:txBody>
      </p:sp>
    </p:spTree>
    <p:extLst>
      <p:ext uri="{BB962C8B-B14F-4D97-AF65-F5344CB8AC3E}">
        <p14:creationId xmlns:p14="http://schemas.microsoft.com/office/powerpoint/2010/main" val="25760638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3A33872-72DB-4404-9D5A-5CED567AC155}" type="datetimeFigureOut">
              <a:rPr lang="en-GB" smtClean="0"/>
              <a:t>19/02/2025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4187B3-CBB4-4BA7-B6C8-3F6F73E8BD58}"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7223127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3A33872-72DB-4404-9D5A-5CED567AC155}" type="datetimeFigureOut">
              <a:rPr lang="en-GB" smtClean="0"/>
              <a:t>19/02/2025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4187B3-CBB4-4BA7-B6C8-3F6F73E8BD58}" type="slidenum">
              <a:rPr lang="en-GB" smtClean="0"/>
              <a:t>‹#›</a:t>
            </a:fld>
            <a:endParaRPr lang="en-GB"/>
          </a:p>
        </p:txBody>
      </p:sp>
    </p:spTree>
    <p:extLst>
      <p:ext uri="{BB962C8B-B14F-4D97-AF65-F5344CB8AC3E}">
        <p14:creationId xmlns:p14="http://schemas.microsoft.com/office/powerpoint/2010/main" val="33885650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3A33872-72DB-4404-9D5A-5CED567AC155}" type="datetimeFigureOut">
              <a:rPr lang="en-GB" smtClean="0"/>
              <a:t>19/02/2025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4187B3-CBB4-4BA7-B6C8-3F6F73E8BD58}"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9711090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3A33872-72DB-4404-9D5A-5CED567AC155}" type="datetimeFigureOut">
              <a:rPr lang="en-GB" smtClean="0"/>
              <a:t>19/02/2025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4187B3-CBB4-4BA7-B6C8-3F6F73E8BD58}" type="slidenum">
              <a:rPr lang="en-GB" smtClean="0"/>
              <a:t>‹#›</a:t>
            </a:fld>
            <a:endParaRPr lang="en-GB"/>
          </a:p>
        </p:txBody>
      </p:sp>
    </p:spTree>
    <p:extLst>
      <p:ext uri="{BB962C8B-B14F-4D97-AF65-F5344CB8AC3E}">
        <p14:creationId xmlns:p14="http://schemas.microsoft.com/office/powerpoint/2010/main" val="37338784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3A33872-72DB-4404-9D5A-5CED567AC155}" type="datetimeFigureOut">
              <a:rPr lang="en-GB" smtClean="0"/>
              <a:t>19/02/2025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4187B3-CBB4-4BA7-B6C8-3F6F73E8BD58}" type="slidenum">
              <a:rPr lang="en-GB" smtClean="0"/>
              <a:t>‹#›</a:t>
            </a:fld>
            <a:endParaRPr lang="en-GB"/>
          </a:p>
        </p:txBody>
      </p:sp>
    </p:spTree>
    <p:extLst>
      <p:ext uri="{BB962C8B-B14F-4D97-AF65-F5344CB8AC3E}">
        <p14:creationId xmlns:p14="http://schemas.microsoft.com/office/powerpoint/2010/main" val="31185769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3A33872-72DB-4404-9D5A-5CED567AC155}" type="datetimeFigureOut">
              <a:rPr lang="en-GB" smtClean="0"/>
              <a:t>19/02/2025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B4187B3-CBB4-4BA7-B6C8-3F6F73E8BD58}" type="slidenum">
              <a:rPr lang="en-GB" smtClean="0"/>
              <a:t>‹#›</a:t>
            </a:fld>
            <a:endParaRPr lang="en-GB"/>
          </a:p>
        </p:txBody>
      </p:sp>
    </p:spTree>
    <p:extLst>
      <p:ext uri="{BB962C8B-B14F-4D97-AF65-F5344CB8AC3E}">
        <p14:creationId xmlns:p14="http://schemas.microsoft.com/office/powerpoint/2010/main" val="34862688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23A33872-72DB-4404-9D5A-5CED567AC155}" type="datetimeFigureOut">
              <a:rPr lang="en-GB" smtClean="0"/>
              <a:t>19/02/2025</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B4187B3-CBB4-4BA7-B6C8-3F6F73E8BD58}" type="slidenum">
              <a:rPr lang="en-GB" smtClean="0"/>
              <a:t>‹#›</a:t>
            </a:fld>
            <a:endParaRPr lang="en-GB"/>
          </a:p>
        </p:txBody>
      </p:sp>
    </p:spTree>
    <p:extLst>
      <p:ext uri="{BB962C8B-B14F-4D97-AF65-F5344CB8AC3E}">
        <p14:creationId xmlns:p14="http://schemas.microsoft.com/office/powerpoint/2010/main" val="62593159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609862E-48F9-45AC-8D44-67A0268A7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C97986E7-0E3C-4F64-886E-935DDCB83A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773033" y="1420238"/>
            <a:ext cx="4415786" cy="4751961"/>
            <a:chOff x="9206969" y="2963333"/>
            <a:chExt cx="2981858" cy="3208867"/>
          </a:xfrm>
        </p:grpSpPr>
        <p:cxnSp>
          <p:nvCxnSpPr>
            <p:cNvPr id="11" name="Straight Connector 10">
              <a:extLst>
                <a:ext uri="{FF2B5EF4-FFF2-40B4-BE49-F238E27FC236}">
                  <a16:creationId xmlns:a16="http://schemas.microsoft.com/office/drawing/2014/main" id="{B903D17F-F79E-40E5-9563-A1CFFCC06A2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A5D5775-627F-4588-82B3-905EDF23138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7D7F2A20-5DE4-4BC0-91EA-5FFE33A4D3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3D536BA0-56C7-429C-B41E-B5724F0CD4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1F15726F-71BE-4007-B9B6-0A1AA0D520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2" name="Title 1">
            <a:extLst>
              <a:ext uri="{FF2B5EF4-FFF2-40B4-BE49-F238E27FC236}">
                <a16:creationId xmlns:a16="http://schemas.microsoft.com/office/drawing/2014/main" id="{714E067F-374E-027D-7702-10D3E82D9072}"/>
              </a:ext>
            </a:extLst>
          </p:cNvPr>
          <p:cNvSpPr>
            <a:spLocks noGrp="1"/>
          </p:cNvSpPr>
          <p:nvPr>
            <p:ph type="ctrTitle"/>
          </p:nvPr>
        </p:nvSpPr>
        <p:spPr>
          <a:xfrm>
            <a:off x="684211" y="685799"/>
            <a:ext cx="8420877" cy="2971801"/>
          </a:xfrm>
        </p:spPr>
        <p:txBody>
          <a:bodyPr>
            <a:normAutofit/>
          </a:bodyPr>
          <a:lstStyle/>
          <a:p>
            <a:r>
              <a:rPr lang="en-GB" dirty="0"/>
              <a:t>Custody procedures</a:t>
            </a:r>
          </a:p>
        </p:txBody>
      </p:sp>
      <p:sp>
        <p:nvSpPr>
          <p:cNvPr id="3" name="Subtitle 2">
            <a:extLst>
              <a:ext uri="{FF2B5EF4-FFF2-40B4-BE49-F238E27FC236}">
                <a16:creationId xmlns:a16="http://schemas.microsoft.com/office/drawing/2014/main" id="{0E04DFC4-E3B7-E293-3E46-0AE3CAB9F411}"/>
              </a:ext>
            </a:extLst>
          </p:cNvPr>
          <p:cNvSpPr>
            <a:spLocks noGrp="1"/>
          </p:cNvSpPr>
          <p:nvPr>
            <p:ph type="subTitle" idx="1"/>
          </p:nvPr>
        </p:nvSpPr>
        <p:spPr>
          <a:xfrm>
            <a:off x="684212" y="3843867"/>
            <a:ext cx="6400800" cy="1947333"/>
          </a:xfrm>
        </p:spPr>
        <p:txBody>
          <a:bodyPr>
            <a:normAutofit/>
          </a:bodyPr>
          <a:lstStyle/>
          <a:p>
            <a:r>
              <a:rPr lang="en-GB">
                <a:solidFill>
                  <a:schemeClr val="tx2">
                    <a:lumMod val="75000"/>
                  </a:schemeClr>
                </a:solidFill>
              </a:rPr>
              <a:t>Code C PACE 1984</a:t>
            </a:r>
          </a:p>
        </p:txBody>
      </p:sp>
      <p:pic>
        <p:nvPicPr>
          <p:cNvPr id="5" name="Picture 4">
            <a:extLst>
              <a:ext uri="{FF2B5EF4-FFF2-40B4-BE49-F238E27FC236}">
                <a16:creationId xmlns:a16="http://schemas.microsoft.com/office/drawing/2014/main" id="{5F08A5CC-12AF-5607-5B27-3E02D9057151}"/>
              </a:ext>
            </a:extLst>
          </p:cNvPr>
          <p:cNvPicPr>
            <a:picLocks noChangeAspect="1"/>
          </p:cNvPicPr>
          <p:nvPr/>
        </p:nvPicPr>
        <p:blipFill>
          <a:blip r:embed="rId2"/>
          <a:stretch>
            <a:fillRect/>
          </a:stretch>
        </p:blipFill>
        <p:spPr>
          <a:xfrm>
            <a:off x="8936830" y="5071192"/>
            <a:ext cx="3255169" cy="1781496"/>
          </a:xfrm>
          <a:prstGeom prst="rect">
            <a:avLst/>
          </a:prstGeom>
        </p:spPr>
      </p:pic>
    </p:spTree>
    <p:extLst>
      <p:ext uri="{BB962C8B-B14F-4D97-AF65-F5344CB8AC3E}">
        <p14:creationId xmlns:p14="http://schemas.microsoft.com/office/powerpoint/2010/main" val="41348817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609862E-48F9-45AC-8D44-67A0268A7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C97986E7-0E3C-4F64-886E-935DDCB83AA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773033" y="1420238"/>
            <a:ext cx="4415786" cy="4751961"/>
            <a:chOff x="9206969" y="2963333"/>
            <a:chExt cx="2981858" cy="3208867"/>
          </a:xfrm>
        </p:grpSpPr>
        <p:cxnSp>
          <p:nvCxnSpPr>
            <p:cNvPr id="11" name="Straight Connector 10">
              <a:extLst>
                <a:ext uri="{FF2B5EF4-FFF2-40B4-BE49-F238E27FC236}">
                  <a16:creationId xmlns:a16="http://schemas.microsoft.com/office/drawing/2014/main" id="{B903D17F-F79E-40E5-9563-A1CFFCC06A2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A5D5775-627F-4588-82B3-905EDF23138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7D7F2A20-5DE4-4BC0-91EA-5FFE33A4D3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3D536BA0-56C7-429C-B41E-B5724F0CD4C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1F15726F-71BE-4007-B9B6-0A1AA0D520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2" name="Title 1">
            <a:extLst>
              <a:ext uri="{FF2B5EF4-FFF2-40B4-BE49-F238E27FC236}">
                <a16:creationId xmlns:a16="http://schemas.microsoft.com/office/drawing/2014/main" id="{41563FCA-8DCB-267F-D88B-C00403EEAC98}"/>
              </a:ext>
            </a:extLst>
          </p:cNvPr>
          <p:cNvSpPr>
            <a:spLocks noGrp="1"/>
          </p:cNvSpPr>
          <p:nvPr>
            <p:ph type="ctrTitle"/>
          </p:nvPr>
        </p:nvSpPr>
        <p:spPr>
          <a:xfrm>
            <a:off x="684211" y="685799"/>
            <a:ext cx="8420877" cy="2971801"/>
          </a:xfrm>
        </p:spPr>
        <p:txBody>
          <a:bodyPr>
            <a:normAutofit/>
          </a:bodyPr>
          <a:lstStyle/>
          <a:p>
            <a:pPr>
              <a:lnSpc>
                <a:spcPct val="90000"/>
              </a:lnSpc>
            </a:pPr>
            <a:r>
              <a:rPr lang="en-GB" sz="4100"/>
              <a:t>You have arrested a suspect and decided that the arrest is necessary under Code G of PACE 1984</a:t>
            </a:r>
          </a:p>
        </p:txBody>
      </p:sp>
      <p:sp>
        <p:nvSpPr>
          <p:cNvPr id="3" name="Subtitle 2">
            <a:extLst>
              <a:ext uri="{FF2B5EF4-FFF2-40B4-BE49-F238E27FC236}">
                <a16:creationId xmlns:a16="http://schemas.microsoft.com/office/drawing/2014/main" id="{EDA598EA-1AE5-4729-ABAE-93E06E9D51A5}"/>
              </a:ext>
            </a:extLst>
          </p:cNvPr>
          <p:cNvSpPr>
            <a:spLocks noGrp="1"/>
          </p:cNvSpPr>
          <p:nvPr>
            <p:ph type="subTitle" idx="1"/>
          </p:nvPr>
        </p:nvSpPr>
        <p:spPr>
          <a:xfrm>
            <a:off x="684212" y="3843867"/>
            <a:ext cx="6400800" cy="1947333"/>
          </a:xfrm>
        </p:spPr>
        <p:txBody>
          <a:bodyPr>
            <a:normAutofit/>
          </a:bodyPr>
          <a:lstStyle/>
          <a:p>
            <a:endParaRPr lang="en-GB">
              <a:solidFill>
                <a:schemeClr val="tx2">
                  <a:lumMod val="75000"/>
                </a:schemeClr>
              </a:solidFill>
            </a:endParaRPr>
          </a:p>
        </p:txBody>
      </p:sp>
    </p:spTree>
    <p:extLst>
      <p:ext uri="{BB962C8B-B14F-4D97-AF65-F5344CB8AC3E}">
        <p14:creationId xmlns:p14="http://schemas.microsoft.com/office/powerpoint/2010/main" val="1475821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ADF2543-1B6F-4FBC-A7AF-53A0430E0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B43E17-825E-CDB3-44A2-D56859E48415}"/>
              </a:ext>
            </a:extLst>
          </p:cNvPr>
          <p:cNvSpPr>
            <a:spLocks noGrp="1"/>
          </p:cNvSpPr>
          <p:nvPr>
            <p:ph type="title"/>
          </p:nvPr>
        </p:nvSpPr>
        <p:spPr>
          <a:xfrm>
            <a:off x="684212" y="485244"/>
            <a:ext cx="8534400" cy="1507067"/>
          </a:xfrm>
        </p:spPr>
        <p:txBody>
          <a:bodyPr>
            <a:normAutofit/>
          </a:bodyPr>
          <a:lstStyle/>
          <a:p>
            <a:r>
              <a:rPr lang="en-GB" dirty="0"/>
              <a:t>On arrival at the custody suite…</a:t>
            </a:r>
          </a:p>
        </p:txBody>
      </p:sp>
      <p:grpSp>
        <p:nvGrpSpPr>
          <p:cNvPr id="10" name="Group 9">
            <a:extLst>
              <a:ext uri="{FF2B5EF4-FFF2-40B4-BE49-F238E27FC236}">
                <a16:creationId xmlns:a16="http://schemas.microsoft.com/office/drawing/2014/main" id="{A80A6E81-6B71-43DF-877B-E964A9A4CB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4E35C3AD-357F-4004-A3F3-2D4EAF34A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37B6032-0A70-4F26-A9A3-B4D60DF118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DE192CE3-3DD1-448F-93BE-42983DA0D5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6D3DA09-5C72-4562-BEDE-1937DF87E8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D6ACA7CA-2A20-49D7-9053-E076463D79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3" name="Content Placeholder 2">
            <a:extLst>
              <a:ext uri="{FF2B5EF4-FFF2-40B4-BE49-F238E27FC236}">
                <a16:creationId xmlns:a16="http://schemas.microsoft.com/office/drawing/2014/main" id="{1F1DAE68-5642-19AD-7318-D4082B3EBE22}"/>
              </a:ext>
            </a:extLst>
          </p:cNvPr>
          <p:cNvSpPr>
            <a:spLocks noGrp="1"/>
          </p:cNvSpPr>
          <p:nvPr>
            <p:ph idx="1"/>
          </p:nvPr>
        </p:nvSpPr>
        <p:spPr>
          <a:xfrm>
            <a:off x="684212" y="2068511"/>
            <a:ext cx="8534400" cy="3615267"/>
          </a:xfrm>
        </p:spPr>
        <p:txBody>
          <a:bodyPr>
            <a:normAutofit/>
          </a:bodyPr>
          <a:lstStyle/>
          <a:p>
            <a:r>
              <a:rPr lang="en-GB">
                <a:solidFill>
                  <a:schemeClr val="tx1"/>
                </a:solidFill>
              </a:rPr>
              <a:t>The custody sergeant will ask you for some information.</a:t>
            </a:r>
          </a:p>
          <a:p>
            <a:endParaRPr lang="en-GB">
              <a:solidFill>
                <a:schemeClr val="tx1"/>
              </a:solidFill>
            </a:endParaRPr>
          </a:p>
          <a:p>
            <a:r>
              <a:rPr lang="en-GB">
                <a:solidFill>
                  <a:schemeClr val="tx1"/>
                </a:solidFill>
              </a:rPr>
              <a:t>This will be your grounds for arrest (what offence do you suspect the suspect has, was or was about to commit).</a:t>
            </a:r>
          </a:p>
          <a:p>
            <a:r>
              <a:rPr lang="en-GB">
                <a:solidFill>
                  <a:schemeClr val="tx1"/>
                </a:solidFill>
              </a:rPr>
              <a:t>Why do you believe the arrest was necessary?</a:t>
            </a:r>
          </a:p>
          <a:p>
            <a:r>
              <a:rPr lang="en-GB">
                <a:solidFill>
                  <a:schemeClr val="tx1"/>
                </a:solidFill>
              </a:rPr>
              <a:t>Details of any significant statements </a:t>
            </a:r>
          </a:p>
          <a:p>
            <a:r>
              <a:rPr lang="en-GB">
                <a:solidFill>
                  <a:schemeClr val="tx1"/>
                </a:solidFill>
              </a:rPr>
              <a:t>Reply after caution</a:t>
            </a:r>
          </a:p>
        </p:txBody>
      </p:sp>
    </p:spTree>
    <p:extLst>
      <p:ext uri="{BB962C8B-B14F-4D97-AF65-F5344CB8AC3E}">
        <p14:creationId xmlns:p14="http://schemas.microsoft.com/office/powerpoint/2010/main" val="6747641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ADF2543-1B6F-4FBC-A7AF-53A0430E0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80A6E81-6B71-43DF-877B-E964A9A4CB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4E35C3AD-357F-4004-A3F3-2D4EAF34A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37B6032-0A70-4F26-A9A3-B4D60DF118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DE192CE3-3DD1-448F-93BE-42983DA0D5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6D3DA09-5C72-4562-BEDE-1937DF87E8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D6ACA7CA-2A20-49D7-9053-E076463D79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3" name="Content Placeholder 2">
            <a:extLst>
              <a:ext uri="{FF2B5EF4-FFF2-40B4-BE49-F238E27FC236}">
                <a16:creationId xmlns:a16="http://schemas.microsoft.com/office/drawing/2014/main" id="{5F56619C-383A-056E-CF6D-50131FEB2B6A}"/>
              </a:ext>
            </a:extLst>
          </p:cNvPr>
          <p:cNvSpPr>
            <a:spLocks noGrp="1"/>
          </p:cNvSpPr>
          <p:nvPr>
            <p:ph idx="1"/>
          </p:nvPr>
        </p:nvSpPr>
        <p:spPr>
          <a:xfrm>
            <a:off x="684212" y="2068511"/>
            <a:ext cx="8534400" cy="3615267"/>
          </a:xfrm>
        </p:spPr>
        <p:txBody>
          <a:bodyPr>
            <a:normAutofit/>
          </a:bodyPr>
          <a:lstStyle/>
          <a:p>
            <a:r>
              <a:rPr lang="en-GB" sz="2400" dirty="0">
                <a:solidFill>
                  <a:schemeClr val="tx1"/>
                </a:solidFill>
              </a:rPr>
              <a:t>The custody sergeant will then run through a list of questions with the suspect ascertaining their…..</a:t>
            </a:r>
          </a:p>
          <a:p>
            <a:r>
              <a:rPr lang="en-GB" sz="2400" dirty="0">
                <a:solidFill>
                  <a:schemeClr val="tx1"/>
                </a:solidFill>
              </a:rPr>
              <a:t>Name</a:t>
            </a:r>
          </a:p>
          <a:p>
            <a:r>
              <a:rPr lang="en-GB" sz="2400" dirty="0">
                <a:solidFill>
                  <a:schemeClr val="tx1"/>
                </a:solidFill>
              </a:rPr>
              <a:t>Date of birth</a:t>
            </a:r>
          </a:p>
          <a:p>
            <a:r>
              <a:rPr lang="en-GB" sz="2400" dirty="0">
                <a:solidFill>
                  <a:schemeClr val="tx1"/>
                </a:solidFill>
              </a:rPr>
              <a:t>Place of birth and </a:t>
            </a:r>
          </a:p>
          <a:p>
            <a:r>
              <a:rPr lang="en-GB" sz="2400" dirty="0">
                <a:solidFill>
                  <a:schemeClr val="tx1"/>
                </a:solidFill>
              </a:rPr>
              <a:t>Address</a:t>
            </a:r>
          </a:p>
        </p:txBody>
      </p:sp>
    </p:spTree>
    <p:extLst>
      <p:ext uri="{BB962C8B-B14F-4D97-AF65-F5344CB8AC3E}">
        <p14:creationId xmlns:p14="http://schemas.microsoft.com/office/powerpoint/2010/main" val="380405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ADF2543-1B6F-4FBC-A7AF-53A0430E0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80A6E81-6B71-43DF-877B-E964A9A4CB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4E35C3AD-357F-4004-A3F3-2D4EAF34A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37B6032-0A70-4F26-A9A3-B4D60DF118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DE192CE3-3DD1-448F-93BE-42983DA0D5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6D3DA09-5C72-4562-BEDE-1937DF87E8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D6ACA7CA-2A20-49D7-9053-E076463D79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3" name="Content Placeholder 2">
            <a:extLst>
              <a:ext uri="{FF2B5EF4-FFF2-40B4-BE49-F238E27FC236}">
                <a16:creationId xmlns:a16="http://schemas.microsoft.com/office/drawing/2014/main" id="{930ED844-96A9-D638-78F9-90D8E62DC009}"/>
              </a:ext>
            </a:extLst>
          </p:cNvPr>
          <p:cNvSpPr>
            <a:spLocks noGrp="1"/>
          </p:cNvSpPr>
          <p:nvPr>
            <p:ph idx="1"/>
          </p:nvPr>
        </p:nvSpPr>
        <p:spPr>
          <a:xfrm>
            <a:off x="684212" y="2068511"/>
            <a:ext cx="8534400" cy="3615267"/>
          </a:xfrm>
        </p:spPr>
        <p:txBody>
          <a:bodyPr>
            <a:normAutofit/>
          </a:bodyPr>
          <a:lstStyle/>
          <a:p>
            <a:r>
              <a:rPr lang="en-GB" sz="2800" dirty="0">
                <a:solidFill>
                  <a:schemeClr val="tx1"/>
                </a:solidFill>
              </a:rPr>
              <a:t>They will then ensure that they understand the reason for arrest and when recording any significant statements or caution replies ask them to confirm or deny these and record them on the custody record.</a:t>
            </a:r>
          </a:p>
          <a:p>
            <a:endParaRPr lang="en-GB" dirty="0">
              <a:solidFill>
                <a:schemeClr val="tx1"/>
              </a:solidFill>
            </a:endParaRPr>
          </a:p>
        </p:txBody>
      </p:sp>
    </p:spTree>
    <p:extLst>
      <p:ext uri="{BB962C8B-B14F-4D97-AF65-F5344CB8AC3E}">
        <p14:creationId xmlns:p14="http://schemas.microsoft.com/office/powerpoint/2010/main" val="30789760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ADF2543-1B6F-4FBC-A7AF-53A0430E0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80A6E81-6B71-43DF-877B-E964A9A4CB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4E35C3AD-357F-4004-A3F3-2D4EAF34A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37B6032-0A70-4F26-A9A3-B4D60DF118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DE192CE3-3DD1-448F-93BE-42983DA0D5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6D3DA09-5C72-4562-BEDE-1937DF87E8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D6ACA7CA-2A20-49D7-9053-E076463D79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3" name="Content Placeholder 2">
            <a:extLst>
              <a:ext uri="{FF2B5EF4-FFF2-40B4-BE49-F238E27FC236}">
                <a16:creationId xmlns:a16="http://schemas.microsoft.com/office/drawing/2014/main" id="{ABE6383E-E1C2-8750-0C18-E82A38A4C958}"/>
              </a:ext>
            </a:extLst>
          </p:cNvPr>
          <p:cNvSpPr>
            <a:spLocks noGrp="1"/>
          </p:cNvSpPr>
          <p:nvPr>
            <p:ph idx="1"/>
          </p:nvPr>
        </p:nvSpPr>
        <p:spPr>
          <a:xfrm>
            <a:off x="684212" y="2068511"/>
            <a:ext cx="8534400" cy="3615267"/>
          </a:xfrm>
        </p:spPr>
        <p:txBody>
          <a:bodyPr>
            <a:normAutofit fontScale="77500" lnSpcReduction="20000"/>
          </a:bodyPr>
          <a:lstStyle/>
          <a:p>
            <a:r>
              <a:rPr lang="en-GB" sz="2800" dirty="0">
                <a:solidFill>
                  <a:schemeClr val="tx1"/>
                </a:solidFill>
              </a:rPr>
              <a:t>The custody sergeant will then conduct a risk assessment</a:t>
            </a:r>
          </a:p>
          <a:p>
            <a:r>
              <a:rPr lang="en-GB" sz="2800" dirty="0">
                <a:solidFill>
                  <a:schemeClr val="tx1"/>
                </a:solidFill>
              </a:rPr>
              <a:t>This will include whether they have been in custody before</a:t>
            </a:r>
          </a:p>
          <a:p>
            <a:r>
              <a:rPr lang="en-GB" sz="2800" dirty="0">
                <a:solidFill>
                  <a:schemeClr val="tx1"/>
                </a:solidFill>
              </a:rPr>
              <a:t>Health</a:t>
            </a:r>
          </a:p>
          <a:p>
            <a:r>
              <a:rPr lang="en-GB" sz="2800" dirty="0">
                <a:solidFill>
                  <a:schemeClr val="tx1"/>
                </a:solidFill>
              </a:rPr>
              <a:t>Mental Health and a few other questions</a:t>
            </a:r>
          </a:p>
          <a:p>
            <a:r>
              <a:rPr lang="en-GB" sz="2800" dirty="0">
                <a:solidFill>
                  <a:schemeClr val="tx1"/>
                </a:solidFill>
              </a:rPr>
              <a:t>This will help them to decided how the suspect will then be detained in order to keep them safe, if they should have alternative clothing, see a medical practitioner to ensure fit to detain and fit to interview and how frequently they are checked.</a:t>
            </a:r>
          </a:p>
          <a:p>
            <a:endParaRPr lang="en-GB" dirty="0">
              <a:solidFill>
                <a:schemeClr val="tx1"/>
              </a:solidFill>
            </a:endParaRPr>
          </a:p>
        </p:txBody>
      </p:sp>
    </p:spTree>
    <p:extLst>
      <p:ext uri="{BB962C8B-B14F-4D97-AF65-F5344CB8AC3E}">
        <p14:creationId xmlns:p14="http://schemas.microsoft.com/office/powerpoint/2010/main" val="2419681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ADF2543-1B6F-4FBC-A7AF-53A0430E0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80A6E81-6B71-43DF-877B-E964A9A4CB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4E35C3AD-357F-4004-A3F3-2D4EAF34A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37B6032-0A70-4F26-A9A3-B4D60DF118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DE192CE3-3DD1-448F-93BE-42983DA0D5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6D3DA09-5C72-4562-BEDE-1937DF87E8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D6ACA7CA-2A20-49D7-9053-E076463D79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3" name="Content Placeholder 2">
            <a:extLst>
              <a:ext uri="{FF2B5EF4-FFF2-40B4-BE49-F238E27FC236}">
                <a16:creationId xmlns:a16="http://schemas.microsoft.com/office/drawing/2014/main" id="{A56A5102-879B-CE77-5C3C-A8A44198F6C9}"/>
              </a:ext>
            </a:extLst>
          </p:cNvPr>
          <p:cNvSpPr>
            <a:spLocks noGrp="1"/>
          </p:cNvSpPr>
          <p:nvPr>
            <p:ph idx="1"/>
          </p:nvPr>
        </p:nvSpPr>
        <p:spPr>
          <a:xfrm>
            <a:off x="684212" y="2068511"/>
            <a:ext cx="8534400" cy="3615267"/>
          </a:xfrm>
        </p:spPr>
        <p:txBody>
          <a:bodyPr>
            <a:normAutofit/>
          </a:bodyPr>
          <a:lstStyle/>
          <a:p>
            <a:r>
              <a:rPr lang="en-GB" sz="2800" dirty="0">
                <a:solidFill>
                  <a:schemeClr val="tx1"/>
                </a:solidFill>
              </a:rPr>
              <a:t>Based on the information provided by both the arresting officer, the risk assessment and any prior knowledge of the suspect, the custody may authorise a search of the prisoner which should be conducted by staff of the same sex as the suspect.</a:t>
            </a:r>
          </a:p>
        </p:txBody>
      </p:sp>
    </p:spTree>
    <p:extLst>
      <p:ext uri="{BB962C8B-B14F-4D97-AF65-F5344CB8AC3E}">
        <p14:creationId xmlns:p14="http://schemas.microsoft.com/office/powerpoint/2010/main" val="7106288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ADF2543-1B6F-4FBC-A7AF-53A0430E0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80A6E81-6B71-43DF-877B-E964A9A4CB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4E35C3AD-357F-4004-A3F3-2D4EAF34A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37B6032-0A70-4F26-A9A3-B4D60DF118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DE192CE3-3DD1-448F-93BE-42983DA0D5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6D3DA09-5C72-4562-BEDE-1937DF87E8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D6ACA7CA-2A20-49D7-9053-E076463D79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3" name="Content Placeholder 2">
            <a:extLst>
              <a:ext uri="{FF2B5EF4-FFF2-40B4-BE49-F238E27FC236}">
                <a16:creationId xmlns:a16="http://schemas.microsoft.com/office/drawing/2014/main" id="{75FE17F9-5562-B6B7-FF59-0CAC27836D60}"/>
              </a:ext>
            </a:extLst>
          </p:cNvPr>
          <p:cNvSpPr>
            <a:spLocks noGrp="1"/>
          </p:cNvSpPr>
          <p:nvPr>
            <p:ph idx="1"/>
          </p:nvPr>
        </p:nvSpPr>
        <p:spPr>
          <a:xfrm>
            <a:off x="684212" y="2068511"/>
            <a:ext cx="8534400" cy="3615267"/>
          </a:xfrm>
        </p:spPr>
        <p:txBody>
          <a:bodyPr>
            <a:noAutofit/>
          </a:bodyPr>
          <a:lstStyle/>
          <a:p>
            <a:pPr>
              <a:lnSpc>
                <a:spcPct val="90000"/>
              </a:lnSpc>
            </a:pPr>
            <a:r>
              <a:rPr lang="en-GB" sz="2400" dirty="0">
                <a:solidFill>
                  <a:schemeClr val="tx1"/>
                </a:solidFill>
              </a:rPr>
              <a:t>If the custody sergeant is satisfied that it is necessary to detain the suspect, then they will authorise detention for a number of purposes (see Code C and Code G).</a:t>
            </a:r>
          </a:p>
          <a:p>
            <a:pPr>
              <a:lnSpc>
                <a:spcPct val="90000"/>
              </a:lnSpc>
            </a:pPr>
            <a:endParaRPr lang="en-GB" sz="2400" dirty="0">
              <a:solidFill>
                <a:schemeClr val="tx1"/>
              </a:solidFill>
            </a:endParaRPr>
          </a:p>
          <a:p>
            <a:pPr>
              <a:lnSpc>
                <a:spcPct val="90000"/>
              </a:lnSpc>
            </a:pPr>
            <a:r>
              <a:rPr lang="en-GB" sz="2400" dirty="0">
                <a:solidFill>
                  <a:schemeClr val="tx1"/>
                </a:solidFill>
              </a:rPr>
              <a:t>The custody sergeant will advise the suspect of their reasons for authorising detention and provide the suspect with their rights (for example, entitlement to have someone informed of their arrest, right to free and independent legal advice either in person or on the telephone and that these rights if not exercised now may be done so at any time).</a:t>
            </a:r>
          </a:p>
          <a:p>
            <a:pPr>
              <a:lnSpc>
                <a:spcPct val="90000"/>
              </a:lnSpc>
            </a:pPr>
            <a:endParaRPr lang="en-GB" sz="2400" dirty="0">
              <a:solidFill>
                <a:schemeClr val="tx1"/>
              </a:solidFill>
            </a:endParaRPr>
          </a:p>
          <a:p>
            <a:pPr>
              <a:lnSpc>
                <a:spcPct val="90000"/>
              </a:lnSpc>
            </a:pPr>
            <a:r>
              <a:rPr lang="en-GB" sz="2400" dirty="0">
                <a:solidFill>
                  <a:schemeClr val="tx1"/>
                </a:solidFill>
              </a:rPr>
              <a:t>The most prevalent reason being to conduct a prompt and effective investigation by questioning.</a:t>
            </a:r>
          </a:p>
          <a:p>
            <a:pPr>
              <a:lnSpc>
                <a:spcPct val="90000"/>
              </a:lnSpc>
            </a:pPr>
            <a:endParaRPr lang="en-GB" sz="2400" dirty="0">
              <a:solidFill>
                <a:schemeClr val="tx1"/>
              </a:solidFill>
            </a:endParaRPr>
          </a:p>
        </p:txBody>
      </p:sp>
    </p:spTree>
    <p:extLst>
      <p:ext uri="{BB962C8B-B14F-4D97-AF65-F5344CB8AC3E}">
        <p14:creationId xmlns:p14="http://schemas.microsoft.com/office/powerpoint/2010/main" val="27100889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ADF2543-1B6F-4FBC-A7AF-53A0430E0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A80A6E81-6B71-43DF-877B-E964A9A4CB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3" name="Straight Connector 12">
              <a:extLst>
                <a:ext uri="{FF2B5EF4-FFF2-40B4-BE49-F238E27FC236}">
                  <a16:creationId xmlns:a16="http://schemas.microsoft.com/office/drawing/2014/main" id="{4E35C3AD-357F-4004-A3F3-2D4EAF34A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337B6032-0A70-4F26-A9A3-B4D60DF118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DE192CE3-3DD1-448F-93BE-42983DA0D5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E6D3DA09-5C72-4562-BEDE-1937DF87E8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7" name="Straight Connector 16">
              <a:extLst>
                <a:ext uri="{FF2B5EF4-FFF2-40B4-BE49-F238E27FC236}">
                  <a16:creationId xmlns:a16="http://schemas.microsoft.com/office/drawing/2014/main" id="{D6ACA7CA-2A20-49D7-9053-E076463D79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5" name="TextBox 4">
            <a:extLst>
              <a:ext uri="{FF2B5EF4-FFF2-40B4-BE49-F238E27FC236}">
                <a16:creationId xmlns:a16="http://schemas.microsoft.com/office/drawing/2014/main" id="{B922770C-2A41-67E2-F5FF-ECFCE6700404}"/>
              </a:ext>
            </a:extLst>
          </p:cNvPr>
          <p:cNvSpPr txBox="1"/>
          <p:nvPr/>
        </p:nvSpPr>
        <p:spPr>
          <a:xfrm>
            <a:off x="684212" y="2068511"/>
            <a:ext cx="8534400" cy="3615267"/>
          </a:xfrm>
          <a:prstGeom prst="rect">
            <a:avLst/>
          </a:prstGeom>
        </p:spPr>
        <p:txBody>
          <a:bodyPr vert="horz" lIns="91440" tIns="45720" rIns="91440" bIns="45720" rtlCol="0" anchor="ctr">
            <a:normAutofit/>
          </a:bodyPr>
          <a:lstStyle/>
          <a:p>
            <a:pPr>
              <a:spcBef>
                <a:spcPct val="20000"/>
              </a:spcBef>
              <a:spcAft>
                <a:spcPts val="600"/>
              </a:spcAft>
              <a:buClr>
                <a:schemeClr val="tx1"/>
              </a:buClr>
              <a:buSzPct val="80000"/>
              <a:buFont typeface="Wingdings 3" panose="05040102010807070707" pitchFamily="18" charset="2"/>
              <a:buChar char=""/>
            </a:pPr>
            <a:r>
              <a:rPr lang="en-US" sz="2800" dirty="0"/>
              <a:t>If detention is not necessary or becomes no longer necessary, the suspect will be released</a:t>
            </a:r>
          </a:p>
        </p:txBody>
      </p:sp>
    </p:spTree>
    <p:extLst>
      <p:ext uri="{BB962C8B-B14F-4D97-AF65-F5344CB8AC3E}">
        <p14:creationId xmlns:p14="http://schemas.microsoft.com/office/powerpoint/2010/main" val="15565396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ADF2543-1B6F-4FBC-A7AF-53A0430E0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80A6E81-6B71-43DF-877B-E964A9A4CB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4E35C3AD-357F-4004-A3F3-2D4EAF34A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37B6032-0A70-4F26-A9A3-B4D60DF118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DE192CE3-3DD1-448F-93BE-42983DA0D5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6D3DA09-5C72-4562-BEDE-1937DF87E8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D6ACA7CA-2A20-49D7-9053-E076463D79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3" name="Content Placeholder 2">
            <a:extLst>
              <a:ext uri="{FF2B5EF4-FFF2-40B4-BE49-F238E27FC236}">
                <a16:creationId xmlns:a16="http://schemas.microsoft.com/office/drawing/2014/main" id="{098A2885-5A90-E128-22B1-9CA309F07278}"/>
              </a:ext>
            </a:extLst>
          </p:cNvPr>
          <p:cNvSpPr>
            <a:spLocks noGrp="1"/>
          </p:cNvSpPr>
          <p:nvPr>
            <p:ph idx="1"/>
          </p:nvPr>
        </p:nvSpPr>
        <p:spPr>
          <a:xfrm>
            <a:off x="684212" y="178594"/>
            <a:ext cx="11252994" cy="6515099"/>
          </a:xfrm>
        </p:spPr>
        <p:txBody>
          <a:bodyPr>
            <a:normAutofit fontScale="47500" lnSpcReduction="20000"/>
          </a:bodyPr>
          <a:lstStyle/>
          <a:p>
            <a:pPr>
              <a:lnSpc>
                <a:spcPct val="90000"/>
              </a:lnSpc>
            </a:pPr>
            <a:r>
              <a:rPr lang="en-GB" sz="4400" dirty="0">
                <a:solidFill>
                  <a:schemeClr val="tx1"/>
                </a:solidFill>
              </a:rPr>
              <a:t>Whilst in custody there are a number of rules set out in PACE that must be followed to ensure the detainees welfare.</a:t>
            </a:r>
          </a:p>
          <a:p>
            <a:pPr>
              <a:lnSpc>
                <a:spcPct val="90000"/>
              </a:lnSpc>
            </a:pPr>
            <a:endParaRPr lang="en-GB" sz="4400" dirty="0">
              <a:solidFill>
                <a:schemeClr val="tx1"/>
              </a:solidFill>
            </a:endParaRPr>
          </a:p>
          <a:p>
            <a:pPr>
              <a:lnSpc>
                <a:spcPct val="90000"/>
              </a:lnSpc>
            </a:pPr>
            <a:r>
              <a:rPr lang="en-GB" sz="4400" dirty="0">
                <a:solidFill>
                  <a:schemeClr val="tx1"/>
                </a:solidFill>
              </a:rPr>
              <a:t>These include frequent checks (based on risk assessment and or age, nature of offence).</a:t>
            </a:r>
          </a:p>
          <a:p>
            <a:pPr>
              <a:lnSpc>
                <a:spcPct val="90000"/>
              </a:lnSpc>
            </a:pPr>
            <a:endParaRPr lang="en-GB" sz="4400" dirty="0">
              <a:solidFill>
                <a:schemeClr val="tx1"/>
              </a:solidFill>
            </a:endParaRPr>
          </a:p>
          <a:p>
            <a:pPr>
              <a:lnSpc>
                <a:spcPct val="90000"/>
              </a:lnSpc>
            </a:pPr>
            <a:r>
              <a:rPr lang="en-GB" sz="4400" dirty="0">
                <a:solidFill>
                  <a:schemeClr val="tx1"/>
                </a:solidFill>
              </a:rPr>
              <a:t>Location detained</a:t>
            </a:r>
          </a:p>
          <a:p>
            <a:pPr>
              <a:lnSpc>
                <a:spcPct val="90000"/>
              </a:lnSpc>
            </a:pPr>
            <a:endParaRPr lang="en-GB" sz="4400" dirty="0">
              <a:solidFill>
                <a:schemeClr val="tx1"/>
              </a:solidFill>
            </a:endParaRPr>
          </a:p>
          <a:p>
            <a:pPr>
              <a:lnSpc>
                <a:spcPct val="90000"/>
              </a:lnSpc>
            </a:pPr>
            <a:r>
              <a:rPr lang="en-GB" sz="4400" dirty="0">
                <a:solidFill>
                  <a:schemeClr val="tx1"/>
                </a:solidFill>
              </a:rPr>
              <a:t>Food and fluids</a:t>
            </a:r>
          </a:p>
          <a:p>
            <a:pPr>
              <a:lnSpc>
                <a:spcPct val="90000"/>
              </a:lnSpc>
            </a:pPr>
            <a:endParaRPr lang="en-GB" sz="4400" dirty="0">
              <a:solidFill>
                <a:schemeClr val="tx1"/>
              </a:solidFill>
            </a:endParaRPr>
          </a:p>
          <a:p>
            <a:pPr>
              <a:lnSpc>
                <a:spcPct val="90000"/>
              </a:lnSpc>
            </a:pPr>
            <a:r>
              <a:rPr lang="en-GB" sz="4400" dirty="0">
                <a:solidFill>
                  <a:schemeClr val="tx1"/>
                </a:solidFill>
              </a:rPr>
              <a:t>Hygiene product and showers</a:t>
            </a:r>
          </a:p>
          <a:p>
            <a:pPr>
              <a:lnSpc>
                <a:spcPct val="90000"/>
              </a:lnSpc>
            </a:pPr>
            <a:endParaRPr lang="en-GB" sz="4400" dirty="0">
              <a:solidFill>
                <a:schemeClr val="tx1"/>
              </a:solidFill>
            </a:endParaRPr>
          </a:p>
          <a:p>
            <a:pPr>
              <a:lnSpc>
                <a:spcPct val="90000"/>
              </a:lnSpc>
            </a:pPr>
            <a:r>
              <a:rPr lang="en-GB" sz="4400" dirty="0">
                <a:solidFill>
                  <a:schemeClr val="tx1"/>
                </a:solidFill>
              </a:rPr>
              <a:t>Exercise</a:t>
            </a:r>
          </a:p>
          <a:p>
            <a:pPr>
              <a:lnSpc>
                <a:spcPct val="90000"/>
              </a:lnSpc>
            </a:pPr>
            <a:endParaRPr lang="en-GB" sz="4400" dirty="0">
              <a:solidFill>
                <a:schemeClr val="tx1"/>
              </a:solidFill>
            </a:endParaRPr>
          </a:p>
          <a:p>
            <a:pPr>
              <a:lnSpc>
                <a:spcPct val="90000"/>
              </a:lnSpc>
            </a:pPr>
            <a:r>
              <a:rPr lang="en-GB" sz="4400" dirty="0">
                <a:solidFill>
                  <a:schemeClr val="tx1"/>
                </a:solidFill>
              </a:rPr>
              <a:t>Writing materials</a:t>
            </a:r>
          </a:p>
          <a:p>
            <a:pPr>
              <a:lnSpc>
                <a:spcPct val="90000"/>
              </a:lnSpc>
            </a:pPr>
            <a:endParaRPr lang="en-GB" sz="4400" dirty="0">
              <a:solidFill>
                <a:schemeClr val="tx1"/>
              </a:solidFill>
            </a:endParaRPr>
          </a:p>
          <a:p>
            <a:pPr>
              <a:lnSpc>
                <a:spcPct val="90000"/>
              </a:lnSpc>
            </a:pPr>
            <a:r>
              <a:rPr lang="en-GB" sz="4400" dirty="0">
                <a:solidFill>
                  <a:schemeClr val="tx1"/>
                </a:solidFill>
              </a:rPr>
              <a:t>Rest periods</a:t>
            </a:r>
          </a:p>
          <a:p>
            <a:pPr>
              <a:lnSpc>
                <a:spcPct val="90000"/>
              </a:lnSpc>
            </a:pPr>
            <a:endParaRPr lang="en-GB" sz="1700" dirty="0">
              <a:solidFill>
                <a:schemeClr val="tx1"/>
              </a:solidFill>
            </a:endParaRPr>
          </a:p>
          <a:p>
            <a:pPr>
              <a:lnSpc>
                <a:spcPct val="90000"/>
              </a:lnSpc>
            </a:pPr>
            <a:endParaRPr lang="en-GB" sz="1700" dirty="0">
              <a:solidFill>
                <a:schemeClr val="tx1"/>
              </a:solidFill>
            </a:endParaRPr>
          </a:p>
        </p:txBody>
      </p:sp>
    </p:spTree>
    <p:extLst>
      <p:ext uri="{BB962C8B-B14F-4D97-AF65-F5344CB8AC3E}">
        <p14:creationId xmlns:p14="http://schemas.microsoft.com/office/powerpoint/2010/main" val="10144031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ADF2543-1B6F-4FBC-A7AF-53A0430E0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80A6E81-6B71-43DF-877B-E964A9A4CB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4E35C3AD-357F-4004-A3F3-2D4EAF34A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37B6032-0A70-4F26-A9A3-B4D60DF118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DE192CE3-3DD1-448F-93BE-42983DA0D5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6D3DA09-5C72-4562-BEDE-1937DF87E8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D6ACA7CA-2A20-49D7-9053-E076463D79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3" name="Content Placeholder 2">
            <a:extLst>
              <a:ext uri="{FF2B5EF4-FFF2-40B4-BE49-F238E27FC236}">
                <a16:creationId xmlns:a16="http://schemas.microsoft.com/office/drawing/2014/main" id="{372D946A-DFB7-A81F-72FE-B560172400C6}"/>
              </a:ext>
            </a:extLst>
          </p:cNvPr>
          <p:cNvSpPr>
            <a:spLocks noGrp="1"/>
          </p:cNvSpPr>
          <p:nvPr>
            <p:ph idx="1"/>
          </p:nvPr>
        </p:nvSpPr>
        <p:spPr>
          <a:xfrm>
            <a:off x="684212" y="2068511"/>
            <a:ext cx="8534400" cy="3615267"/>
          </a:xfrm>
        </p:spPr>
        <p:txBody>
          <a:bodyPr>
            <a:normAutofit/>
          </a:bodyPr>
          <a:lstStyle/>
          <a:p>
            <a:r>
              <a:rPr lang="en-GB" sz="2400" dirty="0">
                <a:solidFill>
                  <a:schemeClr val="tx1"/>
                </a:solidFill>
              </a:rPr>
              <a:t>Their initial detention is for a maximum of 24 hrs but may be extended (see code C for further information).</a:t>
            </a:r>
          </a:p>
          <a:p>
            <a:endParaRPr lang="en-GB" dirty="0">
              <a:solidFill>
                <a:schemeClr val="tx1"/>
              </a:solidFill>
            </a:endParaRPr>
          </a:p>
        </p:txBody>
      </p:sp>
    </p:spTree>
    <p:extLst>
      <p:ext uri="{BB962C8B-B14F-4D97-AF65-F5344CB8AC3E}">
        <p14:creationId xmlns:p14="http://schemas.microsoft.com/office/powerpoint/2010/main" val="9763406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ADF2543-1B6F-4FBC-A7AF-53A0430E0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80A6E81-6B71-43DF-877B-E964A9A4CB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4E35C3AD-357F-4004-A3F3-2D4EAF34A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37B6032-0A70-4F26-A9A3-B4D60DF118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DE192CE3-3DD1-448F-93BE-42983DA0D5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6D3DA09-5C72-4562-BEDE-1937DF87E8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D6ACA7CA-2A20-49D7-9053-E076463D79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3" name="Content Placeholder 2">
            <a:extLst>
              <a:ext uri="{FF2B5EF4-FFF2-40B4-BE49-F238E27FC236}">
                <a16:creationId xmlns:a16="http://schemas.microsoft.com/office/drawing/2014/main" id="{64BECE39-DF62-EE2B-E620-0B6F1674F955}"/>
              </a:ext>
            </a:extLst>
          </p:cNvPr>
          <p:cNvSpPr>
            <a:spLocks noGrp="1"/>
          </p:cNvSpPr>
          <p:nvPr>
            <p:ph idx="1"/>
          </p:nvPr>
        </p:nvSpPr>
        <p:spPr>
          <a:xfrm>
            <a:off x="684212" y="2068511"/>
            <a:ext cx="10638632" cy="3615267"/>
          </a:xfrm>
        </p:spPr>
        <p:txBody>
          <a:bodyPr>
            <a:normAutofit/>
          </a:bodyPr>
          <a:lstStyle/>
          <a:p>
            <a:r>
              <a:rPr lang="en-GB" sz="2800" dirty="0">
                <a:solidFill>
                  <a:schemeClr val="tx1"/>
                </a:solidFill>
              </a:rPr>
              <a:t>Once the investigation in custody has concluded, a decision will need to be made as to whether the suspect is charged then remanded or bailed, bailed pending further enquiries with or without conditions or released.</a:t>
            </a:r>
          </a:p>
          <a:p>
            <a:endParaRPr lang="en-GB" dirty="0">
              <a:solidFill>
                <a:schemeClr val="tx1"/>
              </a:solidFill>
            </a:endParaRPr>
          </a:p>
        </p:txBody>
      </p:sp>
    </p:spTree>
    <p:extLst>
      <p:ext uri="{BB962C8B-B14F-4D97-AF65-F5344CB8AC3E}">
        <p14:creationId xmlns:p14="http://schemas.microsoft.com/office/powerpoint/2010/main" val="39823929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ADF2543-1B6F-4FBC-A7AF-53A0430E0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80A6E81-6B71-43DF-877B-E964A9A4CB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4E35C3AD-357F-4004-A3F3-2D4EAF34A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37B6032-0A70-4F26-A9A3-B4D60DF1181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DE192CE3-3DD1-448F-93BE-42983DA0D5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E6D3DA09-5C72-4562-BEDE-1937DF87E81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D6ACA7CA-2A20-49D7-9053-E076463D79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2">
                  <a:lumMod val="75000"/>
                  <a:alpha val="80000"/>
                </a:schemeClr>
              </a:solidFill>
            </a:ln>
          </p:spPr>
          <p:style>
            <a:lnRef idx="2">
              <a:schemeClr val="accent1"/>
            </a:lnRef>
            <a:fillRef idx="0">
              <a:schemeClr val="accent1"/>
            </a:fillRef>
            <a:effectRef idx="1">
              <a:schemeClr val="accent1"/>
            </a:effectRef>
            <a:fontRef idx="minor">
              <a:schemeClr val="tx1"/>
            </a:fontRef>
          </p:style>
        </p:cxnSp>
      </p:grpSp>
      <p:sp>
        <p:nvSpPr>
          <p:cNvPr id="3" name="Content Placeholder 2">
            <a:extLst>
              <a:ext uri="{FF2B5EF4-FFF2-40B4-BE49-F238E27FC236}">
                <a16:creationId xmlns:a16="http://schemas.microsoft.com/office/drawing/2014/main" id="{F96CEC95-A85A-3074-CC9F-004B2E909CC0}"/>
              </a:ext>
            </a:extLst>
          </p:cNvPr>
          <p:cNvSpPr>
            <a:spLocks noGrp="1"/>
          </p:cNvSpPr>
          <p:nvPr>
            <p:ph idx="1"/>
          </p:nvPr>
        </p:nvSpPr>
        <p:spPr>
          <a:xfrm>
            <a:off x="684212" y="2068511"/>
            <a:ext cx="8534400" cy="3615267"/>
          </a:xfrm>
        </p:spPr>
        <p:txBody>
          <a:bodyPr>
            <a:normAutofit/>
          </a:bodyPr>
          <a:lstStyle/>
          <a:p>
            <a:r>
              <a:rPr lang="en-GB" sz="2800" dirty="0">
                <a:solidFill>
                  <a:schemeClr val="tx1"/>
                </a:solidFill>
              </a:rPr>
              <a:t>Later in this module we will look at the evidential tests used when deciding charges / seeking charges for an offence. </a:t>
            </a:r>
          </a:p>
          <a:p>
            <a:endParaRPr lang="en-GB" dirty="0">
              <a:solidFill>
                <a:schemeClr val="tx1"/>
              </a:solidFill>
            </a:endParaRPr>
          </a:p>
        </p:txBody>
      </p:sp>
      <p:pic>
        <p:nvPicPr>
          <p:cNvPr id="5" name="Picture 4">
            <a:extLst>
              <a:ext uri="{FF2B5EF4-FFF2-40B4-BE49-F238E27FC236}">
                <a16:creationId xmlns:a16="http://schemas.microsoft.com/office/drawing/2014/main" id="{FF167577-65CC-C337-2583-C458F149A858}"/>
              </a:ext>
            </a:extLst>
          </p:cNvPr>
          <p:cNvPicPr>
            <a:picLocks noChangeAspect="1"/>
          </p:cNvPicPr>
          <p:nvPr/>
        </p:nvPicPr>
        <p:blipFill>
          <a:blip r:embed="rId2"/>
          <a:stretch>
            <a:fillRect/>
          </a:stretch>
        </p:blipFill>
        <p:spPr>
          <a:xfrm>
            <a:off x="8393907" y="4961389"/>
            <a:ext cx="3794918" cy="1844221"/>
          </a:xfrm>
          <a:prstGeom prst="rect">
            <a:avLst/>
          </a:prstGeom>
        </p:spPr>
      </p:pic>
    </p:spTree>
    <p:extLst>
      <p:ext uri="{BB962C8B-B14F-4D97-AF65-F5344CB8AC3E}">
        <p14:creationId xmlns:p14="http://schemas.microsoft.com/office/powerpoint/2010/main" val="2340280947"/>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0</TotalTime>
  <Words>525</Words>
  <Application>Microsoft Office PowerPoint</Application>
  <PresentationFormat>Widescreen</PresentationFormat>
  <Paragraphs>46</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Century Gothic</vt:lpstr>
      <vt:lpstr>Wingdings 3</vt:lpstr>
      <vt:lpstr>Slice</vt:lpstr>
      <vt:lpstr>Custody procedures</vt:lpstr>
      <vt:lpstr>You have arrested a suspect and decided that the arrest is necessary under Code G of PACE 1984</vt:lpstr>
      <vt:lpstr>On arrival at the custody suite…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Melanie Thomas</dc:creator>
  <cp:lastModifiedBy>Melanie Thomas</cp:lastModifiedBy>
  <cp:revision>7</cp:revision>
  <dcterms:created xsi:type="dcterms:W3CDTF">2025-02-14T17:26:34Z</dcterms:created>
  <dcterms:modified xsi:type="dcterms:W3CDTF">2025-02-19T15:29:19Z</dcterms:modified>
</cp:coreProperties>
</file>