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7"/>
  </p:notesMasterIdLst>
  <p:sldIdLst>
    <p:sldId id="296" r:id="rId5"/>
    <p:sldId id="291" r:id="rId6"/>
    <p:sldId id="284" r:id="rId7"/>
    <p:sldId id="295" r:id="rId8"/>
    <p:sldId id="297" r:id="rId9"/>
    <p:sldId id="260" r:id="rId10"/>
    <p:sldId id="261" r:id="rId11"/>
    <p:sldId id="262" r:id="rId12"/>
    <p:sldId id="263" r:id="rId13"/>
    <p:sldId id="264" r:id="rId14"/>
    <p:sldId id="265" r:id="rId15"/>
    <p:sldId id="28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19" autoAdjust="0"/>
  </p:normalViewPr>
  <p:slideViewPr>
    <p:cSldViewPr snapToGrid="0">
      <p:cViewPr varScale="1">
        <p:scale>
          <a:sx n="64" d="100"/>
          <a:sy n="64" d="100"/>
        </p:scale>
        <p:origin x="78"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4F7CB-DF25-4EF3-B859-D6B2C8F680FF}" type="datetimeFigureOut">
              <a:rPr lang="en-GB" smtClean="0"/>
              <a:t>08/11/2021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BBC7AB-F14A-4576-87B5-3CC36F25E367}" type="slidenum">
              <a:rPr lang="en-GB" smtClean="0"/>
              <a:t>‹#›</a:t>
            </a:fld>
            <a:endParaRPr lang="en-GB"/>
          </a:p>
        </p:txBody>
      </p:sp>
    </p:spTree>
    <p:extLst>
      <p:ext uri="{BB962C8B-B14F-4D97-AF65-F5344CB8AC3E}">
        <p14:creationId xmlns:p14="http://schemas.microsoft.com/office/powerpoint/2010/main" val="2557912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11/8/2021</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79133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11/8/2021</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65116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11/8/2021</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19386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4599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11/8/2021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07174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11/8/2021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58143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47817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11/8/2021</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28855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11/8/2021</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19146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73977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11/8/2021</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3680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11/8/2021</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8978907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cypnow.co.uk/other/article/change-management-seven-steps-to-chang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cypnow.co.uk/other/article/change-management-seven-steps-to-chang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2094B-6B9E-417F-A48C-A48B3201BC61}"/>
              </a:ext>
            </a:extLst>
          </p:cNvPr>
          <p:cNvSpPr>
            <a:spLocks noGrp="1"/>
          </p:cNvSpPr>
          <p:nvPr>
            <p:ph type="title"/>
          </p:nvPr>
        </p:nvSpPr>
        <p:spPr>
          <a:xfrm>
            <a:off x="581192" y="702156"/>
            <a:ext cx="11029616" cy="594799"/>
          </a:xfrm>
        </p:spPr>
        <p:txBody>
          <a:bodyPr/>
          <a:lstStyle/>
          <a:p>
            <a:r>
              <a:rPr lang="en-GB" dirty="0"/>
              <a:t>Appreciative inquiry</a:t>
            </a:r>
          </a:p>
        </p:txBody>
      </p:sp>
      <p:pic>
        <p:nvPicPr>
          <p:cNvPr id="4" name="Content Placeholder 3">
            <a:extLst>
              <a:ext uri="{FF2B5EF4-FFF2-40B4-BE49-F238E27FC236}">
                <a16:creationId xmlns:a16="http://schemas.microsoft.com/office/drawing/2014/main" id="{8DDFC8FC-EDAE-4D5C-A145-70C7C95360F3}"/>
              </a:ext>
            </a:extLst>
          </p:cNvPr>
          <p:cNvPicPr>
            <a:picLocks noGrp="1"/>
          </p:cNvPicPr>
          <p:nvPr>
            <p:ph idx="1"/>
          </p:nvPr>
        </p:nvPicPr>
        <p:blipFill rotWithShape="1">
          <a:blip r:embed="rId2"/>
          <a:srcRect l="23474" t="41373" r="24737" b="9497"/>
          <a:stretch/>
        </p:blipFill>
        <p:spPr bwMode="auto">
          <a:xfrm>
            <a:off x="737118" y="1576873"/>
            <a:ext cx="9937102" cy="4982547"/>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95E64775-3DDE-4174-9AEB-2191A7A80433}"/>
              </a:ext>
            </a:extLst>
          </p:cNvPr>
          <p:cNvSpPr txBox="1"/>
          <p:nvPr/>
        </p:nvSpPr>
        <p:spPr>
          <a:xfrm>
            <a:off x="3741490" y="6082018"/>
            <a:ext cx="5931016" cy="369332"/>
          </a:xfrm>
          <a:prstGeom prst="rect">
            <a:avLst/>
          </a:prstGeom>
          <a:noFill/>
        </p:spPr>
        <p:txBody>
          <a:bodyPr wrap="square" rtlCol="0">
            <a:spAutoFit/>
          </a:bodyPr>
          <a:lstStyle/>
          <a:p>
            <a:r>
              <a:rPr lang="en-GB" dirty="0" err="1"/>
              <a:t>Cooperider</a:t>
            </a:r>
            <a:r>
              <a:rPr lang="en-GB" dirty="0"/>
              <a:t> &amp; </a:t>
            </a:r>
            <a:r>
              <a:rPr lang="en-GB" dirty="0" err="1"/>
              <a:t>Whiteney</a:t>
            </a:r>
            <a:r>
              <a:rPr lang="en-GB" dirty="0"/>
              <a:t> 2015 </a:t>
            </a:r>
            <a:r>
              <a:rPr lang="en-GB" dirty="0" err="1"/>
              <a:t>pg</a:t>
            </a:r>
            <a:r>
              <a:rPr lang="en-GB" dirty="0"/>
              <a:t> 6</a:t>
            </a:r>
          </a:p>
        </p:txBody>
      </p:sp>
    </p:spTree>
    <p:extLst>
      <p:ext uri="{BB962C8B-B14F-4D97-AF65-F5344CB8AC3E}">
        <p14:creationId xmlns:p14="http://schemas.microsoft.com/office/powerpoint/2010/main" val="27701416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D9AA7-0F34-4FB7-BD0D-33382DBACCB1}"/>
              </a:ext>
            </a:extLst>
          </p:cNvPr>
          <p:cNvSpPr>
            <a:spLocks noGrp="1"/>
          </p:cNvSpPr>
          <p:nvPr>
            <p:ph type="title"/>
          </p:nvPr>
        </p:nvSpPr>
        <p:spPr/>
        <p:txBody>
          <a:bodyPr/>
          <a:lstStyle/>
          <a:p>
            <a:r>
              <a:rPr lang="en-GB" dirty="0"/>
              <a:t>Types of change</a:t>
            </a:r>
          </a:p>
        </p:txBody>
      </p:sp>
      <p:sp>
        <p:nvSpPr>
          <p:cNvPr id="3" name="Content Placeholder 2">
            <a:extLst>
              <a:ext uri="{FF2B5EF4-FFF2-40B4-BE49-F238E27FC236}">
                <a16:creationId xmlns:a16="http://schemas.microsoft.com/office/drawing/2014/main" id="{AD7A89EE-B1C1-49F7-B530-F91A228216CF}"/>
              </a:ext>
            </a:extLst>
          </p:cNvPr>
          <p:cNvSpPr>
            <a:spLocks noGrp="1"/>
          </p:cNvSpPr>
          <p:nvPr>
            <p:ph idx="1"/>
          </p:nvPr>
        </p:nvSpPr>
        <p:spPr/>
        <p:txBody>
          <a:bodyPr>
            <a:normAutofit/>
          </a:bodyPr>
          <a:lstStyle/>
          <a:p>
            <a:pPr marL="0" indent="0">
              <a:buNone/>
            </a:pPr>
            <a:r>
              <a:rPr lang="en-GB" dirty="0"/>
              <a:t>1 – Incremental change, this is continuous and is building on what is currently being done.  This is the least disruptive and can be driven by service users, staff at all levels or policy change.  This change often happens ‘on the fly’ and isn’t pre-meditated.</a:t>
            </a:r>
          </a:p>
          <a:p>
            <a:pPr marL="0" indent="0">
              <a:buNone/>
            </a:pPr>
            <a:r>
              <a:rPr lang="en-GB" dirty="0"/>
              <a:t>2 – Step change, this is a more significant change and requires a leap from one place to another.  This might take the form of redesigning a system and way of working, or organisational structure, in order to make savings and/or deliver better results.  This will be strategic and planned process.</a:t>
            </a:r>
          </a:p>
          <a:p>
            <a:pPr marL="0" indent="0">
              <a:buNone/>
            </a:pPr>
            <a:r>
              <a:rPr lang="en-GB" dirty="0"/>
              <a:t>3 – Transformational change, this is about transforming services, this process involves challenging established norms and pushing organisation right out of their comfort zone.  It requires a very thorough process of challenge and creative thinking to ascertain the changes to come, and then an exceptionally well implemented and delivered process of change, measure, challenge, evaluate.  </a:t>
            </a:r>
          </a:p>
          <a:p>
            <a:endParaRPr lang="en-GB" dirty="0"/>
          </a:p>
        </p:txBody>
      </p:sp>
    </p:spTree>
    <p:extLst>
      <p:ext uri="{BB962C8B-B14F-4D97-AF65-F5344CB8AC3E}">
        <p14:creationId xmlns:p14="http://schemas.microsoft.com/office/powerpoint/2010/main" val="1056283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1D30C-2FC2-4262-A8DF-88A75E96B73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FFF0877-4BE7-4579-A1DC-F60CA8A61A65}"/>
              </a:ext>
            </a:extLst>
          </p:cNvPr>
          <p:cNvSpPr>
            <a:spLocks noGrp="1"/>
          </p:cNvSpPr>
          <p:nvPr>
            <p:ph idx="1"/>
          </p:nvPr>
        </p:nvSpPr>
        <p:spPr/>
        <p:txBody>
          <a:bodyPr>
            <a:normAutofit/>
          </a:bodyPr>
          <a:lstStyle/>
          <a:p>
            <a:r>
              <a:rPr lang="en-GB" sz="2800" dirty="0"/>
              <a:t>“in a crisis . . . we call for someone with answers, decision, strength, and a map of the future, someone who knows where we ought to be going—in short someone who can make hard problems simple. . . . Instead of looking for saviours, we should be calling for leadership that will challenge us to face problems for which there are no simple, painless solutions—problems that require us to learn new ways” (</a:t>
            </a:r>
            <a:r>
              <a:rPr lang="en-GB" sz="2800" dirty="0" err="1"/>
              <a:t>Fullen</a:t>
            </a:r>
            <a:r>
              <a:rPr lang="en-GB" sz="2800" dirty="0"/>
              <a:t> p21 2001)</a:t>
            </a:r>
          </a:p>
        </p:txBody>
      </p:sp>
    </p:spTree>
    <p:extLst>
      <p:ext uri="{BB962C8B-B14F-4D97-AF65-F5344CB8AC3E}">
        <p14:creationId xmlns:p14="http://schemas.microsoft.com/office/powerpoint/2010/main" val="2791168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03D4C-C4ED-4981-A29E-0D80D1B26B98}"/>
              </a:ext>
            </a:extLst>
          </p:cNvPr>
          <p:cNvSpPr>
            <a:spLocks noGrp="1"/>
          </p:cNvSpPr>
          <p:nvPr>
            <p:ph type="title"/>
          </p:nvPr>
        </p:nvSpPr>
        <p:spPr/>
        <p:txBody>
          <a:bodyPr/>
          <a:lstStyle/>
          <a:p>
            <a:r>
              <a:rPr lang="en-GB" dirty="0"/>
              <a:t>Process – culture, culture, culture!</a:t>
            </a:r>
          </a:p>
        </p:txBody>
      </p:sp>
      <p:sp>
        <p:nvSpPr>
          <p:cNvPr id="3" name="Content Placeholder 2">
            <a:extLst>
              <a:ext uri="{FF2B5EF4-FFF2-40B4-BE49-F238E27FC236}">
                <a16:creationId xmlns:a16="http://schemas.microsoft.com/office/drawing/2014/main" id="{A3E4A81F-C48A-45DC-B3E5-DE78D69C5114}"/>
              </a:ext>
            </a:extLst>
          </p:cNvPr>
          <p:cNvSpPr>
            <a:spLocks noGrp="1"/>
          </p:cNvSpPr>
          <p:nvPr>
            <p:ph idx="1"/>
          </p:nvPr>
        </p:nvSpPr>
        <p:spPr/>
        <p:txBody>
          <a:bodyPr/>
          <a:lstStyle/>
          <a:p>
            <a:r>
              <a:rPr lang="en-GB" dirty="0"/>
              <a:t>Reassure – psychological safety </a:t>
            </a:r>
          </a:p>
          <a:p>
            <a:r>
              <a:rPr lang="en-GB" dirty="0"/>
              <a:t>Educate</a:t>
            </a:r>
          </a:p>
          <a:p>
            <a:r>
              <a:rPr lang="en-GB" dirty="0"/>
              <a:t>Inspire – look for positives</a:t>
            </a:r>
          </a:p>
          <a:p>
            <a:r>
              <a:rPr lang="en-GB" dirty="0"/>
              <a:t>Plan</a:t>
            </a:r>
          </a:p>
          <a:p>
            <a:r>
              <a:rPr lang="en-GB" dirty="0"/>
              <a:t>Challenge &amp; manage expectations?</a:t>
            </a:r>
          </a:p>
          <a:p>
            <a:r>
              <a:rPr lang="en-GB" dirty="0"/>
              <a:t>And repeat above!</a:t>
            </a:r>
          </a:p>
          <a:p>
            <a:endParaRPr lang="en-GB" dirty="0"/>
          </a:p>
        </p:txBody>
      </p:sp>
    </p:spTree>
    <p:extLst>
      <p:ext uri="{BB962C8B-B14F-4D97-AF65-F5344CB8AC3E}">
        <p14:creationId xmlns:p14="http://schemas.microsoft.com/office/powerpoint/2010/main" val="4042528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58797-E5CC-4A46-B73C-1453DE5FB974}"/>
              </a:ext>
            </a:extLst>
          </p:cNvPr>
          <p:cNvSpPr>
            <a:spLocks noGrp="1"/>
          </p:cNvSpPr>
          <p:nvPr>
            <p:ph type="title"/>
          </p:nvPr>
        </p:nvSpPr>
        <p:spPr/>
        <p:txBody>
          <a:bodyPr/>
          <a:lstStyle/>
          <a:p>
            <a:r>
              <a:rPr lang="en-GB" dirty="0">
                <a:hlinkClick r:id="rId2"/>
              </a:rPr>
              <a:t>https://www.cypnow.co.uk/other/article/change-management-seven-steps-to-change</a:t>
            </a:r>
            <a:r>
              <a:rPr lang="en-GB" dirty="0"/>
              <a:t> </a:t>
            </a:r>
          </a:p>
        </p:txBody>
      </p:sp>
      <p:sp>
        <p:nvSpPr>
          <p:cNvPr id="3" name="Content Placeholder 2">
            <a:extLst>
              <a:ext uri="{FF2B5EF4-FFF2-40B4-BE49-F238E27FC236}">
                <a16:creationId xmlns:a16="http://schemas.microsoft.com/office/drawing/2014/main" id="{3F8B4775-DBFF-4998-84DC-D2D4B1441B5C}"/>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69886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7 Steps to managing change</a:t>
            </a:r>
          </a:p>
        </p:txBody>
      </p:sp>
      <p:sp>
        <p:nvSpPr>
          <p:cNvPr id="3" name="Content Placeholder 2"/>
          <p:cNvSpPr>
            <a:spLocks noGrp="1"/>
          </p:cNvSpPr>
          <p:nvPr>
            <p:ph idx="1"/>
          </p:nvPr>
        </p:nvSpPr>
        <p:spPr/>
        <p:txBody>
          <a:bodyPr/>
          <a:lstStyle/>
          <a:p>
            <a:r>
              <a:rPr lang="en-GB" dirty="0"/>
              <a:t>1. Highlight the benefits</a:t>
            </a:r>
          </a:p>
          <a:p>
            <a:endParaRPr lang="en-GB" dirty="0"/>
          </a:p>
          <a:p>
            <a:pPr marL="0" indent="0">
              <a:buNone/>
            </a:pPr>
            <a:r>
              <a:rPr lang="en-GB" dirty="0"/>
              <a:t>"There's always resistance to change so you need to point out the benefits, and show staff how it's going to enhance their work," says Rachel Shaw, head of child and adolescent nursing at Conway and Denbighshire NHS Trust.</a:t>
            </a:r>
          </a:p>
        </p:txBody>
      </p:sp>
    </p:spTree>
    <p:extLst>
      <p:ext uri="{BB962C8B-B14F-4D97-AF65-F5344CB8AC3E}">
        <p14:creationId xmlns:p14="http://schemas.microsoft.com/office/powerpoint/2010/main" val="4201160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 Create a shared vision</a:t>
            </a:r>
          </a:p>
        </p:txBody>
      </p:sp>
      <p:sp>
        <p:nvSpPr>
          <p:cNvPr id="3" name="Content Placeholder 2"/>
          <p:cNvSpPr>
            <a:spLocks noGrp="1"/>
          </p:cNvSpPr>
          <p:nvPr>
            <p:ph idx="1"/>
          </p:nvPr>
        </p:nvSpPr>
        <p:spPr/>
        <p:txBody>
          <a:bodyPr>
            <a:normAutofit fontScale="92500"/>
          </a:bodyPr>
          <a:lstStyle/>
          <a:p>
            <a:pPr marL="0" indent="0">
              <a:buNone/>
            </a:pPr>
            <a:r>
              <a:rPr lang="en-GB" dirty="0"/>
              <a:t>Keeping staff on your side can be tough if the process of change does not meet their expectations. This is why it is essential to create a shared vision through close consultation with colleagues, believes Jackie O'Brien, family therapist with Newham's central early start team.</a:t>
            </a:r>
          </a:p>
          <a:p>
            <a:endParaRPr lang="en-GB" dirty="0"/>
          </a:p>
          <a:p>
            <a:pPr marL="0" indent="0">
              <a:buNone/>
            </a:pPr>
            <a:r>
              <a:rPr lang="en-GB" dirty="0"/>
              <a:t>This central team, which was created 18 months ago, offers strategic support to staff working in the borough's eight Early Start programmes (formerly Sure Start). "Staff were keen on our roles and valued them - but it was important for us to be clear about what we could realistically offer," admits O'Brien. "So we had to continually clarify the roles' boundaries."</a:t>
            </a:r>
          </a:p>
          <a:p>
            <a:endParaRPr lang="en-GB" dirty="0"/>
          </a:p>
          <a:p>
            <a:pPr marL="0" indent="0">
              <a:buNone/>
            </a:pPr>
            <a:r>
              <a:rPr lang="en-GB" dirty="0"/>
              <a:t>For O'Brien, it is vital to keep connected with colleagues, to hear what they want and to make them feel listened to. "You can't always implement what people want," she adds, "but you can create a sense of shared responsibilities and accountability where people feel part of a bigger picture."</a:t>
            </a:r>
          </a:p>
        </p:txBody>
      </p:sp>
    </p:spTree>
    <p:extLst>
      <p:ext uri="{BB962C8B-B14F-4D97-AF65-F5344CB8AC3E}">
        <p14:creationId xmlns:p14="http://schemas.microsoft.com/office/powerpoint/2010/main" val="2751195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3. Keep it practical</a:t>
            </a:r>
          </a:p>
        </p:txBody>
      </p:sp>
      <p:sp>
        <p:nvSpPr>
          <p:cNvPr id="3" name="Content Placeholder 2"/>
          <p:cNvSpPr>
            <a:spLocks noGrp="1"/>
          </p:cNvSpPr>
          <p:nvPr>
            <p:ph idx="1"/>
          </p:nvPr>
        </p:nvSpPr>
        <p:spPr/>
        <p:txBody>
          <a:bodyPr/>
          <a:lstStyle/>
          <a:p>
            <a:pPr marL="0" indent="0">
              <a:buNone/>
            </a:pPr>
            <a:r>
              <a:rPr lang="en-GB" dirty="0"/>
              <a:t>In the process of change it can be the small details that upset the apple cart. As a result, focusing on practical issues and looking for common-sense solutions can be the key to keeping everyone on board.</a:t>
            </a:r>
          </a:p>
          <a:p>
            <a:endParaRPr lang="en-GB" dirty="0"/>
          </a:p>
          <a:p>
            <a:pPr marL="0" indent="0">
              <a:buNone/>
            </a:pPr>
            <a:r>
              <a:rPr lang="en-GB" dirty="0"/>
              <a:t>"It's about having transparency and creativity, so the workforce sits down as a team and looks at ways of improving the system," advises Carl </a:t>
            </a:r>
            <a:r>
              <a:rPr lang="en-GB" dirty="0" err="1"/>
              <a:t>Whalley</a:t>
            </a:r>
            <a:r>
              <a:rPr lang="en-GB" dirty="0"/>
              <a:t>, service manager for the RU-OK? team in Brighton.</a:t>
            </a:r>
          </a:p>
        </p:txBody>
      </p:sp>
    </p:spTree>
    <p:extLst>
      <p:ext uri="{BB962C8B-B14F-4D97-AF65-F5344CB8AC3E}">
        <p14:creationId xmlns:p14="http://schemas.microsoft.com/office/powerpoint/2010/main" val="2675335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 Break into bite-sized pieces</a:t>
            </a:r>
            <a:br>
              <a:rPr lang="en-GB" dirty="0"/>
            </a:br>
            <a:endParaRPr lang="en-GB" dirty="0"/>
          </a:p>
        </p:txBody>
      </p:sp>
      <p:sp>
        <p:nvSpPr>
          <p:cNvPr id="3" name="Content Placeholder 2"/>
          <p:cNvSpPr>
            <a:spLocks noGrp="1"/>
          </p:cNvSpPr>
          <p:nvPr>
            <p:ph idx="1"/>
          </p:nvPr>
        </p:nvSpPr>
        <p:spPr/>
        <p:txBody>
          <a:bodyPr>
            <a:normAutofit/>
          </a:bodyPr>
          <a:lstStyle/>
          <a:p>
            <a:endParaRPr lang="en-GB" dirty="0"/>
          </a:p>
          <a:p>
            <a:r>
              <a:rPr lang="en-GB" dirty="0"/>
              <a:t>"We're trying to see it as work in progress and break it into bite-sized pieces," explains Pat </a:t>
            </a:r>
            <a:r>
              <a:rPr lang="en-GB" dirty="0" err="1"/>
              <a:t>Clewer</a:t>
            </a:r>
            <a:r>
              <a:rPr lang="en-GB" dirty="0"/>
              <a:t>, children's services development manager for Devon, who is co-ordinating the development of the county's children's trust.</a:t>
            </a:r>
          </a:p>
          <a:p>
            <a:endParaRPr lang="en-GB" dirty="0"/>
          </a:p>
          <a:p>
            <a:r>
              <a:rPr lang="en-GB" dirty="0" err="1"/>
              <a:t>Clewer</a:t>
            </a:r>
            <a:r>
              <a:rPr lang="en-GB" dirty="0"/>
              <a:t> feels that it is better to tackle change in stages so that there are no overriding goals but interim arrangements. In this way, staff can pilot new ways of working, then evaluate and build on these for the next stage. "People think that change has to be structural but that needn't be the case," says </a:t>
            </a:r>
            <a:r>
              <a:rPr lang="en-GB" dirty="0" err="1"/>
              <a:t>Clewer</a:t>
            </a:r>
            <a:r>
              <a:rPr lang="en-GB" dirty="0"/>
              <a:t>.</a:t>
            </a:r>
          </a:p>
          <a:p>
            <a:endParaRPr lang="en-GB" dirty="0"/>
          </a:p>
          <a:p>
            <a:r>
              <a:rPr lang="en-GB" dirty="0"/>
              <a:t>"Change is best driven by staff looking at the outcomes they want to achieve for children, and then making suggestions about how to get there.</a:t>
            </a:r>
          </a:p>
        </p:txBody>
      </p:sp>
    </p:spTree>
    <p:extLst>
      <p:ext uri="{BB962C8B-B14F-4D97-AF65-F5344CB8AC3E}">
        <p14:creationId xmlns:p14="http://schemas.microsoft.com/office/powerpoint/2010/main" val="332265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5. Include patients and service users ideas</a:t>
            </a:r>
            <a:br>
              <a:rPr lang="en-GB" dirty="0"/>
            </a:br>
            <a:endParaRPr lang="en-GB" dirty="0"/>
          </a:p>
        </p:txBody>
      </p:sp>
      <p:sp>
        <p:nvSpPr>
          <p:cNvPr id="3" name="Content Placeholder 2"/>
          <p:cNvSpPr>
            <a:spLocks noGrp="1"/>
          </p:cNvSpPr>
          <p:nvPr>
            <p:ph idx="1"/>
          </p:nvPr>
        </p:nvSpPr>
        <p:spPr/>
        <p:txBody>
          <a:bodyPr>
            <a:normAutofit/>
          </a:bodyPr>
          <a:lstStyle/>
          <a:p>
            <a:endParaRPr lang="en-GB" dirty="0"/>
          </a:p>
          <a:p>
            <a:r>
              <a:rPr lang="en-GB" dirty="0"/>
              <a:t>How can you be sure change really meets children's needs? In East Riding, Yorkshire, consultation with young people has been core in setting up a central enquiry line, to be provided by the Children's Trust. Launching this month, the line will be a referral point for any child parent or professional wanting information or access to relevant services.</a:t>
            </a:r>
          </a:p>
          <a:p>
            <a:endParaRPr lang="en-GB" dirty="0"/>
          </a:p>
          <a:p>
            <a:r>
              <a:rPr lang="en-GB" dirty="0"/>
              <a:t>Richard Vickers, manager for the trust, explains how staff have been holding workshops at Children's Fund consultation days. "The children wanted it friendly and not too formal, and explanations of issues such as why staff might consult with another colleague about their enquiry. The information they gave us was very basic, but important," he continues. "So we videoed it, and we're using it for staff training."</a:t>
            </a:r>
          </a:p>
        </p:txBody>
      </p:sp>
    </p:spTree>
    <p:extLst>
      <p:ext uri="{BB962C8B-B14F-4D97-AF65-F5344CB8AC3E}">
        <p14:creationId xmlns:p14="http://schemas.microsoft.com/office/powerpoint/2010/main" val="1304381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6. Prioritise communication</a:t>
            </a:r>
            <a:br>
              <a:rPr lang="en-GB" dirty="0"/>
            </a:br>
            <a:endParaRPr lang="en-GB" dirty="0"/>
          </a:p>
        </p:txBody>
      </p:sp>
      <p:sp>
        <p:nvSpPr>
          <p:cNvPr id="3" name="Content Placeholder 2"/>
          <p:cNvSpPr>
            <a:spLocks noGrp="1"/>
          </p:cNvSpPr>
          <p:nvPr>
            <p:ph idx="1"/>
          </p:nvPr>
        </p:nvSpPr>
        <p:spPr/>
        <p:txBody>
          <a:bodyPr>
            <a:normAutofit/>
          </a:bodyPr>
          <a:lstStyle/>
          <a:p>
            <a:endParaRPr lang="en-GB" dirty="0"/>
          </a:p>
          <a:p>
            <a:r>
              <a:rPr lang="en-GB" dirty="0"/>
              <a:t>According to Isobel MacDougall, integrated children's services manager in South Lanarkshire, good communication is key to bringing about positive changes in children's services. Scotland has its own agendas around integrating children's services, and South Lanarkshire has pioneered work in this area.</a:t>
            </a:r>
          </a:p>
          <a:p>
            <a:endParaRPr lang="en-GB" dirty="0"/>
          </a:p>
          <a:p>
            <a:r>
              <a:rPr lang="en-GB" dirty="0"/>
              <a:t>"Communication and interpersonal skills are key to the work of our team," says MacDougall, "and having a multi-disciplinary perspective so you can bring together a holistic approach."</a:t>
            </a:r>
          </a:p>
          <a:p>
            <a:endParaRPr lang="en-GB" dirty="0"/>
          </a:p>
          <a:p>
            <a:r>
              <a:rPr lang="en-GB" dirty="0"/>
              <a:t>MacDougall understands change can frighten people, so she advises managers: "Reassure staff that you recognise they have skills and experience, and give them opportunities to be consulted to express concerns and opinions."</a:t>
            </a:r>
          </a:p>
        </p:txBody>
      </p:sp>
    </p:spTree>
    <p:extLst>
      <p:ext uri="{BB962C8B-B14F-4D97-AF65-F5344CB8AC3E}">
        <p14:creationId xmlns:p14="http://schemas.microsoft.com/office/powerpoint/2010/main" val="14889047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C7683-3B57-4783-A0F3-7AC547B3DFF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7B1B2E5-F76E-4B9E-A0C4-319560FBF71E}"/>
              </a:ext>
            </a:extLst>
          </p:cNvPr>
          <p:cNvSpPr>
            <a:spLocks noGrp="1"/>
          </p:cNvSpPr>
          <p:nvPr>
            <p:ph idx="1"/>
          </p:nvPr>
        </p:nvSpPr>
        <p:spPr/>
        <p:txBody>
          <a:bodyPr/>
          <a:lstStyle/>
          <a:p>
            <a:r>
              <a:rPr lang="en-GB" dirty="0"/>
              <a:t>Fullan, Michael. 2001. Leading in a Culture of Change.  San Francisco: </a:t>
            </a:r>
            <a:r>
              <a:rPr lang="en-GB" dirty="0" err="1"/>
              <a:t>Jonsey</a:t>
            </a:r>
            <a:r>
              <a:rPr lang="en-GB" dirty="0"/>
              <a:t> Bass</a:t>
            </a:r>
          </a:p>
          <a:p>
            <a:r>
              <a:rPr lang="en-GB" i="0" dirty="0">
                <a:solidFill>
                  <a:srgbClr val="333333"/>
                </a:solidFill>
                <a:effectLst/>
              </a:rPr>
              <a:t>By Vivien Martin. 2003. Leading Change in Health and Social Care. Routledge</a:t>
            </a:r>
          </a:p>
          <a:p>
            <a:r>
              <a:rPr lang="en-GB" dirty="0">
                <a:solidFill>
                  <a:srgbClr val="333333"/>
                </a:solidFill>
              </a:rPr>
              <a:t>Children and Young People Now, 2004, 7 steps to manage change: </a:t>
            </a:r>
            <a:r>
              <a:rPr lang="en-GB" dirty="0">
                <a:hlinkClick r:id="rId2"/>
              </a:rPr>
              <a:t>https://www.cypnow.co.uk/other/article/change-management-seven-steps-to-change</a:t>
            </a:r>
            <a:r>
              <a:rPr lang="en-GB" dirty="0"/>
              <a:t>  (Accessed 22/2/21)</a:t>
            </a:r>
          </a:p>
          <a:p>
            <a:r>
              <a:rPr lang="en-GB" dirty="0" err="1"/>
              <a:t>Cooperider</a:t>
            </a:r>
            <a:r>
              <a:rPr lang="en-GB" dirty="0"/>
              <a:t> and Whitney 2005, Appreciative Inquiry, </a:t>
            </a:r>
            <a:r>
              <a:rPr lang="en-GB" dirty="0" err="1"/>
              <a:t>Sanfrancisco</a:t>
            </a:r>
            <a:r>
              <a:rPr lang="en-GB"/>
              <a:t>, BK</a:t>
            </a:r>
            <a:endParaRPr lang="en-GB" dirty="0"/>
          </a:p>
          <a:p>
            <a:endParaRPr lang="en-GB" i="0" dirty="0">
              <a:solidFill>
                <a:srgbClr val="333333"/>
              </a:solidFill>
              <a:effectLst/>
            </a:endParaRPr>
          </a:p>
        </p:txBody>
      </p:sp>
    </p:spTree>
    <p:extLst>
      <p:ext uri="{BB962C8B-B14F-4D97-AF65-F5344CB8AC3E}">
        <p14:creationId xmlns:p14="http://schemas.microsoft.com/office/powerpoint/2010/main" val="3732580298"/>
      </p:ext>
    </p:extLst>
  </p:cSld>
  <p:clrMapOvr>
    <a:masterClrMapping/>
  </p:clrMapOvr>
</p:sld>
</file>

<file path=ppt/theme/theme1.xml><?xml version="1.0" encoding="utf-8"?>
<a:theme xmlns:a="http://schemas.openxmlformats.org/drawingml/2006/main" name="DividendVTI">
  <a:themeElements>
    <a:clrScheme name="Aspect">
      <a:dk1>
        <a:sysClr val="windowText" lastClr="000000"/>
      </a:dk1>
      <a:lt1>
        <a:sysClr val="window" lastClr="FFFFFF"/>
      </a:lt1>
      <a:dk2>
        <a:srgbClr val="585753"/>
      </a:dk2>
      <a:lt2>
        <a:srgbClr val="EBDDC3"/>
      </a:lt2>
      <a:accent1>
        <a:srgbClr val="71B9E4"/>
      </a:accent1>
      <a:accent2>
        <a:srgbClr val="E25D3C"/>
      </a:accent2>
      <a:accent3>
        <a:srgbClr val="BDB59D"/>
      </a:accent3>
      <a:accent4>
        <a:srgbClr val="A5AB81"/>
      </a:accent4>
      <a:accent5>
        <a:srgbClr val="7BA79D"/>
      </a:accent5>
      <a:accent6>
        <a:srgbClr val="968C8C"/>
      </a:accent6>
      <a:hlink>
        <a:srgbClr val="F7B615"/>
      </a:hlink>
      <a:folHlink>
        <a:srgbClr val="704404"/>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2455B2D-BAB7-438A-85DA-0266A24CB79F}">
  <ds:schemaRefs>
    <ds:schemaRef ds:uri="71af3243-3dd4-4a8d-8c0d-dd76da1f02a5"/>
    <ds:schemaRef ds:uri="http://www.w3.org/XML/1998/namespace"/>
    <ds:schemaRef ds:uri="http://purl.org/dc/elements/1.1/"/>
    <ds:schemaRef ds:uri="http://schemas.microsoft.com/office/infopath/2007/PartnerControls"/>
    <ds:schemaRef ds:uri="http://schemas.microsoft.com/office/2006/documentManagement/types"/>
    <ds:schemaRef ds:uri="http://purl.org/dc/dcmitype/"/>
    <ds:schemaRef ds:uri="16c05727-aa75-4e4a-9b5f-8a80a1165891"/>
    <ds:schemaRef ds:uri="http://schemas.openxmlformats.org/package/2006/metadata/core-propertie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CDF95FD5-1F25-4FA5-84C8-2AB1AFB896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8C6403A-684A-431F-8F36-A24C99E2866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{8DD15B24-4813-4667-9BEC-E6D9029DAAE0}tf11964407_win32</Template>
  <TotalTime>262</TotalTime>
  <Words>1127</Words>
  <Application>Microsoft Office PowerPoint</Application>
  <PresentationFormat>Widescreen</PresentationFormat>
  <Paragraphs>52</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Calibri</vt:lpstr>
      <vt:lpstr>Franklin Gothic Book</vt:lpstr>
      <vt:lpstr>Franklin Gothic Demi</vt:lpstr>
      <vt:lpstr>Wingdings 2</vt:lpstr>
      <vt:lpstr>DividendVTI</vt:lpstr>
      <vt:lpstr>Appreciative inquiry</vt:lpstr>
      <vt:lpstr>Types of change</vt:lpstr>
      <vt:lpstr>PowerPoint Presentation</vt:lpstr>
      <vt:lpstr>Process – culture, culture, culture!</vt:lpstr>
      <vt:lpstr>https://www.cypnow.co.uk/other/article/change-management-seven-steps-to-change </vt:lpstr>
      <vt:lpstr>7 Steps to managing change</vt:lpstr>
      <vt:lpstr>2. Create a shared vision</vt:lpstr>
      <vt:lpstr>3. Keep it practical</vt:lpstr>
      <vt:lpstr>4. Break into bite-sized pieces </vt:lpstr>
      <vt:lpstr>5. Include patients and service users ideas </vt:lpstr>
      <vt:lpstr>6. Prioritise communication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Change (btw this topic has nothing to do with oranges)</dc:title>
  <dc:creator>Neil Hapgood</dc:creator>
  <cp:lastModifiedBy>Neil Hapgood</cp:lastModifiedBy>
  <cp:revision>14</cp:revision>
  <dcterms:created xsi:type="dcterms:W3CDTF">2021-02-23T18:57:36Z</dcterms:created>
  <dcterms:modified xsi:type="dcterms:W3CDTF">2021-11-08T16:55:00Z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