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9" r:id="rId3"/>
    <p:sldId id="260" r:id="rId4"/>
    <p:sldId id="261" r:id="rId5"/>
    <p:sldId id="257" r:id="rId6"/>
    <p:sldId id="258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8DD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71" d="100"/>
          <a:sy n="71" d="100"/>
        </p:scale>
        <p:origin x="-396" y="21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7/21/2017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7/21/2017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7/21/2017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7/21/2017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7/21/2017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7/21/2017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7/21/2017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7/21/2017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7/21/2017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7/21/2017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7/21/2017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7/21/2017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8.sv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005679F-6071-4F1B-9036-710C15F6C3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Cloud storage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DF78DCCF-DB20-4DB9-8FD4-8BC8522A46E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2284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F6A608F-6F42-476D-A8AE-6E3480C9A5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Cloud storage?</a:t>
            </a:r>
          </a:p>
        </p:txBody>
      </p:sp>
      <p:pic>
        <p:nvPicPr>
          <p:cNvPr id="5" name="Graphic 4" descr="Document">
            <a:extLst>
              <a:ext uri="{FF2B5EF4-FFF2-40B4-BE49-F238E27FC236}">
                <a16:creationId xmlns:a16="http://schemas.microsoft.com/office/drawing/2014/main" xmlns="" id="{C85B6B6C-7ECE-42F7-A93A-D389AE21DA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2400116" y="3333750"/>
            <a:ext cx="914400" cy="914400"/>
          </a:xfrm>
          <a:prstGeom prst="rect">
            <a:avLst/>
          </a:prstGeom>
        </p:spPr>
      </p:pic>
      <p:pic>
        <p:nvPicPr>
          <p:cNvPr id="7" name="Graphic 6" descr="Open Folder">
            <a:extLst>
              <a:ext uri="{FF2B5EF4-FFF2-40B4-BE49-F238E27FC236}">
                <a16:creationId xmlns:a16="http://schemas.microsoft.com/office/drawing/2014/main" xmlns="" id="{6497C7E9-1CFA-492C-9A0E-354B270121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762000" y="3333750"/>
            <a:ext cx="914400" cy="91440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xmlns="" id="{B9C6742D-AC0B-4455-8885-4F590E2D87BD}"/>
              </a:ext>
            </a:extLst>
          </p:cNvPr>
          <p:cNvCxnSpPr>
            <a:stCxn id="7" idx="3"/>
            <a:endCxn id="5" idx="1"/>
          </p:cNvCxnSpPr>
          <p:nvPr/>
        </p:nvCxnSpPr>
        <p:spPr>
          <a:xfrm>
            <a:off x="1676400" y="3790950"/>
            <a:ext cx="7237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Group 25">
            <a:extLst>
              <a:ext uri="{FF2B5EF4-FFF2-40B4-BE49-F238E27FC236}">
                <a16:creationId xmlns:a16="http://schemas.microsoft.com/office/drawing/2014/main" xmlns="" id="{A3A9648D-9354-4BB2-B01D-FBFDC5777361}"/>
              </a:ext>
            </a:extLst>
          </p:cNvPr>
          <p:cNvGrpSpPr/>
          <p:nvPr/>
        </p:nvGrpSpPr>
        <p:grpSpPr>
          <a:xfrm>
            <a:off x="3257550" y="2835127"/>
            <a:ext cx="2203206" cy="1716922"/>
            <a:chOff x="3257550" y="2158852"/>
            <a:chExt cx="2203206" cy="1716922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xmlns="" id="{F3059D34-2027-406B-B7F4-9D11CB0EFB7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257550" y="2549037"/>
              <a:ext cx="661621" cy="67041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xmlns="" id="{20A9F4FE-D065-4A3F-9E8A-D81E5F09618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276967" y="3065728"/>
              <a:ext cx="848090" cy="15997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xmlns="" id="{01E56E26-8A4B-4A26-BBA0-6221FEEC492C}"/>
                </a:ext>
              </a:extLst>
            </p:cNvPr>
            <p:cNvCxnSpPr>
              <a:cxnSpLocks/>
              <a:endCxn id="21" idx="1"/>
            </p:cNvCxnSpPr>
            <p:nvPr/>
          </p:nvCxnSpPr>
          <p:spPr>
            <a:xfrm flipV="1">
              <a:off x="3286125" y="2731111"/>
              <a:ext cx="828674" cy="47881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xmlns="" id="{9F584B2B-EB17-4D49-9F4A-76E8F3481D52}"/>
                </a:ext>
              </a:extLst>
            </p:cNvPr>
            <p:cNvCxnSpPr>
              <a:cxnSpLocks/>
              <a:endCxn id="23" idx="1"/>
            </p:cNvCxnSpPr>
            <p:nvPr/>
          </p:nvCxnSpPr>
          <p:spPr>
            <a:xfrm>
              <a:off x="3257550" y="3229172"/>
              <a:ext cx="874835" cy="17372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xmlns="" id="{67BCC0E4-BE4D-43C3-8330-AEB959B14C1F}"/>
                </a:ext>
              </a:extLst>
            </p:cNvPr>
            <p:cNvCxnSpPr>
              <a:cxnSpLocks/>
              <a:endCxn id="24" idx="1"/>
            </p:cNvCxnSpPr>
            <p:nvPr/>
          </p:nvCxnSpPr>
          <p:spPr>
            <a:xfrm>
              <a:off x="3283927" y="3204026"/>
              <a:ext cx="584689" cy="48708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xmlns="" id="{6D519783-68D8-410D-8A82-79A3A3AD58EB}"/>
                </a:ext>
              </a:extLst>
            </p:cNvPr>
            <p:cNvSpPr txBox="1"/>
            <p:nvPr/>
          </p:nvSpPr>
          <p:spPr>
            <a:xfrm>
              <a:off x="3947746" y="2158852"/>
              <a:ext cx="104628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text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xmlns="" id="{881E1672-1E3E-455C-8780-CB32B73377A5}"/>
                </a:ext>
              </a:extLst>
            </p:cNvPr>
            <p:cNvSpPr txBox="1"/>
            <p:nvPr/>
          </p:nvSpPr>
          <p:spPr>
            <a:xfrm>
              <a:off x="4114799" y="2546445"/>
              <a:ext cx="134595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document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xmlns="" id="{2596B926-7AE1-40F2-B9CE-46E4A208DF56}"/>
                </a:ext>
              </a:extLst>
            </p:cNvPr>
            <p:cNvSpPr txBox="1"/>
            <p:nvPr/>
          </p:nvSpPr>
          <p:spPr>
            <a:xfrm>
              <a:off x="4185138" y="2884921"/>
              <a:ext cx="104628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image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xmlns="" id="{E74F1CD8-DCBC-47BA-8672-F3497DC37EE9}"/>
                </a:ext>
              </a:extLst>
            </p:cNvPr>
            <p:cNvSpPr txBox="1"/>
            <p:nvPr/>
          </p:nvSpPr>
          <p:spPr>
            <a:xfrm>
              <a:off x="4132385" y="3218226"/>
              <a:ext cx="104628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video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xmlns="" id="{9F5C9D83-6921-4F9F-9FFF-2C216E7D5343}"/>
                </a:ext>
              </a:extLst>
            </p:cNvPr>
            <p:cNvSpPr txBox="1"/>
            <p:nvPr/>
          </p:nvSpPr>
          <p:spPr>
            <a:xfrm>
              <a:off x="3868616" y="3506442"/>
              <a:ext cx="104628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audio</a:t>
              </a:r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xmlns="" id="{6A2478F1-F8EE-4E5C-8B1D-1CEC5CE443D7}"/>
              </a:ext>
            </a:extLst>
          </p:cNvPr>
          <p:cNvGrpSpPr/>
          <p:nvPr/>
        </p:nvGrpSpPr>
        <p:grpSpPr>
          <a:xfrm>
            <a:off x="5460755" y="2889471"/>
            <a:ext cx="3503739" cy="1431512"/>
            <a:chOff x="5460755" y="2889471"/>
            <a:chExt cx="3503739" cy="1431512"/>
          </a:xfrm>
        </p:grpSpPr>
        <p:sp>
          <p:nvSpPr>
            <p:cNvPr id="32" name="Arrow: Left-Right 31">
              <a:extLst>
                <a:ext uri="{FF2B5EF4-FFF2-40B4-BE49-F238E27FC236}">
                  <a16:creationId xmlns:a16="http://schemas.microsoft.com/office/drawing/2014/main" xmlns="" id="{C404F694-537E-4BB8-968F-E5EF3E1F3AB8}"/>
                </a:ext>
              </a:extLst>
            </p:cNvPr>
            <p:cNvSpPr/>
            <p:nvPr/>
          </p:nvSpPr>
          <p:spPr>
            <a:xfrm>
              <a:off x="5460755" y="3338146"/>
              <a:ext cx="3503739" cy="457200"/>
            </a:xfrm>
            <a:prstGeom prst="left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Cloud 27">
              <a:extLst>
                <a:ext uri="{FF2B5EF4-FFF2-40B4-BE49-F238E27FC236}">
                  <a16:creationId xmlns:a16="http://schemas.microsoft.com/office/drawing/2014/main" xmlns="" id="{A98C9A1F-BCC1-4437-8C91-CAC72E694B31}"/>
                </a:ext>
              </a:extLst>
            </p:cNvPr>
            <p:cNvSpPr/>
            <p:nvPr/>
          </p:nvSpPr>
          <p:spPr>
            <a:xfrm>
              <a:off x="6400802" y="2889471"/>
              <a:ext cx="1714500" cy="1431512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xmlns="" id="{9C897311-A030-419F-B1C6-368B79654863}"/>
              </a:ext>
            </a:extLst>
          </p:cNvPr>
          <p:cNvGrpSpPr/>
          <p:nvPr/>
        </p:nvGrpSpPr>
        <p:grpSpPr>
          <a:xfrm>
            <a:off x="8964495" y="2832321"/>
            <a:ext cx="1833928" cy="1673328"/>
            <a:chOff x="8964495" y="2832321"/>
            <a:chExt cx="1833928" cy="1673328"/>
          </a:xfrm>
        </p:grpSpPr>
        <p:pic>
          <p:nvPicPr>
            <p:cNvPr id="31" name="Graphic 30" descr="Computer">
              <a:extLst>
                <a:ext uri="{FF2B5EF4-FFF2-40B4-BE49-F238E27FC236}">
                  <a16:creationId xmlns:a16="http://schemas.microsoft.com/office/drawing/2014/main" xmlns="" id="{0D214C07-704F-4149-98F9-08EF3B1AAD3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p:blipFill>
          <p:spPr>
            <a:xfrm>
              <a:off x="8964495" y="2832321"/>
              <a:ext cx="1621443" cy="1522128"/>
            </a:xfrm>
            <a:prstGeom prst="rect">
              <a:avLst/>
            </a:prstGeom>
          </p:spPr>
        </p:pic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xmlns="" id="{5547FA0B-3D78-4E48-96E2-ACC9B63085CB}"/>
                </a:ext>
              </a:extLst>
            </p:cNvPr>
            <p:cNvSpPr txBox="1"/>
            <p:nvPr/>
          </p:nvSpPr>
          <p:spPr>
            <a:xfrm>
              <a:off x="9055348" y="4136317"/>
              <a:ext cx="174307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Remote Server</a:t>
              </a:r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xmlns="" id="{7025C6B2-4A21-4567-82EF-389C83F5F705}"/>
              </a:ext>
            </a:extLst>
          </p:cNvPr>
          <p:cNvGrpSpPr/>
          <p:nvPr/>
        </p:nvGrpSpPr>
        <p:grpSpPr>
          <a:xfrm>
            <a:off x="668215" y="2654543"/>
            <a:ext cx="4792541" cy="2101363"/>
            <a:chOff x="668215" y="2654543"/>
            <a:chExt cx="4792541" cy="2101363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xmlns="" id="{92D5243D-BB6A-42D2-8700-681C0D412B43}"/>
                </a:ext>
              </a:extLst>
            </p:cNvPr>
            <p:cNvSpPr/>
            <p:nvPr/>
          </p:nvSpPr>
          <p:spPr>
            <a:xfrm>
              <a:off x="668215" y="2654543"/>
              <a:ext cx="4792541" cy="2101363"/>
            </a:xfrm>
            <a:prstGeom prst="rect">
              <a:avLst/>
            </a:prstGeom>
            <a:solidFill>
              <a:schemeClr val="accent1">
                <a:alpha val="50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xmlns="" id="{52DAD0E3-73D2-4A1B-932C-04FAD2CE7B6E}"/>
                </a:ext>
              </a:extLst>
            </p:cNvPr>
            <p:cNvSpPr txBox="1"/>
            <p:nvPr/>
          </p:nvSpPr>
          <p:spPr>
            <a:xfrm>
              <a:off x="822014" y="2704805"/>
              <a:ext cx="15781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My Device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38085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50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69583D6-A723-4B5E-AACA-E19AE5A8F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Advantages of cloud storage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902CCDC-70C5-4AF6-BFD4-0412BB38DE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GB" b="1" dirty="0">
                <a:solidFill>
                  <a:schemeClr val="accent2"/>
                </a:solidFill>
              </a:rPr>
              <a:t>Usability:</a:t>
            </a:r>
            <a:r>
              <a:rPr lang="en-GB" dirty="0"/>
              <a:t> Cloud storage  with desktop folders allows users to drag and drop files between the cloud storage and their local storage.</a:t>
            </a:r>
          </a:p>
          <a:p>
            <a:pPr algn="just"/>
            <a:r>
              <a:rPr lang="en-GB" b="1" dirty="0">
                <a:solidFill>
                  <a:schemeClr val="accent2"/>
                </a:solidFill>
              </a:rPr>
              <a:t>Bandwidth:</a:t>
            </a:r>
            <a:r>
              <a:rPr lang="en-GB" dirty="0"/>
              <a:t> You can avoid emailing files to individuals and instead send a web link to recipients through your email.</a:t>
            </a:r>
          </a:p>
          <a:p>
            <a:pPr algn="just"/>
            <a:r>
              <a:rPr lang="en-GB" b="1" dirty="0">
                <a:solidFill>
                  <a:schemeClr val="accent2"/>
                </a:solidFill>
              </a:rPr>
              <a:t>Accessibility:</a:t>
            </a:r>
            <a:r>
              <a:rPr lang="en-GB" dirty="0"/>
              <a:t> Stored files can be accessed from anywhere via Internet connection.</a:t>
            </a:r>
          </a:p>
          <a:p>
            <a:pPr algn="just"/>
            <a:r>
              <a:rPr lang="en-GB" b="1" dirty="0">
                <a:solidFill>
                  <a:schemeClr val="accent2"/>
                </a:solidFill>
              </a:rPr>
              <a:t>Disaster Recovery:</a:t>
            </a:r>
            <a:r>
              <a:rPr lang="en-GB" b="1" dirty="0"/>
              <a:t> </a:t>
            </a:r>
            <a:r>
              <a:rPr lang="en-GB" dirty="0"/>
              <a:t> Can be used as backup-plan. Data stored on remote location for backup</a:t>
            </a:r>
          </a:p>
          <a:p>
            <a:pPr algn="just"/>
            <a:r>
              <a:rPr lang="en-GB" b="1" dirty="0">
                <a:solidFill>
                  <a:schemeClr val="accent2"/>
                </a:solidFill>
              </a:rPr>
              <a:t>Cost Savings:</a:t>
            </a:r>
            <a:r>
              <a:rPr lang="en-GB" dirty="0"/>
              <a:t> Very low cost(when compared to buying)</a:t>
            </a:r>
          </a:p>
          <a:p>
            <a:pPr marL="0" indent="0" algn="just">
              <a:buNone/>
            </a:pPr>
            <a:endParaRPr lang="en-GB" sz="1200" dirty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endParaRPr lang="en-GB" sz="12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1200" dirty="0">
                <a:solidFill>
                  <a:srgbClr val="FF0000"/>
                </a:solidFill>
              </a:rPr>
              <a:t>Acknowledgement: http://bigdata-madesimple.com/5-advantages-and-disadvantages-of-cloud-storage/</a:t>
            </a:r>
          </a:p>
        </p:txBody>
      </p:sp>
    </p:spTree>
    <p:extLst>
      <p:ext uri="{BB962C8B-B14F-4D97-AF65-F5344CB8AC3E}">
        <p14:creationId xmlns:p14="http://schemas.microsoft.com/office/powerpoint/2010/main" val="11874976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B0B132A-F0F4-42BD-94B6-0BE45D5AE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Disadvantages of cloud storage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E8DE6CE-E6DA-437F-BB6F-6A04AA23D0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b="1" dirty="0">
                <a:solidFill>
                  <a:schemeClr val="accent2"/>
                </a:solidFill>
              </a:rPr>
              <a:t>Usability:</a:t>
            </a:r>
            <a:r>
              <a:rPr lang="en-GB" dirty="0"/>
              <a:t> Copy &amp; Paste is ideal, as drag &amp; drop may result in removing the file from its original location.</a:t>
            </a:r>
          </a:p>
          <a:p>
            <a:pPr algn="just"/>
            <a:r>
              <a:rPr lang="en-GB" b="1" dirty="0">
                <a:solidFill>
                  <a:schemeClr val="accent2"/>
                </a:solidFill>
              </a:rPr>
              <a:t>Bandwidth:</a:t>
            </a:r>
            <a:r>
              <a:rPr lang="en-GB" dirty="0"/>
              <a:t> Careful about bandwidth allowance. If exceeds, then cost may be significant.</a:t>
            </a:r>
          </a:p>
          <a:p>
            <a:pPr algn="just"/>
            <a:r>
              <a:rPr lang="en-GB" b="1" dirty="0">
                <a:solidFill>
                  <a:schemeClr val="accent2"/>
                </a:solidFill>
              </a:rPr>
              <a:t>Accessibility:</a:t>
            </a:r>
            <a:r>
              <a:rPr lang="en-GB" dirty="0"/>
              <a:t> If you have no internet connection, you have no access to your data.</a:t>
            </a:r>
          </a:p>
          <a:p>
            <a:pPr algn="just"/>
            <a:r>
              <a:rPr lang="en-GB" b="1" dirty="0">
                <a:solidFill>
                  <a:schemeClr val="accent2"/>
                </a:solidFill>
              </a:rPr>
              <a:t>Data Security:</a:t>
            </a:r>
            <a:r>
              <a:rPr lang="en-GB" dirty="0"/>
              <a:t> There are concerns with the safety and privacy of important data stored remotely. </a:t>
            </a:r>
          </a:p>
          <a:p>
            <a:pPr algn="just"/>
            <a:r>
              <a:rPr lang="en-GB" b="1" dirty="0">
                <a:solidFill>
                  <a:schemeClr val="accent2"/>
                </a:solidFill>
              </a:rPr>
              <a:t>Software:</a:t>
            </a:r>
            <a:r>
              <a:rPr lang="en-GB" dirty="0"/>
              <a:t> If you want to be able to manipulate your files locally through multiple devices, you’ll need to download the service on all devices.</a:t>
            </a:r>
          </a:p>
          <a:p>
            <a:pPr marL="0" indent="0" algn="just">
              <a:buNone/>
            </a:pPr>
            <a:endParaRPr lang="en-GB" sz="12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1200" dirty="0">
                <a:solidFill>
                  <a:srgbClr val="FF0000"/>
                </a:solidFill>
              </a:rPr>
              <a:t>Acknowledgement: http://bigdata-madesimple.com/5-advantages-and-disadvantages-of-cloud-storage/</a:t>
            </a:r>
          </a:p>
          <a:p>
            <a:pPr marL="0" indent="0" algn="just">
              <a:buNone/>
            </a:pPr>
            <a:endParaRPr lang="en-GB" sz="1200" dirty="0"/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51329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AA7D1A7-BB4B-4A6A-A475-CC41138F06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Cloud Storage</a:t>
            </a:r>
          </a:p>
        </p:txBody>
      </p:sp>
      <p:pic>
        <p:nvPicPr>
          <p:cNvPr id="1028" name="Picture 4" descr="Image result for onedrive symbol">
            <a:extLst>
              <a:ext uri="{FF2B5EF4-FFF2-40B4-BE49-F238E27FC236}">
                <a16:creationId xmlns:a16="http://schemas.microsoft.com/office/drawing/2014/main" xmlns="" id="{C2E53A43-BFCA-4C28-9C7F-A1729CDCD0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0763" y="1794373"/>
            <a:ext cx="2832822" cy="1942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dropbox symbol">
            <a:extLst>
              <a:ext uri="{FF2B5EF4-FFF2-40B4-BE49-F238E27FC236}">
                <a16:creationId xmlns:a16="http://schemas.microsoft.com/office/drawing/2014/main" xmlns="" id="{469264C8-32D8-4BD2-91CB-9A6EB7EF69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12" y="1927713"/>
            <a:ext cx="2524125" cy="2219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googledrive symbol">
            <a:extLst>
              <a:ext uri="{FF2B5EF4-FFF2-40B4-BE49-F238E27FC236}">
                <a16:creationId xmlns:a16="http://schemas.microsoft.com/office/drawing/2014/main" xmlns="" id="{CDD2A0CA-15D0-47A9-BDCB-FE6B0CA9EE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160" y="2795490"/>
            <a:ext cx="3095625" cy="1015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loud 7">
            <a:extLst>
              <a:ext uri="{FF2B5EF4-FFF2-40B4-BE49-F238E27FC236}">
                <a16:creationId xmlns:a16="http://schemas.microsoft.com/office/drawing/2014/main" xmlns="" id="{97F311F1-2131-4D81-A67D-75BA5BE6A327}"/>
              </a:ext>
            </a:extLst>
          </p:cNvPr>
          <p:cNvSpPr/>
          <p:nvPr/>
        </p:nvSpPr>
        <p:spPr>
          <a:xfrm>
            <a:off x="4143375" y="4876800"/>
            <a:ext cx="4229100" cy="1590675"/>
          </a:xfrm>
          <a:prstGeom prst="cloud">
            <a:avLst/>
          </a:prstGeom>
          <a:gradFill flip="none" rotWithShape="1">
            <a:gsLst>
              <a:gs pos="0">
                <a:srgbClr val="0070C0">
                  <a:tint val="66000"/>
                  <a:satMod val="160000"/>
                </a:srgbClr>
              </a:gs>
              <a:gs pos="50000">
                <a:srgbClr val="0070C0">
                  <a:tint val="44500"/>
                  <a:satMod val="160000"/>
                </a:srgbClr>
              </a:gs>
              <a:gs pos="100000">
                <a:srgbClr val="0070C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       and more…..</a:t>
            </a:r>
          </a:p>
        </p:txBody>
      </p:sp>
    </p:spTree>
    <p:extLst>
      <p:ext uri="{BB962C8B-B14F-4D97-AF65-F5344CB8AC3E}">
        <p14:creationId xmlns:p14="http://schemas.microsoft.com/office/powerpoint/2010/main" val="375831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7EE0C9F-85EB-4936-8A9F-E18B3094B7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DROPBOX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B894FB5-3577-4D7E-B793-A5F93E2902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121408"/>
            <a:ext cx="5907024" cy="4050792"/>
          </a:xfrm>
        </p:spPr>
        <p:txBody>
          <a:bodyPr/>
          <a:lstStyle/>
          <a:p>
            <a:r>
              <a:rPr lang="en-GB" b="1" dirty="0"/>
              <a:t>Take your docs anywhere</a:t>
            </a:r>
          </a:p>
          <a:p>
            <a:r>
              <a:rPr lang="en-GB" b="1" dirty="0"/>
              <a:t>Send videos quickly</a:t>
            </a:r>
          </a:p>
          <a:p>
            <a:r>
              <a:rPr lang="en-GB" b="1" dirty="0"/>
              <a:t>Manage your photos easily</a:t>
            </a:r>
          </a:p>
          <a:p>
            <a:r>
              <a:rPr lang="en-GB" b="1" dirty="0"/>
              <a:t>Work on slides together</a:t>
            </a:r>
          </a:p>
          <a:p>
            <a:r>
              <a:rPr lang="en-GB" b="1" dirty="0"/>
              <a:t>Never lose a file again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Dropbox.com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loud 3">
            <a:extLst>
              <a:ext uri="{FF2B5EF4-FFF2-40B4-BE49-F238E27FC236}">
                <a16:creationId xmlns:a16="http://schemas.microsoft.com/office/drawing/2014/main" xmlns="" id="{E86C524C-EFB3-4369-8785-E390CD603FEA}"/>
              </a:ext>
            </a:extLst>
          </p:cNvPr>
          <p:cNvSpPr/>
          <p:nvPr/>
        </p:nvSpPr>
        <p:spPr>
          <a:xfrm>
            <a:off x="8476488" y="1815084"/>
            <a:ext cx="3401568" cy="2331720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Refer to course contents in Moodle to learn about using Dropbox</a:t>
            </a:r>
          </a:p>
        </p:txBody>
      </p:sp>
    </p:spTree>
    <p:extLst>
      <p:ext uri="{BB962C8B-B14F-4D97-AF65-F5344CB8AC3E}">
        <p14:creationId xmlns:p14="http://schemas.microsoft.com/office/powerpoint/2010/main" val="1400484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6" presetClass="emph" presetSubtype="0" repeatCount="360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50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4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BB38819-05D4-4554-851E-9E1828264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Team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C6A08B3-CE94-47DE-A395-D8CA21E0AA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Once team is formed, select team leader.</a:t>
            </a:r>
          </a:p>
          <a:p>
            <a:pPr algn="just"/>
            <a:r>
              <a:rPr lang="en-GB" dirty="0"/>
              <a:t>Select </a:t>
            </a:r>
            <a:r>
              <a:rPr lang="en-GB" dirty="0" smtClean="0"/>
              <a:t>two </a:t>
            </a:r>
            <a:r>
              <a:rPr lang="en-GB" dirty="0"/>
              <a:t>Cloud Storage and </a:t>
            </a:r>
            <a:r>
              <a:rPr lang="en-GB" dirty="0" smtClean="0"/>
              <a:t>Compare. </a:t>
            </a:r>
            <a:endParaRPr lang="en-GB" dirty="0"/>
          </a:p>
          <a:p>
            <a:pPr algn="just"/>
            <a:r>
              <a:rPr lang="en-GB" dirty="0"/>
              <a:t>Prepare a presentation about it.</a:t>
            </a:r>
          </a:p>
          <a:p>
            <a:pPr algn="just"/>
            <a:r>
              <a:rPr lang="en-GB" dirty="0"/>
              <a:t>Should use Dropbox to share the presentation and allow all the members of the team to add their view to the presentation.</a:t>
            </a:r>
          </a:p>
          <a:p>
            <a:pPr algn="just"/>
            <a:r>
              <a:rPr lang="en-GB" dirty="0"/>
              <a:t>Team leader should finalise the presentation.</a:t>
            </a:r>
          </a:p>
          <a:p>
            <a:pPr algn="just"/>
            <a:r>
              <a:rPr lang="en-GB" dirty="0"/>
              <a:t>When informed in class, the final presentation has to be shared with the lecturer through Dropbox.</a:t>
            </a:r>
          </a:p>
        </p:txBody>
      </p:sp>
    </p:spTree>
    <p:extLst>
      <p:ext uri="{BB962C8B-B14F-4D97-AF65-F5344CB8AC3E}">
        <p14:creationId xmlns:p14="http://schemas.microsoft.com/office/powerpoint/2010/main" val="27842107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78</TotalTime>
  <Words>137</Words>
  <Application>Microsoft Office PowerPoint</Application>
  <PresentationFormat>Custom</PresentationFormat>
  <Paragraphs>46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Wood Type</vt:lpstr>
      <vt:lpstr>Cloud storage</vt:lpstr>
      <vt:lpstr>Cloud storage?</vt:lpstr>
      <vt:lpstr>Advantages of cloud storage</vt:lpstr>
      <vt:lpstr>Disadvantages of cloud storage</vt:lpstr>
      <vt:lpstr>Cloud Storage</vt:lpstr>
      <vt:lpstr>DROPBOX</vt:lpstr>
      <vt:lpstr>Team Work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Cloud storage</dc:title>
  <dc:creator>Anly ChandraMohan</dc:creator>
  <cp:lastModifiedBy>Anly ChandraMohan</cp:lastModifiedBy>
  <cp:revision>23</cp:revision>
  <dcterms:created xsi:type="dcterms:W3CDTF">2017-07-17T11:32:56Z</dcterms:created>
  <dcterms:modified xsi:type="dcterms:W3CDTF">2017-07-21T12:50:00Z</dcterms:modified>
</cp:coreProperties>
</file>