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handoutMasterIdLst>
    <p:handoutMasterId r:id="rId42"/>
  </p:handoutMasterIdLst>
  <p:sldIdLst>
    <p:sldId id="312" r:id="rId5"/>
    <p:sldId id="313" r:id="rId6"/>
    <p:sldId id="314" r:id="rId7"/>
    <p:sldId id="256" r:id="rId8"/>
    <p:sldId id="377" r:id="rId9"/>
    <p:sldId id="364" r:id="rId10"/>
    <p:sldId id="379" r:id="rId11"/>
    <p:sldId id="378" r:id="rId12"/>
    <p:sldId id="365" r:id="rId13"/>
    <p:sldId id="370" r:id="rId14"/>
    <p:sldId id="371" r:id="rId15"/>
    <p:sldId id="372" r:id="rId16"/>
    <p:sldId id="366" r:id="rId17"/>
    <p:sldId id="367" r:id="rId18"/>
    <p:sldId id="369" r:id="rId19"/>
    <p:sldId id="335" r:id="rId20"/>
    <p:sldId id="334" r:id="rId21"/>
    <p:sldId id="352" r:id="rId22"/>
    <p:sldId id="351" r:id="rId23"/>
    <p:sldId id="350" r:id="rId24"/>
    <p:sldId id="355" r:id="rId25"/>
    <p:sldId id="354" r:id="rId26"/>
    <p:sldId id="353" r:id="rId27"/>
    <p:sldId id="349" r:id="rId28"/>
    <p:sldId id="359" r:id="rId29"/>
    <p:sldId id="358" r:id="rId30"/>
    <p:sldId id="362" r:id="rId31"/>
    <p:sldId id="373" r:id="rId32"/>
    <p:sldId id="357" r:id="rId33"/>
    <p:sldId id="361" r:id="rId34"/>
    <p:sldId id="360" r:id="rId35"/>
    <p:sldId id="374" r:id="rId36"/>
    <p:sldId id="376" r:id="rId37"/>
    <p:sldId id="375" r:id="rId38"/>
    <p:sldId id="363" r:id="rId39"/>
    <p:sldId id="38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77791" autoAdjust="0"/>
  </p:normalViewPr>
  <p:slideViewPr>
    <p:cSldViewPr>
      <p:cViewPr varScale="1">
        <p:scale>
          <a:sx n="90" d="100"/>
          <a:sy n="90" d="100"/>
        </p:scale>
        <p:origin x="2214" y="96"/>
      </p:cViewPr>
      <p:guideLst>
        <p:guide orient="horz" pos="2160"/>
        <p:guide pos="2880"/>
      </p:guideLst>
    </p:cSldViewPr>
  </p:slideViewPr>
  <p:outlineViewPr>
    <p:cViewPr>
      <p:scale>
        <a:sx n="33" d="100"/>
        <a:sy n="33" d="100"/>
      </p:scale>
      <p:origin x="0" y="-5940"/>
    </p:cViewPr>
  </p:outlin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06/05/2016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C2A89-60BE-4F1E-AC6B-89943E8C837D}" type="datetimeFigureOut">
              <a:rPr lang="en-GB" smtClean="0"/>
              <a:pPr/>
              <a:t>06/05/2016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091124-0407-4365-83FA-AF978F484C50}" type="slidenum">
              <a:rPr lang="en-GB" smtClean="0"/>
              <a:pPr/>
              <a:t>‹#›</a:t>
            </a:fld>
            <a:endParaRPr lang="en-GB"/>
          </a:p>
        </p:txBody>
      </p:sp>
    </p:spTree>
    <p:extLst>
      <p:ext uri="{BB962C8B-B14F-4D97-AF65-F5344CB8AC3E}">
        <p14:creationId xmlns:p14="http://schemas.microsoft.com/office/powerpoint/2010/main" val="1387779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mindtools.com/pages/article/newTMM_74.htm"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EXTRINSIC REWARDS Extrinsic Rewards -- Something given as a recognition of good work. Kinds of Extrinsic Rewards:  Pay Raises  Promotions  Awards </a:t>
            </a:r>
          </a:p>
          <a:p>
            <a:r>
              <a:rPr lang="en-GB" dirty="0" smtClean="0"/>
              <a:t>INTRINSIC REWARDS Intrinsic Rewards -- Personal satisfaction you feel when you perform well and complete goals. Examples of Intrinsic Rewards: The Value of Motivation  Pride in your performance </a:t>
            </a:r>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9</a:t>
            </a:fld>
            <a:endParaRPr lang="en-GB"/>
          </a:p>
        </p:txBody>
      </p:sp>
    </p:spTree>
    <p:extLst>
      <p:ext uri="{BB962C8B-B14F-4D97-AF65-F5344CB8AC3E}">
        <p14:creationId xmlns:p14="http://schemas.microsoft.com/office/powerpoint/2010/main" val="942958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Frederick Taylor´s Scientific management theory's research showed people worked purely for money. In the car assembly industry, work on a production line was based on high productivity and was repetitive. Workers were paid 'piece rate', that is, paid for every item produced. This approach of paying workers by results would be good for the business. The outcome would be greater production but gave little opportunity, encouragement or time for employees to think for themselves or be creative in what they did. This limited people's development and their use within the company.</a:t>
            </a:r>
            <a:br>
              <a:rPr lang="en-GB" dirty="0" smtClean="0">
                <a:effectLst/>
              </a:rPr>
            </a:br>
            <a:r>
              <a:rPr lang="en-GB" dirty="0" smtClean="0">
                <a:effectLst/>
              </a:rPr>
              <a:t/>
            </a:r>
            <a:br>
              <a:rPr lang="en-GB" dirty="0" smtClean="0">
                <a:effectLst/>
              </a:rPr>
            </a:br>
            <a:r>
              <a:rPr lang="en-GB" dirty="0" smtClean="0">
                <a:effectLst/>
              </a:rPr>
              <a:t>"One of the dangers to be guarded against, when the pay of the man or woman is made in any way to depend on the quantity of the work done, is that in the effort to increase the quantity the quality is apt to deteriorate."(Taylor, 1911)</a:t>
            </a:r>
            <a:br>
              <a:rPr lang="en-GB" dirty="0" smtClean="0">
                <a:effectLst/>
              </a:rPr>
            </a:br>
            <a:r>
              <a:rPr lang="en-GB" dirty="0" smtClean="0">
                <a:effectLst/>
              </a:rPr>
              <a:t/>
            </a:r>
            <a:br>
              <a:rPr lang="en-GB" dirty="0" smtClean="0">
                <a:effectLst/>
              </a:rPr>
            </a:br>
            <a:r>
              <a:rPr lang="en-GB" dirty="0" smtClean="0">
                <a:effectLst/>
              </a:rPr>
              <a:t>This concludes that if only pay is manipulated by workers receiving more money for higher productivity the quality of the service or product will decrease.</a:t>
            </a:r>
            <a:br>
              <a:rPr lang="en-GB" dirty="0" smtClean="0">
                <a:effectLst/>
              </a:rPr>
            </a:br>
            <a:r>
              <a:rPr lang="en-GB" dirty="0" smtClean="0">
                <a:effectLst/>
              </a:rPr>
              <a:t>Frederick Taylor (1856-1915)</a:t>
            </a:r>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16</a:t>
            </a:fld>
            <a:endParaRPr lang="en-GB"/>
          </a:p>
        </p:txBody>
      </p:sp>
    </p:spTree>
    <p:extLst>
      <p:ext uri="{BB962C8B-B14F-4D97-AF65-F5344CB8AC3E}">
        <p14:creationId xmlns:p14="http://schemas.microsoft.com/office/powerpoint/2010/main" val="1564347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smtClean="0">
                <a:effectLst/>
              </a:rPr>
              <a:t/>
            </a:r>
            <a:br>
              <a:rPr lang="en-GB" dirty="0" smtClean="0">
                <a:effectLst/>
              </a:rPr>
            </a:br>
            <a:r>
              <a:rPr lang="en-GB" sz="1200" b="1" i="0" kern="1200" dirty="0" err="1" smtClean="0">
                <a:solidFill>
                  <a:schemeClr val="tx1"/>
                </a:solidFill>
                <a:effectLst/>
                <a:latin typeface="+mn-lt"/>
                <a:ea typeface="+mn-ea"/>
                <a:cs typeface="+mn-cs"/>
              </a:rPr>
              <a:t>Sirota's</a:t>
            </a:r>
            <a:r>
              <a:rPr lang="en-GB" sz="1200" b="1" i="0" kern="1200" dirty="0" smtClean="0">
                <a:solidFill>
                  <a:schemeClr val="tx1"/>
                </a:solidFill>
                <a:effectLst/>
                <a:latin typeface="+mn-lt"/>
                <a:ea typeface="+mn-ea"/>
                <a:cs typeface="+mn-cs"/>
              </a:rPr>
              <a:t> Three-Factor Theory - </a:t>
            </a:r>
            <a:r>
              <a:rPr lang="en-GB" sz="1200" b="0" i="0" kern="1200" dirty="0" smtClean="0">
                <a:solidFill>
                  <a:schemeClr val="tx1"/>
                </a:solidFill>
                <a:effectLst/>
                <a:latin typeface="+mn-lt"/>
                <a:ea typeface="+mn-ea"/>
                <a:cs typeface="+mn-cs"/>
              </a:rPr>
              <a:t>The three factors, which together build enthusiasm, are as follows:</a:t>
            </a:r>
          </a:p>
          <a:p>
            <a:pPr fontAlgn="base"/>
            <a:r>
              <a:rPr lang="en-GB" sz="1200" b="0" i="0" kern="1200" dirty="0" smtClean="0">
                <a:solidFill>
                  <a:schemeClr val="tx1"/>
                </a:solidFill>
                <a:effectLst/>
                <a:latin typeface="+mn-lt"/>
                <a:ea typeface="+mn-ea"/>
                <a:cs typeface="+mn-cs"/>
              </a:rPr>
              <a:t>Equity/Fairness – People want to be treated fairly at work.</a:t>
            </a:r>
          </a:p>
          <a:p>
            <a:pPr fontAlgn="base"/>
            <a:r>
              <a:rPr lang="en-GB" sz="1200" b="0" i="0" kern="1200" dirty="0" smtClean="0">
                <a:solidFill>
                  <a:schemeClr val="tx1"/>
                </a:solidFill>
                <a:effectLst/>
                <a:latin typeface="+mn-lt"/>
                <a:ea typeface="+mn-ea"/>
                <a:cs typeface="+mn-cs"/>
              </a:rPr>
              <a:t>Achievement – People want to do important, useful work, and be recognized for this.</a:t>
            </a:r>
          </a:p>
          <a:p>
            <a:pPr fontAlgn="base"/>
            <a:r>
              <a:rPr lang="en-GB" sz="1200" b="0" i="0" kern="1200" dirty="0" smtClean="0">
                <a:solidFill>
                  <a:schemeClr val="tx1"/>
                </a:solidFill>
                <a:effectLst/>
                <a:latin typeface="+mn-lt"/>
                <a:ea typeface="+mn-ea"/>
                <a:cs typeface="+mn-cs"/>
              </a:rPr>
              <a:t>Camaraderie – People want to enjoy good relationships with their co-workers.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effectLst/>
                <a:latin typeface="+mn-lt"/>
                <a:ea typeface="+mn-ea"/>
                <a:cs typeface="+mn-cs"/>
              </a:rPr>
              <a:t>The equity factor is very similar to the hygiene factors described by Frederick Herzberg in his </a:t>
            </a:r>
            <a:r>
              <a:rPr lang="en-GB" sz="1200" b="1" i="0" u="sng" kern="1200" dirty="0" smtClean="0">
                <a:solidFill>
                  <a:schemeClr val="tx1"/>
                </a:solidFill>
                <a:effectLst/>
                <a:latin typeface="+mn-lt"/>
                <a:ea typeface="+mn-ea"/>
                <a:cs typeface="+mn-cs"/>
                <a:hlinkClick r:id="rId3"/>
              </a:rPr>
              <a:t>Motivation-Hygiene Theory</a:t>
            </a:r>
            <a:endParaRPr lang="en-GB" sz="1200" b="1"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25</a:t>
            </a:fld>
            <a:endParaRPr lang="en-GB"/>
          </a:p>
        </p:txBody>
      </p:sp>
    </p:spTree>
    <p:extLst>
      <p:ext uri="{BB962C8B-B14F-4D97-AF65-F5344CB8AC3E}">
        <p14:creationId xmlns:p14="http://schemas.microsoft.com/office/powerpoint/2010/main" val="329246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Frederick Herzberg (1923-2000)</a:t>
            </a:r>
            <a:br>
              <a:rPr lang="en-GB" dirty="0" smtClean="0">
                <a:effectLst/>
              </a:rPr>
            </a:br>
            <a:r>
              <a:rPr lang="en-GB" dirty="0" smtClean="0">
                <a:effectLst/>
              </a:rPr>
              <a:t>Frederick </a:t>
            </a:r>
            <a:r>
              <a:rPr lang="en-GB" dirty="0" err="1" smtClean="0">
                <a:effectLst/>
              </a:rPr>
              <a:t>Herzber's</a:t>
            </a:r>
            <a:r>
              <a:rPr lang="en-GB" dirty="0" smtClean="0">
                <a:effectLst/>
              </a:rPr>
              <a:t> Motivation-Hygiene theory was created to modify Abraham Maslow's Hierarchy of Needs theory. Herzberg decided that there were certain things that were satisfying and unsatisfying, Herzberg's research was based on the question "What do people want from their jobs?".</a:t>
            </a:r>
            <a:br>
              <a:rPr lang="en-GB" dirty="0" smtClean="0">
                <a:effectLst/>
              </a:rPr>
            </a:br>
            <a:r>
              <a:rPr lang="en-GB" dirty="0" smtClean="0">
                <a:effectLst/>
              </a:rPr>
              <a:t/>
            </a:r>
            <a:br>
              <a:rPr lang="en-GB" dirty="0" smtClean="0">
                <a:effectLst/>
              </a:rPr>
            </a:br>
            <a:r>
              <a:rPr lang="en-GB" dirty="0" smtClean="0">
                <a:effectLst/>
              </a:rPr>
              <a:t>"The factors that lead to positive job attitudes do so </a:t>
            </a:r>
            <a:r>
              <a:rPr lang="en-GB" dirty="0" err="1" smtClean="0">
                <a:effectLst/>
              </a:rPr>
              <a:t>beacause</a:t>
            </a:r>
            <a:r>
              <a:rPr lang="en-GB" dirty="0" smtClean="0">
                <a:effectLst/>
              </a:rPr>
              <a:t> they satisfy the individuals need for self-actualization in his work ."(Herzberg, 1959)</a:t>
            </a:r>
            <a:br>
              <a:rPr lang="en-GB" dirty="0" smtClean="0">
                <a:effectLst/>
              </a:rPr>
            </a:br>
            <a:r>
              <a:rPr lang="en-GB" dirty="0" smtClean="0">
                <a:effectLst/>
              </a:rPr>
              <a:t/>
            </a:r>
            <a:br>
              <a:rPr lang="en-GB" dirty="0" smtClean="0">
                <a:effectLst/>
              </a:rPr>
            </a:br>
            <a:r>
              <a:rPr lang="en-GB" dirty="0" smtClean="0">
                <a:effectLst/>
              </a:rPr>
              <a:t>They 5 strong determent's of </a:t>
            </a:r>
            <a:br>
              <a:rPr lang="en-GB" dirty="0" smtClean="0">
                <a:effectLst/>
              </a:rPr>
            </a:br>
            <a:r>
              <a:rPr lang="en-GB" dirty="0" smtClean="0">
                <a:effectLst/>
              </a:rPr>
              <a:t>job Satisfaction were:</a:t>
            </a:r>
            <a:br>
              <a:rPr lang="en-GB" dirty="0" smtClean="0">
                <a:effectLst/>
              </a:rPr>
            </a:br>
            <a:r>
              <a:rPr lang="en-GB" dirty="0" smtClean="0">
                <a:effectLst/>
              </a:rPr>
              <a:t/>
            </a:r>
            <a:br>
              <a:rPr lang="en-GB" dirty="0" smtClean="0">
                <a:effectLst/>
              </a:rPr>
            </a:br>
            <a:r>
              <a:rPr lang="en-GB" dirty="0" smtClean="0">
                <a:effectLst/>
              </a:rPr>
              <a:t>•achievement </a:t>
            </a:r>
            <a:br>
              <a:rPr lang="en-GB" dirty="0" smtClean="0">
                <a:effectLst/>
              </a:rPr>
            </a:br>
            <a:r>
              <a:rPr lang="en-GB" dirty="0" smtClean="0">
                <a:effectLst/>
              </a:rPr>
              <a:t>•recognition </a:t>
            </a:r>
            <a:br>
              <a:rPr lang="en-GB" dirty="0" smtClean="0">
                <a:effectLst/>
              </a:rPr>
            </a:br>
            <a:r>
              <a:rPr lang="en-GB" dirty="0" smtClean="0">
                <a:effectLst/>
              </a:rPr>
              <a:t>•work itself </a:t>
            </a:r>
            <a:br>
              <a:rPr lang="en-GB" dirty="0" smtClean="0">
                <a:effectLst/>
              </a:rPr>
            </a:br>
            <a:r>
              <a:rPr lang="en-GB" dirty="0" smtClean="0">
                <a:effectLst/>
              </a:rPr>
              <a:t>•responsibility </a:t>
            </a:r>
            <a:br>
              <a:rPr lang="en-GB" dirty="0" smtClean="0">
                <a:effectLst/>
              </a:rPr>
            </a:br>
            <a:r>
              <a:rPr lang="en-GB" dirty="0" smtClean="0">
                <a:effectLst/>
              </a:rPr>
              <a:t>•advancement </a:t>
            </a:r>
            <a:br>
              <a:rPr lang="en-GB" dirty="0" smtClean="0">
                <a:effectLst/>
              </a:rPr>
            </a:br>
            <a:r>
              <a:rPr lang="en-GB" dirty="0" smtClean="0">
                <a:effectLst/>
              </a:rPr>
              <a:t/>
            </a:r>
            <a:br>
              <a:rPr lang="en-GB" dirty="0" smtClean="0">
                <a:effectLst/>
              </a:rPr>
            </a:br>
            <a:r>
              <a:rPr lang="en-GB" dirty="0" smtClean="0">
                <a:effectLst/>
              </a:rPr>
              <a:t/>
            </a:r>
            <a:br>
              <a:rPr lang="en-GB" dirty="0" smtClean="0">
                <a:effectLst/>
              </a:rPr>
            </a:br>
            <a:r>
              <a:rPr lang="en-GB" dirty="0" smtClean="0">
                <a:effectLst/>
              </a:rPr>
              <a:t>This showed that the satisfiers/motivators are centralized around the employees relationship with their job and the </a:t>
            </a:r>
            <a:r>
              <a:rPr lang="en-GB" dirty="0" err="1" smtClean="0">
                <a:effectLst/>
              </a:rPr>
              <a:t>dissatisfiers</a:t>
            </a:r>
            <a:r>
              <a:rPr lang="en-GB" dirty="0" smtClean="0">
                <a:effectLst/>
              </a:rPr>
              <a:t>/de-motivators happen to be the environment or what the job involves. </a:t>
            </a:r>
            <a:br>
              <a:rPr lang="en-GB" dirty="0" smtClean="0">
                <a:effectLst/>
              </a:rPr>
            </a:br>
            <a:r>
              <a:rPr lang="en-GB" dirty="0" smtClean="0">
                <a:effectLst/>
              </a:rPr>
              <a:t/>
            </a:r>
            <a:br>
              <a:rPr lang="en-GB" dirty="0" smtClean="0">
                <a:effectLst/>
              </a:rPr>
            </a:br>
            <a:r>
              <a:rPr lang="en-GB" dirty="0" smtClean="0">
                <a:effectLst/>
              </a:rPr>
              <a:t/>
            </a:r>
            <a:br>
              <a:rPr lang="en-GB" dirty="0" smtClean="0">
                <a:effectLst/>
              </a:rPr>
            </a:br>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26</a:t>
            </a:fld>
            <a:endParaRPr lang="en-GB"/>
          </a:p>
        </p:txBody>
      </p:sp>
    </p:spTree>
    <p:extLst>
      <p:ext uri="{BB962C8B-B14F-4D97-AF65-F5344CB8AC3E}">
        <p14:creationId xmlns:p14="http://schemas.microsoft.com/office/powerpoint/2010/main" val="1262380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rPr>
              <a:t>David McClelland's theory of needs was built up showing that there are three types of motivating needs, the need for Power, Affiliation and Achievement.(McClelland, 1961)</a:t>
            </a:r>
            <a:br>
              <a:rPr lang="en-GB" dirty="0" smtClean="0">
                <a:effectLst/>
              </a:rPr>
            </a:br>
            <a:r>
              <a:rPr lang="en-GB" dirty="0" smtClean="0">
                <a:effectLst/>
              </a:rPr>
              <a:t>Workers who have a need for "power" can be motivated to perform if they are given key positions or power positions. Workers who have a need for "affiliation" are motivated by social recognition as they like to have a good social group in the workplace. Finally workers who have a need for Achievement are motivated by the concept of success but also by the fear of failure.</a:t>
            </a:r>
            <a:endParaRPr lang="en-GB" dirty="0" smtClean="0"/>
          </a:p>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27</a:t>
            </a:fld>
            <a:endParaRPr lang="en-GB"/>
          </a:p>
        </p:txBody>
      </p:sp>
    </p:spTree>
    <p:extLst>
      <p:ext uri="{BB962C8B-B14F-4D97-AF65-F5344CB8AC3E}">
        <p14:creationId xmlns:p14="http://schemas.microsoft.com/office/powerpoint/2010/main" val="3926793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Victor Vroom </a:t>
            </a:r>
            <a:br>
              <a:rPr lang="en-GB" dirty="0" smtClean="0">
                <a:effectLst/>
              </a:rPr>
            </a:br>
            <a:r>
              <a:rPr lang="en-GB" dirty="0" smtClean="0">
                <a:effectLst/>
              </a:rPr>
              <a:t>(1932-Present)</a:t>
            </a:r>
            <a:br>
              <a:rPr lang="en-GB" dirty="0" smtClean="0">
                <a:effectLst/>
              </a:rPr>
            </a:br>
            <a:r>
              <a:rPr lang="en-GB" dirty="0" smtClean="0">
                <a:effectLst/>
              </a:rPr>
              <a:t>Victor Vroom's Expectancy theory showed that the sum of "</a:t>
            </a:r>
            <a:r>
              <a:rPr lang="en-GB" dirty="0" err="1" smtClean="0">
                <a:effectLst/>
              </a:rPr>
              <a:t>valency</a:t>
            </a:r>
            <a:r>
              <a:rPr lang="en-GB" dirty="0" smtClean="0">
                <a:effectLst/>
              </a:rPr>
              <a:t> x expectancy is motivation".(Vroom, 1964) </a:t>
            </a:r>
            <a:br>
              <a:rPr lang="en-GB" dirty="0" smtClean="0">
                <a:effectLst/>
              </a:rPr>
            </a:br>
            <a:r>
              <a:rPr lang="en-GB" dirty="0" smtClean="0">
                <a:effectLst/>
              </a:rPr>
              <a:t>To explain this in simple terms expectancy theory says that an employee can be motivated to perform better when their is a belief that the better performance will lead to good performance appraisal and that this shall result into realization of personal goal in form of some reward. This leads us to the realisation that motivation causes an action which causes results which means there will be satisfaction in form of a reward.</a:t>
            </a:r>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29</a:t>
            </a:fld>
            <a:endParaRPr lang="en-GB"/>
          </a:p>
        </p:txBody>
      </p:sp>
    </p:spTree>
    <p:extLst>
      <p:ext uri="{BB962C8B-B14F-4D97-AF65-F5344CB8AC3E}">
        <p14:creationId xmlns:p14="http://schemas.microsoft.com/office/powerpoint/2010/main" val="2756819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basic premise being that people’s goals play an</a:t>
            </a:r>
            <a:r>
              <a:rPr lang="en-GB" baseline="0" dirty="0" smtClean="0"/>
              <a:t> important part in determining behaviour. Locke accepts the importance of perceived value, as indicated in expectancy theories…these values give rise to the experience of emotions and desire. People strive to achieve goals in order to satisfy their emotions and desires. Goals direct work behaviour and performance…Locke subsequently pointed out that ‘goal-setting is more appropriately viewed as a motivational technique rather than a formal theory of motivation’.” Mullins: 277 (9</a:t>
            </a:r>
            <a:r>
              <a:rPr lang="en-GB" baseline="30000" dirty="0" smtClean="0"/>
              <a:t>th</a:t>
            </a:r>
            <a:r>
              <a:rPr lang="en-GB" baseline="0" dirty="0" smtClean="0"/>
              <a:t> edition 2010)  </a:t>
            </a:r>
            <a:endParaRPr lang="en-GB" dirty="0" smtClean="0"/>
          </a:p>
          <a:p>
            <a:endParaRPr lang="en-GB" dirty="0" smtClean="0"/>
          </a:p>
          <a:p>
            <a:r>
              <a:rPr lang="en-GB" dirty="0" smtClean="0"/>
              <a:t>Edwin Locke was the main advocate of</a:t>
            </a:r>
            <a:r>
              <a:rPr lang="en-GB" baseline="0" dirty="0" smtClean="0"/>
              <a:t> Goal –setting theory and has established 4 propositions which are well-supported by research:</a:t>
            </a:r>
          </a:p>
          <a:p>
            <a:r>
              <a:rPr lang="en-GB" baseline="0" dirty="0" smtClean="0"/>
              <a:t>	</a:t>
            </a:r>
            <a:r>
              <a:rPr lang="en-GB" b="1" baseline="0" dirty="0" smtClean="0"/>
              <a:t>Challenging goals  </a:t>
            </a:r>
            <a:r>
              <a:rPr lang="en-GB" baseline="0" dirty="0" smtClean="0"/>
              <a:t>- lead to higher levels of performance. Also called ‘stretch’ goals because they encourage us to try harder,</a:t>
            </a:r>
          </a:p>
          <a:p>
            <a:r>
              <a:rPr lang="en-GB" dirty="0" smtClean="0"/>
              <a:t>	</a:t>
            </a:r>
            <a:r>
              <a:rPr lang="en-GB" b="1" dirty="0" smtClean="0"/>
              <a:t>Specific goals </a:t>
            </a:r>
            <a:r>
              <a:rPr lang="en-GB" dirty="0" smtClean="0"/>
              <a:t>– lead to higher levels of performance than vague goals.</a:t>
            </a:r>
            <a:r>
              <a:rPr lang="en-GB" baseline="0" dirty="0" smtClean="0"/>
              <a:t> Easier to adjust our behaviour when we know precisely what is required of us. Should be SMART.</a:t>
            </a:r>
          </a:p>
          <a:p>
            <a:r>
              <a:rPr lang="en-GB" baseline="0" dirty="0" smtClean="0"/>
              <a:t>	</a:t>
            </a:r>
            <a:r>
              <a:rPr lang="en-GB" b="1" baseline="0" dirty="0" smtClean="0"/>
              <a:t>Participation</a:t>
            </a:r>
            <a:r>
              <a:rPr lang="en-GB" baseline="0" dirty="0" smtClean="0"/>
              <a:t> in goal setting. Increases commitment to these goals.</a:t>
            </a:r>
          </a:p>
          <a:p>
            <a:r>
              <a:rPr lang="en-GB" baseline="0" dirty="0" smtClean="0"/>
              <a:t>	</a:t>
            </a:r>
            <a:r>
              <a:rPr lang="en-GB" b="1" baseline="0" dirty="0" smtClean="0"/>
              <a:t>Knowledge of results </a:t>
            </a:r>
            <a:r>
              <a:rPr lang="en-GB" baseline="0" dirty="0" smtClean="0"/>
              <a:t>of past performance. FEEDBACK. Necessary for effective goal achievement.</a:t>
            </a:r>
          </a:p>
          <a:p>
            <a:endParaRPr lang="en-GB" baseline="0" dirty="0" smtClean="0"/>
          </a:p>
          <a:p>
            <a:r>
              <a:rPr lang="en-GB" baseline="0" dirty="0" smtClean="0"/>
              <a:t>This theory has mainly been tested in situations where short-term goals exist.</a:t>
            </a:r>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30</a:t>
            </a:fld>
            <a:endParaRPr lang="en-GB"/>
          </a:p>
        </p:txBody>
      </p:sp>
    </p:spTree>
    <p:extLst>
      <p:ext uri="{BB962C8B-B14F-4D97-AF65-F5344CB8AC3E}">
        <p14:creationId xmlns:p14="http://schemas.microsoft.com/office/powerpoint/2010/main" val="377707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35</a:t>
            </a:fld>
            <a:endParaRPr lang="en-GB"/>
          </a:p>
        </p:txBody>
      </p:sp>
    </p:spTree>
    <p:extLst>
      <p:ext uri="{BB962C8B-B14F-4D97-AF65-F5344CB8AC3E}">
        <p14:creationId xmlns:p14="http://schemas.microsoft.com/office/powerpoint/2010/main" val="41499353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06/05/2016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06/05/2016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06/05/2016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mde.managers.org.uk/members/content.aspx?id=112662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Leadership Module 2</a:t>
            </a:r>
            <a:br>
              <a:rPr lang="en-GB" dirty="0" smtClean="0"/>
            </a:br>
            <a:r>
              <a:rPr lang="en-GB" b="1" dirty="0" smtClean="0">
                <a:effectLst>
                  <a:outerShdw blurRad="38100" dist="38100" dir="2700000" algn="tl">
                    <a:srgbClr val="000000">
                      <a:alpha val="43137"/>
                    </a:srgbClr>
                  </a:outerShdw>
                </a:effectLst>
              </a:rPr>
              <a:t>Leadership in Planning and Motivation</a:t>
            </a:r>
            <a:r>
              <a:rPr lang="en-GB" b="1" dirty="0" smtClean="0"/>
              <a:t/>
            </a:r>
            <a:br>
              <a:rPr lang="en-GB" b="1" dirty="0" smtClean="0"/>
            </a:br>
            <a:r>
              <a:rPr lang="en-GB" dirty="0" smtClean="0"/>
              <a:t>Day 1 </a:t>
            </a:r>
            <a:endParaRPr lang="en-GB" dirty="0"/>
          </a:p>
        </p:txBody>
      </p:sp>
    </p:spTree>
    <p:extLst>
      <p:ext uri="{BB962C8B-B14F-4D97-AF65-F5344CB8AC3E}">
        <p14:creationId xmlns:p14="http://schemas.microsoft.com/office/powerpoint/2010/main" val="37656817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1143000"/>
          </a:xfrm>
        </p:spPr>
        <p:txBody>
          <a:bodyPr>
            <a:normAutofit fontScale="90000"/>
          </a:bodyPr>
          <a:lstStyle/>
          <a:p>
            <a:r>
              <a:rPr lang="en-GB" dirty="0" smtClean="0"/>
              <a:t>Welcome/</a:t>
            </a:r>
            <a:r>
              <a:rPr lang="en-GB" dirty="0" err="1" smtClean="0"/>
              <a:t>Croeso</a:t>
            </a:r>
            <a:r>
              <a:rPr lang="en-GB" dirty="0" smtClean="0"/>
              <a:t/>
            </a:r>
            <a:br>
              <a:rPr lang="en-GB" dirty="0" smtClean="0"/>
            </a:br>
            <a:r>
              <a:rPr lang="en-GB" dirty="0" smtClean="0"/>
              <a:t>Module Aim</a:t>
            </a:r>
            <a:endParaRPr lang="en-GB" dirty="0"/>
          </a:p>
        </p:txBody>
      </p:sp>
      <p:sp>
        <p:nvSpPr>
          <p:cNvPr id="3" name="Content Placeholder 2"/>
          <p:cNvSpPr>
            <a:spLocks noGrp="1"/>
          </p:cNvSpPr>
          <p:nvPr>
            <p:ph idx="1"/>
          </p:nvPr>
        </p:nvSpPr>
        <p:spPr>
          <a:xfrm>
            <a:off x="323528" y="1700808"/>
            <a:ext cx="8820472" cy="3384376"/>
          </a:xfrm>
        </p:spPr>
        <p:txBody>
          <a:bodyPr>
            <a:noAutofit/>
          </a:bodyPr>
          <a:lstStyle/>
          <a:p>
            <a:pPr marL="0" indent="0">
              <a:buNone/>
            </a:pPr>
            <a:r>
              <a:rPr lang="en-GB" sz="2800" dirty="0" smtClean="0"/>
              <a:t>To enable learners to plan and prioritise in the workplace, in order to promote efficiency and to engage, motivate and develop the team.</a:t>
            </a:r>
          </a:p>
          <a:p>
            <a:pPr marL="0" indent="0">
              <a:buNone/>
            </a:pPr>
            <a:endParaRPr lang="en-GB" sz="2800" dirty="0"/>
          </a:p>
          <a:p>
            <a:pPr marL="0" indent="0">
              <a:buNone/>
            </a:pPr>
            <a:r>
              <a:rPr lang="en-GB" sz="2800" b="1" dirty="0" smtClean="0"/>
              <a:t>Aim of today</a:t>
            </a:r>
            <a:r>
              <a:rPr lang="en-GB" sz="2800" dirty="0" smtClean="0"/>
              <a:t>: To examine the various </a:t>
            </a:r>
            <a:r>
              <a:rPr lang="en-GB" sz="2800" dirty="0"/>
              <a:t>motivational </a:t>
            </a:r>
            <a:r>
              <a:rPr lang="en-GB" sz="2800" dirty="0" smtClean="0"/>
              <a:t>approaches and </a:t>
            </a:r>
            <a:r>
              <a:rPr lang="en-GB" sz="2800" dirty="0"/>
              <a:t>theoretical </a:t>
            </a:r>
            <a:r>
              <a:rPr lang="en-GB" sz="2800" dirty="0" smtClean="0"/>
              <a:t>perspectives relevant to leading teams effectively. </a:t>
            </a:r>
          </a:p>
        </p:txBody>
      </p:sp>
    </p:spTree>
    <p:extLst>
      <p:ext uri="{BB962C8B-B14F-4D97-AF65-F5344CB8AC3E}">
        <p14:creationId xmlns:p14="http://schemas.microsoft.com/office/powerpoint/2010/main" val="20601967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Topics/themes</a:t>
            </a:r>
            <a:endParaRPr lang="en-GB" dirty="0"/>
          </a:p>
        </p:txBody>
      </p:sp>
      <p:sp>
        <p:nvSpPr>
          <p:cNvPr id="3" name="Content Placeholder 2"/>
          <p:cNvSpPr>
            <a:spLocks noGrp="1"/>
          </p:cNvSpPr>
          <p:nvPr>
            <p:ph idx="1"/>
          </p:nvPr>
        </p:nvSpPr>
        <p:spPr>
          <a:xfrm>
            <a:off x="457200" y="1600201"/>
            <a:ext cx="8507288" cy="3917032"/>
          </a:xfrm>
        </p:spPr>
        <p:txBody>
          <a:bodyPr>
            <a:normAutofit/>
          </a:bodyPr>
          <a:lstStyle/>
          <a:p>
            <a:r>
              <a:rPr lang="en-GB" dirty="0" smtClean="0"/>
              <a:t>Intrinsic and extrinsic motivation</a:t>
            </a:r>
          </a:p>
          <a:p>
            <a:r>
              <a:rPr lang="en-GB" dirty="0" smtClean="0"/>
              <a:t>Motivational theories: Content and Process</a:t>
            </a:r>
          </a:p>
          <a:p>
            <a:r>
              <a:rPr lang="en-GB" dirty="0" smtClean="0"/>
              <a:t>Relationship of </a:t>
            </a:r>
            <a:r>
              <a:rPr lang="en-GB" dirty="0"/>
              <a:t>leadership </a:t>
            </a:r>
            <a:r>
              <a:rPr lang="en-GB" dirty="0" smtClean="0"/>
              <a:t>studies to motivational theories and models </a:t>
            </a:r>
          </a:p>
          <a:p>
            <a:endParaRPr lang="en-GB" dirty="0" smtClean="0"/>
          </a:p>
          <a:p>
            <a:endParaRPr lang="en-GB" dirty="0">
              <a:solidFill>
                <a:srgbClr val="FF0000"/>
              </a:solidFill>
            </a:endParaRPr>
          </a:p>
        </p:txBody>
      </p:sp>
    </p:spTree>
    <p:extLst>
      <p:ext uri="{BB962C8B-B14F-4D97-AF65-F5344CB8AC3E}">
        <p14:creationId xmlns:p14="http://schemas.microsoft.com/office/powerpoint/2010/main" val="40526561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Motivation</a:t>
            </a:r>
            <a:endParaRPr lang="en-GB" b="1" dirty="0"/>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33265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What is motivation?</a:t>
            </a:r>
            <a:endParaRPr lang="en-GB" b="1" dirty="0">
              <a:solidFill>
                <a:schemeClr val="accent5">
                  <a:lumMod val="50000"/>
                </a:schemeClr>
              </a:solidFill>
            </a:endParaRPr>
          </a:p>
        </p:txBody>
      </p:sp>
      <p:pic>
        <p:nvPicPr>
          <p:cNvPr id="5" name="Picture 4"/>
          <p:cNvPicPr>
            <a:picLocks noChangeAspect="1"/>
          </p:cNvPicPr>
          <p:nvPr/>
        </p:nvPicPr>
        <p:blipFill>
          <a:blip r:embed="rId2"/>
          <a:stretch>
            <a:fillRect/>
          </a:stretch>
        </p:blipFill>
        <p:spPr>
          <a:xfrm>
            <a:off x="1798079" y="1472014"/>
            <a:ext cx="5547841" cy="3913971"/>
          </a:xfrm>
          <a:prstGeom prst="rect">
            <a:avLst/>
          </a:prstGeom>
        </p:spPr>
      </p:pic>
    </p:spTree>
    <p:extLst>
      <p:ext uri="{BB962C8B-B14F-4D97-AF65-F5344CB8AC3E}">
        <p14:creationId xmlns:p14="http://schemas.microsoft.com/office/powerpoint/2010/main" val="3016675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483" y="245726"/>
            <a:ext cx="8229600" cy="1143000"/>
          </a:xfrm>
        </p:spPr>
        <p:txBody>
          <a:bodyPr/>
          <a:lstStyle/>
          <a:p>
            <a:r>
              <a:rPr lang="en-GB" b="1" dirty="0" smtClean="0">
                <a:solidFill>
                  <a:schemeClr val="accent5">
                    <a:lumMod val="50000"/>
                  </a:schemeClr>
                </a:solidFill>
              </a:rPr>
              <a:t>Motivation defined</a:t>
            </a:r>
            <a:endParaRPr lang="en-GB" b="1" dirty="0">
              <a:solidFill>
                <a:schemeClr val="accent5">
                  <a:lumMod val="50000"/>
                </a:schemeClr>
              </a:solidFill>
            </a:endParaRPr>
          </a:p>
        </p:txBody>
      </p:sp>
      <p:pic>
        <p:nvPicPr>
          <p:cNvPr id="5" name="Picture 4"/>
          <p:cNvPicPr>
            <a:picLocks noChangeAspect="1"/>
          </p:cNvPicPr>
          <p:nvPr/>
        </p:nvPicPr>
        <p:blipFill>
          <a:blip r:embed="rId2"/>
          <a:stretch>
            <a:fillRect/>
          </a:stretch>
        </p:blipFill>
        <p:spPr>
          <a:xfrm>
            <a:off x="5364088" y="1969962"/>
            <a:ext cx="4428492" cy="2952328"/>
          </a:xfrm>
          <a:prstGeom prst="rect">
            <a:avLst/>
          </a:prstGeom>
        </p:spPr>
      </p:pic>
      <p:sp>
        <p:nvSpPr>
          <p:cNvPr id="4" name="Rectangle 3"/>
          <p:cNvSpPr txBox="1">
            <a:spLocks noChangeArrowheads="1"/>
          </p:cNvSpPr>
          <p:nvPr/>
        </p:nvSpPr>
        <p:spPr bwMode="auto">
          <a:xfrm>
            <a:off x="251520" y="1388726"/>
            <a:ext cx="648072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SzPct val="89000"/>
              <a:buFont typeface="Monotype Sorts" pitchFamily="2" charset="2"/>
              <a:buChar char="4"/>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Char char="–"/>
              <a:defRPr sz="2800">
                <a:solidFill>
                  <a:schemeClr val="tx1"/>
                </a:solidFill>
                <a:latin typeface="+mn-lt"/>
              </a:defRPr>
            </a:lvl2pPr>
            <a:lvl3pPr marL="1143000" indent="-228600" algn="l" rtl="0" eaLnBrk="0" fontAlgn="base" hangingPunct="0">
              <a:spcBef>
                <a:spcPct val="20000"/>
              </a:spcBef>
              <a:spcAft>
                <a:spcPct val="0"/>
              </a:spcAft>
              <a:buClr>
                <a:schemeClr val="accent1"/>
              </a:buClr>
              <a:buChar char="•"/>
              <a:defRPr sz="24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Char char="»"/>
              <a:defRPr sz="2000">
                <a:solidFill>
                  <a:schemeClr val="tx1"/>
                </a:solidFill>
                <a:latin typeface="+mn-lt"/>
              </a:defRPr>
            </a:lvl5pPr>
            <a:lvl6pPr marL="2514600" indent="-228600" algn="l" rtl="0" eaLnBrk="0" fontAlgn="base" hangingPunct="0">
              <a:spcBef>
                <a:spcPct val="20000"/>
              </a:spcBef>
              <a:spcAft>
                <a:spcPct val="0"/>
              </a:spcAft>
              <a:buClr>
                <a:schemeClr val="accent1"/>
              </a:buClr>
              <a:buChar char="»"/>
              <a:defRPr sz="2000">
                <a:solidFill>
                  <a:schemeClr val="tx1"/>
                </a:solidFill>
                <a:latin typeface="+mn-lt"/>
              </a:defRPr>
            </a:lvl6pPr>
            <a:lvl7pPr marL="2971800" indent="-228600" algn="l" rtl="0" eaLnBrk="0" fontAlgn="base" hangingPunct="0">
              <a:spcBef>
                <a:spcPct val="20000"/>
              </a:spcBef>
              <a:spcAft>
                <a:spcPct val="0"/>
              </a:spcAft>
              <a:buClr>
                <a:schemeClr val="accent1"/>
              </a:buClr>
              <a:buChar char="»"/>
              <a:defRPr sz="2000">
                <a:solidFill>
                  <a:schemeClr val="tx1"/>
                </a:solidFill>
                <a:latin typeface="+mn-lt"/>
              </a:defRPr>
            </a:lvl7pPr>
            <a:lvl8pPr marL="3429000" indent="-228600" algn="l" rtl="0" eaLnBrk="0" fontAlgn="base" hangingPunct="0">
              <a:spcBef>
                <a:spcPct val="20000"/>
              </a:spcBef>
              <a:spcAft>
                <a:spcPct val="0"/>
              </a:spcAft>
              <a:buClr>
                <a:schemeClr val="accent1"/>
              </a:buClr>
              <a:buChar char="»"/>
              <a:defRPr sz="2000">
                <a:solidFill>
                  <a:schemeClr val="tx1"/>
                </a:solidFill>
                <a:latin typeface="+mn-lt"/>
              </a:defRPr>
            </a:lvl8pPr>
            <a:lvl9pPr marL="3886200" indent="-228600" algn="l" rtl="0" eaLnBrk="0" fontAlgn="base" hangingPunct="0">
              <a:spcBef>
                <a:spcPct val="20000"/>
              </a:spcBef>
              <a:spcAft>
                <a:spcPct val="0"/>
              </a:spcAft>
              <a:buClr>
                <a:schemeClr val="accent1"/>
              </a:buClr>
              <a:buChar char="»"/>
              <a:defRPr sz="2000">
                <a:solidFill>
                  <a:schemeClr val="tx1"/>
                </a:solidFill>
                <a:latin typeface="+mn-lt"/>
              </a:defRPr>
            </a:lvl9pPr>
          </a:lstStyle>
          <a:p>
            <a:pPr marL="457200" marR="0" lvl="1" indent="0" algn="l" defTabSz="914400" rtl="0" eaLnBrk="0" fontAlgn="base" latinLnBrk="0" hangingPunct="0">
              <a:lnSpc>
                <a:spcPct val="100000"/>
              </a:lnSpc>
              <a:spcBef>
                <a:spcPct val="20000"/>
              </a:spcBef>
              <a:spcAft>
                <a:spcPct val="0"/>
              </a:spcAft>
              <a:buClr>
                <a:schemeClr val="accent5">
                  <a:lumMod val="50000"/>
                </a:schemeClr>
              </a:buClr>
              <a:buSzPct val="90000"/>
              <a:buNone/>
              <a:tabLst/>
              <a:defRPr/>
            </a:pPr>
            <a:endParaRPr kumimoji="0" lang="en-US" altLang="en-US" b="0" i="0" u="none" strike="noStrike" kern="0" cap="none" spc="0" normalizeH="0" baseline="0" noProof="0" dirty="0" smtClean="0">
              <a:ln>
                <a:noFill/>
              </a:ln>
              <a:solidFill>
                <a:srgbClr val="402000"/>
              </a:solidFill>
              <a:effectLst/>
              <a:uLnTx/>
              <a:uFillTx/>
              <a:latin typeface="Verdana" panose="020B0604030504040204" pitchFamily="34" charset="0"/>
              <a:ea typeface="Verdana" panose="020B0604030504040204" pitchFamily="34" charset="0"/>
              <a:cs typeface="Verdana" panose="020B0604030504040204" pitchFamily="34" charset="0"/>
            </a:endParaRPr>
          </a:p>
          <a:p>
            <a:pPr marL="457200" marR="0" lvl="1" indent="0" algn="l" defTabSz="914400" rtl="0" eaLnBrk="0" fontAlgn="base" latinLnBrk="0" hangingPunct="0">
              <a:lnSpc>
                <a:spcPct val="100000"/>
              </a:lnSpc>
              <a:spcBef>
                <a:spcPct val="20000"/>
              </a:spcBef>
              <a:spcAft>
                <a:spcPct val="0"/>
              </a:spcAft>
              <a:buClr>
                <a:schemeClr val="accent5">
                  <a:lumMod val="50000"/>
                </a:schemeClr>
              </a:buClr>
              <a:buSzPct val="90000"/>
              <a:buNone/>
              <a:tabLst/>
              <a:defRPr/>
            </a:pPr>
            <a:r>
              <a:rPr kumimoji="0" lang="en-US" altLang="en-US" b="0" i="0" u="none" strike="noStrike" kern="0" cap="none" spc="0" normalizeH="0" baseline="0" noProof="0" dirty="0" smtClean="0">
                <a:ln>
                  <a:noFill/>
                </a:ln>
                <a:solidFill>
                  <a:srgbClr val="402000"/>
                </a:solidFill>
                <a:effectLst/>
                <a:uLnTx/>
                <a:uFillTx/>
                <a:latin typeface="Verdana" panose="020B0604030504040204" pitchFamily="34" charset="0"/>
                <a:ea typeface="Verdana" panose="020B0604030504040204" pitchFamily="34" charset="0"/>
                <a:cs typeface="Verdana" panose="020B0604030504040204" pitchFamily="34" charset="0"/>
              </a:rPr>
              <a:t>Motivation—the forces within the individual that account for the level, direction, and persistence of effort expended at work.</a:t>
            </a:r>
          </a:p>
        </p:txBody>
      </p:sp>
    </p:spTree>
    <p:extLst>
      <p:ext uri="{BB962C8B-B14F-4D97-AF65-F5344CB8AC3E}">
        <p14:creationId xmlns:p14="http://schemas.microsoft.com/office/powerpoint/2010/main" val="325862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dissolv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4" grpId="1"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Definitions of motivation</a:t>
            </a:r>
            <a:endParaRPr lang="en-GB" b="1" dirty="0">
              <a:solidFill>
                <a:schemeClr val="accent5">
                  <a:lumMod val="50000"/>
                </a:schemeClr>
              </a:solidFill>
            </a:endParaRPr>
          </a:p>
        </p:txBody>
      </p:sp>
      <p:sp>
        <p:nvSpPr>
          <p:cNvPr id="3" name="Content Placeholder 2"/>
          <p:cNvSpPr>
            <a:spLocks noGrp="1"/>
          </p:cNvSpPr>
          <p:nvPr>
            <p:ph idx="1"/>
          </p:nvPr>
        </p:nvSpPr>
        <p:spPr/>
        <p:txBody>
          <a:bodyPr>
            <a:normAutofit lnSpcReduction="10000"/>
          </a:bodyPr>
          <a:lstStyle/>
          <a:p>
            <a:pPr marL="0" indent="0">
              <a:buNone/>
            </a:pPr>
            <a:r>
              <a:rPr lang="en-GB" dirty="0" smtClean="0"/>
              <a:t>“Motivation </a:t>
            </a:r>
            <a:r>
              <a:rPr lang="en-GB" dirty="0"/>
              <a:t>is the creation of working environments and incentives that enable people to perform to the best of their ability. The aim of motivation is to engage people with the work they are doing, in order to achieve the best possible outcomes for individuals and the organisation as a </a:t>
            </a:r>
            <a:r>
              <a:rPr lang="en-GB" dirty="0" smtClean="0"/>
              <a:t>whole.”</a:t>
            </a:r>
          </a:p>
          <a:p>
            <a:pPr marL="0" indent="0">
              <a:buNone/>
            </a:pPr>
            <a:r>
              <a:rPr lang="en-GB" dirty="0" smtClean="0"/>
              <a:t>CMI (2015)</a:t>
            </a:r>
            <a:endParaRPr lang="en-GB" dirty="0"/>
          </a:p>
        </p:txBody>
      </p:sp>
    </p:spTree>
    <p:extLst>
      <p:ext uri="{BB962C8B-B14F-4D97-AF65-F5344CB8AC3E}">
        <p14:creationId xmlns:p14="http://schemas.microsoft.com/office/powerpoint/2010/main" val="906470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28785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175201"/>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Motivation</a:t>
            </a:r>
            <a:r>
              <a:rPr lang="en-GB" b="1" dirty="0">
                <a:solidFill>
                  <a:schemeClr val="accent5">
                    <a:lumMod val="50000"/>
                  </a:schemeClr>
                </a:solidFill>
              </a:rPr>
              <a:t> </a:t>
            </a:r>
            <a:r>
              <a:rPr lang="en-GB" b="1" dirty="0" smtClean="0">
                <a:solidFill>
                  <a:schemeClr val="accent5">
                    <a:lumMod val="50000"/>
                  </a:schemeClr>
                </a:solidFill>
              </a:rPr>
              <a:t>and rewards</a:t>
            </a:r>
            <a:endParaRPr lang="en-GB" b="1" dirty="0">
              <a:solidFill>
                <a:schemeClr val="accent5">
                  <a:lumMod val="50000"/>
                </a:schemeClr>
              </a:solidFill>
            </a:endParaRPr>
          </a:p>
        </p:txBody>
      </p:sp>
      <p:pic>
        <p:nvPicPr>
          <p:cNvPr id="6" name="Picture 5"/>
          <p:cNvPicPr>
            <a:picLocks noChangeAspect="1"/>
          </p:cNvPicPr>
          <p:nvPr/>
        </p:nvPicPr>
        <p:blipFill>
          <a:blip r:embed="rId3"/>
          <a:stretch>
            <a:fillRect/>
          </a:stretch>
        </p:blipFill>
        <p:spPr>
          <a:xfrm>
            <a:off x="6228184" y="2348880"/>
            <a:ext cx="3034156" cy="3240360"/>
          </a:xfrm>
          <a:prstGeom prst="rect">
            <a:avLst/>
          </a:prstGeom>
        </p:spPr>
      </p:pic>
      <p:sp>
        <p:nvSpPr>
          <p:cNvPr id="5" name="Rectangle 4"/>
          <p:cNvSpPr/>
          <p:nvPr/>
        </p:nvSpPr>
        <p:spPr>
          <a:xfrm>
            <a:off x="-108520" y="2132856"/>
            <a:ext cx="7020272" cy="2763834"/>
          </a:xfrm>
          <a:prstGeom prst="rect">
            <a:avLst/>
          </a:prstGeom>
        </p:spPr>
        <p:txBody>
          <a:bodyPr wrap="square">
            <a:spAutoFit/>
          </a:bodyPr>
          <a:lstStyle/>
          <a:p>
            <a:pPr marL="914400" lvl="1" indent="-457200" eaLnBrk="0" fontAlgn="base" hangingPunct="0">
              <a:spcBef>
                <a:spcPct val="20000"/>
              </a:spcBef>
              <a:spcAft>
                <a:spcPct val="0"/>
              </a:spcAft>
              <a:buClr>
                <a:schemeClr val="accent5">
                  <a:lumMod val="50000"/>
                </a:schemeClr>
              </a:buClr>
              <a:buFont typeface="Wingdings" panose="05000000000000000000" pitchFamily="2" charset="2"/>
              <a:buChar char="ü"/>
              <a:defRPr/>
            </a:pPr>
            <a:r>
              <a:rPr lang="en-US" altLang="en-US" sz="2800" b="1" kern="0" dirty="0" smtClean="0">
                <a:solidFill>
                  <a:srgbClr val="402000"/>
                </a:solidFill>
                <a:latin typeface="Verdana" panose="020B0604030504040204" pitchFamily="34" charset="0"/>
                <a:ea typeface="Verdana" panose="020B0604030504040204" pitchFamily="34" charset="0"/>
                <a:cs typeface="Verdana" panose="020B0604030504040204" pitchFamily="34" charset="0"/>
              </a:rPr>
              <a:t>Extrinsic</a:t>
            </a:r>
            <a:r>
              <a:rPr lang="en-US" altLang="en-US" sz="2800" kern="0" dirty="0" smtClean="0">
                <a:solidFill>
                  <a:srgbClr val="402000"/>
                </a:solidFill>
                <a:latin typeface="Verdana" panose="020B0604030504040204" pitchFamily="34" charset="0"/>
                <a:ea typeface="Verdana" panose="020B0604030504040204" pitchFamily="34" charset="0"/>
                <a:cs typeface="Verdana" panose="020B0604030504040204" pitchFamily="34" charset="0"/>
              </a:rPr>
              <a:t> </a:t>
            </a:r>
            <a:r>
              <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rPr>
              <a:t>rewards—valued outcomes given to someone by another person.</a:t>
            </a:r>
          </a:p>
          <a:p>
            <a:pPr marL="914400" lvl="1" indent="-457200" eaLnBrk="0" fontAlgn="base" hangingPunct="0">
              <a:spcBef>
                <a:spcPct val="20000"/>
              </a:spcBef>
              <a:spcAft>
                <a:spcPct val="0"/>
              </a:spcAft>
              <a:buClr>
                <a:schemeClr val="accent5">
                  <a:lumMod val="50000"/>
                </a:schemeClr>
              </a:buClr>
              <a:buFont typeface="Wingdings" panose="05000000000000000000" pitchFamily="2" charset="2"/>
              <a:buChar char="ü"/>
              <a:defRPr/>
            </a:pPr>
            <a:r>
              <a:rPr lang="en-US" altLang="en-US" sz="2800" b="1" kern="0" dirty="0">
                <a:solidFill>
                  <a:srgbClr val="402000"/>
                </a:solidFill>
                <a:latin typeface="Verdana" panose="020B0604030504040204" pitchFamily="34" charset="0"/>
                <a:ea typeface="Verdana" panose="020B0604030504040204" pitchFamily="34" charset="0"/>
                <a:cs typeface="Verdana" panose="020B0604030504040204" pitchFamily="34" charset="0"/>
              </a:rPr>
              <a:t>Intrinsic</a:t>
            </a:r>
            <a:r>
              <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rPr>
              <a:t> rewards—valued outcomes that occur naturally as a person works on a task.</a:t>
            </a:r>
          </a:p>
        </p:txBody>
      </p:sp>
      <p:sp>
        <p:nvSpPr>
          <p:cNvPr id="7" name="TextBox 6"/>
          <p:cNvSpPr txBox="1"/>
          <p:nvPr/>
        </p:nvSpPr>
        <p:spPr>
          <a:xfrm>
            <a:off x="-141137" y="1070737"/>
            <a:ext cx="8456997" cy="954107"/>
          </a:xfrm>
          <a:prstGeom prst="rect">
            <a:avLst/>
          </a:prstGeom>
          <a:noFill/>
        </p:spPr>
        <p:txBody>
          <a:bodyPr wrap="square" rtlCol="0">
            <a:spAutoFit/>
          </a:bodyPr>
          <a:lstStyle/>
          <a:p>
            <a:pPr lvl="1" eaLnBrk="0" fontAlgn="base" hangingPunct="0">
              <a:spcBef>
                <a:spcPct val="20000"/>
              </a:spcBef>
              <a:spcAft>
                <a:spcPct val="0"/>
              </a:spcAft>
              <a:buClr>
                <a:srgbClr val="4BACC6">
                  <a:lumMod val="50000"/>
                </a:srgbClr>
              </a:buClr>
              <a:defRPr/>
            </a:pPr>
            <a:r>
              <a:rPr lang="en-US" altLang="en-US" sz="2800" b="1" kern="0" dirty="0">
                <a:solidFill>
                  <a:srgbClr val="4BACC6">
                    <a:lumMod val="50000"/>
                  </a:srgbClr>
                </a:solidFill>
                <a:latin typeface="Verdana" panose="020B0604030504040204" pitchFamily="34" charset="0"/>
                <a:ea typeface="Verdana" panose="020B0604030504040204" pitchFamily="34" charset="0"/>
                <a:cs typeface="Verdana" panose="020B0604030504040204" pitchFamily="34" charset="0"/>
              </a:rPr>
              <a:t>Reward</a:t>
            </a:r>
            <a:r>
              <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rPr>
              <a:t>—a work outcome of positive value to the individual</a:t>
            </a:r>
          </a:p>
        </p:txBody>
      </p:sp>
    </p:spTree>
    <p:extLst>
      <p:ext uri="{BB962C8B-B14F-4D97-AF65-F5344CB8AC3E}">
        <p14:creationId xmlns:p14="http://schemas.microsoft.com/office/powerpoint/2010/main" val="13348937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3752"/>
            <a:ext cx="8229600" cy="1143000"/>
          </a:xfrm>
        </p:spPr>
        <p:txBody>
          <a:bodyPr/>
          <a:lstStyle/>
          <a:p>
            <a:r>
              <a:rPr lang="en-GB" b="1" dirty="0" smtClean="0">
                <a:solidFill>
                  <a:schemeClr val="accent5">
                    <a:lumMod val="50000"/>
                  </a:schemeClr>
                </a:solidFill>
              </a:rPr>
              <a:t>Types of motivation theories</a:t>
            </a:r>
            <a:endParaRPr lang="en-GB" b="1" dirty="0">
              <a:solidFill>
                <a:schemeClr val="accent5">
                  <a:lumMod val="50000"/>
                </a:schemeClr>
              </a:solidFill>
            </a:endParaRPr>
          </a:p>
        </p:txBody>
      </p:sp>
      <p:sp>
        <p:nvSpPr>
          <p:cNvPr id="3" name="Content Placeholder 2"/>
          <p:cNvSpPr>
            <a:spLocks noGrp="1"/>
          </p:cNvSpPr>
          <p:nvPr>
            <p:ph idx="1"/>
          </p:nvPr>
        </p:nvSpPr>
        <p:spPr>
          <a:xfrm>
            <a:off x="0" y="1340768"/>
            <a:ext cx="8793427" cy="3917032"/>
          </a:xfrm>
        </p:spPr>
        <p:txBody>
          <a:bodyPr>
            <a:noAutofit/>
          </a:bodyPr>
          <a:lstStyle/>
          <a:p>
            <a:pPr lvl="1" eaLnBrk="0" fontAlgn="base" hangingPunct="0">
              <a:spcAft>
                <a:spcPct val="0"/>
              </a:spcAft>
              <a:buClr>
                <a:schemeClr val="accent5">
                  <a:lumMod val="50000"/>
                </a:schemeClr>
              </a:buClr>
              <a:buFont typeface="Wingdings" panose="05000000000000000000" pitchFamily="2" charset="2"/>
              <a:buChar char="ü"/>
            </a:pPr>
            <a:r>
              <a:rPr lang="en-US" altLang="en-US" b="1" kern="0" dirty="0">
                <a:solidFill>
                  <a:srgbClr val="402000"/>
                </a:solidFill>
                <a:latin typeface="Verdana" panose="020B0604030504040204" pitchFamily="34" charset="0"/>
                <a:ea typeface="Verdana" panose="020B0604030504040204" pitchFamily="34" charset="0"/>
                <a:cs typeface="Verdana" panose="020B0604030504040204" pitchFamily="34" charset="0"/>
              </a:rPr>
              <a:t>Content theories</a:t>
            </a:r>
          </a:p>
          <a:p>
            <a:pPr marL="914400" lvl="2" indent="0" eaLnBrk="0" fontAlgn="base" hangingPunct="0">
              <a:spcAft>
                <a:spcPct val="0"/>
              </a:spcAft>
              <a:buClr>
                <a:schemeClr val="accent5">
                  <a:lumMod val="50000"/>
                </a:schemeClr>
              </a:buClr>
              <a:buNone/>
            </a:pPr>
            <a:r>
              <a:rPr lang="en-US" altLang="en-US" sz="2800" kern="0" dirty="0" smtClean="0">
                <a:solidFill>
                  <a:srgbClr val="402000"/>
                </a:solidFill>
                <a:latin typeface="Verdana" panose="020B0604030504040204" pitchFamily="34" charset="0"/>
                <a:ea typeface="Verdana" panose="020B0604030504040204" pitchFamily="34" charset="0"/>
                <a:cs typeface="Verdana" panose="020B0604030504040204" pitchFamily="34" charset="0"/>
              </a:rPr>
              <a:t>How </a:t>
            </a:r>
            <a:r>
              <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rPr>
              <a:t>people with different needs may respond to different work situations.</a:t>
            </a:r>
          </a:p>
          <a:p>
            <a:pPr lvl="1" eaLnBrk="0" fontAlgn="base" hangingPunct="0">
              <a:spcAft>
                <a:spcPct val="0"/>
              </a:spcAft>
              <a:buClr>
                <a:schemeClr val="accent5">
                  <a:lumMod val="50000"/>
                </a:schemeClr>
              </a:buClr>
              <a:buFont typeface="Wingdings" panose="05000000000000000000" pitchFamily="2" charset="2"/>
              <a:buChar char="ü"/>
            </a:pPr>
            <a:r>
              <a:rPr lang="en-US" altLang="en-US" b="1" kern="0" dirty="0">
                <a:solidFill>
                  <a:srgbClr val="402000"/>
                </a:solidFill>
                <a:latin typeface="Verdana" panose="020B0604030504040204" pitchFamily="34" charset="0"/>
                <a:ea typeface="Verdana" panose="020B0604030504040204" pitchFamily="34" charset="0"/>
                <a:cs typeface="Verdana" panose="020B0604030504040204" pitchFamily="34" charset="0"/>
              </a:rPr>
              <a:t>Process theories</a:t>
            </a:r>
          </a:p>
          <a:p>
            <a:pPr marL="914400" lvl="2" indent="0" eaLnBrk="0" fontAlgn="base" hangingPunct="0">
              <a:spcAft>
                <a:spcPct val="0"/>
              </a:spcAft>
              <a:buClr>
                <a:schemeClr val="accent5">
                  <a:lumMod val="50000"/>
                </a:schemeClr>
              </a:buClr>
              <a:buNone/>
            </a:pPr>
            <a:r>
              <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rPr>
              <a:t>How people give meaning to rewards and make decisions on various work-related </a:t>
            </a:r>
            <a:r>
              <a:rPr lang="en-US" altLang="en-US" sz="2800" kern="0" dirty="0" err="1" smtClean="0">
                <a:solidFill>
                  <a:srgbClr val="402000"/>
                </a:solidFill>
                <a:latin typeface="Verdana" panose="020B0604030504040204" pitchFamily="34" charset="0"/>
                <a:ea typeface="Verdana" panose="020B0604030504040204" pitchFamily="34" charset="0"/>
                <a:cs typeface="Verdana" panose="020B0604030504040204" pitchFamily="34" charset="0"/>
              </a:rPr>
              <a:t>behaviours</a:t>
            </a:r>
            <a:r>
              <a:rPr lang="en-US" altLang="en-US" sz="2800" kern="0" dirty="0" smtClean="0">
                <a:solidFill>
                  <a:srgbClr val="402000"/>
                </a:solidFill>
                <a:latin typeface="Verdana" panose="020B0604030504040204" pitchFamily="34" charset="0"/>
                <a:ea typeface="Verdana" panose="020B0604030504040204" pitchFamily="34" charset="0"/>
                <a:cs typeface="Verdana" panose="020B0604030504040204" pitchFamily="34" charset="0"/>
              </a:rPr>
              <a:t>.</a:t>
            </a:r>
            <a:endParaRPr lang="en-US" altLang="en-US" sz="2800" kern="0" dirty="0">
              <a:solidFill>
                <a:srgbClr val="4020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284743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5">
                    <a:lumMod val="50000"/>
                  </a:schemeClr>
                </a:solidFill>
              </a:rPr>
              <a:t>Content theories of motivation</a:t>
            </a:r>
            <a:endParaRPr lang="en-GB" b="1" dirty="0">
              <a:solidFill>
                <a:schemeClr val="accent5">
                  <a:lumMod val="50000"/>
                </a:schemeClr>
              </a:solidFill>
            </a:endParaRPr>
          </a:p>
        </p:txBody>
      </p:sp>
      <p:sp>
        <p:nvSpPr>
          <p:cNvPr id="3" name="Content Placeholder 2"/>
          <p:cNvSpPr>
            <a:spLocks noGrp="1"/>
          </p:cNvSpPr>
          <p:nvPr>
            <p:ph idx="1"/>
          </p:nvPr>
        </p:nvSpPr>
        <p:spPr/>
        <p:txBody>
          <a:bodyPr/>
          <a:lstStyle/>
          <a:p>
            <a:pPr marL="0" indent="0">
              <a:buNone/>
            </a:pPr>
            <a:r>
              <a:rPr lang="en-GB" dirty="0" smtClean="0"/>
              <a:t>The emphasis placed upon </a:t>
            </a:r>
            <a:r>
              <a:rPr lang="en-GB" i="1" dirty="0" smtClean="0"/>
              <a:t>what</a:t>
            </a:r>
            <a:r>
              <a:rPr lang="en-GB" dirty="0" smtClean="0"/>
              <a:t> motivates individuals:</a:t>
            </a:r>
          </a:p>
          <a:p>
            <a:r>
              <a:rPr lang="en-GB" b="1" dirty="0" smtClean="0"/>
              <a:t>Maslow</a:t>
            </a:r>
          </a:p>
          <a:p>
            <a:r>
              <a:rPr lang="en-GB" b="1" dirty="0" err="1" smtClean="0"/>
              <a:t>Alderfer</a:t>
            </a:r>
            <a:endParaRPr lang="en-GB" b="1" dirty="0" smtClean="0"/>
          </a:p>
          <a:p>
            <a:r>
              <a:rPr lang="en-GB" b="1" dirty="0" smtClean="0"/>
              <a:t>Herzberg</a:t>
            </a:r>
          </a:p>
          <a:p>
            <a:r>
              <a:rPr lang="en-GB" b="1" dirty="0" smtClean="0"/>
              <a:t>McClelland</a:t>
            </a:r>
            <a:endParaRPr lang="en-GB" b="1" dirty="0"/>
          </a:p>
        </p:txBody>
      </p:sp>
      <p:pic>
        <p:nvPicPr>
          <p:cNvPr id="4" name="Picture 3"/>
          <p:cNvPicPr>
            <a:picLocks noChangeAspect="1"/>
          </p:cNvPicPr>
          <p:nvPr/>
        </p:nvPicPr>
        <p:blipFill>
          <a:blip r:embed="rId2"/>
          <a:stretch>
            <a:fillRect/>
          </a:stretch>
        </p:blipFill>
        <p:spPr>
          <a:xfrm>
            <a:off x="4139952" y="2492896"/>
            <a:ext cx="4000500" cy="2667000"/>
          </a:xfrm>
          <a:prstGeom prst="rect">
            <a:avLst/>
          </a:prstGeom>
        </p:spPr>
      </p:pic>
    </p:spTree>
    <p:extLst>
      <p:ext uri="{BB962C8B-B14F-4D97-AF65-F5344CB8AC3E}">
        <p14:creationId xmlns:p14="http://schemas.microsoft.com/office/powerpoint/2010/main" val="610606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9552" y="0"/>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Process theories of motivation</a:t>
            </a:r>
            <a:endParaRPr lang="en-GB" b="1" dirty="0">
              <a:solidFill>
                <a:schemeClr val="accent5">
                  <a:lumMod val="50000"/>
                </a:schemeClr>
              </a:solidFill>
            </a:endParaRPr>
          </a:p>
        </p:txBody>
      </p:sp>
      <p:sp>
        <p:nvSpPr>
          <p:cNvPr id="6" name="Rectangle 3"/>
          <p:cNvSpPr txBox="1">
            <a:spLocks noChangeArrowheads="1"/>
          </p:cNvSpPr>
          <p:nvPr/>
        </p:nvSpPr>
        <p:spPr>
          <a:xfrm>
            <a:off x="251520" y="980728"/>
            <a:ext cx="8784976" cy="4114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buClr>
                <a:schemeClr val="accent5">
                  <a:lumMod val="50000"/>
                </a:schemeClr>
              </a:buClr>
              <a:buFont typeface="Wingdings" panose="05000000000000000000" pitchFamily="2" charset="2"/>
              <a:buChar char="ü"/>
            </a:pPr>
            <a:r>
              <a:rPr lang="en-US" altLang="en-US" sz="2800" dirty="0" smtClean="0"/>
              <a:t>Process theories of motivation:</a:t>
            </a:r>
          </a:p>
          <a:p>
            <a:pPr>
              <a:lnSpc>
                <a:spcPct val="90000"/>
              </a:lnSpc>
              <a:buClr>
                <a:schemeClr val="accent5">
                  <a:lumMod val="50000"/>
                </a:schemeClr>
              </a:buClr>
              <a:buFont typeface="Wingdings" panose="05000000000000000000" pitchFamily="2" charset="2"/>
              <a:buChar char="ü"/>
            </a:pPr>
            <a:r>
              <a:rPr lang="en-US" altLang="en-US" sz="2800" dirty="0" smtClean="0"/>
              <a:t>How and why people make choices to work hard/or not</a:t>
            </a:r>
          </a:p>
          <a:p>
            <a:pPr lvl="1">
              <a:lnSpc>
                <a:spcPct val="90000"/>
              </a:lnSpc>
            </a:pPr>
            <a:r>
              <a:rPr lang="en-US" altLang="en-US" dirty="0" smtClean="0"/>
              <a:t>Choices are based on:</a:t>
            </a:r>
          </a:p>
          <a:p>
            <a:pPr lvl="2">
              <a:lnSpc>
                <a:spcPct val="90000"/>
              </a:lnSpc>
            </a:pPr>
            <a:r>
              <a:rPr lang="en-US" altLang="en-US" sz="2800" dirty="0" smtClean="0"/>
              <a:t>Individual preferences, available rewards and possible work outcomes</a:t>
            </a:r>
          </a:p>
          <a:p>
            <a:pPr>
              <a:lnSpc>
                <a:spcPct val="90000"/>
              </a:lnSpc>
              <a:buClr>
                <a:schemeClr val="accent5">
                  <a:lumMod val="50000"/>
                </a:schemeClr>
              </a:buClr>
              <a:buFont typeface="Wingdings" panose="05000000000000000000" pitchFamily="2" charset="2"/>
              <a:buChar char="ü"/>
            </a:pPr>
            <a:r>
              <a:rPr lang="en-US" altLang="en-US" sz="2800" dirty="0" smtClean="0"/>
              <a:t>Types of process theories:</a:t>
            </a:r>
          </a:p>
          <a:p>
            <a:pPr lvl="1">
              <a:lnSpc>
                <a:spcPct val="90000"/>
              </a:lnSpc>
            </a:pPr>
            <a:r>
              <a:rPr lang="en-US" altLang="en-US" b="1" dirty="0" smtClean="0"/>
              <a:t>Adams’</a:t>
            </a:r>
            <a:r>
              <a:rPr lang="en-US" altLang="en-US" dirty="0" smtClean="0"/>
              <a:t> Equity theory</a:t>
            </a:r>
          </a:p>
          <a:p>
            <a:pPr lvl="1">
              <a:lnSpc>
                <a:spcPct val="90000"/>
              </a:lnSpc>
            </a:pPr>
            <a:r>
              <a:rPr lang="en-US" altLang="en-US" b="1" dirty="0" smtClean="0"/>
              <a:t>Vroom’s</a:t>
            </a:r>
            <a:r>
              <a:rPr lang="en-US" altLang="en-US" dirty="0" smtClean="0"/>
              <a:t> Expectancy theory</a:t>
            </a:r>
          </a:p>
          <a:p>
            <a:pPr lvl="1">
              <a:lnSpc>
                <a:spcPct val="90000"/>
              </a:lnSpc>
            </a:pPr>
            <a:r>
              <a:rPr lang="en-US" altLang="en-US" b="1" dirty="0" smtClean="0"/>
              <a:t>Locke’s</a:t>
            </a:r>
            <a:r>
              <a:rPr lang="en-US" altLang="en-US" dirty="0" smtClean="0"/>
              <a:t> Goal-setting theory</a:t>
            </a:r>
          </a:p>
        </p:txBody>
      </p:sp>
    </p:spTree>
    <p:extLst>
      <p:ext uri="{BB962C8B-B14F-4D97-AF65-F5344CB8AC3E}">
        <p14:creationId xmlns:p14="http://schemas.microsoft.com/office/powerpoint/2010/main" val="31950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dissolve">
                                      <p:cBhvr>
                                        <p:cTn id="15" dur="500"/>
                                        <p:tgtEl>
                                          <p:spTgt spid="6">
                                            <p:txEl>
                                              <p:pRg st="2" end="2"/>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dissolve">
                                      <p:cBhvr>
                                        <p:cTn id="18" dur="500"/>
                                        <p:tgtEl>
                                          <p:spTgt spid="6">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dissolve">
                                      <p:cBhvr>
                                        <p:cTn id="23" dur="500"/>
                                        <p:tgtEl>
                                          <p:spTgt spid="6">
                                            <p:txEl>
                                              <p:pRg st="4" end="4"/>
                                            </p:txEl>
                                          </p:spTgt>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dissolve">
                                      <p:cBhvr>
                                        <p:cTn id="26" dur="500"/>
                                        <p:tgtEl>
                                          <p:spTgt spid="6">
                                            <p:txEl>
                                              <p:pRg st="5" end="5"/>
                                            </p:txEl>
                                          </p:spTgt>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6">
                                            <p:txEl>
                                              <p:pRg st="6" end="6"/>
                                            </p:txEl>
                                          </p:spTgt>
                                        </p:tgtEl>
                                        <p:attrNameLst>
                                          <p:attrName>style.visibility</p:attrName>
                                        </p:attrNameLst>
                                      </p:cBhvr>
                                      <p:to>
                                        <p:strVal val="visible"/>
                                      </p:to>
                                    </p:set>
                                    <p:animEffect transition="in" filter="dissolve">
                                      <p:cBhvr>
                                        <p:cTn id="29" dur="500"/>
                                        <p:tgtEl>
                                          <p:spTgt spid="6">
                                            <p:txEl>
                                              <p:pRg st="6" end="6"/>
                                            </p:txEl>
                                          </p:spTgt>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dissolve">
                                      <p:cBhvr>
                                        <p:cTn id="3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5">
                    <a:lumMod val="50000"/>
                  </a:schemeClr>
                </a:solidFill>
              </a:rPr>
              <a:t>Timeline of Motivation Theorists</a:t>
            </a:r>
            <a:endParaRPr lang="en-GB" b="1" dirty="0">
              <a:solidFill>
                <a:schemeClr val="accent5">
                  <a:lumMod val="50000"/>
                </a:schemeClr>
              </a:solidFill>
            </a:endParaRPr>
          </a:p>
        </p:txBody>
      </p:sp>
      <p:pic>
        <p:nvPicPr>
          <p:cNvPr id="4" name="Picture 3"/>
          <p:cNvPicPr>
            <a:picLocks noChangeAspect="1"/>
          </p:cNvPicPr>
          <p:nvPr/>
        </p:nvPicPr>
        <p:blipFill>
          <a:blip r:embed="rId2"/>
          <a:stretch>
            <a:fillRect/>
          </a:stretch>
        </p:blipFill>
        <p:spPr>
          <a:xfrm>
            <a:off x="457200" y="1628800"/>
            <a:ext cx="855141" cy="1278285"/>
          </a:xfrm>
          <a:prstGeom prst="rect">
            <a:avLst/>
          </a:prstGeom>
        </p:spPr>
      </p:pic>
      <p:pic>
        <p:nvPicPr>
          <p:cNvPr id="5" name="Picture 4"/>
          <p:cNvPicPr>
            <a:picLocks noChangeAspect="1"/>
          </p:cNvPicPr>
          <p:nvPr/>
        </p:nvPicPr>
        <p:blipFill>
          <a:blip r:embed="rId3"/>
          <a:stretch>
            <a:fillRect/>
          </a:stretch>
        </p:blipFill>
        <p:spPr>
          <a:xfrm>
            <a:off x="1312341" y="3789040"/>
            <a:ext cx="936104" cy="1282335"/>
          </a:xfrm>
          <a:prstGeom prst="rect">
            <a:avLst/>
          </a:prstGeom>
        </p:spPr>
      </p:pic>
      <p:pic>
        <p:nvPicPr>
          <p:cNvPr id="6" name="Picture 5"/>
          <p:cNvPicPr>
            <a:picLocks noChangeAspect="1"/>
          </p:cNvPicPr>
          <p:nvPr/>
        </p:nvPicPr>
        <p:blipFill>
          <a:blip r:embed="rId4"/>
          <a:stretch>
            <a:fillRect/>
          </a:stretch>
        </p:blipFill>
        <p:spPr>
          <a:xfrm>
            <a:off x="2248445" y="1630240"/>
            <a:ext cx="1276845" cy="1276845"/>
          </a:xfrm>
          <a:prstGeom prst="rect">
            <a:avLst/>
          </a:prstGeom>
        </p:spPr>
      </p:pic>
      <p:pic>
        <p:nvPicPr>
          <p:cNvPr id="7" name="Picture 6"/>
          <p:cNvPicPr>
            <a:picLocks noChangeAspect="1"/>
          </p:cNvPicPr>
          <p:nvPr/>
        </p:nvPicPr>
        <p:blipFill>
          <a:blip r:embed="rId5"/>
          <a:stretch>
            <a:fillRect/>
          </a:stretch>
        </p:blipFill>
        <p:spPr>
          <a:xfrm>
            <a:off x="3525290" y="3789040"/>
            <a:ext cx="1060821" cy="1265408"/>
          </a:xfrm>
          <a:prstGeom prst="rect">
            <a:avLst/>
          </a:prstGeom>
        </p:spPr>
      </p:pic>
      <p:pic>
        <p:nvPicPr>
          <p:cNvPr id="8" name="Picture 7"/>
          <p:cNvPicPr>
            <a:picLocks noChangeAspect="1"/>
          </p:cNvPicPr>
          <p:nvPr/>
        </p:nvPicPr>
        <p:blipFill>
          <a:blip r:embed="rId6"/>
          <a:stretch>
            <a:fillRect/>
          </a:stretch>
        </p:blipFill>
        <p:spPr>
          <a:xfrm>
            <a:off x="4586111" y="1628800"/>
            <a:ext cx="733011" cy="1265409"/>
          </a:xfrm>
          <a:prstGeom prst="rect">
            <a:avLst/>
          </a:prstGeom>
        </p:spPr>
      </p:pic>
      <p:pic>
        <p:nvPicPr>
          <p:cNvPr id="9" name="Picture 8"/>
          <p:cNvPicPr>
            <a:picLocks noChangeAspect="1"/>
          </p:cNvPicPr>
          <p:nvPr/>
        </p:nvPicPr>
        <p:blipFill>
          <a:blip r:embed="rId7"/>
          <a:stretch>
            <a:fillRect/>
          </a:stretch>
        </p:blipFill>
        <p:spPr>
          <a:xfrm>
            <a:off x="5319122" y="3789040"/>
            <a:ext cx="877030" cy="1227842"/>
          </a:xfrm>
          <a:prstGeom prst="rect">
            <a:avLst/>
          </a:prstGeom>
        </p:spPr>
      </p:pic>
      <p:pic>
        <p:nvPicPr>
          <p:cNvPr id="10" name="Picture 9"/>
          <p:cNvPicPr>
            <a:picLocks noChangeAspect="1"/>
          </p:cNvPicPr>
          <p:nvPr/>
        </p:nvPicPr>
        <p:blipFill>
          <a:blip r:embed="rId8"/>
          <a:stretch>
            <a:fillRect/>
          </a:stretch>
        </p:blipFill>
        <p:spPr>
          <a:xfrm>
            <a:off x="6196152" y="1628800"/>
            <a:ext cx="1028188" cy="1285235"/>
          </a:xfrm>
          <a:prstGeom prst="rect">
            <a:avLst/>
          </a:prstGeom>
        </p:spPr>
      </p:pic>
      <p:pic>
        <p:nvPicPr>
          <p:cNvPr id="11" name="Picture 10"/>
          <p:cNvPicPr>
            <a:picLocks noChangeAspect="1"/>
          </p:cNvPicPr>
          <p:nvPr/>
        </p:nvPicPr>
        <p:blipFill>
          <a:blip r:embed="rId9"/>
          <a:stretch>
            <a:fillRect/>
          </a:stretch>
        </p:blipFill>
        <p:spPr>
          <a:xfrm>
            <a:off x="7224340" y="3783090"/>
            <a:ext cx="798257" cy="1197386"/>
          </a:xfrm>
          <a:prstGeom prst="rect">
            <a:avLst/>
          </a:prstGeom>
        </p:spPr>
      </p:pic>
      <p:sp>
        <p:nvSpPr>
          <p:cNvPr id="12" name="Striped Right Arrow 11"/>
          <p:cNvSpPr/>
          <p:nvPr/>
        </p:nvSpPr>
        <p:spPr>
          <a:xfrm>
            <a:off x="457200" y="3284984"/>
            <a:ext cx="8229600" cy="14401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Up Arrow 12"/>
          <p:cNvSpPr/>
          <p:nvPr/>
        </p:nvSpPr>
        <p:spPr>
          <a:xfrm>
            <a:off x="1149532" y="2948217"/>
            <a:ext cx="162810" cy="34964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10"/>
          <a:stretch>
            <a:fillRect/>
          </a:stretch>
        </p:blipFill>
        <p:spPr>
          <a:xfrm>
            <a:off x="3275857" y="2948795"/>
            <a:ext cx="249434" cy="384081"/>
          </a:xfrm>
          <a:prstGeom prst="rect">
            <a:avLst/>
          </a:prstGeom>
        </p:spPr>
      </p:pic>
      <p:pic>
        <p:nvPicPr>
          <p:cNvPr id="15" name="Picture 14"/>
          <p:cNvPicPr>
            <a:picLocks noChangeAspect="1"/>
          </p:cNvPicPr>
          <p:nvPr/>
        </p:nvPicPr>
        <p:blipFill>
          <a:blip r:embed="rId10"/>
          <a:stretch>
            <a:fillRect/>
          </a:stretch>
        </p:blipFill>
        <p:spPr>
          <a:xfrm>
            <a:off x="5076057" y="2930997"/>
            <a:ext cx="243066" cy="384081"/>
          </a:xfrm>
          <a:prstGeom prst="rect">
            <a:avLst/>
          </a:prstGeom>
        </p:spPr>
      </p:pic>
      <p:pic>
        <p:nvPicPr>
          <p:cNvPr id="16" name="Picture 15"/>
          <p:cNvPicPr>
            <a:picLocks noChangeAspect="1"/>
          </p:cNvPicPr>
          <p:nvPr/>
        </p:nvPicPr>
        <p:blipFill>
          <a:blip r:embed="rId10"/>
          <a:stretch>
            <a:fillRect/>
          </a:stretch>
        </p:blipFill>
        <p:spPr>
          <a:xfrm>
            <a:off x="6948265" y="2930899"/>
            <a:ext cx="200730" cy="384081"/>
          </a:xfrm>
          <a:prstGeom prst="rect">
            <a:avLst/>
          </a:prstGeom>
        </p:spPr>
      </p:pic>
      <p:pic>
        <p:nvPicPr>
          <p:cNvPr id="18" name="Picture 17"/>
          <p:cNvPicPr>
            <a:picLocks noChangeAspect="1"/>
          </p:cNvPicPr>
          <p:nvPr/>
        </p:nvPicPr>
        <p:blipFill>
          <a:blip r:embed="rId11"/>
          <a:stretch>
            <a:fillRect/>
          </a:stretch>
        </p:blipFill>
        <p:spPr>
          <a:xfrm flipV="1">
            <a:off x="1979712" y="3403037"/>
            <a:ext cx="216024" cy="379950"/>
          </a:xfrm>
          <a:prstGeom prst="rect">
            <a:avLst/>
          </a:prstGeom>
        </p:spPr>
      </p:pic>
      <p:pic>
        <p:nvPicPr>
          <p:cNvPr id="19" name="Picture 18"/>
          <p:cNvPicPr>
            <a:picLocks noChangeAspect="1"/>
          </p:cNvPicPr>
          <p:nvPr/>
        </p:nvPicPr>
        <p:blipFill>
          <a:blip r:embed="rId12"/>
          <a:stretch>
            <a:fillRect/>
          </a:stretch>
        </p:blipFill>
        <p:spPr>
          <a:xfrm>
            <a:off x="4282078" y="3387990"/>
            <a:ext cx="213378" cy="384081"/>
          </a:xfrm>
          <a:prstGeom prst="rect">
            <a:avLst/>
          </a:prstGeom>
        </p:spPr>
      </p:pic>
      <p:pic>
        <p:nvPicPr>
          <p:cNvPr id="20" name="Picture 19"/>
          <p:cNvPicPr>
            <a:picLocks noChangeAspect="1"/>
          </p:cNvPicPr>
          <p:nvPr/>
        </p:nvPicPr>
        <p:blipFill>
          <a:blip r:embed="rId12"/>
          <a:stretch>
            <a:fillRect/>
          </a:stretch>
        </p:blipFill>
        <p:spPr>
          <a:xfrm>
            <a:off x="5895145" y="3403037"/>
            <a:ext cx="213378" cy="384081"/>
          </a:xfrm>
          <a:prstGeom prst="rect">
            <a:avLst/>
          </a:prstGeom>
        </p:spPr>
      </p:pic>
      <p:pic>
        <p:nvPicPr>
          <p:cNvPr id="21" name="Picture 20"/>
          <p:cNvPicPr>
            <a:picLocks noChangeAspect="1"/>
          </p:cNvPicPr>
          <p:nvPr/>
        </p:nvPicPr>
        <p:blipFill>
          <a:blip r:embed="rId12"/>
          <a:stretch>
            <a:fillRect/>
          </a:stretch>
        </p:blipFill>
        <p:spPr>
          <a:xfrm>
            <a:off x="7809219" y="3413953"/>
            <a:ext cx="213378" cy="384081"/>
          </a:xfrm>
          <a:prstGeom prst="rect">
            <a:avLst/>
          </a:prstGeom>
        </p:spPr>
      </p:pic>
      <p:sp>
        <p:nvSpPr>
          <p:cNvPr id="22" name="TextBox 21"/>
          <p:cNvSpPr txBox="1"/>
          <p:nvPr/>
        </p:nvSpPr>
        <p:spPr>
          <a:xfrm>
            <a:off x="350570" y="2948217"/>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1911</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23" name="TextBox 22"/>
          <p:cNvSpPr txBox="1"/>
          <p:nvPr/>
        </p:nvSpPr>
        <p:spPr>
          <a:xfrm>
            <a:off x="1200350" y="3362387"/>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1932</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25" name="TextBox 24"/>
          <p:cNvSpPr txBox="1"/>
          <p:nvPr/>
        </p:nvSpPr>
        <p:spPr>
          <a:xfrm>
            <a:off x="3404196" y="3413953"/>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1959</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26" name="TextBox 25"/>
          <p:cNvSpPr txBox="1"/>
          <p:nvPr/>
        </p:nvSpPr>
        <p:spPr>
          <a:xfrm>
            <a:off x="2117937" y="2956169"/>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1943</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28" name="TextBox 27"/>
          <p:cNvSpPr txBox="1"/>
          <p:nvPr/>
        </p:nvSpPr>
        <p:spPr>
          <a:xfrm>
            <a:off x="4464583" y="2940215"/>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1960</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29" name="TextBox 28"/>
          <p:cNvSpPr txBox="1"/>
          <p:nvPr/>
        </p:nvSpPr>
        <p:spPr>
          <a:xfrm>
            <a:off x="5186838" y="3461070"/>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1961</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30" name="TextBox 29"/>
          <p:cNvSpPr txBox="1"/>
          <p:nvPr/>
        </p:nvSpPr>
        <p:spPr>
          <a:xfrm>
            <a:off x="6149303" y="2948217"/>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1964</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31" name="TextBox 30"/>
          <p:cNvSpPr txBox="1"/>
          <p:nvPr/>
        </p:nvSpPr>
        <p:spPr>
          <a:xfrm>
            <a:off x="7087077" y="3408346"/>
            <a:ext cx="798962" cy="369332"/>
          </a:xfrm>
          <a:prstGeom prst="rect">
            <a:avLst/>
          </a:prstGeom>
          <a:noFill/>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1968</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32" name="TextBox 31"/>
          <p:cNvSpPr txBox="1"/>
          <p:nvPr/>
        </p:nvSpPr>
        <p:spPr>
          <a:xfrm>
            <a:off x="7224340" y="5064384"/>
            <a:ext cx="948060" cy="369332"/>
          </a:xfrm>
          <a:prstGeom prst="rect">
            <a:avLst/>
          </a:prstGeom>
          <a:noFill/>
        </p:spPr>
        <p:txBody>
          <a:bodyPr wrap="square" rtlCol="0">
            <a:spAutoFit/>
          </a:bodyPr>
          <a:lstStyle/>
          <a:p>
            <a:r>
              <a:rPr lang="en-GB" b="1" dirty="0" smtClean="0">
                <a:solidFill>
                  <a:schemeClr val="accent5">
                    <a:lumMod val="50000"/>
                  </a:schemeClr>
                </a:solidFill>
              </a:rPr>
              <a:t>Locke</a:t>
            </a:r>
            <a:endParaRPr lang="en-GB" b="1" dirty="0">
              <a:solidFill>
                <a:schemeClr val="accent5">
                  <a:lumMod val="50000"/>
                </a:schemeClr>
              </a:solidFill>
            </a:endParaRPr>
          </a:p>
        </p:txBody>
      </p:sp>
      <p:sp>
        <p:nvSpPr>
          <p:cNvPr id="33" name="TextBox 32"/>
          <p:cNvSpPr txBox="1"/>
          <p:nvPr/>
        </p:nvSpPr>
        <p:spPr>
          <a:xfrm>
            <a:off x="6233824" y="1206283"/>
            <a:ext cx="952843" cy="369332"/>
          </a:xfrm>
          <a:prstGeom prst="rect">
            <a:avLst/>
          </a:prstGeom>
          <a:noFill/>
        </p:spPr>
        <p:txBody>
          <a:bodyPr wrap="square" rtlCol="0">
            <a:spAutoFit/>
          </a:bodyPr>
          <a:lstStyle/>
          <a:p>
            <a:r>
              <a:rPr lang="en-GB" b="1" dirty="0" smtClean="0">
                <a:solidFill>
                  <a:schemeClr val="accent5">
                    <a:lumMod val="50000"/>
                  </a:schemeClr>
                </a:solidFill>
              </a:rPr>
              <a:t>Vroom</a:t>
            </a:r>
            <a:endParaRPr lang="en-GB" b="1" dirty="0">
              <a:solidFill>
                <a:schemeClr val="accent5">
                  <a:lumMod val="50000"/>
                </a:schemeClr>
              </a:solidFill>
            </a:endParaRPr>
          </a:p>
        </p:txBody>
      </p:sp>
      <p:sp>
        <p:nvSpPr>
          <p:cNvPr id="34" name="TextBox 33"/>
          <p:cNvSpPr txBox="1"/>
          <p:nvPr/>
        </p:nvSpPr>
        <p:spPr>
          <a:xfrm>
            <a:off x="5076056" y="5064384"/>
            <a:ext cx="1440159" cy="369332"/>
          </a:xfrm>
          <a:prstGeom prst="rect">
            <a:avLst/>
          </a:prstGeom>
          <a:noFill/>
        </p:spPr>
        <p:txBody>
          <a:bodyPr wrap="square" rtlCol="0">
            <a:spAutoFit/>
          </a:bodyPr>
          <a:lstStyle/>
          <a:p>
            <a:r>
              <a:rPr lang="en-GB" b="1" dirty="0" smtClean="0">
                <a:solidFill>
                  <a:schemeClr val="accent5">
                    <a:lumMod val="50000"/>
                  </a:schemeClr>
                </a:solidFill>
              </a:rPr>
              <a:t>McClelland</a:t>
            </a:r>
            <a:endParaRPr lang="en-GB" b="1" dirty="0">
              <a:solidFill>
                <a:schemeClr val="accent5">
                  <a:lumMod val="50000"/>
                </a:schemeClr>
              </a:solidFill>
            </a:endParaRPr>
          </a:p>
        </p:txBody>
      </p:sp>
      <p:sp>
        <p:nvSpPr>
          <p:cNvPr id="36" name="TextBox 35"/>
          <p:cNvSpPr txBox="1"/>
          <p:nvPr/>
        </p:nvSpPr>
        <p:spPr>
          <a:xfrm>
            <a:off x="4282078" y="1196678"/>
            <a:ext cx="1319849" cy="369332"/>
          </a:xfrm>
          <a:prstGeom prst="rect">
            <a:avLst/>
          </a:prstGeom>
          <a:noFill/>
        </p:spPr>
        <p:txBody>
          <a:bodyPr wrap="square" rtlCol="0">
            <a:spAutoFit/>
          </a:bodyPr>
          <a:lstStyle/>
          <a:p>
            <a:r>
              <a:rPr lang="en-GB" b="1" dirty="0" smtClean="0">
                <a:solidFill>
                  <a:schemeClr val="accent5">
                    <a:lumMod val="50000"/>
                  </a:schemeClr>
                </a:solidFill>
              </a:rPr>
              <a:t>McGregor</a:t>
            </a:r>
            <a:endParaRPr lang="en-GB" b="1" dirty="0">
              <a:solidFill>
                <a:schemeClr val="accent5">
                  <a:lumMod val="50000"/>
                </a:schemeClr>
              </a:solidFill>
            </a:endParaRPr>
          </a:p>
        </p:txBody>
      </p:sp>
      <p:sp>
        <p:nvSpPr>
          <p:cNvPr id="37" name="TextBox 36"/>
          <p:cNvSpPr txBox="1"/>
          <p:nvPr/>
        </p:nvSpPr>
        <p:spPr>
          <a:xfrm>
            <a:off x="3525290" y="5056944"/>
            <a:ext cx="1190725" cy="369332"/>
          </a:xfrm>
          <a:prstGeom prst="rect">
            <a:avLst/>
          </a:prstGeom>
          <a:noFill/>
        </p:spPr>
        <p:txBody>
          <a:bodyPr wrap="square" rtlCol="0">
            <a:spAutoFit/>
          </a:bodyPr>
          <a:lstStyle/>
          <a:p>
            <a:r>
              <a:rPr lang="en-GB" b="1" dirty="0" smtClean="0">
                <a:solidFill>
                  <a:schemeClr val="accent5">
                    <a:lumMod val="50000"/>
                  </a:schemeClr>
                </a:solidFill>
              </a:rPr>
              <a:t>Herzberg</a:t>
            </a:r>
            <a:endParaRPr lang="en-GB" b="1" dirty="0">
              <a:solidFill>
                <a:schemeClr val="accent5">
                  <a:lumMod val="50000"/>
                </a:schemeClr>
              </a:solidFill>
            </a:endParaRPr>
          </a:p>
        </p:txBody>
      </p:sp>
      <p:sp>
        <p:nvSpPr>
          <p:cNvPr id="38" name="TextBox 37"/>
          <p:cNvSpPr txBox="1"/>
          <p:nvPr/>
        </p:nvSpPr>
        <p:spPr>
          <a:xfrm>
            <a:off x="2373163" y="1196424"/>
            <a:ext cx="1047484" cy="369332"/>
          </a:xfrm>
          <a:prstGeom prst="rect">
            <a:avLst/>
          </a:prstGeom>
          <a:noFill/>
        </p:spPr>
        <p:txBody>
          <a:bodyPr wrap="square" rtlCol="0">
            <a:spAutoFit/>
          </a:bodyPr>
          <a:lstStyle/>
          <a:p>
            <a:r>
              <a:rPr lang="en-GB" b="1" dirty="0" smtClean="0">
                <a:solidFill>
                  <a:schemeClr val="accent5">
                    <a:lumMod val="50000"/>
                  </a:schemeClr>
                </a:solidFill>
              </a:rPr>
              <a:t>Maslow</a:t>
            </a:r>
            <a:endParaRPr lang="en-GB" b="1" dirty="0">
              <a:solidFill>
                <a:schemeClr val="accent5">
                  <a:lumMod val="50000"/>
                </a:schemeClr>
              </a:solidFill>
            </a:endParaRPr>
          </a:p>
        </p:txBody>
      </p:sp>
      <p:sp>
        <p:nvSpPr>
          <p:cNvPr id="39" name="TextBox 38"/>
          <p:cNvSpPr txBox="1"/>
          <p:nvPr/>
        </p:nvSpPr>
        <p:spPr>
          <a:xfrm>
            <a:off x="1312341" y="5051222"/>
            <a:ext cx="952843" cy="369332"/>
          </a:xfrm>
          <a:prstGeom prst="rect">
            <a:avLst/>
          </a:prstGeom>
          <a:noFill/>
        </p:spPr>
        <p:txBody>
          <a:bodyPr wrap="square" rtlCol="0">
            <a:spAutoFit/>
          </a:bodyPr>
          <a:lstStyle/>
          <a:p>
            <a:r>
              <a:rPr lang="en-GB" dirty="0" smtClean="0"/>
              <a:t> </a:t>
            </a:r>
            <a:r>
              <a:rPr lang="en-GB" b="1" dirty="0" smtClean="0">
                <a:solidFill>
                  <a:schemeClr val="accent5">
                    <a:lumMod val="50000"/>
                  </a:schemeClr>
                </a:solidFill>
              </a:rPr>
              <a:t>Mayo</a:t>
            </a:r>
            <a:endParaRPr lang="en-GB" b="1" dirty="0">
              <a:solidFill>
                <a:schemeClr val="accent5">
                  <a:lumMod val="50000"/>
                </a:schemeClr>
              </a:solidFill>
            </a:endParaRPr>
          </a:p>
        </p:txBody>
      </p:sp>
      <p:sp>
        <p:nvSpPr>
          <p:cNvPr id="40" name="TextBox 39"/>
          <p:cNvSpPr txBox="1"/>
          <p:nvPr/>
        </p:nvSpPr>
        <p:spPr>
          <a:xfrm>
            <a:off x="408348" y="1202147"/>
            <a:ext cx="952843" cy="369332"/>
          </a:xfrm>
          <a:prstGeom prst="rect">
            <a:avLst/>
          </a:prstGeom>
          <a:noFill/>
        </p:spPr>
        <p:txBody>
          <a:bodyPr wrap="square" rtlCol="0">
            <a:spAutoFit/>
          </a:bodyPr>
          <a:lstStyle/>
          <a:p>
            <a:r>
              <a:rPr lang="en-GB" dirty="0" smtClean="0"/>
              <a:t> </a:t>
            </a:r>
            <a:r>
              <a:rPr lang="en-GB" b="1" dirty="0" smtClean="0">
                <a:solidFill>
                  <a:schemeClr val="accent5">
                    <a:lumMod val="50000"/>
                  </a:schemeClr>
                </a:solidFill>
              </a:rPr>
              <a:t>Taylor</a:t>
            </a:r>
            <a:endParaRPr lang="en-GB" b="1" dirty="0">
              <a:solidFill>
                <a:schemeClr val="accent5">
                  <a:lumMod val="50000"/>
                </a:schemeClr>
              </a:solidFill>
            </a:endParaRPr>
          </a:p>
        </p:txBody>
      </p:sp>
    </p:spTree>
    <p:extLst>
      <p:ext uri="{BB962C8B-B14F-4D97-AF65-F5344CB8AC3E}">
        <p14:creationId xmlns:p14="http://schemas.microsoft.com/office/powerpoint/2010/main" val="7148291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Scientific Management</a:t>
            </a:r>
            <a:endParaRPr lang="en-GB" b="1" dirty="0">
              <a:solidFill>
                <a:schemeClr val="accent5">
                  <a:lumMod val="50000"/>
                </a:schemeClr>
              </a:solidFill>
            </a:endParaRPr>
          </a:p>
        </p:txBody>
      </p:sp>
      <p:sp>
        <p:nvSpPr>
          <p:cNvPr id="3" name="Content Placeholder 2"/>
          <p:cNvSpPr>
            <a:spLocks noGrp="1"/>
          </p:cNvSpPr>
          <p:nvPr>
            <p:ph idx="1"/>
          </p:nvPr>
        </p:nvSpPr>
        <p:spPr/>
        <p:txBody>
          <a:bodyPr/>
          <a:lstStyle/>
          <a:p>
            <a:pPr marL="0" indent="0">
              <a:buNone/>
            </a:pPr>
            <a:r>
              <a:rPr lang="en-GB" dirty="0" smtClean="0"/>
              <a:t>Time and motion studies</a:t>
            </a:r>
          </a:p>
          <a:p>
            <a:pPr marL="0" indent="0">
              <a:buNone/>
            </a:pPr>
            <a:endParaRPr lang="en-GB" dirty="0"/>
          </a:p>
          <a:p>
            <a:pPr marL="0" indent="0">
              <a:buNone/>
            </a:pPr>
            <a:r>
              <a:rPr lang="en-GB" dirty="0" smtClean="0"/>
              <a:t>           Written tasks and methods</a:t>
            </a:r>
          </a:p>
          <a:p>
            <a:pPr marL="0" indent="0">
              <a:buNone/>
            </a:pPr>
            <a:endParaRPr lang="en-GB" dirty="0"/>
          </a:p>
          <a:p>
            <a:pPr marL="0" indent="0">
              <a:buNone/>
            </a:pPr>
            <a:r>
              <a:rPr lang="en-GB" dirty="0" smtClean="0"/>
              <a:t>Job analysis   </a:t>
            </a:r>
            <a:endParaRPr lang="en-GB" dirty="0"/>
          </a:p>
        </p:txBody>
      </p:sp>
      <p:pic>
        <p:nvPicPr>
          <p:cNvPr id="4" name="Picture 3"/>
          <p:cNvPicPr>
            <a:picLocks noChangeAspect="1"/>
          </p:cNvPicPr>
          <p:nvPr/>
        </p:nvPicPr>
        <p:blipFill>
          <a:blip r:embed="rId2"/>
          <a:stretch>
            <a:fillRect/>
          </a:stretch>
        </p:blipFill>
        <p:spPr>
          <a:xfrm>
            <a:off x="5364088" y="1268760"/>
            <a:ext cx="1506303" cy="1460057"/>
          </a:xfrm>
          <a:prstGeom prst="rect">
            <a:avLst/>
          </a:prstGeom>
        </p:spPr>
      </p:pic>
      <p:pic>
        <p:nvPicPr>
          <p:cNvPr id="5" name="Picture 4"/>
          <p:cNvPicPr>
            <a:picLocks noChangeAspect="1"/>
          </p:cNvPicPr>
          <p:nvPr/>
        </p:nvPicPr>
        <p:blipFill>
          <a:blip r:embed="rId3"/>
          <a:stretch>
            <a:fillRect/>
          </a:stretch>
        </p:blipFill>
        <p:spPr>
          <a:xfrm>
            <a:off x="7236296" y="2348880"/>
            <a:ext cx="1368152" cy="1800935"/>
          </a:xfrm>
          <a:prstGeom prst="rect">
            <a:avLst/>
          </a:prstGeom>
        </p:spPr>
      </p:pic>
      <p:pic>
        <p:nvPicPr>
          <p:cNvPr id="6" name="Picture 5"/>
          <p:cNvPicPr>
            <a:picLocks noChangeAspect="1"/>
          </p:cNvPicPr>
          <p:nvPr/>
        </p:nvPicPr>
        <p:blipFill>
          <a:blip r:embed="rId4"/>
          <a:stretch>
            <a:fillRect/>
          </a:stretch>
        </p:blipFill>
        <p:spPr>
          <a:xfrm>
            <a:off x="3203848" y="3645024"/>
            <a:ext cx="1584176" cy="1584176"/>
          </a:xfrm>
          <a:prstGeom prst="rect">
            <a:avLst/>
          </a:prstGeom>
        </p:spPr>
      </p:pic>
    </p:spTree>
    <p:extLst>
      <p:ext uri="{BB962C8B-B14F-4D97-AF65-F5344CB8AC3E}">
        <p14:creationId xmlns:p14="http://schemas.microsoft.com/office/powerpoint/2010/main" val="26395168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Scientific Management</a:t>
            </a:r>
            <a:endParaRPr lang="en-GB" b="1" dirty="0">
              <a:solidFill>
                <a:schemeClr val="accent5">
                  <a:lumMod val="50000"/>
                </a:schemeClr>
              </a:solidFill>
            </a:endParaRPr>
          </a:p>
        </p:txBody>
      </p:sp>
      <p:sp>
        <p:nvSpPr>
          <p:cNvPr id="3" name="Content Placeholder 2"/>
          <p:cNvSpPr>
            <a:spLocks noGrp="1"/>
          </p:cNvSpPr>
          <p:nvPr>
            <p:ph idx="1"/>
          </p:nvPr>
        </p:nvSpPr>
        <p:spPr/>
        <p:txBody>
          <a:bodyPr/>
          <a:lstStyle/>
          <a:p>
            <a:pPr marL="0" indent="0">
              <a:buNone/>
            </a:pPr>
            <a:r>
              <a:rPr lang="en-GB" dirty="0" smtClean="0"/>
              <a:t>Individualisation of work</a:t>
            </a:r>
          </a:p>
          <a:p>
            <a:pPr marL="0" indent="0">
              <a:buNone/>
            </a:pPr>
            <a:endParaRPr lang="en-GB" dirty="0"/>
          </a:p>
          <a:p>
            <a:pPr marL="0" indent="0">
              <a:buNone/>
            </a:pPr>
            <a:r>
              <a:rPr lang="en-GB" dirty="0" smtClean="0"/>
              <a:t>Motivation through ‘high wages’</a:t>
            </a:r>
          </a:p>
          <a:p>
            <a:pPr marL="0" indent="0">
              <a:buNone/>
            </a:pPr>
            <a:endParaRPr lang="en-GB" dirty="0"/>
          </a:p>
          <a:p>
            <a:pPr marL="0" indent="0">
              <a:buNone/>
            </a:pPr>
            <a:r>
              <a:rPr lang="en-GB" dirty="0" smtClean="0"/>
              <a:t>The ‘one best way’</a:t>
            </a:r>
            <a:endParaRPr lang="en-GB" dirty="0"/>
          </a:p>
        </p:txBody>
      </p:sp>
      <p:pic>
        <p:nvPicPr>
          <p:cNvPr id="7" name="Picture 6"/>
          <p:cNvPicPr>
            <a:picLocks noChangeAspect="1"/>
          </p:cNvPicPr>
          <p:nvPr/>
        </p:nvPicPr>
        <p:blipFill>
          <a:blip r:embed="rId2"/>
          <a:stretch>
            <a:fillRect/>
          </a:stretch>
        </p:blipFill>
        <p:spPr>
          <a:xfrm>
            <a:off x="5148064" y="1268760"/>
            <a:ext cx="1852936" cy="1319131"/>
          </a:xfrm>
          <a:prstGeom prst="rect">
            <a:avLst/>
          </a:prstGeom>
        </p:spPr>
      </p:pic>
      <p:pic>
        <p:nvPicPr>
          <p:cNvPr id="8" name="Picture 7"/>
          <p:cNvPicPr>
            <a:picLocks noChangeAspect="1"/>
          </p:cNvPicPr>
          <p:nvPr/>
        </p:nvPicPr>
        <p:blipFill>
          <a:blip r:embed="rId3"/>
          <a:stretch>
            <a:fillRect/>
          </a:stretch>
        </p:blipFill>
        <p:spPr>
          <a:xfrm>
            <a:off x="6300192" y="2770454"/>
            <a:ext cx="2638594" cy="1360999"/>
          </a:xfrm>
          <a:prstGeom prst="rect">
            <a:avLst/>
          </a:prstGeom>
        </p:spPr>
      </p:pic>
      <p:pic>
        <p:nvPicPr>
          <p:cNvPr id="9" name="Picture 8"/>
          <p:cNvPicPr>
            <a:picLocks noChangeAspect="1"/>
          </p:cNvPicPr>
          <p:nvPr/>
        </p:nvPicPr>
        <p:blipFill>
          <a:blip r:embed="rId4"/>
          <a:stretch>
            <a:fillRect/>
          </a:stretch>
        </p:blipFill>
        <p:spPr>
          <a:xfrm>
            <a:off x="4172910" y="4005064"/>
            <a:ext cx="1871915" cy="1385217"/>
          </a:xfrm>
          <a:prstGeom prst="rect">
            <a:avLst/>
          </a:prstGeom>
        </p:spPr>
      </p:pic>
    </p:spTree>
    <p:extLst>
      <p:ext uri="{BB962C8B-B14F-4D97-AF65-F5344CB8AC3E}">
        <p14:creationId xmlns:p14="http://schemas.microsoft.com/office/powerpoint/2010/main" val="20701831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285750" y="357188"/>
            <a:ext cx="8822754" cy="2554287"/>
          </a:xfrm>
          <a:prstGeom prst="rect">
            <a:avLst/>
          </a:prstGeom>
          <a:noFill/>
          <a:ln w="9525">
            <a:noFill/>
            <a:miter lim="800000"/>
            <a:headEnd/>
            <a:tailEnd/>
          </a:ln>
        </p:spPr>
        <p:txBody>
          <a:bodyPr wrap="square">
            <a:spAutoFit/>
          </a:bodyPr>
          <a:lstStyle/>
          <a:p>
            <a:pPr fontAlgn="base">
              <a:spcBef>
                <a:spcPct val="0"/>
              </a:spcBef>
              <a:spcAft>
                <a:spcPct val="0"/>
              </a:spcAft>
              <a:defRPr/>
            </a:pP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Leadership and </a:t>
            </a:r>
            <a:r>
              <a:rPr lang="en-GB" sz="4000" b="1" dirty="0" smtClean="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management </a:t>
            </a: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in context:</a:t>
            </a:r>
          </a:p>
          <a:p>
            <a:pPr fontAlgn="base">
              <a:spcBef>
                <a:spcPct val="0"/>
              </a:spcBef>
              <a:spcAft>
                <a:spcPct val="0"/>
              </a:spcAft>
              <a:defRPr/>
            </a:pPr>
            <a:r>
              <a:rPr lang="en-GB" sz="4000" b="1" i="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Human Relations approach</a:t>
            </a:r>
          </a:p>
          <a:p>
            <a:pPr fontAlgn="base">
              <a:spcBef>
                <a:spcPct val="0"/>
              </a:spcBef>
              <a:spcAft>
                <a:spcPct val="0"/>
              </a:spcAft>
              <a:defRPr/>
            </a:pP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  </a:t>
            </a:r>
            <a:endParaRPr lang="en-US"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endParaRPr>
          </a:p>
        </p:txBody>
      </p:sp>
      <p:sp>
        <p:nvSpPr>
          <p:cNvPr id="5" name="Rectangle 3"/>
          <p:cNvSpPr txBox="1">
            <a:spLocks noChangeArrowheads="1"/>
          </p:cNvSpPr>
          <p:nvPr/>
        </p:nvSpPr>
        <p:spPr>
          <a:xfrm>
            <a:off x="0" y="2928938"/>
            <a:ext cx="5796136" cy="1643062"/>
          </a:xfrm>
          <a:prstGeom prst="rect">
            <a:avLst/>
          </a:prstGeom>
        </p:spPr>
        <p:txBody>
          <a:bodyPr/>
          <a:lstStyle/>
          <a:p>
            <a:pPr marL="342900" indent="-342900" eaLnBrk="0" fontAlgn="base" hangingPunct="0">
              <a:spcBef>
                <a:spcPct val="20000"/>
              </a:spcBef>
              <a:spcAft>
                <a:spcPct val="0"/>
              </a:spcAft>
              <a:buFont typeface="Wingdings" pitchFamily="2" charset="2"/>
              <a:buNone/>
              <a:defRPr/>
            </a:pPr>
            <a:r>
              <a:rPr lang="en-US" sz="3200" kern="0" dirty="0">
                <a:latin typeface="Verdana"/>
                <a:ea typeface="ＭＳ Ｐゴシック"/>
                <a:cs typeface="ＭＳ Ｐゴシック"/>
              </a:rPr>
              <a:t> </a:t>
            </a:r>
            <a:r>
              <a:rPr lang="en-US" sz="3200" kern="0" dirty="0" smtClean="0">
                <a:latin typeface="Verdana"/>
                <a:ea typeface="ＭＳ Ｐゴシック"/>
                <a:cs typeface="ＭＳ Ｐゴシック"/>
              </a:rPr>
              <a:t>A </a:t>
            </a:r>
            <a:r>
              <a:rPr lang="en-US" sz="3200" kern="0" dirty="0">
                <a:latin typeface="Verdana"/>
                <a:ea typeface="ＭＳ Ｐゴシック"/>
                <a:cs typeface="ＭＳ Ｐゴシック"/>
              </a:rPr>
              <a:t>focus on the needs </a:t>
            </a:r>
            <a:r>
              <a:rPr lang="en-US" sz="3200" kern="0" dirty="0" smtClean="0">
                <a:latin typeface="Verdana"/>
                <a:ea typeface="ＭＳ Ｐゴシック"/>
                <a:cs typeface="ＭＳ Ｐゴシック"/>
              </a:rPr>
              <a:t>of the </a:t>
            </a:r>
            <a:r>
              <a:rPr lang="en-US" sz="3200" kern="0" dirty="0">
                <a:latin typeface="Verdana"/>
                <a:ea typeface="ＭＳ Ｐゴシック"/>
                <a:cs typeface="ＭＳ Ｐゴシック"/>
              </a:rPr>
              <a:t>workers </a:t>
            </a:r>
          </a:p>
          <a:p>
            <a:pPr marL="342900" indent="-342900" eaLnBrk="0" fontAlgn="base" hangingPunct="0">
              <a:spcBef>
                <a:spcPct val="20000"/>
              </a:spcBef>
              <a:spcAft>
                <a:spcPct val="0"/>
              </a:spcAft>
              <a:buFont typeface="Wingdings" pitchFamily="2" charset="2"/>
              <a:buNone/>
              <a:defRPr/>
            </a:pPr>
            <a:r>
              <a:rPr lang="en-US" sz="3200" kern="0" dirty="0">
                <a:latin typeface="Verdana"/>
                <a:ea typeface="ＭＳ Ｐゴシック"/>
                <a:cs typeface="ＭＳ Ｐゴシック"/>
              </a:rPr>
              <a:t> </a:t>
            </a:r>
            <a:r>
              <a:rPr lang="en-US" sz="3200" i="1" kern="0" dirty="0">
                <a:latin typeface="Verdana"/>
                <a:ea typeface="ＭＳ Ｐゴシック"/>
                <a:cs typeface="ＭＳ Ｐゴシック"/>
              </a:rPr>
              <a:t>1920s-1930s</a:t>
            </a:r>
          </a:p>
          <a:p>
            <a:pPr marL="342900" indent="-342900" eaLnBrk="0" fontAlgn="base" hangingPunct="0">
              <a:spcBef>
                <a:spcPct val="20000"/>
              </a:spcBef>
              <a:spcAft>
                <a:spcPct val="0"/>
              </a:spcAft>
              <a:buFont typeface="Wingdings" pitchFamily="2" charset="2"/>
              <a:buNone/>
              <a:defRPr/>
            </a:pPr>
            <a:endParaRPr lang="en-US" sz="3200" kern="0" dirty="0">
              <a:latin typeface="Verdana"/>
              <a:ea typeface="ＭＳ Ｐゴシック"/>
              <a:cs typeface="ＭＳ Ｐゴシック"/>
            </a:endParaRPr>
          </a:p>
          <a:p>
            <a:pPr marL="342900" indent="-342900" eaLnBrk="0" fontAlgn="base" hangingPunct="0">
              <a:spcBef>
                <a:spcPct val="20000"/>
              </a:spcBef>
              <a:spcAft>
                <a:spcPct val="0"/>
              </a:spcAft>
              <a:buFont typeface="Wingdings" pitchFamily="2" charset="2"/>
              <a:buNone/>
              <a:defRPr/>
            </a:pPr>
            <a:endParaRPr lang="en-US" sz="3200" kern="0" dirty="0">
              <a:latin typeface="Verdana"/>
              <a:ea typeface="ＭＳ Ｐゴシック"/>
              <a:cs typeface="ＭＳ Ｐゴシック"/>
            </a:endParaRPr>
          </a:p>
          <a:p>
            <a:pPr marL="342900" indent="-342900" eaLnBrk="0" fontAlgn="base" hangingPunct="0">
              <a:spcBef>
                <a:spcPct val="20000"/>
              </a:spcBef>
              <a:spcAft>
                <a:spcPct val="0"/>
              </a:spcAft>
              <a:buFont typeface="Wingdings" pitchFamily="2" charset="2"/>
              <a:buNone/>
              <a:defRPr/>
            </a:pPr>
            <a:endParaRPr lang="en-US" sz="3200" kern="0" dirty="0">
              <a:latin typeface="Verdana"/>
              <a:ea typeface="ＭＳ Ｐゴシック"/>
              <a:cs typeface="ＭＳ Ｐゴシック"/>
            </a:endParaRPr>
          </a:p>
        </p:txBody>
      </p:sp>
      <p:pic>
        <p:nvPicPr>
          <p:cNvPr id="6" name="Picture 5"/>
          <p:cNvPicPr>
            <a:picLocks noChangeAspect="1"/>
          </p:cNvPicPr>
          <p:nvPr/>
        </p:nvPicPr>
        <p:blipFill>
          <a:blip r:embed="rId3"/>
          <a:stretch>
            <a:fillRect/>
          </a:stretch>
        </p:blipFill>
        <p:spPr>
          <a:xfrm>
            <a:off x="5580112" y="2708920"/>
            <a:ext cx="2859272" cy="2243522"/>
          </a:xfrm>
          <a:prstGeom prst="rect">
            <a:avLst/>
          </a:prstGeom>
        </p:spPr>
      </p:pic>
    </p:spTree>
    <p:extLst>
      <p:ext uri="{BB962C8B-B14F-4D97-AF65-F5344CB8AC3E}">
        <p14:creationId xmlns:p14="http://schemas.microsoft.com/office/powerpoint/2010/main" val="48246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85750" y="357188"/>
            <a:ext cx="8822754" cy="1323439"/>
          </a:xfrm>
          <a:prstGeom prst="rect">
            <a:avLst/>
          </a:prstGeom>
          <a:noFill/>
          <a:ln w="9525">
            <a:noFill/>
            <a:miter lim="800000"/>
            <a:headEnd/>
            <a:tailEnd/>
          </a:ln>
        </p:spPr>
        <p:txBody>
          <a:bodyPr wrap="square">
            <a:spAutoFit/>
          </a:bodyPr>
          <a:lstStyle/>
          <a:p>
            <a:pPr fontAlgn="base">
              <a:spcBef>
                <a:spcPct val="0"/>
              </a:spcBef>
              <a:spcAft>
                <a:spcPct val="0"/>
              </a:spcAft>
              <a:defRPr/>
            </a:pPr>
            <a:r>
              <a:rPr lang="en-GB" sz="4000" b="1" i="1" dirty="0" smtClean="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Human Relations </a:t>
            </a:r>
            <a:r>
              <a:rPr lang="en-GB" sz="4000" b="1" i="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approach</a:t>
            </a:r>
          </a:p>
          <a:p>
            <a:pPr fontAlgn="base">
              <a:spcBef>
                <a:spcPct val="0"/>
              </a:spcBef>
              <a:spcAft>
                <a:spcPct val="0"/>
              </a:spcAft>
              <a:defRPr/>
            </a:pP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  </a:t>
            </a:r>
            <a:endParaRPr lang="en-US"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endParaRPr>
          </a:p>
        </p:txBody>
      </p:sp>
      <p:pic>
        <p:nvPicPr>
          <p:cNvPr id="8" name="Picture 7"/>
          <p:cNvPicPr>
            <a:picLocks noChangeAspect="1"/>
          </p:cNvPicPr>
          <p:nvPr/>
        </p:nvPicPr>
        <p:blipFill>
          <a:blip r:embed="rId2"/>
          <a:stretch>
            <a:fillRect/>
          </a:stretch>
        </p:blipFill>
        <p:spPr>
          <a:xfrm>
            <a:off x="467545" y="1268760"/>
            <a:ext cx="5976664" cy="3670110"/>
          </a:xfrm>
          <a:prstGeom prst="rect">
            <a:avLst/>
          </a:prstGeom>
        </p:spPr>
      </p:pic>
      <p:pic>
        <p:nvPicPr>
          <p:cNvPr id="9" name="Picture 8"/>
          <p:cNvPicPr>
            <a:picLocks noChangeAspect="1"/>
          </p:cNvPicPr>
          <p:nvPr/>
        </p:nvPicPr>
        <p:blipFill>
          <a:blip r:embed="rId3"/>
          <a:stretch>
            <a:fillRect/>
          </a:stretch>
        </p:blipFill>
        <p:spPr>
          <a:xfrm>
            <a:off x="3779912" y="2708920"/>
            <a:ext cx="5150184" cy="2801119"/>
          </a:xfrm>
          <a:prstGeom prst="rect">
            <a:avLst/>
          </a:prstGeom>
        </p:spPr>
      </p:pic>
    </p:spTree>
    <p:extLst>
      <p:ext uri="{BB962C8B-B14F-4D97-AF65-F5344CB8AC3E}">
        <p14:creationId xmlns:p14="http://schemas.microsoft.com/office/powerpoint/2010/main" val="26094802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85750" y="357188"/>
            <a:ext cx="8822754" cy="1323439"/>
          </a:xfrm>
          <a:prstGeom prst="rect">
            <a:avLst/>
          </a:prstGeom>
          <a:noFill/>
          <a:ln w="9525">
            <a:noFill/>
            <a:miter lim="800000"/>
            <a:headEnd/>
            <a:tailEnd/>
          </a:ln>
        </p:spPr>
        <p:txBody>
          <a:bodyPr wrap="square">
            <a:spAutoFit/>
          </a:bodyPr>
          <a:lstStyle/>
          <a:p>
            <a:pPr fontAlgn="base">
              <a:spcBef>
                <a:spcPct val="0"/>
              </a:spcBef>
              <a:spcAft>
                <a:spcPct val="0"/>
              </a:spcAft>
              <a:defRPr/>
            </a:pPr>
            <a:r>
              <a:rPr lang="en-GB" sz="4000" b="1" i="1" dirty="0" smtClean="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Human Resources </a:t>
            </a:r>
            <a:r>
              <a:rPr lang="en-GB" sz="4000" b="1" i="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approach</a:t>
            </a:r>
          </a:p>
          <a:p>
            <a:pPr fontAlgn="base">
              <a:spcBef>
                <a:spcPct val="0"/>
              </a:spcBef>
              <a:spcAft>
                <a:spcPct val="0"/>
              </a:spcAft>
              <a:defRPr/>
            </a:pP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  </a:t>
            </a:r>
            <a:endParaRPr lang="en-US"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endParaRPr>
          </a:p>
        </p:txBody>
      </p:sp>
      <p:sp>
        <p:nvSpPr>
          <p:cNvPr id="5" name="Rectangle 3"/>
          <p:cNvSpPr txBox="1">
            <a:spLocks noChangeArrowheads="1"/>
          </p:cNvSpPr>
          <p:nvPr/>
        </p:nvSpPr>
        <p:spPr>
          <a:xfrm>
            <a:off x="179512" y="1556792"/>
            <a:ext cx="8858250" cy="3505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35050" lvl="1" indent="-577850">
              <a:buFontTx/>
              <a:buNone/>
            </a:pPr>
            <a:r>
              <a:rPr lang="en-US" altLang="en-US" dirty="0" smtClean="0"/>
              <a:t>Popular in the late 1950s through the 1960s</a:t>
            </a:r>
          </a:p>
          <a:p>
            <a:pPr marL="1035050" lvl="1" indent="-577850">
              <a:buFontTx/>
              <a:buNone/>
            </a:pPr>
            <a:endParaRPr lang="en-US" altLang="en-US" dirty="0" smtClean="0"/>
          </a:p>
          <a:p>
            <a:pPr marL="1035050" lvl="1" indent="-577850">
              <a:buFontTx/>
              <a:buNone/>
            </a:pPr>
            <a:r>
              <a:rPr lang="en-US" altLang="en-US" dirty="0" smtClean="0"/>
              <a:t>Based on the work of </a:t>
            </a:r>
            <a:r>
              <a:rPr lang="en-US" altLang="en-US" b="1" dirty="0" smtClean="0"/>
              <a:t>Douglas McGregor </a:t>
            </a:r>
            <a:r>
              <a:rPr lang="en-US" altLang="en-US" dirty="0" smtClean="0"/>
              <a:t>(</a:t>
            </a:r>
            <a:r>
              <a:rPr lang="en-US" altLang="en-US" i="1" dirty="0" smtClean="0"/>
              <a:t>The Human Side of Enterprise</a:t>
            </a:r>
            <a:r>
              <a:rPr lang="en-US" altLang="en-US" dirty="0" smtClean="0"/>
              <a:t>, 1960), </a:t>
            </a:r>
            <a:r>
              <a:rPr lang="en-US" altLang="en-US" b="1" dirty="0" err="1" smtClean="0"/>
              <a:t>Rensis</a:t>
            </a:r>
            <a:r>
              <a:rPr lang="en-US" altLang="en-US" b="1" dirty="0" smtClean="0"/>
              <a:t> Likert </a:t>
            </a:r>
            <a:r>
              <a:rPr lang="en-US" altLang="en-US" dirty="0" smtClean="0"/>
              <a:t>(</a:t>
            </a:r>
            <a:r>
              <a:rPr lang="en-US" altLang="en-US" i="1" dirty="0" smtClean="0"/>
              <a:t>New Patterns of Management, </a:t>
            </a:r>
            <a:r>
              <a:rPr lang="en-US" altLang="en-US" dirty="0" smtClean="0"/>
              <a:t>1961</a:t>
            </a:r>
            <a:r>
              <a:rPr lang="en-US" altLang="en-US" i="1" dirty="0" smtClean="0"/>
              <a:t>)</a:t>
            </a:r>
            <a:r>
              <a:rPr lang="en-US" altLang="en-US" dirty="0" smtClean="0"/>
              <a:t>, and </a:t>
            </a:r>
            <a:r>
              <a:rPr lang="en-US" altLang="en-US" b="1" dirty="0" smtClean="0"/>
              <a:t>Chris </a:t>
            </a:r>
            <a:r>
              <a:rPr lang="en-US" altLang="en-US" b="1" dirty="0" err="1" smtClean="0"/>
              <a:t>Argyris</a:t>
            </a:r>
            <a:r>
              <a:rPr lang="en-US" altLang="en-US" b="1" dirty="0" smtClean="0"/>
              <a:t> </a:t>
            </a:r>
            <a:r>
              <a:rPr lang="en-US" altLang="en-US" dirty="0" smtClean="0"/>
              <a:t>(</a:t>
            </a:r>
            <a:r>
              <a:rPr lang="en-US" altLang="en-US" i="1" dirty="0" smtClean="0"/>
              <a:t>Personality and Organization, </a:t>
            </a:r>
            <a:r>
              <a:rPr lang="en-US" altLang="en-US" dirty="0" smtClean="0"/>
              <a:t>1957)</a:t>
            </a:r>
            <a:endParaRPr lang="tr-TR" altLang="en-US" dirty="0" smtClean="0"/>
          </a:p>
        </p:txBody>
      </p:sp>
    </p:spTree>
    <p:extLst>
      <p:ext uri="{BB962C8B-B14F-4D97-AF65-F5344CB8AC3E}">
        <p14:creationId xmlns:p14="http://schemas.microsoft.com/office/powerpoint/2010/main" val="4022527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85750" y="357188"/>
            <a:ext cx="8822754" cy="1938992"/>
          </a:xfrm>
          <a:prstGeom prst="rect">
            <a:avLst/>
          </a:prstGeom>
          <a:noFill/>
          <a:ln w="9525">
            <a:noFill/>
            <a:miter lim="800000"/>
            <a:headEnd/>
            <a:tailEnd/>
          </a:ln>
        </p:spPr>
        <p:txBody>
          <a:bodyPr wrap="square">
            <a:spAutoFit/>
          </a:bodyPr>
          <a:lstStyle/>
          <a:p>
            <a:pPr fontAlgn="base">
              <a:spcBef>
                <a:spcPct val="0"/>
              </a:spcBef>
              <a:spcAft>
                <a:spcPct val="0"/>
              </a:spcAft>
              <a:defRPr/>
            </a:pPr>
            <a:r>
              <a:rPr lang="en-GB" sz="4000" b="1" i="1" dirty="0" smtClean="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Human Resources approach:</a:t>
            </a:r>
          </a:p>
          <a:p>
            <a:pPr fontAlgn="base">
              <a:spcBef>
                <a:spcPct val="0"/>
              </a:spcBef>
              <a:spcAft>
                <a:spcPct val="0"/>
              </a:spcAft>
              <a:defRPr/>
            </a:pPr>
            <a:r>
              <a:rPr lang="en-GB" sz="4000" b="1" i="1" dirty="0" smtClean="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Douglas McGregor</a:t>
            </a:r>
            <a:endParaRPr lang="en-GB" sz="4000" b="1" i="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endParaRPr>
          </a:p>
          <a:p>
            <a:pPr fontAlgn="base">
              <a:spcBef>
                <a:spcPct val="0"/>
              </a:spcBef>
              <a:spcAft>
                <a:spcPct val="0"/>
              </a:spcAft>
              <a:defRPr/>
            </a:pPr>
            <a:r>
              <a:rPr lang="en-GB"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rPr>
              <a:t>  </a:t>
            </a:r>
            <a:endParaRPr lang="en-US" sz="4000" b="1" dirty="0">
              <a:solidFill>
                <a:schemeClr val="accent5">
                  <a:lumMod val="50000"/>
                </a:schemeClr>
              </a:solidFill>
              <a:effectLst>
                <a:outerShdw blurRad="38100" dist="38100" dir="2700000" algn="tl">
                  <a:srgbClr val="000000">
                    <a:alpha val="43137"/>
                  </a:srgbClr>
                </a:outerShdw>
              </a:effectLst>
              <a:latin typeface="Verdana"/>
              <a:ea typeface="ＭＳ Ｐゴシック"/>
              <a:cs typeface="ＭＳ Ｐゴシック"/>
            </a:endParaRPr>
          </a:p>
        </p:txBody>
      </p:sp>
      <p:pic>
        <p:nvPicPr>
          <p:cNvPr id="6" name="Picture 5"/>
          <p:cNvPicPr>
            <a:picLocks noChangeAspect="1"/>
          </p:cNvPicPr>
          <p:nvPr/>
        </p:nvPicPr>
        <p:blipFill>
          <a:blip r:embed="rId2"/>
          <a:stretch>
            <a:fillRect/>
          </a:stretch>
        </p:blipFill>
        <p:spPr>
          <a:xfrm>
            <a:off x="6660233" y="3724930"/>
            <a:ext cx="2483768" cy="1781175"/>
          </a:xfrm>
          <a:prstGeom prst="rect">
            <a:avLst/>
          </a:prstGeom>
        </p:spPr>
      </p:pic>
      <p:sp>
        <p:nvSpPr>
          <p:cNvPr id="4" name="Rectangle 3"/>
          <p:cNvSpPr txBox="1">
            <a:spLocks noChangeArrowheads="1"/>
          </p:cNvSpPr>
          <p:nvPr/>
        </p:nvSpPr>
        <p:spPr>
          <a:xfrm>
            <a:off x="0" y="1785938"/>
            <a:ext cx="8715375" cy="3443262"/>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35050" lvl="1" indent="-577850">
              <a:buFontTx/>
              <a:buNone/>
            </a:pPr>
            <a:r>
              <a:rPr lang="en-US" altLang="en-US" dirty="0" smtClean="0"/>
              <a:t>McGregor proposed that managers come in two types:</a:t>
            </a:r>
          </a:p>
          <a:p>
            <a:pPr lvl="1">
              <a:buFont typeface="Wingdings" panose="05000000000000000000" pitchFamily="2" charset="2"/>
              <a:buChar char="ü"/>
            </a:pPr>
            <a:r>
              <a:rPr lang="en-US" altLang="en-US" dirty="0" smtClean="0"/>
              <a:t> </a:t>
            </a:r>
            <a:r>
              <a:rPr lang="en-US" altLang="en-US" b="1" dirty="0"/>
              <a:t>Theory X</a:t>
            </a:r>
            <a:r>
              <a:rPr lang="en-US" altLang="en-US" dirty="0"/>
              <a:t> managers who believe that workers are generally lazy and must be forced to be </a:t>
            </a:r>
            <a:r>
              <a:rPr lang="en-US" altLang="en-US" dirty="0" smtClean="0"/>
              <a:t>productive</a:t>
            </a:r>
          </a:p>
          <a:p>
            <a:pPr lvl="1">
              <a:buFont typeface="Wingdings" panose="05000000000000000000" pitchFamily="2" charset="2"/>
              <a:buChar char="ü"/>
            </a:pPr>
            <a:r>
              <a:rPr lang="en-US" altLang="en-US" dirty="0" smtClean="0"/>
              <a:t>The </a:t>
            </a:r>
            <a:r>
              <a:rPr lang="en-US" altLang="en-US" b="1" dirty="0" smtClean="0"/>
              <a:t>Theory Y</a:t>
            </a:r>
            <a:r>
              <a:rPr lang="en-US" altLang="en-US" dirty="0" smtClean="0"/>
              <a:t> manager believes that staff want to better themselves, to develop new skills and gain knowledge. </a:t>
            </a:r>
          </a:p>
          <a:p>
            <a:pPr marL="457200" lvl="1" indent="0">
              <a:buNone/>
            </a:pPr>
            <a:r>
              <a:rPr lang="en-US" altLang="en-US" dirty="0" smtClean="0"/>
              <a:t>This, of course, was the example of the                    ‘one best way’ to lead</a:t>
            </a:r>
          </a:p>
        </p:txBody>
      </p:sp>
    </p:spTree>
    <p:extLst>
      <p:ext uri="{BB962C8B-B14F-4D97-AF65-F5344CB8AC3E}">
        <p14:creationId xmlns:p14="http://schemas.microsoft.com/office/powerpoint/2010/main" val="3634440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34834"/>
            <a:ext cx="9144000" cy="5509424"/>
          </a:xfrm>
          <a:prstGeom prst="rect">
            <a:avLst/>
          </a:prstGeom>
        </p:spPr>
      </p:pic>
      <p:sp>
        <p:nvSpPr>
          <p:cNvPr id="4" name="TextBox 3"/>
          <p:cNvSpPr txBox="1"/>
          <p:nvPr/>
        </p:nvSpPr>
        <p:spPr>
          <a:xfrm>
            <a:off x="457201" y="116632"/>
            <a:ext cx="8686799" cy="646331"/>
          </a:xfrm>
          <a:prstGeom prst="rect">
            <a:avLst/>
          </a:prstGeom>
          <a:noFill/>
        </p:spPr>
        <p:txBody>
          <a:bodyPr wrap="square">
            <a:spAutoFit/>
          </a:bodyPr>
          <a:lstStyle/>
          <a:p>
            <a:pPr fontAlgn="base">
              <a:spcBef>
                <a:spcPct val="0"/>
              </a:spcBef>
              <a:spcAft>
                <a:spcPct val="0"/>
              </a:spcAft>
              <a:defRPr/>
            </a:pPr>
            <a:r>
              <a:rPr lang="en-GB" sz="3600" b="1" dirty="0">
                <a:solidFill>
                  <a:schemeClr val="accent5">
                    <a:lumMod val="50000"/>
                  </a:schemeClr>
                </a:solidFill>
                <a:effectLst>
                  <a:outerShdw blurRad="38100" dist="38100" dir="2700000" algn="tl">
                    <a:srgbClr val="000000">
                      <a:alpha val="43137"/>
                    </a:srgbClr>
                  </a:outerShdw>
                </a:effectLst>
                <a:cs typeface="ＭＳ Ｐゴシック"/>
              </a:rPr>
              <a:t>McGregor’s Theory X </a:t>
            </a:r>
            <a:r>
              <a:rPr lang="en-GB" sz="3600" b="1" dirty="0" smtClean="0">
                <a:solidFill>
                  <a:schemeClr val="accent5">
                    <a:lumMod val="50000"/>
                  </a:schemeClr>
                </a:solidFill>
                <a:effectLst>
                  <a:outerShdw blurRad="38100" dist="38100" dir="2700000" algn="tl">
                    <a:srgbClr val="000000">
                      <a:alpha val="43137"/>
                    </a:srgbClr>
                  </a:outerShdw>
                </a:effectLst>
                <a:cs typeface="ＭＳ Ｐゴシック"/>
              </a:rPr>
              <a:t>Theory Y (1960)</a:t>
            </a:r>
            <a:endParaRPr lang="en-GB" sz="3600" b="1" dirty="0">
              <a:solidFill>
                <a:schemeClr val="accent5">
                  <a:lumMod val="50000"/>
                </a:schemeClr>
              </a:solidFill>
              <a:effectLst>
                <a:outerShdw blurRad="38100" dist="38100" dir="2700000" algn="tl">
                  <a:srgbClr val="000000">
                    <a:alpha val="43137"/>
                  </a:srgbClr>
                </a:outerShdw>
              </a:effectLst>
              <a:cs typeface="ＭＳ Ｐゴシック"/>
            </a:endParaRPr>
          </a:p>
        </p:txBody>
      </p:sp>
    </p:spTree>
    <p:extLst>
      <p:ext uri="{BB962C8B-B14F-4D97-AF65-F5344CB8AC3E}">
        <p14:creationId xmlns:p14="http://schemas.microsoft.com/office/powerpoint/2010/main" val="3568806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28" y="2014974"/>
            <a:ext cx="8851399" cy="3718282"/>
          </a:xfrm>
        </p:spPr>
        <p:txBody>
          <a:bodyPr/>
          <a:lstStyle/>
          <a:p>
            <a:pPr lvl="1">
              <a:buFontTx/>
              <a:buNone/>
            </a:pPr>
            <a:r>
              <a:rPr lang="tr-TR" altLang="en-US" sz="2400" b="1" dirty="0"/>
              <a:t>Human relations approach</a:t>
            </a:r>
            <a:endParaRPr lang="en-GB" altLang="en-US" sz="2400" b="1" dirty="0"/>
          </a:p>
          <a:p>
            <a:pPr marL="457200" lvl="1" indent="0">
              <a:buNone/>
            </a:pPr>
            <a:r>
              <a:rPr lang="en-US" altLang="en-US" sz="2400" dirty="0" smtClean="0"/>
              <a:t>  - Improve </a:t>
            </a:r>
            <a:r>
              <a:rPr lang="en-US" altLang="en-US" sz="2400" dirty="0"/>
              <a:t>the worker-manager relationship.  This will lead </a:t>
            </a:r>
            <a:r>
              <a:rPr lang="en-US" altLang="en-US" sz="2400" dirty="0" smtClean="0"/>
              <a:t> to </a:t>
            </a:r>
            <a:r>
              <a:rPr lang="en-US" altLang="en-US" sz="2400" dirty="0"/>
              <a:t>a satisfied worker. </a:t>
            </a:r>
          </a:p>
          <a:p>
            <a:pPr marL="457200" lvl="1" indent="0">
              <a:buNone/>
            </a:pPr>
            <a:r>
              <a:rPr lang="en-US" altLang="en-US" sz="2400" dirty="0" smtClean="0"/>
              <a:t>  - A </a:t>
            </a:r>
            <a:r>
              <a:rPr lang="en-US" altLang="en-US" sz="2400" dirty="0"/>
              <a:t>satisfied worker will be a more productive worker.</a:t>
            </a:r>
            <a:endParaRPr lang="tr-TR" altLang="en-US" sz="2400" dirty="0"/>
          </a:p>
          <a:p>
            <a:pPr lvl="1">
              <a:buFontTx/>
              <a:buNone/>
            </a:pPr>
            <a:r>
              <a:rPr lang="tr-TR" altLang="en-US" sz="2400" b="1" dirty="0"/>
              <a:t>Human resources </a:t>
            </a:r>
            <a:r>
              <a:rPr lang="tr-TR" altLang="en-US" sz="2400" b="1" dirty="0" smtClean="0"/>
              <a:t>approach</a:t>
            </a:r>
          </a:p>
          <a:p>
            <a:pPr lvl="2">
              <a:buFontTx/>
              <a:buNone/>
            </a:pPr>
            <a:r>
              <a:rPr lang="en-US" altLang="en-US" dirty="0" smtClean="0"/>
              <a:t>- When managers treat their workers as valuable resources and help them improve their skills and knowledge, this helps the worker perform better.      This in turn increases worker job satisfaction.</a:t>
            </a:r>
            <a:endParaRPr lang="en-GB" dirty="0"/>
          </a:p>
        </p:txBody>
      </p:sp>
      <p:sp>
        <p:nvSpPr>
          <p:cNvPr id="4" name="TextBox 3"/>
          <p:cNvSpPr txBox="1"/>
          <p:nvPr/>
        </p:nvSpPr>
        <p:spPr>
          <a:xfrm>
            <a:off x="251520" y="260648"/>
            <a:ext cx="8568952" cy="1754326"/>
          </a:xfrm>
          <a:prstGeom prst="rect">
            <a:avLst/>
          </a:prstGeom>
          <a:noFill/>
        </p:spPr>
        <p:txBody>
          <a:bodyPr wrap="square">
            <a:spAutoFit/>
          </a:bodyPr>
          <a:lstStyle/>
          <a:p>
            <a:pPr algn="ctr" fontAlgn="base">
              <a:spcBef>
                <a:spcPct val="0"/>
              </a:spcBef>
              <a:spcAft>
                <a:spcPct val="0"/>
              </a:spcAft>
              <a:defRPr/>
            </a:pPr>
            <a:r>
              <a:rPr lang="en-GB" sz="3600" b="1" dirty="0" smtClean="0">
                <a:solidFill>
                  <a:schemeClr val="accent5">
                    <a:lumMod val="50000"/>
                  </a:schemeClr>
                </a:solidFill>
                <a:effectLst>
                  <a:outerShdw blurRad="38100" dist="38100" dir="2700000" algn="tl">
                    <a:srgbClr val="000000">
                      <a:alpha val="43137"/>
                    </a:srgbClr>
                  </a:outerShdw>
                </a:effectLst>
                <a:cs typeface="ＭＳ Ｐゴシック"/>
              </a:rPr>
              <a:t>Comparison between Human Relations and Human Resources approach </a:t>
            </a:r>
            <a:endParaRPr lang="en-GB" sz="3600" b="1" dirty="0">
              <a:solidFill>
                <a:schemeClr val="accent5">
                  <a:lumMod val="50000"/>
                </a:schemeClr>
              </a:solidFill>
              <a:effectLst>
                <a:outerShdw blurRad="38100" dist="38100" dir="2700000" algn="tl">
                  <a:srgbClr val="000000">
                    <a:alpha val="43137"/>
                  </a:srgbClr>
                </a:outerShdw>
              </a:effectLst>
              <a:cs typeface="ＭＳ Ｐゴシック"/>
            </a:endParaRPr>
          </a:p>
        </p:txBody>
      </p:sp>
    </p:spTree>
    <p:extLst>
      <p:ext uri="{BB962C8B-B14F-4D97-AF65-F5344CB8AC3E}">
        <p14:creationId xmlns:p14="http://schemas.microsoft.com/office/powerpoint/2010/main" val="2628218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5">
                    <a:lumMod val="50000"/>
                  </a:schemeClr>
                </a:solidFill>
              </a:rPr>
              <a:t>Motivation and its role in supporting individuals</a:t>
            </a:r>
            <a:endParaRPr lang="en-GB" b="1" dirty="0">
              <a:solidFill>
                <a:schemeClr val="accent5">
                  <a:lumMod val="50000"/>
                </a:schemeClr>
              </a:solidFill>
            </a:endParaRPr>
          </a:p>
        </p:txBody>
      </p:sp>
      <p:sp>
        <p:nvSpPr>
          <p:cNvPr id="4" name="Rectangle 3"/>
          <p:cNvSpPr txBox="1">
            <a:spLocks noChangeArrowheads="1"/>
          </p:cNvSpPr>
          <p:nvPr/>
        </p:nvSpPr>
        <p:spPr>
          <a:xfrm>
            <a:off x="480215" y="1772816"/>
            <a:ext cx="8229600" cy="45259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GB" altLang="en-US" dirty="0" smtClean="0"/>
              <a:t>	</a:t>
            </a:r>
            <a:r>
              <a:rPr lang="en-GB" altLang="en-US" i="1" dirty="0" smtClean="0"/>
              <a:t>‘You don’t motivate individuals. You provide them with an environment to be self-motivated. It is a personal decision, but it’s managements job to provide the right environment’</a:t>
            </a:r>
          </a:p>
          <a:p>
            <a:endParaRPr lang="en-GB" altLang="en-US" i="1" dirty="0" smtClean="0"/>
          </a:p>
          <a:p>
            <a:pPr>
              <a:buFontTx/>
              <a:buNone/>
            </a:pPr>
            <a:r>
              <a:rPr lang="en-GB" altLang="en-US" sz="1400" b="1" dirty="0" smtClean="0"/>
              <a:t>   Source: Kathy </a:t>
            </a:r>
            <a:r>
              <a:rPr lang="en-GB" altLang="en-US" sz="1400" b="1" dirty="0" err="1" smtClean="0"/>
              <a:t>Scholfield</a:t>
            </a:r>
            <a:r>
              <a:rPr lang="en-GB" altLang="en-US" sz="1400" b="1" dirty="0" smtClean="0"/>
              <a:t>, Director of Human Resources, HCF Bank</a:t>
            </a:r>
            <a:r>
              <a:rPr lang="en-GB" altLang="en-US" sz="1400" dirty="0" smtClean="0"/>
              <a:t>, </a:t>
            </a:r>
            <a:r>
              <a:rPr lang="en-GB" altLang="en-US" sz="1400" b="1" dirty="0" smtClean="0"/>
              <a:t>US</a:t>
            </a:r>
            <a:endParaRPr lang="en-US" altLang="en-US" sz="1400" b="1" dirty="0" smtClean="0"/>
          </a:p>
        </p:txBody>
      </p:sp>
    </p:spTree>
    <p:extLst>
      <p:ext uri="{BB962C8B-B14F-4D97-AF65-F5344CB8AC3E}">
        <p14:creationId xmlns:p14="http://schemas.microsoft.com/office/powerpoint/2010/main" val="3987725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47664" y="836712"/>
            <a:ext cx="6076950" cy="4815110"/>
          </a:xfrm>
          <a:prstGeom prst="rect">
            <a:avLst/>
          </a:prstGeom>
        </p:spPr>
      </p:pic>
      <p:sp>
        <p:nvSpPr>
          <p:cNvPr id="2" name="Title 1"/>
          <p:cNvSpPr>
            <a:spLocks noGrp="1"/>
          </p:cNvSpPr>
          <p:nvPr>
            <p:ph type="title"/>
          </p:nvPr>
        </p:nvSpPr>
        <p:spPr>
          <a:solidFill>
            <a:schemeClr val="bg1"/>
          </a:solidFill>
        </p:spPr>
        <p:txBody>
          <a:bodyPr/>
          <a:lstStyle/>
          <a:p>
            <a:r>
              <a:rPr lang="en-GB" b="1" dirty="0" smtClean="0">
                <a:solidFill>
                  <a:schemeClr val="accent5">
                    <a:lumMod val="50000"/>
                  </a:schemeClr>
                </a:solidFill>
              </a:rPr>
              <a:t>Maslow’s Hierarchy of Needs</a:t>
            </a:r>
            <a:endParaRPr lang="en-GB" b="1" dirty="0">
              <a:solidFill>
                <a:schemeClr val="accent5">
                  <a:lumMod val="50000"/>
                </a:schemeClr>
              </a:solidFill>
            </a:endParaRPr>
          </a:p>
        </p:txBody>
      </p:sp>
      <p:sp>
        <p:nvSpPr>
          <p:cNvPr id="5" name="Rectangle 4"/>
          <p:cNvSpPr/>
          <p:nvPr/>
        </p:nvSpPr>
        <p:spPr>
          <a:xfrm>
            <a:off x="1259632" y="5229200"/>
            <a:ext cx="136815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1603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Herzberg’s 2 Factor Theory</a:t>
            </a:r>
            <a:endParaRPr lang="en-GB" b="1" dirty="0">
              <a:solidFill>
                <a:schemeClr val="accent5">
                  <a:lumMod val="50000"/>
                </a:schemeClr>
              </a:solidFill>
            </a:endParaRPr>
          </a:p>
        </p:txBody>
      </p:sp>
      <p:pic>
        <p:nvPicPr>
          <p:cNvPr id="4" name="Picture 3"/>
          <p:cNvPicPr>
            <a:picLocks noChangeAspect="1"/>
          </p:cNvPicPr>
          <p:nvPr/>
        </p:nvPicPr>
        <p:blipFill>
          <a:blip r:embed="rId2"/>
          <a:stretch>
            <a:fillRect/>
          </a:stretch>
        </p:blipFill>
        <p:spPr>
          <a:xfrm>
            <a:off x="2190750" y="1643062"/>
            <a:ext cx="4762500" cy="3571875"/>
          </a:xfrm>
          <a:prstGeom prst="rect">
            <a:avLst/>
          </a:prstGeom>
        </p:spPr>
      </p:pic>
    </p:spTree>
    <p:extLst>
      <p:ext uri="{BB962C8B-B14F-4D97-AF65-F5344CB8AC3E}">
        <p14:creationId xmlns:p14="http://schemas.microsoft.com/office/powerpoint/2010/main" val="20358094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smtClean="0">
                <a:solidFill>
                  <a:schemeClr val="accent5">
                    <a:lumMod val="50000"/>
                  </a:schemeClr>
                </a:solidFill>
              </a:rPr>
              <a:t>Herzberg’s 2 Factor Theory</a:t>
            </a:r>
            <a:endParaRPr lang="en-GB" b="1" dirty="0">
              <a:solidFill>
                <a:schemeClr val="accent5">
                  <a:lumMod val="50000"/>
                </a:schemeClr>
              </a:solidFill>
            </a:endParaRPr>
          </a:p>
        </p:txBody>
      </p:sp>
      <p:sp>
        <p:nvSpPr>
          <p:cNvPr id="5" name="Rectangle 3"/>
          <p:cNvSpPr txBox="1">
            <a:spLocks noChangeArrowheads="1"/>
          </p:cNvSpPr>
          <p:nvPr/>
        </p:nvSpPr>
        <p:spPr>
          <a:xfrm>
            <a:off x="611188" y="1916113"/>
            <a:ext cx="8229600" cy="381793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GB" altLang="en-US" sz="2800" b="1" smtClean="0"/>
              <a:t>Hygiene Factors</a:t>
            </a:r>
          </a:p>
          <a:p>
            <a:r>
              <a:rPr lang="en-GB" altLang="en-US" sz="2800" smtClean="0"/>
              <a:t>Job Security</a:t>
            </a:r>
          </a:p>
          <a:p>
            <a:r>
              <a:rPr lang="en-GB" altLang="en-US" sz="2800" smtClean="0"/>
              <a:t>Working Conditions</a:t>
            </a:r>
          </a:p>
          <a:p>
            <a:r>
              <a:rPr lang="en-GB" altLang="en-US" sz="2800" smtClean="0"/>
              <a:t>Salary</a:t>
            </a:r>
          </a:p>
          <a:p>
            <a:r>
              <a:rPr lang="en-GB" altLang="en-US" sz="2800" smtClean="0"/>
              <a:t>Relationships with colleagues</a:t>
            </a:r>
          </a:p>
          <a:p>
            <a:r>
              <a:rPr lang="en-GB" altLang="en-US" sz="2800" smtClean="0"/>
              <a:t>Company Policy and Administration</a:t>
            </a:r>
          </a:p>
          <a:p>
            <a:r>
              <a:rPr lang="en-GB" altLang="en-US" sz="2800" smtClean="0"/>
              <a:t>Level and Quality of Supervision </a:t>
            </a:r>
            <a:endParaRPr lang="en-US" altLang="en-US" sz="2800" dirty="0" smtClean="0"/>
          </a:p>
        </p:txBody>
      </p:sp>
    </p:spTree>
    <p:extLst>
      <p:ext uri="{BB962C8B-B14F-4D97-AF65-F5344CB8AC3E}">
        <p14:creationId xmlns:p14="http://schemas.microsoft.com/office/powerpoint/2010/main" val="197655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Herzberg’s 2 Factor Theory</a:t>
            </a:r>
            <a:endParaRPr lang="en-GB" b="1" dirty="0">
              <a:solidFill>
                <a:schemeClr val="accent5">
                  <a:lumMod val="50000"/>
                </a:schemeClr>
              </a:solidFill>
            </a:endParaRPr>
          </a:p>
        </p:txBody>
      </p:sp>
      <p:sp>
        <p:nvSpPr>
          <p:cNvPr id="5" name="Rectangle 3"/>
          <p:cNvSpPr txBox="1">
            <a:spLocks noChangeArrowheads="1"/>
          </p:cNvSpPr>
          <p:nvPr/>
        </p:nvSpPr>
        <p:spPr>
          <a:xfrm>
            <a:off x="395288" y="1773238"/>
            <a:ext cx="8229600" cy="4343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GB" altLang="en-US" b="1" smtClean="0"/>
              <a:t>Motivators</a:t>
            </a:r>
          </a:p>
          <a:p>
            <a:r>
              <a:rPr lang="en-GB" altLang="en-US" smtClean="0"/>
              <a:t>Sense of achievement</a:t>
            </a:r>
          </a:p>
          <a:p>
            <a:r>
              <a:rPr lang="en-GB" altLang="en-US" smtClean="0"/>
              <a:t>Recognition</a:t>
            </a:r>
          </a:p>
          <a:p>
            <a:r>
              <a:rPr lang="en-GB" altLang="en-US" smtClean="0"/>
              <a:t>Responsibility</a:t>
            </a:r>
          </a:p>
          <a:p>
            <a:r>
              <a:rPr lang="en-GB" altLang="en-US" smtClean="0"/>
              <a:t>Nature of the work</a:t>
            </a:r>
          </a:p>
          <a:p>
            <a:r>
              <a:rPr lang="en-GB" altLang="en-US" smtClean="0"/>
              <a:t>Personal growth and advancement</a:t>
            </a:r>
            <a:endParaRPr lang="en-US" altLang="en-US" dirty="0" smtClean="0"/>
          </a:p>
        </p:txBody>
      </p:sp>
    </p:spTree>
    <p:extLst>
      <p:ext uri="{BB962C8B-B14F-4D97-AF65-F5344CB8AC3E}">
        <p14:creationId xmlns:p14="http://schemas.microsoft.com/office/powerpoint/2010/main" val="2743713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McClelland</a:t>
            </a:r>
            <a:endParaRPr lang="en-GB" b="1" dirty="0">
              <a:solidFill>
                <a:schemeClr val="accent5">
                  <a:lumMod val="50000"/>
                </a:schemeClr>
              </a:solidFill>
            </a:endParaRPr>
          </a:p>
        </p:txBody>
      </p:sp>
      <p:pic>
        <p:nvPicPr>
          <p:cNvPr id="4" name="Content Placeholder 3"/>
          <p:cNvPicPr>
            <a:picLocks noGrp="1" noChangeAspect="1"/>
          </p:cNvPicPr>
          <p:nvPr>
            <p:ph idx="1"/>
          </p:nvPr>
        </p:nvPicPr>
        <p:blipFill>
          <a:blip r:embed="rId3"/>
          <a:stretch>
            <a:fillRect/>
          </a:stretch>
        </p:blipFill>
        <p:spPr>
          <a:xfrm>
            <a:off x="1961091" y="1600200"/>
            <a:ext cx="5221817" cy="3916363"/>
          </a:xfrm>
          <a:prstGeom prst="rect">
            <a:avLst/>
          </a:prstGeom>
        </p:spPr>
      </p:pic>
    </p:spTree>
    <p:extLst>
      <p:ext uri="{BB962C8B-B14F-4D97-AF65-F5344CB8AC3E}">
        <p14:creationId xmlns:p14="http://schemas.microsoft.com/office/powerpoint/2010/main" val="282599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itle 1"/>
          <p:cNvSpPr txBox="1">
            <a:spLocks/>
          </p:cNvSpPr>
          <p:nvPr/>
        </p:nvSpPr>
        <p:spPr>
          <a:xfrm>
            <a:off x="611560" y="33265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McClelland</a:t>
            </a:r>
            <a:endParaRPr lang="en-GB" b="1" dirty="0">
              <a:solidFill>
                <a:schemeClr val="accent5">
                  <a:lumMod val="50000"/>
                </a:schemeClr>
              </a:solidFill>
            </a:endParaRPr>
          </a:p>
        </p:txBody>
      </p:sp>
    </p:spTree>
    <p:extLst>
      <p:ext uri="{BB962C8B-B14F-4D97-AF65-F5344CB8AC3E}">
        <p14:creationId xmlns:p14="http://schemas.microsoft.com/office/powerpoint/2010/main" val="4111829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9552" y="26064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Vroom’s Expectancy Theory</a:t>
            </a:r>
            <a:endParaRPr lang="en-GB" b="1" dirty="0">
              <a:solidFill>
                <a:schemeClr val="accent5">
                  <a:lumMod val="50000"/>
                </a:schemeClr>
              </a:solidFill>
            </a:endParaRPr>
          </a:p>
        </p:txBody>
      </p:sp>
      <p:sp>
        <p:nvSpPr>
          <p:cNvPr id="5" name="Content Placeholder 2"/>
          <p:cNvSpPr txBox="1">
            <a:spLocks/>
          </p:cNvSpPr>
          <p:nvPr/>
        </p:nvSpPr>
        <p:spPr>
          <a:xfrm>
            <a:off x="428625" y="1403648"/>
            <a:ext cx="8463855" cy="4572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GB" altLang="en-US" sz="2400" b="1" dirty="0" smtClean="0"/>
              <a:t>Vroom’s Expectancy Theory:</a:t>
            </a:r>
            <a:r>
              <a:rPr lang="en-GB" altLang="en-US" sz="2400" dirty="0" smtClean="0"/>
              <a:t> He believes that people can be motivated if they believe that:</a:t>
            </a:r>
          </a:p>
          <a:p>
            <a:pPr>
              <a:buFontTx/>
              <a:buNone/>
            </a:pPr>
            <a:endParaRPr lang="en-GB" altLang="en-US" sz="2400" dirty="0" smtClean="0"/>
          </a:p>
          <a:p>
            <a:r>
              <a:rPr lang="en-GB" altLang="en-US" sz="2400" dirty="0" smtClean="0"/>
              <a:t>There is a positive correlation between efforts and performance</a:t>
            </a:r>
          </a:p>
          <a:p>
            <a:r>
              <a:rPr lang="en-GB" altLang="en-US" sz="2400" dirty="0" smtClean="0"/>
              <a:t>Favourable performance </a:t>
            </a:r>
            <a:r>
              <a:rPr lang="en-GB" altLang="en-US" sz="2400" b="1" dirty="0" smtClean="0"/>
              <a:t>WILL</a:t>
            </a:r>
            <a:r>
              <a:rPr lang="en-GB" altLang="en-US" sz="2400" dirty="0" smtClean="0"/>
              <a:t> result in a desirable reward</a:t>
            </a:r>
          </a:p>
          <a:p>
            <a:r>
              <a:rPr lang="en-GB" altLang="en-US" sz="2400" dirty="0" smtClean="0"/>
              <a:t>The reward will satisfy an important need</a:t>
            </a:r>
          </a:p>
          <a:p>
            <a:r>
              <a:rPr lang="en-GB" altLang="en-US" sz="2400" dirty="0" smtClean="0"/>
              <a:t>The desire to satisfy the need is strong enough to make the effort worthwhile.</a:t>
            </a:r>
          </a:p>
          <a:p>
            <a:pPr>
              <a:buFontTx/>
              <a:buNone/>
            </a:pPr>
            <a:endParaRPr lang="en-GB" altLang="en-US" dirty="0" smtClean="0"/>
          </a:p>
        </p:txBody>
      </p:sp>
    </p:spTree>
    <p:extLst>
      <p:ext uri="{BB962C8B-B14F-4D97-AF65-F5344CB8AC3E}">
        <p14:creationId xmlns:p14="http://schemas.microsoft.com/office/powerpoint/2010/main" val="3498218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Locke’s Goal Setting Theory</a:t>
            </a:r>
            <a:endParaRPr lang="en-GB" b="1" dirty="0">
              <a:solidFill>
                <a:schemeClr val="accent5">
                  <a:lumMod val="50000"/>
                </a:schemeClr>
              </a:solidFill>
            </a:endParaRPr>
          </a:p>
        </p:txBody>
      </p:sp>
      <p:pic>
        <p:nvPicPr>
          <p:cNvPr id="4" name="Picture 3"/>
          <p:cNvPicPr>
            <a:picLocks noChangeAspect="1"/>
          </p:cNvPicPr>
          <p:nvPr/>
        </p:nvPicPr>
        <p:blipFill>
          <a:blip r:embed="rId3"/>
          <a:stretch>
            <a:fillRect/>
          </a:stretch>
        </p:blipFill>
        <p:spPr>
          <a:xfrm>
            <a:off x="2051720" y="1944326"/>
            <a:ext cx="5576175" cy="3284874"/>
          </a:xfrm>
          <a:prstGeom prst="rect">
            <a:avLst/>
          </a:prstGeom>
        </p:spPr>
      </p:pic>
    </p:spTree>
    <p:extLst>
      <p:ext uri="{BB962C8B-B14F-4D97-AF65-F5344CB8AC3E}">
        <p14:creationId xmlns:p14="http://schemas.microsoft.com/office/powerpoint/2010/main" val="1886428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Motivation and performance</a:t>
            </a:r>
            <a:endParaRPr lang="en-GB" b="1" dirty="0">
              <a:solidFill>
                <a:schemeClr val="accent5">
                  <a:lumMod val="50000"/>
                </a:schemeClr>
              </a:solidFill>
            </a:endParaRPr>
          </a:p>
        </p:txBody>
      </p:sp>
      <p:sp>
        <p:nvSpPr>
          <p:cNvPr id="4" name="Rectangle 3"/>
          <p:cNvSpPr>
            <a:spLocks noGrp="1" noChangeArrowheads="1"/>
          </p:cNvSpPr>
          <p:nvPr>
            <p:ph idx="1"/>
          </p:nvPr>
        </p:nvSpPr>
        <p:spPr>
          <a:xfrm>
            <a:off x="457200" y="1415535"/>
            <a:ext cx="8229600" cy="3917032"/>
          </a:xfrm>
        </p:spPr>
        <p:txBody>
          <a:bodyPr/>
          <a:lstStyle/>
          <a:p>
            <a:pPr eaLnBrk="1" hangingPunct="1">
              <a:defRPr/>
            </a:pPr>
            <a:r>
              <a:rPr lang="en-GB" dirty="0" smtClean="0"/>
              <a:t>Motivation is </a:t>
            </a:r>
            <a:r>
              <a:rPr lang="en-GB" b="1" dirty="0" smtClean="0"/>
              <a:t>individual</a:t>
            </a:r>
          </a:p>
          <a:p>
            <a:pPr eaLnBrk="1" hangingPunct="1">
              <a:defRPr/>
            </a:pPr>
            <a:r>
              <a:rPr lang="en-GB" dirty="0" smtClean="0"/>
              <a:t>Motivation is </a:t>
            </a:r>
            <a:r>
              <a:rPr lang="en-GB" b="1" dirty="0" smtClean="0"/>
              <a:t>intentional</a:t>
            </a:r>
          </a:p>
          <a:p>
            <a:pPr eaLnBrk="1" hangingPunct="1">
              <a:defRPr/>
            </a:pPr>
            <a:r>
              <a:rPr lang="en-GB" dirty="0" smtClean="0"/>
              <a:t>Motivation is </a:t>
            </a:r>
            <a:r>
              <a:rPr lang="en-GB" b="1" dirty="0" smtClean="0"/>
              <a:t>multifaceted</a:t>
            </a:r>
          </a:p>
          <a:p>
            <a:pPr eaLnBrk="1" hangingPunct="1">
              <a:defRPr/>
            </a:pPr>
            <a:r>
              <a:rPr lang="en-GB" dirty="0" smtClean="0"/>
              <a:t>Motivation influences </a:t>
            </a:r>
            <a:r>
              <a:rPr lang="en-GB" b="1" dirty="0" smtClean="0"/>
              <a:t>behaviour</a:t>
            </a:r>
          </a:p>
        </p:txBody>
      </p:sp>
      <p:sp>
        <p:nvSpPr>
          <p:cNvPr id="5" name="Text Box 8"/>
          <p:cNvSpPr txBox="1">
            <a:spLocks noChangeArrowheads="1"/>
          </p:cNvSpPr>
          <p:nvPr/>
        </p:nvSpPr>
        <p:spPr bwMode="auto">
          <a:xfrm>
            <a:off x="124330" y="4075806"/>
            <a:ext cx="231185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a:latin typeface="Tahoma" panose="020B0604030504040204" pitchFamily="34" charset="0"/>
                <a:ea typeface="Tahoma" panose="020B0604030504040204" pitchFamily="34" charset="0"/>
                <a:cs typeface="Tahoma" panose="020B0604030504040204" pitchFamily="34" charset="0"/>
              </a:rPr>
              <a:t>N</a:t>
            </a:r>
            <a:r>
              <a:rPr lang="en-GB" altLang="en-US" i="0" dirty="0" smtClean="0">
                <a:latin typeface="Tahoma" panose="020B0604030504040204" pitchFamily="34" charset="0"/>
                <a:ea typeface="Tahoma" panose="020B0604030504040204" pitchFamily="34" charset="0"/>
                <a:cs typeface="Tahoma" panose="020B0604030504040204" pitchFamily="34" charset="0"/>
              </a:rPr>
              <a:t>eeds </a:t>
            </a:r>
          </a:p>
          <a:p>
            <a:pPr eaLnBrk="1" hangingPunct="1"/>
            <a:r>
              <a:rPr lang="en-GB" altLang="en-US" i="0" dirty="0" smtClean="0">
                <a:latin typeface="Tahoma" panose="020B0604030504040204" pitchFamily="34" charset="0"/>
                <a:ea typeface="Tahoma" panose="020B0604030504040204" pitchFamily="34" charset="0"/>
                <a:cs typeface="Tahoma" panose="020B0604030504040204" pitchFamily="34" charset="0"/>
              </a:rPr>
              <a:t>or expectations</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6" name="Text Box 9"/>
          <p:cNvSpPr txBox="1">
            <a:spLocks noChangeArrowheads="1"/>
          </p:cNvSpPr>
          <p:nvPr/>
        </p:nvSpPr>
        <p:spPr bwMode="auto">
          <a:xfrm>
            <a:off x="1725455" y="4019375"/>
            <a:ext cx="13530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a:latin typeface="Tahoma" panose="020B0604030504040204" pitchFamily="34" charset="0"/>
                <a:ea typeface="Tahoma" panose="020B0604030504040204" pitchFamily="34" charset="0"/>
                <a:cs typeface="Tahoma" panose="020B0604030504040204" pitchFamily="34" charset="0"/>
              </a:rPr>
              <a:t>R</a:t>
            </a:r>
            <a:r>
              <a:rPr lang="en-GB" altLang="en-US" i="0" dirty="0" smtClean="0">
                <a:latin typeface="Tahoma" panose="020B0604030504040204" pitchFamily="34" charset="0"/>
                <a:ea typeface="Tahoma" panose="020B0604030504040204" pitchFamily="34" charset="0"/>
                <a:cs typeface="Tahoma" panose="020B0604030504040204" pitchFamily="34" charset="0"/>
              </a:rPr>
              <a:t>esult in</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7" name="Text Box 10"/>
          <p:cNvSpPr txBox="1">
            <a:spLocks noChangeArrowheads="1"/>
          </p:cNvSpPr>
          <p:nvPr/>
        </p:nvSpPr>
        <p:spPr bwMode="auto">
          <a:xfrm>
            <a:off x="3472908" y="4016746"/>
            <a:ext cx="30439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a:latin typeface="Tahoma" panose="020B0604030504040204" pitchFamily="34" charset="0"/>
                <a:ea typeface="Tahoma" panose="020B0604030504040204" pitchFamily="34" charset="0"/>
                <a:cs typeface="Tahoma" panose="020B0604030504040204" pitchFamily="34" charset="0"/>
              </a:rPr>
              <a:t>D</a:t>
            </a:r>
            <a:r>
              <a:rPr lang="en-GB" altLang="en-US" i="0" dirty="0" smtClean="0">
                <a:latin typeface="Tahoma" panose="020B0604030504040204" pitchFamily="34" charset="0"/>
                <a:ea typeface="Tahoma" panose="020B0604030504040204" pitchFamily="34" charset="0"/>
                <a:cs typeface="Tahoma" panose="020B0604030504040204" pitchFamily="34" charset="0"/>
              </a:rPr>
              <a:t>riving force</a:t>
            </a:r>
          </a:p>
          <a:p>
            <a:pPr eaLnBrk="1" hangingPunct="1"/>
            <a:r>
              <a:rPr lang="en-GB" altLang="en-US" i="0" dirty="0" smtClean="0">
                <a:latin typeface="Tahoma" panose="020B0604030504040204" pitchFamily="34" charset="0"/>
                <a:ea typeface="Tahoma" panose="020B0604030504040204" pitchFamily="34" charset="0"/>
                <a:cs typeface="Tahoma" panose="020B0604030504040204" pitchFamily="34" charset="0"/>
              </a:rPr>
              <a:t>(behaviour or action)</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8" name="Text Box 12"/>
          <p:cNvSpPr txBox="1">
            <a:spLocks noChangeArrowheads="1"/>
          </p:cNvSpPr>
          <p:nvPr/>
        </p:nvSpPr>
        <p:spPr bwMode="auto">
          <a:xfrm>
            <a:off x="6332565" y="4033683"/>
            <a:ext cx="16175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a:latin typeface="Tahoma" panose="020B0604030504040204" pitchFamily="34" charset="0"/>
                <a:ea typeface="Tahoma" panose="020B0604030504040204" pitchFamily="34" charset="0"/>
                <a:cs typeface="Tahoma" panose="020B0604030504040204" pitchFamily="34" charset="0"/>
              </a:rPr>
              <a:t>T</a:t>
            </a:r>
            <a:r>
              <a:rPr lang="en-GB" altLang="en-US" i="0" dirty="0" smtClean="0">
                <a:latin typeface="Tahoma" panose="020B0604030504040204" pitchFamily="34" charset="0"/>
                <a:ea typeface="Tahoma" panose="020B0604030504040204" pitchFamily="34" charset="0"/>
                <a:cs typeface="Tahoma" panose="020B0604030504040204" pitchFamily="34" charset="0"/>
              </a:rPr>
              <a:t>o achieve</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9" name="Text Box 14"/>
          <p:cNvSpPr txBox="1">
            <a:spLocks noChangeArrowheads="1"/>
          </p:cNvSpPr>
          <p:nvPr/>
        </p:nvSpPr>
        <p:spPr bwMode="auto">
          <a:xfrm>
            <a:off x="7308304" y="4622775"/>
            <a:ext cx="2224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smtClean="0">
                <a:latin typeface="Tahoma" panose="020B0604030504040204" pitchFamily="34" charset="0"/>
                <a:ea typeface="Tahoma" panose="020B0604030504040204" pitchFamily="34" charset="0"/>
                <a:cs typeface="Tahoma" panose="020B0604030504040204" pitchFamily="34" charset="0"/>
              </a:rPr>
              <a:t>Desired goals</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10" name="Text Box 19"/>
          <p:cNvSpPr txBox="1">
            <a:spLocks noChangeArrowheads="1"/>
          </p:cNvSpPr>
          <p:nvPr/>
        </p:nvSpPr>
        <p:spPr bwMode="auto">
          <a:xfrm>
            <a:off x="5901437" y="5078575"/>
            <a:ext cx="21146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smtClean="0">
                <a:latin typeface="Tahoma" panose="020B0604030504040204" pitchFamily="34" charset="0"/>
                <a:ea typeface="Tahoma" panose="020B0604030504040204" pitchFamily="34" charset="0"/>
                <a:cs typeface="Tahoma" panose="020B0604030504040204" pitchFamily="34" charset="0"/>
              </a:rPr>
              <a:t>Which provide</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11" name="Text Box 21"/>
          <p:cNvSpPr txBox="1">
            <a:spLocks noChangeArrowheads="1"/>
          </p:cNvSpPr>
          <p:nvPr/>
        </p:nvSpPr>
        <p:spPr bwMode="auto">
          <a:xfrm>
            <a:off x="3876010" y="5113313"/>
            <a:ext cx="15206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smtClean="0">
                <a:latin typeface="Tahoma" panose="020B0604030504040204" pitchFamily="34" charset="0"/>
                <a:ea typeface="Tahoma" panose="020B0604030504040204" pitchFamily="34" charset="0"/>
                <a:cs typeface="Tahoma" panose="020B0604030504040204" pitchFamily="34" charset="0"/>
              </a:rPr>
              <a:t>Fulfilment</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12" name="Text Box 23"/>
          <p:cNvSpPr txBox="1">
            <a:spLocks noChangeArrowheads="1"/>
          </p:cNvSpPr>
          <p:nvPr/>
        </p:nvSpPr>
        <p:spPr bwMode="auto">
          <a:xfrm>
            <a:off x="2027244" y="5135186"/>
            <a:ext cx="14600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panose="02020603050405020304" pitchFamily="18" charset="0"/>
              </a:defRPr>
            </a:lvl1pPr>
            <a:lvl2pPr marL="742950" indent="-285750" eaLnBrk="0" hangingPunct="0">
              <a:defRPr sz="2400" i="1">
                <a:solidFill>
                  <a:schemeClr val="tx1"/>
                </a:solidFill>
                <a:latin typeface="Times New Roman" panose="02020603050405020304" pitchFamily="18" charset="0"/>
              </a:defRPr>
            </a:lvl2pPr>
            <a:lvl3pPr marL="1143000" indent="-228600" eaLnBrk="0" hangingPunct="0">
              <a:defRPr sz="2400" i="1">
                <a:solidFill>
                  <a:schemeClr val="tx1"/>
                </a:solidFill>
                <a:latin typeface="Times New Roman" panose="02020603050405020304" pitchFamily="18" charset="0"/>
              </a:defRPr>
            </a:lvl3pPr>
            <a:lvl4pPr marL="1600200" indent="-228600" eaLnBrk="0" hangingPunct="0">
              <a:defRPr sz="2400" i="1">
                <a:solidFill>
                  <a:schemeClr val="tx1"/>
                </a:solidFill>
                <a:latin typeface="Times New Roman" panose="02020603050405020304" pitchFamily="18" charset="0"/>
              </a:defRPr>
            </a:lvl4pPr>
            <a:lvl5pPr marL="2057400" indent="-228600" eaLnBrk="0" hangingPunct="0">
              <a:defRPr sz="2400"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i="1">
                <a:solidFill>
                  <a:schemeClr val="tx1"/>
                </a:solidFill>
                <a:latin typeface="Times New Roman" panose="02020603050405020304" pitchFamily="18" charset="0"/>
              </a:defRPr>
            </a:lvl9pPr>
          </a:lstStyle>
          <a:p>
            <a:pPr eaLnBrk="1" hangingPunct="1"/>
            <a:r>
              <a:rPr lang="en-GB" altLang="en-US" i="0" dirty="0">
                <a:latin typeface="Tahoma" panose="020B0604030504040204" pitchFamily="34" charset="0"/>
                <a:ea typeface="Tahoma" panose="020B0604030504040204" pitchFamily="34" charset="0"/>
                <a:cs typeface="Tahoma" panose="020B0604030504040204" pitchFamily="34" charset="0"/>
              </a:rPr>
              <a:t>F</a:t>
            </a:r>
            <a:r>
              <a:rPr lang="en-GB" altLang="en-US" i="0" dirty="0" smtClean="0">
                <a:latin typeface="Tahoma" panose="020B0604030504040204" pitchFamily="34" charset="0"/>
                <a:ea typeface="Tahoma" panose="020B0604030504040204" pitchFamily="34" charset="0"/>
                <a:cs typeface="Tahoma" panose="020B0604030504040204" pitchFamily="34" charset="0"/>
              </a:rPr>
              <a:t>eedback</a:t>
            </a:r>
            <a:endParaRPr lang="en-GB" altLang="en-US" i="0" dirty="0">
              <a:latin typeface="Tahoma" panose="020B0604030504040204" pitchFamily="34" charset="0"/>
              <a:ea typeface="Tahoma" panose="020B0604030504040204" pitchFamily="34" charset="0"/>
              <a:cs typeface="Tahoma" panose="020B0604030504040204" pitchFamily="34" charset="0"/>
            </a:endParaRPr>
          </a:p>
        </p:txBody>
      </p:sp>
      <p:sp>
        <p:nvSpPr>
          <p:cNvPr id="13" name="Right Arrow 12"/>
          <p:cNvSpPr/>
          <p:nvPr/>
        </p:nvSpPr>
        <p:spPr>
          <a:xfrm>
            <a:off x="1340570" y="4184927"/>
            <a:ext cx="393815" cy="2308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2"/>
          <a:stretch>
            <a:fillRect/>
          </a:stretch>
        </p:blipFill>
        <p:spPr>
          <a:xfrm>
            <a:off x="3015325" y="4127600"/>
            <a:ext cx="426757" cy="286537"/>
          </a:xfrm>
          <a:prstGeom prst="rect">
            <a:avLst/>
          </a:prstGeom>
        </p:spPr>
      </p:pic>
      <p:pic>
        <p:nvPicPr>
          <p:cNvPr id="15" name="Picture 14"/>
          <p:cNvPicPr>
            <a:picLocks noChangeAspect="1"/>
          </p:cNvPicPr>
          <p:nvPr/>
        </p:nvPicPr>
        <p:blipFill>
          <a:blip r:embed="rId2"/>
          <a:stretch>
            <a:fillRect/>
          </a:stretch>
        </p:blipFill>
        <p:spPr>
          <a:xfrm>
            <a:off x="5605760" y="4142010"/>
            <a:ext cx="426757" cy="286537"/>
          </a:xfrm>
          <a:prstGeom prst="rect">
            <a:avLst/>
          </a:prstGeom>
        </p:spPr>
      </p:pic>
      <p:pic>
        <p:nvPicPr>
          <p:cNvPr id="16" name="Picture 15"/>
          <p:cNvPicPr>
            <a:picLocks noChangeAspect="1"/>
          </p:cNvPicPr>
          <p:nvPr/>
        </p:nvPicPr>
        <p:blipFill>
          <a:blip r:embed="rId2"/>
          <a:stretch>
            <a:fillRect/>
          </a:stretch>
        </p:blipFill>
        <p:spPr>
          <a:xfrm rot="10800000">
            <a:off x="5427407" y="5206342"/>
            <a:ext cx="426757" cy="286537"/>
          </a:xfrm>
          <a:prstGeom prst="rect">
            <a:avLst/>
          </a:prstGeom>
        </p:spPr>
      </p:pic>
      <p:pic>
        <p:nvPicPr>
          <p:cNvPr id="17" name="Picture 16"/>
          <p:cNvPicPr>
            <a:picLocks noChangeAspect="1"/>
          </p:cNvPicPr>
          <p:nvPr/>
        </p:nvPicPr>
        <p:blipFill>
          <a:blip r:embed="rId3"/>
          <a:stretch>
            <a:fillRect/>
          </a:stretch>
        </p:blipFill>
        <p:spPr>
          <a:xfrm>
            <a:off x="3427997" y="5234012"/>
            <a:ext cx="426757" cy="286537"/>
          </a:xfrm>
          <a:prstGeom prst="rect">
            <a:avLst/>
          </a:prstGeom>
        </p:spPr>
      </p:pic>
      <p:sp>
        <p:nvSpPr>
          <p:cNvPr id="19" name="Bent Arrow 18"/>
          <p:cNvSpPr/>
          <p:nvPr/>
        </p:nvSpPr>
        <p:spPr>
          <a:xfrm rot="5400000">
            <a:off x="8053264" y="4220152"/>
            <a:ext cx="447357" cy="521775"/>
          </a:xfrm>
          <a:prstGeom prst="bentArrow">
            <a:avLst>
              <a:gd name="adj1" fmla="val 25000"/>
              <a:gd name="adj2" fmla="val 19934"/>
              <a:gd name="adj3" fmla="val 25000"/>
              <a:gd name="adj4" fmla="val 376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20" name="Picture 19"/>
          <p:cNvPicPr>
            <a:picLocks noChangeAspect="1"/>
          </p:cNvPicPr>
          <p:nvPr/>
        </p:nvPicPr>
        <p:blipFill>
          <a:blip r:embed="rId4"/>
          <a:stretch>
            <a:fillRect/>
          </a:stretch>
        </p:blipFill>
        <p:spPr>
          <a:xfrm rot="5400000">
            <a:off x="8112585" y="5017916"/>
            <a:ext cx="377408" cy="475529"/>
          </a:xfrm>
          <a:prstGeom prst="rect">
            <a:avLst/>
          </a:prstGeom>
        </p:spPr>
      </p:pic>
      <p:pic>
        <p:nvPicPr>
          <p:cNvPr id="21" name="Picture 20"/>
          <p:cNvPicPr>
            <a:picLocks noChangeAspect="1"/>
          </p:cNvPicPr>
          <p:nvPr/>
        </p:nvPicPr>
        <p:blipFill>
          <a:blip r:embed="rId4"/>
          <a:stretch>
            <a:fillRect/>
          </a:stretch>
        </p:blipFill>
        <p:spPr>
          <a:xfrm rot="10800000">
            <a:off x="1431087" y="4963234"/>
            <a:ext cx="548688" cy="478454"/>
          </a:xfrm>
          <a:prstGeom prst="rect">
            <a:avLst/>
          </a:prstGeom>
        </p:spPr>
      </p:pic>
    </p:spTree>
    <p:extLst>
      <p:ext uri="{BB962C8B-B14F-4D97-AF65-F5344CB8AC3E}">
        <p14:creationId xmlns:p14="http://schemas.microsoft.com/office/powerpoint/2010/main" val="2444980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3455939" y="404664"/>
            <a:ext cx="5688061" cy="5212532"/>
          </a:xfrm>
          <a:prstGeom prst="rect">
            <a:avLst/>
          </a:prstGeom>
        </p:spPr>
      </p:pic>
    </p:spTree>
    <p:extLst>
      <p:ext uri="{BB962C8B-B14F-4D97-AF65-F5344CB8AC3E}">
        <p14:creationId xmlns:p14="http://schemas.microsoft.com/office/powerpoint/2010/main" val="1387291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5">
                    <a:lumMod val="50000"/>
                  </a:schemeClr>
                </a:solidFill>
              </a:rPr>
              <a:t>What are the common causes of demotivation?</a:t>
            </a:r>
            <a:endParaRPr lang="en-GB" b="1" dirty="0">
              <a:solidFill>
                <a:schemeClr val="accent5">
                  <a:lumMod val="50000"/>
                </a:schemeClr>
              </a:solidFill>
            </a:endParaRPr>
          </a:p>
        </p:txBody>
      </p:sp>
      <p:pic>
        <p:nvPicPr>
          <p:cNvPr id="4" name="Content Placeholder 3"/>
          <p:cNvPicPr>
            <a:picLocks noGrp="1" noChangeAspect="1"/>
          </p:cNvPicPr>
          <p:nvPr>
            <p:ph idx="1"/>
          </p:nvPr>
        </p:nvPicPr>
        <p:blipFill>
          <a:blip r:embed="rId2"/>
          <a:stretch>
            <a:fillRect/>
          </a:stretch>
        </p:blipFill>
        <p:spPr>
          <a:xfrm>
            <a:off x="1799354" y="1600200"/>
            <a:ext cx="5545292" cy="3916363"/>
          </a:xfrm>
          <a:prstGeom prst="rect">
            <a:avLst/>
          </a:prstGeom>
        </p:spPr>
      </p:pic>
    </p:spTree>
    <p:extLst>
      <p:ext uri="{BB962C8B-B14F-4D97-AF65-F5344CB8AC3E}">
        <p14:creationId xmlns:p14="http://schemas.microsoft.com/office/powerpoint/2010/main" val="487531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5">
                    <a:lumMod val="50000"/>
                  </a:schemeClr>
                </a:solidFill>
              </a:rPr>
              <a:t>What happens when motivation is blocked?</a:t>
            </a:r>
            <a:endParaRPr lang="en-GB" b="1" dirty="0">
              <a:solidFill>
                <a:schemeClr val="accent5">
                  <a:lumMod val="50000"/>
                </a:schemeClr>
              </a:solidFill>
            </a:endParaRP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9710172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ACAS – Building productivity in the workplace</a:t>
            </a:r>
            <a:endParaRPr lang="en-GB" dirty="0"/>
          </a:p>
        </p:txBody>
      </p:sp>
      <p:pic>
        <p:nvPicPr>
          <p:cNvPr id="4" name="Picture 3"/>
          <p:cNvPicPr>
            <a:picLocks noChangeAspect="1"/>
          </p:cNvPicPr>
          <p:nvPr/>
        </p:nvPicPr>
        <p:blipFill>
          <a:blip r:embed="rId3"/>
          <a:stretch>
            <a:fillRect/>
          </a:stretch>
        </p:blipFill>
        <p:spPr>
          <a:xfrm>
            <a:off x="2444311" y="1776841"/>
            <a:ext cx="4255377" cy="3304318"/>
          </a:xfrm>
          <a:prstGeom prst="rect">
            <a:avLst/>
          </a:prstGeom>
        </p:spPr>
      </p:pic>
    </p:spTree>
    <p:extLst>
      <p:ext uri="{BB962C8B-B14F-4D97-AF65-F5344CB8AC3E}">
        <p14:creationId xmlns:p14="http://schemas.microsoft.com/office/powerpoint/2010/main" val="39649571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5">
                    <a:lumMod val="50000"/>
                  </a:schemeClr>
                </a:solidFill>
              </a:rPr>
              <a:t>References</a:t>
            </a:r>
            <a:endParaRPr lang="en-GB" b="1" dirty="0">
              <a:solidFill>
                <a:schemeClr val="accent5">
                  <a:lumMod val="50000"/>
                </a:schemeClr>
              </a:solidFill>
            </a:endParaRPr>
          </a:p>
        </p:txBody>
      </p:sp>
      <p:sp>
        <p:nvSpPr>
          <p:cNvPr id="3" name="Content Placeholder 2"/>
          <p:cNvSpPr>
            <a:spLocks noGrp="1"/>
          </p:cNvSpPr>
          <p:nvPr>
            <p:ph idx="1"/>
          </p:nvPr>
        </p:nvSpPr>
        <p:spPr>
          <a:xfrm>
            <a:off x="125760" y="1440922"/>
            <a:ext cx="8892480" cy="3917032"/>
          </a:xfrm>
        </p:spPr>
        <p:txBody>
          <a:bodyPr>
            <a:normAutofit/>
          </a:bodyPr>
          <a:lstStyle/>
          <a:p>
            <a:pPr marL="0" indent="0">
              <a:buNone/>
            </a:pPr>
            <a:r>
              <a:rPr lang="en-GB" sz="2000" dirty="0"/>
              <a:t>Chartered Management Institute, 2015. /Motivating the Demotivated. [Online] </a:t>
            </a:r>
            <a:endParaRPr lang="en-GB" sz="2000" dirty="0" smtClean="0"/>
          </a:p>
          <a:p>
            <a:pPr marL="0" indent="0">
              <a:buNone/>
            </a:pPr>
            <a:r>
              <a:rPr lang="en-GB" sz="2000" dirty="0" smtClean="0"/>
              <a:t>Available </a:t>
            </a:r>
            <a:r>
              <a:rPr lang="en-GB" sz="2000" dirty="0"/>
              <a:t>at: </a:t>
            </a:r>
            <a:r>
              <a:rPr lang="en-GB" sz="2000" dirty="0" smtClean="0">
                <a:hlinkClick r:id="rId2"/>
              </a:rPr>
              <a:t>http</a:t>
            </a:r>
            <a:r>
              <a:rPr lang="en-GB" sz="2000" dirty="0">
                <a:hlinkClick r:id="rId2"/>
              </a:rPr>
              <a:t>://</a:t>
            </a:r>
            <a:r>
              <a:rPr lang="en-GB" sz="2000" dirty="0" smtClean="0">
                <a:hlinkClick r:id="rId2"/>
              </a:rPr>
              <a:t>mde.managers.org.uk/members/content.aspx?id=1126622</a:t>
            </a:r>
            <a:r>
              <a:rPr lang="en-GB" sz="2000" dirty="0" smtClean="0"/>
              <a:t> </a:t>
            </a:r>
          </a:p>
          <a:p>
            <a:pPr marL="0" indent="0">
              <a:buNone/>
            </a:pPr>
            <a:r>
              <a:rPr lang="en-GB" sz="2000" dirty="0" smtClean="0"/>
              <a:t>[</a:t>
            </a:r>
            <a:r>
              <a:rPr lang="en-GB" sz="2000" dirty="0"/>
              <a:t>Accessed 6th April 2016].</a:t>
            </a:r>
          </a:p>
          <a:p>
            <a:pPr marL="0" indent="0">
              <a:buNone/>
            </a:pPr>
            <a:endParaRPr lang="en-GB" sz="2000" dirty="0"/>
          </a:p>
        </p:txBody>
      </p:sp>
    </p:spTree>
    <p:extLst>
      <p:ext uri="{BB962C8B-B14F-4D97-AF65-F5344CB8AC3E}">
        <p14:creationId xmlns:p14="http://schemas.microsoft.com/office/powerpoint/2010/main" val="12239829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01155a8fcdf8072eea97715944ea3d84">
  <xsd:schema xmlns:xsd="http://www.w3.org/2001/XMLSchema" xmlns:xs="http://www.w3.org/2001/XMLSchema" xmlns:p="http://schemas.microsoft.com/office/2006/metadata/properties" xmlns:ns2="303dbf9b-b85b-46a0-94f1-894078c07ecd" targetNamespace="http://schemas.microsoft.com/office/2006/metadata/properties" ma:root="true" ma:fieldsID="f60d8c41df2d54b37b748a3da9bbc2a0"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purl.org/dc/terms/"/>
    <ds:schemaRef ds:uri="http://schemas.microsoft.com/office/infopath/2007/PartnerControls"/>
    <ds:schemaRef ds:uri="http://www.w3.org/XML/1998/namespace"/>
    <ds:schemaRef ds:uri="http://schemas.microsoft.com/office/2006/metadata/properties"/>
    <ds:schemaRef ds:uri="http://purl.org/dc/dcmitype/"/>
    <ds:schemaRef ds:uri="303dbf9b-b85b-46a0-94f1-894078c07ecd"/>
    <ds:schemaRef ds:uri="http://purl.org/dc/elements/1.1/"/>
  </ds:schemaRefs>
</ds:datastoreItem>
</file>

<file path=customXml/itemProps2.xml><?xml version="1.0" encoding="utf-8"?>
<ds:datastoreItem xmlns:ds="http://schemas.openxmlformats.org/officeDocument/2006/customXml" ds:itemID="{3F7E1A4D-29DB-447C-8201-DF1B692C6E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1767</TotalTime>
  <Words>1090</Words>
  <Application>Microsoft Office PowerPoint</Application>
  <PresentationFormat>On-screen Show (4:3)</PresentationFormat>
  <Paragraphs>179</Paragraphs>
  <Slides>36</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ＭＳ Ｐゴシック</vt:lpstr>
      <vt:lpstr>Arial</vt:lpstr>
      <vt:lpstr>Calibri</vt:lpstr>
      <vt:lpstr>Myriad Pro</vt:lpstr>
      <vt:lpstr>Tahoma</vt:lpstr>
      <vt:lpstr>Verdana</vt:lpstr>
      <vt:lpstr>Wingdings</vt:lpstr>
      <vt:lpstr>20140311PresentationUWTSDTemplate</vt:lpstr>
      <vt:lpstr>Leadership Module 2 Leadership in Planning and Motivation Day 1 </vt:lpstr>
      <vt:lpstr>Welcome/Croeso Module Aim</vt:lpstr>
      <vt:lpstr>Topics/themes</vt:lpstr>
      <vt:lpstr>Motivation</vt:lpstr>
      <vt:lpstr>PowerPoint Presentation</vt:lpstr>
      <vt:lpstr>Motivation defined</vt:lpstr>
      <vt:lpstr>Definitions of motivation</vt:lpstr>
      <vt:lpstr>PowerPoint Presentation</vt:lpstr>
      <vt:lpstr>PowerPoint Presentation</vt:lpstr>
      <vt:lpstr>Types of motivation theories</vt:lpstr>
      <vt:lpstr>Content theories of motivation</vt:lpstr>
      <vt:lpstr>PowerPoint Presentation</vt:lpstr>
      <vt:lpstr>Timeline of Motivation Theorists</vt:lpstr>
      <vt:lpstr>Scientific Management</vt:lpstr>
      <vt:lpstr>Scientific Management</vt:lpstr>
      <vt:lpstr>PowerPoint Presentation</vt:lpstr>
      <vt:lpstr>PowerPoint Presentation</vt:lpstr>
      <vt:lpstr>PowerPoint Presentation</vt:lpstr>
      <vt:lpstr>PowerPoint Presentation</vt:lpstr>
      <vt:lpstr>PowerPoint Presentation</vt:lpstr>
      <vt:lpstr>PowerPoint Presentation</vt:lpstr>
      <vt:lpstr>Motivation and its role in supporting individuals</vt:lpstr>
      <vt:lpstr>Maslow’s Hierarchy of Needs</vt:lpstr>
      <vt:lpstr>Herzberg’s 2 Factor Theory</vt:lpstr>
      <vt:lpstr>PowerPoint Presentation</vt:lpstr>
      <vt:lpstr>PowerPoint Presentation</vt:lpstr>
      <vt:lpstr>McClelland</vt:lpstr>
      <vt:lpstr>PowerPoint Presentation</vt:lpstr>
      <vt:lpstr>PowerPoint Presentation</vt:lpstr>
      <vt:lpstr>Locke’s Goal Setting Theory</vt:lpstr>
      <vt:lpstr>Motivation and performance</vt:lpstr>
      <vt:lpstr>PowerPoint Presentation</vt:lpstr>
      <vt:lpstr>What are the common causes of demotivation?</vt:lpstr>
      <vt:lpstr>What happens when motivation is blocked?</vt:lpstr>
      <vt:lpstr>ACAS – Building productivity in the workplace</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Crossman</cp:lastModifiedBy>
  <cp:revision>177</cp:revision>
  <dcterms:created xsi:type="dcterms:W3CDTF">2015-04-14T15:21:28Z</dcterms:created>
  <dcterms:modified xsi:type="dcterms:W3CDTF">2016-05-06T15:04:49Z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