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5"/>
  </p:notesMasterIdLst>
  <p:sldIdLst>
    <p:sldId id="256" r:id="rId5"/>
    <p:sldId id="257" r:id="rId6"/>
    <p:sldId id="269" r:id="rId7"/>
    <p:sldId id="270" r:id="rId8"/>
    <p:sldId id="264" r:id="rId9"/>
    <p:sldId id="265" r:id="rId10"/>
    <p:sldId id="271"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226" autoAdjust="0"/>
  </p:normalViewPr>
  <p:slideViewPr>
    <p:cSldViewPr snapToGrid="0">
      <p:cViewPr>
        <p:scale>
          <a:sx n="80" d="100"/>
          <a:sy n="80" d="100"/>
        </p:scale>
        <p:origin x="-1752" y="-7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E0A0D5-8F98-4CC1-A28E-021F0B6B475C}" type="datetimeFigureOut">
              <a:rPr lang="en-US" smtClean="0"/>
              <a:t>8/5/2022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03C52C-5E29-41AF-BAA3-8217E886DA08}" type="slidenum">
              <a:rPr lang="en-US" smtClean="0"/>
              <a:t>‹#›</a:t>
            </a:fld>
            <a:endParaRPr lang="en-US" dirty="0"/>
          </a:p>
        </p:txBody>
      </p:sp>
    </p:spTree>
    <p:extLst>
      <p:ext uri="{BB962C8B-B14F-4D97-AF65-F5344CB8AC3E}">
        <p14:creationId xmlns:p14="http://schemas.microsoft.com/office/powerpoint/2010/main" val="19619617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2</a:t>
            </a:fld>
            <a:endParaRPr lang="en-US" dirty="0"/>
          </a:p>
        </p:txBody>
      </p:sp>
    </p:spTree>
    <p:extLst>
      <p:ext uri="{BB962C8B-B14F-4D97-AF65-F5344CB8AC3E}">
        <p14:creationId xmlns:p14="http://schemas.microsoft.com/office/powerpoint/2010/main" val="18044579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3</a:t>
            </a:fld>
            <a:endParaRPr lang="en-US" dirty="0"/>
          </a:p>
        </p:txBody>
      </p:sp>
    </p:spTree>
    <p:extLst>
      <p:ext uri="{BB962C8B-B14F-4D97-AF65-F5344CB8AC3E}">
        <p14:creationId xmlns:p14="http://schemas.microsoft.com/office/powerpoint/2010/main" val="4266928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4</a:t>
            </a:fld>
            <a:endParaRPr lang="en-US" dirty="0"/>
          </a:p>
        </p:txBody>
      </p:sp>
    </p:spTree>
    <p:extLst>
      <p:ext uri="{BB962C8B-B14F-4D97-AF65-F5344CB8AC3E}">
        <p14:creationId xmlns:p14="http://schemas.microsoft.com/office/powerpoint/2010/main" val="2343785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5</a:t>
            </a:fld>
            <a:endParaRPr lang="en-US" dirty="0"/>
          </a:p>
        </p:txBody>
      </p:sp>
    </p:spTree>
    <p:extLst>
      <p:ext uri="{BB962C8B-B14F-4D97-AF65-F5344CB8AC3E}">
        <p14:creationId xmlns:p14="http://schemas.microsoft.com/office/powerpoint/2010/main" val="788604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6</a:t>
            </a:fld>
            <a:endParaRPr lang="en-US" dirty="0"/>
          </a:p>
        </p:txBody>
      </p:sp>
    </p:spTree>
    <p:extLst>
      <p:ext uri="{BB962C8B-B14F-4D97-AF65-F5344CB8AC3E}">
        <p14:creationId xmlns:p14="http://schemas.microsoft.com/office/powerpoint/2010/main" val="17491643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7</a:t>
            </a:fld>
            <a:endParaRPr lang="en-US" dirty="0"/>
          </a:p>
        </p:txBody>
      </p:sp>
    </p:spTree>
    <p:extLst>
      <p:ext uri="{BB962C8B-B14F-4D97-AF65-F5344CB8AC3E}">
        <p14:creationId xmlns:p14="http://schemas.microsoft.com/office/powerpoint/2010/main" val="35106783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8</a:t>
            </a:fld>
            <a:endParaRPr lang="en-US" dirty="0"/>
          </a:p>
        </p:txBody>
      </p:sp>
    </p:spTree>
    <p:extLst>
      <p:ext uri="{BB962C8B-B14F-4D97-AF65-F5344CB8AC3E}">
        <p14:creationId xmlns:p14="http://schemas.microsoft.com/office/powerpoint/2010/main" val="2418642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9</a:t>
            </a:fld>
            <a:endParaRPr lang="en-US" dirty="0"/>
          </a:p>
        </p:txBody>
      </p:sp>
    </p:spTree>
    <p:extLst>
      <p:ext uri="{BB962C8B-B14F-4D97-AF65-F5344CB8AC3E}">
        <p14:creationId xmlns:p14="http://schemas.microsoft.com/office/powerpoint/2010/main" val="27910888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03C52C-5E29-41AF-BAA3-8217E886DA08}" type="slidenum">
              <a:rPr lang="en-US" smtClean="0"/>
              <a:t>10</a:t>
            </a:fld>
            <a:endParaRPr lang="en-US" dirty="0"/>
          </a:p>
        </p:txBody>
      </p:sp>
    </p:spTree>
    <p:extLst>
      <p:ext uri="{BB962C8B-B14F-4D97-AF65-F5344CB8AC3E}">
        <p14:creationId xmlns:p14="http://schemas.microsoft.com/office/powerpoint/2010/main" val="16694838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fld id="{3A750590-9F9A-443B-9295-A3931D8194B1}" type="datetime1">
              <a:rPr lang="en-US" smtClean="0"/>
              <a:t>8/5/2022</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B75B4BE-627A-4EC1-99E1-6F1AA97AB802}" type="datetime1">
              <a:rPr lang="en-US" smtClean="0"/>
              <a:t>8/5/2022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78BFACF8-E63D-4673-A128-83547867BB7A}" type="datetime1">
              <a:rPr lang="en-US" smtClean="0"/>
              <a:t>8/5/2022</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5BED6AC-4FBA-40BD-BE75-20DB64DA4BAD}" type="datetime1">
              <a:rPr lang="en-US" smtClean="0"/>
              <a:t>8/5/2022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F933C87-D201-458A-93C0-8EDD9AC92D93}" type="datetime1">
              <a:rPr lang="en-US" smtClean="0"/>
              <a:t>8/5/2022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6CE6829-5A25-485A-91B1-5D6D58BB9F23}" type="datetime1">
              <a:rPr lang="en-US" smtClean="0"/>
              <a:t>8/5/2022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12F5CD-23D0-4DD1-85B1-71F1825FB3EC}" type="datetime1">
              <a:rPr lang="en-US" smtClean="0"/>
              <a:t>8/5/2022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BA5035-C284-496A-B076-BA73A8FA5D8B}" type="datetime1">
              <a:rPr lang="en-US" smtClean="0"/>
              <a:t>8/5/2022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40EB420-1875-490A-8C4B-7AAB939FBE08}" type="datetime1">
              <a:rPr lang="en-US" smtClean="0"/>
              <a:t>8/5/2022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F35805F-452B-497C-9BD6-2CDB6902F369}" type="datetime1">
              <a:rPr lang="en-US" smtClean="0"/>
              <a:t>8/5/2022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FD3F7C6B-C82D-4D42-9929-D6E7E11D9A64}" type="datetime1">
              <a:rPr lang="en-US" smtClean="0"/>
              <a:t>8/5/2022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10CF4779-62E8-4B21-A5D7-0AFB9DBD4358}" type="datetime1">
              <a:rPr lang="en-US" smtClean="0"/>
              <a:t>8/5/2022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5F9D3375-5CD0-4576-BF96-ADFF24726FF8}" type="datetime1">
              <a:rPr lang="en-US" smtClean="0"/>
              <a:t>8/5/2022</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FACD1F8-971E-4F8C-8737-750C12E93E08}" type="datetime1">
              <a:rPr lang="en-US" smtClean="0"/>
              <a:t>8/5/2022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C7D1621-FA30-4D98-85E5-1409E6BEECDC}" type="datetime1">
              <a:rPr lang="en-US" smtClean="0"/>
              <a:t>8/5/2022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96F347-1B2F-4097-AEB5-4A26FB45D67A}" type="datetime1">
              <a:rPr lang="en-US" smtClean="0"/>
              <a:t>8/5/2022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8CC1DEE0-34E5-4E0F-BEC1-4B8835F82CD1}" type="datetime1">
              <a:rPr lang="en-US" smtClean="0"/>
              <a:t>8/5/2022</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9359126-4846-4E88-BDD9-5585CC877E47}" type="datetime1">
              <a:rPr lang="en-US" smtClean="0"/>
              <a:t>8/5/2022</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17" name="Rectangle 16">
            <a:extLst>
              <a:ext uri="{FF2B5EF4-FFF2-40B4-BE49-F238E27FC236}">
                <a16:creationId xmlns="" xmlns:a16="http://schemas.microsoft.com/office/drawing/2014/main" id="{50496C6C-A85F-426B-9ED1-3444166CE4E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 xmlns:a16="http://schemas.microsoft.com/office/drawing/2014/main" id="{8DE5CD8D-E704-46A1-BC3E-9A644A9FFD4E}"/>
              </a:ext>
            </a:extLst>
          </p:cNvPr>
          <p:cNvSpPr>
            <a:spLocks noGrp="1"/>
          </p:cNvSpPr>
          <p:nvPr>
            <p:ph type="ctrTitle"/>
          </p:nvPr>
        </p:nvSpPr>
        <p:spPr>
          <a:xfrm>
            <a:off x="792483" y="821265"/>
            <a:ext cx="6098705" cy="5222117"/>
          </a:xfrm>
        </p:spPr>
        <p:txBody>
          <a:bodyPr anchor="ctr">
            <a:normAutofit/>
          </a:bodyPr>
          <a:lstStyle/>
          <a:p>
            <a:pPr algn="r"/>
            <a:r>
              <a:rPr lang="en-US" sz="4400" dirty="0"/>
              <a:t>Academic &amp; employability skills</a:t>
            </a:r>
          </a:p>
        </p:txBody>
      </p:sp>
      <p:cxnSp>
        <p:nvCxnSpPr>
          <p:cNvPr id="19" name="Straight Connector 18">
            <a:extLst>
              <a:ext uri="{FF2B5EF4-FFF2-40B4-BE49-F238E27FC236}">
                <a16:creationId xmlns="" xmlns:a16="http://schemas.microsoft.com/office/drawing/2014/main" id="{AD0EF22F-5D3C-4240-8C32-1B20803E5A8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7397108" y="1923563"/>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 xmlns:a16="http://schemas.microsoft.com/office/drawing/2014/main" id="{E309A740-48C5-4AE5-879B-F567D3D7ACDC}"/>
              </a:ext>
            </a:extLst>
          </p:cNvPr>
          <p:cNvSpPr>
            <a:spLocks noGrp="1"/>
          </p:cNvSpPr>
          <p:nvPr>
            <p:ph type="subTitle" idx="1"/>
          </p:nvPr>
        </p:nvSpPr>
        <p:spPr>
          <a:xfrm>
            <a:off x="7903028" y="821265"/>
            <a:ext cx="3265713" cy="5222117"/>
          </a:xfrm>
        </p:spPr>
        <p:txBody>
          <a:bodyPr anchor="ctr">
            <a:normAutofit/>
          </a:bodyPr>
          <a:lstStyle/>
          <a:p>
            <a:r>
              <a:rPr lang="en-US" dirty="0"/>
              <a:t>PRESENTATION</a:t>
            </a:r>
          </a:p>
        </p:txBody>
      </p:sp>
      <p:pic>
        <p:nvPicPr>
          <p:cNvPr id="21" name="Picture 20">
            <a:extLst>
              <a:ext uri="{FF2B5EF4-FFF2-40B4-BE49-F238E27FC236}">
                <a16:creationId xmlns="" xmlns:a16="http://schemas.microsoft.com/office/drawing/2014/main" id="{D912EF34-0253-41FD-9940-D8FBB7DE74B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sp>
        <p:nvSpPr>
          <p:cNvPr id="4" name="TextBox 3"/>
          <p:cNvSpPr txBox="1"/>
          <p:nvPr/>
        </p:nvSpPr>
        <p:spPr>
          <a:xfrm>
            <a:off x="997527" y="605642"/>
            <a:ext cx="6840187" cy="923330"/>
          </a:xfrm>
          <a:prstGeom prst="rect">
            <a:avLst/>
          </a:prstGeom>
          <a:noFill/>
        </p:spPr>
        <p:txBody>
          <a:bodyPr wrap="square" rtlCol="0">
            <a:spAutoFit/>
          </a:bodyPr>
          <a:lstStyle/>
          <a:p>
            <a:pPr algn="ctr"/>
            <a:r>
              <a:rPr lang="en-GB" b="1" dirty="0" smtClean="0"/>
              <a:t>                     Student Name: </a:t>
            </a:r>
            <a:r>
              <a:rPr lang="en-GB" b="1" dirty="0" err="1"/>
              <a:t>Wojciech</a:t>
            </a:r>
            <a:r>
              <a:rPr lang="en-GB" b="1" dirty="0"/>
              <a:t> Kowalski </a:t>
            </a:r>
            <a:endParaRPr lang="en-GB" b="1" dirty="0" smtClean="0"/>
          </a:p>
          <a:p>
            <a:pPr algn="ctr"/>
            <a:r>
              <a:rPr lang="en-GB" b="1" dirty="0" smtClean="0"/>
              <a:t>               ID: 2133817 </a:t>
            </a:r>
            <a:endParaRPr lang="en-GB" b="1" dirty="0" smtClean="0"/>
          </a:p>
          <a:p>
            <a:pPr algn="ctr"/>
            <a:r>
              <a:rPr lang="en-GB" b="1" dirty="0" smtClean="0"/>
              <a:t>         Group-3</a:t>
            </a:r>
            <a:endParaRPr lang="en-GB" b="1" dirty="0"/>
          </a:p>
        </p:txBody>
      </p:sp>
    </p:spTree>
    <p:extLst>
      <p:ext uri="{BB962C8B-B14F-4D97-AF65-F5344CB8AC3E}">
        <p14:creationId xmlns:p14="http://schemas.microsoft.com/office/powerpoint/2010/main" val="375466494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A38A195E-584A-485A-BECD-66468900B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 xmlns:a16="http://schemas.microsoft.com/office/drawing/2014/main" id="{840177A7-740C-43C7-8F2D-BD7067F12C9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 xmlns:a16="http://schemas.microsoft.com/office/drawing/2014/main" id="{FF525AAA-82CE-4027-A26C-B0EFFD856F2E}"/>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Title 1">
            <a:extLst>
              <a:ext uri="{FF2B5EF4-FFF2-40B4-BE49-F238E27FC236}">
                <a16:creationId xmlns="" xmlns:a16="http://schemas.microsoft.com/office/drawing/2014/main" id="{A389EA88-8D83-4F3F-A4C1-4B16E2377F9E}"/>
              </a:ext>
            </a:extLst>
          </p:cNvPr>
          <p:cNvSpPr>
            <a:spLocks noGrp="1"/>
          </p:cNvSpPr>
          <p:nvPr>
            <p:ph type="title"/>
          </p:nvPr>
        </p:nvSpPr>
        <p:spPr>
          <a:xfrm>
            <a:off x="4090507" y="240633"/>
            <a:ext cx="7434070" cy="1077192"/>
          </a:xfrm>
        </p:spPr>
        <p:txBody>
          <a:bodyPr>
            <a:normAutofit/>
          </a:bodyPr>
          <a:lstStyle/>
          <a:p>
            <a:pPr algn="l"/>
            <a:r>
              <a:rPr lang="en-US" sz="3200" dirty="0"/>
              <a:t>INTRODUCTION</a:t>
            </a:r>
          </a:p>
        </p:txBody>
      </p:sp>
      <p:sp>
        <p:nvSpPr>
          <p:cNvPr id="3" name="Content Placeholder 2">
            <a:extLst>
              <a:ext uri="{FF2B5EF4-FFF2-40B4-BE49-F238E27FC236}">
                <a16:creationId xmlns="" xmlns:a16="http://schemas.microsoft.com/office/drawing/2014/main" id="{9F541FAF-730D-47FE-9638-C05616C31320}"/>
              </a:ext>
            </a:extLst>
          </p:cNvPr>
          <p:cNvSpPr>
            <a:spLocks noGrp="1"/>
          </p:cNvSpPr>
          <p:nvPr>
            <p:ph idx="1"/>
          </p:nvPr>
        </p:nvSpPr>
        <p:spPr>
          <a:xfrm>
            <a:off x="4090507" y="1317825"/>
            <a:ext cx="7454077" cy="4900861"/>
          </a:xfrm>
        </p:spPr>
        <p:txBody>
          <a:bodyPr>
            <a:normAutofit/>
          </a:bodyPr>
          <a:lstStyle/>
          <a:p>
            <a:pPr marL="0" indent="0" algn="just">
              <a:lnSpc>
                <a:spcPct val="150000"/>
              </a:lnSpc>
              <a:buNone/>
            </a:pPr>
            <a:r>
              <a:rPr lang="en-US" sz="1800" dirty="0">
                <a:latin typeface="Bahnschrift Light Condensed" panose="020B0502040204020203" pitchFamily="34" charset="0"/>
              </a:rPr>
              <a:t>The presentation here would be discussing specifically on my employability skills which are relevant to my intended career of choice. My career of choice is being an Architect. I plan in establishing a proper consulting architectural firm myself after gaining valuable experience in this field of work. I would initially analyze my personal skills using SWOT analysis to determine the strengths and weaknesses. I would further discuss about the employability skills which I possess and which would be required in the vats field of architecture. I would also explain on how I intend to improve and nurture my existing employability skills relevant to this career.  </a:t>
            </a:r>
          </a:p>
          <a:p>
            <a:pPr algn="just">
              <a:lnSpc>
                <a:spcPct val="150000"/>
              </a:lnSpc>
            </a:pPr>
            <a:endParaRPr lang="en-US" sz="1800" dirty="0">
              <a:latin typeface="Bahnschrift Light Condensed" panose="020B0502040204020203" pitchFamily="34" charset="0"/>
            </a:endParaRPr>
          </a:p>
        </p:txBody>
      </p:sp>
    </p:spTree>
    <p:extLst>
      <p:ext uri="{BB962C8B-B14F-4D97-AF65-F5344CB8AC3E}">
        <p14:creationId xmlns:p14="http://schemas.microsoft.com/office/powerpoint/2010/main" val="2194233190"/>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A38A195E-584A-485A-BECD-66468900B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 xmlns:a16="http://schemas.microsoft.com/office/drawing/2014/main" id="{840177A7-740C-43C7-8F2D-BD7067F12C9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 xmlns:a16="http://schemas.microsoft.com/office/drawing/2014/main" id="{FF525AAA-82CE-4027-A26C-B0EFFD856F2E}"/>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Title 1">
            <a:extLst>
              <a:ext uri="{FF2B5EF4-FFF2-40B4-BE49-F238E27FC236}">
                <a16:creationId xmlns="" xmlns:a16="http://schemas.microsoft.com/office/drawing/2014/main" id="{A389EA88-8D83-4F3F-A4C1-4B16E2377F9E}"/>
              </a:ext>
            </a:extLst>
          </p:cNvPr>
          <p:cNvSpPr>
            <a:spLocks noGrp="1"/>
          </p:cNvSpPr>
          <p:nvPr>
            <p:ph type="title"/>
          </p:nvPr>
        </p:nvSpPr>
        <p:spPr>
          <a:xfrm>
            <a:off x="4090507" y="240633"/>
            <a:ext cx="7434070" cy="1077192"/>
          </a:xfrm>
        </p:spPr>
        <p:txBody>
          <a:bodyPr>
            <a:normAutofit/>
          </a:bodyPr>
          <a:lstStyle/>
          <a:p>
            <a:pPr algn="l"/>
            <a:r>
              <a:rPr lang="en-US" sz="3200" dirty="0"/>
              <a:t>PERSONAL SWOT ANALYSIS</a:t>
            </a:r>
          </a:p>
        </p:txBody>
      </p:sp>
      <p:sp>
        <p:nvSpPr>
          <p:cNvPr id="14" name="Content Placeholder 2">
            <a:extLst>
              <a:ext uri="{FF2B5EF4-FFF2-40B4-BE49-F238E27FC236}">
                <a16:creationId xmlns="" xmlns:a16="http://schemas.microsoft.com/office/drawing/2014/main" id="{0D11628F-386C-C359-656F-0CFF3A53B556}"/>
              </a:ext>
            </a:extLst>
          </p:cNvPr>
          <p:cNvSpPr>
            <a:spLocks noGrp="1"/>
          </p:cNvSpPr>
          <p:nvPr>
            <p:ph idx="1"/>
          </p:nvPr>
        </p:nvSpPr>
        <p:spPr>
          <a:xfrm>
            <a:off x="4090507" y="1317825"/>
            <a:ext cx="7454077" cy="4900861"/>
          </a:xfrm>
        </p:spPr>
        <p:txBody>
          <a:bodyPr>
            <a:normAutofit lnSpcReduction="10000"/>
          </a:bodyPr>
          <a:lstStyle/>
          <a:p>
            <a:pPr marL="0" indent="0" algn="just">
              <a:buNone/>
            </a:pPr>
            <a:r>
              <a:rPr lang="en-GB" sz="1800" dirty="0">
                <a:latin typeface="Bahnschrift Light Condensed" panose="020B0502040204020203" pitchFamily="34" charset="0"/>
              </a:rPr>
              <a:t>STRENGTHS</a:t>
            </a:r>
          </a:p>
          <a:p>
            <a:pPr marL="285750" indent="-285750" algn="just">
              <a:buFont typeface="Arial" panose="020B0604020202020204" pitchFamily="34" charset="0"/>
              <a:buChar char="•"/>
            </a:pPr>
            <a:r>
              <a:rPr lang="en-GB" sz="1800" b="0" dirty="0">
                <a:latin typeface="Bahnschrift Light Condensed" panose="020B0502040204020203" pitchFamily="34" charset="0"/>
              </a:rPr>
              <a:t>Being a social person I can easily interact with people from various backgrounds.</a:t>
            </a:r>
          </a:p>
          <a:p>
            <a:pPr marL="285750" indent="-285750" algn="just">
              <a:buFont typeface="Arial" panose="020B0604020202020204" pitchFamily="34" charset="0"/>
              <a:buChar char="•"/>
            </a:pPr>
            <a:r>
              <a:rPr lang="en-GB" sz="1800" b="0" dirty="0">
                <a:latin typeface="Bahnschrift Light Condensed" panose="020B0502040204020203" pitchFamily="34" charset="0"/>
              </a:rPr>
              <a:t>I am good with proper research work which allows me to identify and summarize large information or data effectively.</a:t>
            </a:r>
          </a:p>
          <a:p>
            <a:pPr marL="285750" indent="-285750" algn="just">
              <a:buFont typeface="Arial" panose="020B0604020202020204" pitchFamily="34" charset="0"/>
              <a:buChar char="•"/>
            </a:pPr>
            <a:r>
              <a:rPr lang="en-GB" sz="1800" dirty="0">
                <a:latin typeface="Bahnschrift Light Condensed" panose="020B0502040204020203" pitchFamily="34" charset="0"/>
              </a:rPr>
              <a:t>I am a creative person which allows me to find and build innovative solutions to various problems and prepare attractive drawings and sketches.</a:t>
            </a:r>
          </a:p>
          <a:p>
            <a:pPr marL="285750" indent="-285750" algn="just">
              <a:buFont typeface="Arial" panose="020B0604020202020204" pitchFamily="34" charset="0"/>
              <a:buChar char="•"/>
            </a:pPr>
            <a:r>
              <a:rPr lang="en-GB" sz="1800" dirty="0">
                <a:latin typeface="Bahnschrift Light Condensed" panose="020B0502040204020203" pitchFamily="34" charset="0"/>
              </a:rPr>
              <a:t>I have good leadership skills which allow me to handle many individuals or groups.</a:t>
            </a:r>
          </a:p>
          <a:p>
            <a:pPr marL="0" indent="0" algn="just">
              <a:buNone/>
            </a:pPr>
            <a:endParaRPr lang="en-GB" sz="1800" dirty="0">
              <a:latin typeface="Bahnschrift Light Condensed" panose="020B0502040204020203" pitchFamily="34" charset="0"/>
            </a:endParaRPr>
          </a:p>
          <a:p>
            <a:pPr marL="0" indent="0" algn="just">
              <a:buNone/>
            </a:pPr>
            <a:r>
              <a:rPr lang="en-GB" sz="1800" b="0" dirty="0">
                <a:latin typeface="Bahnschrift Light Condensed" panose="020B0502040204020203" pitchFamily="34" charset="0"/>
              </a:rPr>
              <a:t>W</a:t>
            </a:r>
            <a:r>
              <a:rPr lang="en-GB" sz="1800" dirty="0">
                <a:latin typeface="Bahnschrift Light Condensed" panose="020B0502040204020203" pitchFamily="34" charset="0"/>
              </a:rPr>
              <a:t>EAKNESSES</a:t>
            </a:r>
          </a:p>
          <a:p>
            <a:pPr algn="just"/>
            <a:r>
              <a:rPr lang="en-GB" sz="1800" b="0" dirty="0">
                <a:latin typeface="Bahnschrift Light Condensed" panose="020B0502040204020203" pitchFamily="34" charset="0"/>
              </a:rPr>
              <a:t>I am poor with my time management skills which has affected me severely till now in my work and personal life.</a:t>
            </a:r>
          </a:p>
          <a:p>
            <a:pPr algn="just"/>
            <a:r>
              <a:rPr lang="en-GB" sz="1800" dirty="0">
                <a:latin typeface="Bahnschrift Light Condensed" panose="020B0502040204020203" pitchFamily="34" charset="0"/>
              </a:rPr>
              <a:t>I also suffer from procrastination which delays my works for invalid reasons.</a:t>
            </a:r>
          </a:p>
          <a:p>
            <a:pPr algn="just"/>
            <a:r>
              <a:rPr lang="en-GB" sz="1800" b="0" dirty="0">
                <a:latin typeface="Bahnschrift Light Condensed" panose="020B0502040204020203" pitchFamily="34" charset="0"/>
              </a:rPr>
              <a:t>I cannot handle too m</a:t>
            </a:r>
            <a:r>
              <a:rPr lang="en-GB" sz="1800" dirty="0">
                <a:latin typeface="Bahnschrift Light Condensed" panose="020B0502040204020203" pitchFamily="34" charset="0"/>
              </a:rPr>
              <a:t>uch stress and pressure.</a:t>
            </a:r>
            <a:endParaRPr lang="en-GB" sz="1800" b="0" dirty="0">
              <a:latin typeface="Bahnschrift Light Condensed" panose="020B0502040204020203" pitchFamily="34" charset="0"/>
            </a:endParaRPr>
          </a:p>
          <a:p>
            <a:pPr marL="285750" indent="-285750" algn="just">
              <a:buFont typeface="Arial" panose="020B0604020202020204" pitchFamily="34" charset="0"/>
              <a:buChar char="•"/>
            </a:pPr>
            <a:r>
              <a:rPr lang="en-GB" sz="1800" b="0" dirty="0">
                <a:latin typeface="Bahnschrift Light Condensed" panose="020B0502040204020203" pitchFamily="34" charset="0"/>
              </a:rPr>
              <a:t>I an not a good team player as it becomes difficul</a:t>
            </a:r>
            <a:r>
              <a:rPr lang="en-GB" sz="1800" dirty="0">
                <a:latin typeface="Bahnschrift Light Condensed" panose="020B0502040204020203" pitchFamily="34" charset="0"/>
              </a:rPr>
              <a:t>t for me to cope with all kind of individuals or groups.</a:t>
            </a:r>
            <a:endParaRPr lang="en-GB" sz="1800" b="0" dirty="0">
              <a:latin typeface="Bahnschrift Light Condensed" panose="020B0502040204020203" pitchFamily="34" charset="0"/>
            </a:endParaRPr>
          </a:p>
        </p:txBody>
      </p:sp>
    </p:spTree>
    <p:extLst>
      <p:ext uri="{BB962C8B-B14F-4D97-AF65-F5344CB8AC3E}">
        <p14:creationId xmlns:p14="http://schemas.microsoft.com/office/powerpoint/2010/main" val="686810831"/>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A38A195E-584A-485A-BECD-66468900B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 xmlns:a16="http://schemas.microsoft.com/office/drawing/2014/main" id="{840177A7-740C-43C7-8F2D-BD7067F12C9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 xmlns:a16="http://schemas.microsoft.com/office/drawing/2014/main" id="{FF525AAA-82CE-4027-A26C-B0EFFD856F2E}"/>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Title 1">
            <a:extLst>
              <a:ext uri="{FF2B5EF4-FFF2-40B4-BE49-F238E27FC236}">
                <a16:creationId xmlns="" xmlns:a16="http://schemas.microsoft.com/office/drawing/2014/main" id="{A389EA88-8D83-4F3F-A4C1-4B16E2377F9E}"/>
              </a:ext>
            </a:extLst>
          </p:cNvPr>
          <p:cNvSpPr>
            <a:spLocks noGrp="1"/>
          </p:cNvSpPr>
          <p:nvPr>
            <p:ph type="title"/>
          </p:nvPr>
        </p:nvSpPr>
        <p:spPr>
          <a:xfrm>
            <a:off x="4090507" y="240633"/>
            <a:ext cx="7434070" cy="1077192"/>
          </a:xfrm>
        </p:spPr>
        <p:txBody>
          <a:bodyPr>
            <a:normAutofit/>
          </a:bodyPr>
          <a:lstStyle/>
          <a:p>
            <a:pPr algn="l"/>
            <a:r>
              <a:rPr lang="en-US" sz="3200" dirty="0"/>
              <a:t>PERSONAL SWOT ANALYSIS</a:t>
            </a:r>
          </a:p>
        </p:txBody>
      </p:sp>
      <p:sp>
        <p:nvSpPr>
          <p:cNvPr id="14" name="Content Placeholder 2">
            <a:extLst>
              <a:ext uri="{FF2B5EF4-FFF2-40B4-BE49-F238E27FC236}">
                <a16:creationId xmlns="" xmlns:a16="http://schemas.microsoft.com/office/drawing/2014/main" id="{0D11628F-386C-C359-656F-0CFF3A53B556}"/>
              </a:ext>
            </a:extLst>
          </p:cNvPr>
          <p:cNvSpPr>
            <a:spLocks noGrp="1"/>
          </p:cNvSpPr>
          <p:nvPr>
            <p:ph idx="1"/>
          </p:nvPr>
        </p:nvSpPr>
        <p:spPr>
          <a:xfrm>
            <a:off x="4090507" y="1317825"/>
            <a:ext cx="7454077" cy="4900861"/>
          </a:xfrm>
        </p:spPr>
        <p:txBody>
          <a:bodyPr>
            <a:normAutofit lnSpcReduction="10000"/>
          </a:bodyPr>
          <a:lstStyle/>
          <a:p>
            <a:pPr marL="0" indent="0" algn="just">
              <a:buNone/>
            </a:pPr>
            <a:r>
              <a:rPr lang="en-GB" sz="1800" dirty="0">
                <a:latin typeface="Bahnschrift Light Condensed" panose="020B0502040204020203" pitchFamily="34" charset="0"/>
              </a:rPr>
              <a:t>OPPORTUNITIES</a:t>
            </a:r>
          </a:p>
          <a:p>
            <a:pPr marL="285750" indent="-285750" algn="just">
              <a:buFont typeface="Arial" panose="020B0604020202020204" pitchFamily="34" charset="0"/>
              <a:buChar char="•"/>
            </a:pPr>
            <a:r>
              <a:rPr lang="en-GB" sz="1800" dirty="0">
                <a:latin typeface="Bahnschrift Light Condensed" panose="020B0502040204020203" pitchFamily="34" charset="0"/>
              </a:rPr>
              <a:t>Pursuing architecture as a career of choice would provide me with immense opportunities to rectify my shortcomings.</a:t>
            </a:r>
          </a:p>
          <a:p>
            <a:pPr marL="285750" indent="-285750" algn="just">
              <a:buFont typeface="Arial" panose="020B0604020202020204" pitchFamily="34" charset="0"/>
              <a:buChar char="•"/>
            </a:pPr>
            <a:r>
              <a:rPr lang="en-GB" sz="1800" dirty="0">
                <a:latin typeface="Bahnschrift Light Condensed" panose="020B0502040204020203" pitchFamily="34" charset="0"/>
              </a:rPr>
              <a:t>I would learn to improve my time management skills by undertaking various types of projects while maintaining their strict deadlines.</a:t>
            </a:r>
          </a:p>
          <a:p>
            <a:pPr marL="285750" indent="-285750" algn="just">
              <a:buFont typeface="Arial" panose="020B0604020202020204" pitchFamily="34" charset="0"/>
              <a:buChar char="•"/>
            </a:pPr>
            <a:r>
              <a:rPr lang="en-GB" sz="1800" dirty="0">
                <a:latin typeface="Bahnschrift Light Condensed" panose="020B0502040204020203" pitchFamily="34" charset="0"/>
              </a:rPr>
              <a:t>The various projects undertaken as an architect would allow me to overcome my procrastination issues and teach me how to manage severe mental stress or pressure in any circumstances.</a:t>
            </a:r>
          </a:p>
          <a:p>
            <a:pPr marL="285750" indent="-285750" algn="just">
              <a:buFont typeface="Arial" panose="020B0604020202020204" pitchFamily="34" charset="0"/>
              <a:buChar char="•"/>
            </a:pPr>
            <a:r>
              <a:rPr lang="en-GB" sz="1800" dirty="0">
                <a:latin typeface="Bahnschrift Light Condensed" panose="020B0502040204020203" pitchFamily="34" charset="0"/>
              </a:rPr>
              <a:t>I would also have various scopes to improve my problem-solving skills.</a:t>
            </a:r>
          </a:p>
          <a:p>
            <a:pPr marL="0" indent="0" algn="just">
              <a:buNone/>
            </a:pPr>
            <a:r>
              <a:rPr lang="en-GB" sz="1800" dirty="0">
                <a:latin typeface="Bahnschrift Light Condensed" panose="020B0502040204020203" pitchFamily="34" charset="0"/>
              </a:rPr>
              <a:t> </a:t>
            </a:r>
          </a:p>
          <a:p>
            <a:pPr marL="0" indent="0" algn="just">
              <a:buNone/>
            </a:pPr>
            <a:r>
              <a:rPr lang="en-GB" sz="1800" b="0" dirty="0">
                <a:latin typeface="Bahnschrift Light Condensed" panose="020B0502040204020203" pitchFamily="34" charset="0"/>
              </a:rPr>
              <a:t>THREATS</a:t>
            </a:r>
            <a:endParaRPr lang="en-GB" sz="1800" dirty="0">
              <a:latin typeface="Bahnschrift Light Condensed" panose="020B0502040204020203" pitchFamily="34" charset="0"/>
            </a:endParaRPr>
          </a:p>
          <a:p>
            <a:pPr algn="just"/>
            <a:r>
              <a:rPr lang="en-GB" sz="1800" b="0" dirty="0">
                <a:latin typeface="Bahnschrift Light Condensed" panose="020B0502040204020203" pitchFamily="34" charset="0"/>
              </a:rPr>
              <a:t>I would need to ensure that I have completed my training properly and honed my required employability skills and more as required for this career of choice otherwise I would have to face drastic consequences.</a:t>
            </a:r>
          </a:p>
          <a:p>
            <a:pPr algn="just"/>
            <a:r>
              <a:rPr lang="en-GB" sz="1800" b="0" dirty="0">
                <a:latin typeface="Bahnschrift Light Condensed" panose="020B0502040204020203" pitchFamily="34" charset="0"/>
              </a:rPr>
              <a:t>The filed of architecture is highly competitive today for which  would mean that there would be many obstacles I would have to face during my academic and professional life.   </a:t>
            </a:r>
          </a:p>
        </p:txBody>
      </p:sp>
    </p:spTree>
    <p:extLst>
      <p:ext uri="{BB962C8B-B14F-4D97-AF65-F5344CB8AC3E}">
        <p14:creationId xmlns:p14="http://schemas.microsoft.com/office/powerpoint/2010/main" val="3161494834"/>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A38A195E-584A-485A-BECD-66468900B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 xmlns:a16="http://schemas.microsoft.com/office/drawing/2014/main" id="{840177A7-740C-43C7-8F2D-BD7067F12C9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 xmlns:a16="http://schemas.microsoft.com/office/drawing/2014/main" id="{FF525AAA-82CE-4027-A26C-B0EFFD856F2E}"/>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Title 1">
            <a:extLst>
              <a:ext uri="{FF2B5EF4-FFF2-40B4-BE49-F238E27FC236}">
                <a16:creationId xmlns="" xmlns:a16="http://schemas.microsoft.com/office/drawing/2014/main" id="{A389EA88-8D83-4F3F-A4C1-4B16E2377F9E}"/>
              </a:ext>
            </a:extLst>
          </p:cNvPr>
          <p:cNvSpPr>
            <a:spLocks noGrp="1"/>
          </p:cNvSpPr>
          <p:nvPr>
            <p:ph type="title"/>
          </p:nvPr>
        </p:nvSpPr>
        <p:spPr>
          <a:xfrm>
            <a:off x="4090507" y="240633"/>
            <a:ext cx="7434070" cy="1077192"/>
          </a:xfrm>
        </p:spPr>
        <p:txBody>
          <a:bodyPr>
            <a:normAutofit/>
          </a:bodyPr>
          <a:lstStyle/>
          <a:p>
            <a:pPr algn="l"/>
            <a:r>
              <a:rPr lang="en-US" sz="3200" dirty="0"/>
              <a:t>MY EMPLOYABILITY SKILLS</a:t>
            </a:r>
          </a:p>
        </p:txBody>
      </p:sp>
      <p:sp>
        <p:nvSpPr>
          <p:cNvPr id="3" name="Content Placeholder 2">
            <a:extLst>
              <a:ext uri="{FF2B5EF4-FFF2-40B4-BE49-F238E27FC236}">
                <a16:creationId xmlns="" xmlns:a16="http://schemas.microsoft.com/office/drawing/2014/main" id="{9F541FAF-730D-47FE-9638-C05616C31320}"/>
              </a:ext>
            </a:extLst>
          </p:cNvPr>
          <p:cNvSpPr>
            <a:spLocks noGrp="1"/>
          </p:cNvSpPr>
          <p:nvPr>
            <p:ph idx="1"/>
          </p:nvPr>
        </p:nvSpPr>
        <p:spPr>
          <a:xfrm>
            <a:off x="4090507" y="1317825"/>
            <a:ext cx="7454077" cy="4900861"/>
          </a:xfrm>
        </p:spPr>
        <p:txBody>
          <a:bodyPr>
            <a:normAutofit/>
          </a:bodyPr>
          <a:lstStyle/>
          <a:p>
            <a:pPr marL="0" indent="0" algn="just">
              <a:lnSpc>
                <a:spcPct val="150000"/>
              </a:lnSpc>
              <a:buNone/>
            </a:pPr>
            <a:r>
              <a:rPr lang="en-US" sz="1800" dirty="0">
                <a:latin typeface="Bahnschrift Light Condensed" panose="020B0502040204020203" pitchFamily="34" charset="0"/>
              </a:rPr>
              <a:t>Employability skills could be considered as the transferrable skills which are required by most organizations in order to grow and develop their employees and overall business. These skills are also referred to as the soft or foundation skills required to pursue a certain field of work effectively </a:t>
            </a: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a:t>
            </a:r>
            <a:r>
              <a:rPr lang="en-US" sz="1800" dirty="0" err="1">
                <a:effectLst/>
                <a:latin typeface="Bahnschrift Light Condensed" panose="020B0502040204020203" pitchFamily="34" charset="0"/>
                <a:ea typeface="Calibri" panose="020F0502020204030204" pitchFamily="34" charset="0"/>
                <a:cs typeface="Vrinda" panose="020B0502040204020203" pitchFamily="34" charset="0"/>
              </a:rPr>
              <a:t>Trought</a:t>
            </a: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 2017)</a:t>
            </a:r>
            <a:r>
              <a:rPr lang="en-US" sz="1800" dirty="0">
                <a:latin typeface="Bahnschrift Light Condensed" panose="020B0502040204020203" pitchFamily="34" charset="0"/>
              </a:rPr>
              <a:t>. Based on my research on this career of choice and analyzing myself I come to understand and realize that I do possess certain employability skills already which would assist me in this field of work. My employability skills would include the following:</a:t>
            </a:r>
          </a:p>
          <a:p>
            <a:pPr algn="just">
              <a:lnSpc>
                <a:spcPct val="150000"/>
              </a:lnSpc>
            </a:pPr>
            <a:r>
              <a:rPr lang="en-US" sz="1800" dirty="0">
                <a:latin typeface="Bahnschrift Light Condensed" panose="020B0502040204020203" pitchFamily="34" charset="0"/>
              </a:rPr>
              <a:t>Effective communication skills.</a:t>
            </a:r>
          </a:p>
          <a:p>
            <a:pPr algn="just">
              <a:lnSpc>
                <a:spcPct val="150000"/>
              </a:lnSpc>
            </a:pPr>
            <a:r>
              <a:rPr lang="en-US" sz="1800" dirty="0">
                <a:latin typeface="Bahnschrift Light Condensed" panose="020B0502040204020203" pitchFamily="34" charset="0"/>
              </a:rPr>
              <a:t>Research and analysis skills.</a:t>
            </a:r>
          </a:p>
          <a:p>
            <a:pPr algn="just">
              <a:lnSpc>
                <a:spcPct val="150000"/>
              </a:lnSpc>
            </a:pPr>
            <a:r>
              <a:rPr lang="en-US" sz="1800" dirty="0">
                <a:latin typeface="Bahnschrift Light Condensed" panose="020B0502040204020203" pitchFamily="34" charset="0"/>
              </a:rPr>
              <a:t>Creative skills.</a:t>
            </a:r>
          </a:p>
          <a:p>
            <a:pPr algn="just">
              <a:lnSpc>
                <a:spcPct val="150000"/>
              </a:lnSpc>
            </a:pPr>
            <a:r>
              <a:rPr lang="en-US" sz="1800" dirty="0">
                <a:latin typeface="Bahnschrift Light Condensed" panose="020B0502040204020203" pitchFamily="34" charset="0"/>
              </a:rPr>
              <a:t>Leadership skills.</a:t>
            </a:r>
          </a:p>
          <a:p>
            <a:pPr algn="just">
              <a:lnSpc>
                <a:spcPct val="150000"/>
              </a:lnSpc>
            </a:pPr>
            <a:endParaRPr lang="en-US" sz="1800" dirty="0">
              <a:latin typeface="Bahnschrift Light Condensed" panose="020B0502040204020203" pitchFamily="34" charset="0"/>
            </a:endParaRPr>
          </a:p>
          <a:p>
            <a:pPr algn="just">
              <a:lnSpc>
                <a:spcPct val="150000"/>
              </a:lnSpc>
            </a:pPr>
            <a:endParaRPr lang="en-US" sz="1800" dirty="0">
              <a:latin typeface="Bahnschrift Light Condensed" panose="020B0502040204020203" pitchFamily="34" charset="0"/>
            </a:endParaRPr>
          </a:p>
        </p:txBody>
      </p:sp>
      <p:pic>
        <p:nvPicPr>
          <p:cNvPr id="1026" name="Picture 2" descr="Employability Photos - Free &amp; Royalty-Free Stock Photos from Dreamstime">
            <a:extLst>
              <a:ext uri="{FF2B5EF4-FFF2-40B4-BE49-F238E27FC236}">
                <a16:creationId xmlns="" xmlns:a16="http://schemas.microsoft.com/office/drawing/2014/main" id="{2BC24439-6062-4720-A87B-4598FDEFF1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43647" y="4201213"/>
            <a:ext cx="3626498" cy="2416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2758708"/>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A38A195E-584A-485A-BECD-66468900B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 xmlns:a16="http://schemas.microsoft.com/office/drawing/2014/main" id="{840177A7-740C-43C7-8F2D-BD7067F12C9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 xmlns:a16="http://schemas.microsoft.com/office/drawing/2014/main" id="{FF525AAA-82CE-4027-A26C-B0EFFD856F2E}"/>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Title 1">
            <a:extLst>
              <a:ext uri="{FF2B5EF4-FFF2-40B4-BE49-F238E27FC236}">
                <a16:creationId xmlns="" xmlns:a16="http://schemas.microsoft.com/office/drawing/2014/main" id="{A389EA88-8D83-4F3F-A4C1-4B16E2377F9E}"/>
              </a:ext>
            </a:extLst>
          </p:cNvPr>
          <p:cNvSpPr>
            <a:spLocks noGrp="1"/>
          </p:cNvSpPr>
          <p:nvPr>
            <p:ph type="title"/>
          </p:nvPr>
        </p:nvSpPr>
        <p:spPr>
          <a:xfrm>
            <a:off x="4090507" y="240633"/>
            <a:ext cx="7434070" cy="1077192"/>
          </a:xfrm>
        </p:spPr>
        <p:txBody>
          <a:bodyPr>
            <a:normAutofit/>
          </a:bodyPr>
          <a:lstStyle/>
          <a:p>
            <a:pPr algn="l"/>
            <a:r>
              <a:rPr lang="en-US" sz="3200" dirty="0"/>
              <a:t>Who is an architect </a:t>
            </a:r>
            <a:r>
              <a:rPr lang="en-US" sz="3200" dirty="0">
                <a:latin typeface="Arial" panose="020B0604020202020204" pitchFamily="34" charset="0"/>
                <a:cs typeface="Arial" panose="020B0604020202020204" pitchFamily="34" charset="0"/>
              </a:rPr>
              <a:t>?</a:t>
            </a:r>
          </a:p>
        </p:txBody>
      </p:sp>
      <p:sp>
        <p:nvSpPr>
          <p:cNvPr id="3" name="Content Placeholder 2">
            <a:extLst>
              <a:ext uri="{FF2B5EF4-FFF2-40B4-BE49-F238E27FC236}">
                <a16:creationId xmlns="" xmlns:a16="http://schemas.microsoft.com/office/drawing/2014/main" id="{9F541FAF-730D-47FE-9638-C05616C31320}"/>
              </a:ext>
            </a:extLst>
          </p:cNvPr>
          <p:cNvSpPr>
            <a:spLocks noGrp="1"/>
          </p:cNvSpPr>
          <p:nvPr>
            <p:ph idx="1"/>
          </p:nvPr>
        </p:nvSpPr>
        <p:spPr>
          <a:xfrm>
            <a:off x="4090507" y="1317825"/>
            <a:ext cx="7454077" cy="4900861"/>
          </a:xfrm>
        </p:spPr>
        <p:txBody>
          <a:bodyPr>
            <a:normAutofit/>
          </a:bodyPr>
          <a:lstStyle/>
          <a:p>
            <a:pPr marL="0" indent="0" algn="just">
              <a:lnSpc>
                <a:spcPct val="150000"/>
              </a:lnSpc>
              <a:buNone/>
            </a:pPr>
            <a:r>
              <a:rPr lang="en-US" sz="1800" dirty="0">
                <a:latin typeface="Bahnschrift Light Condensed" panose="020B0502040204020203" pitchFamily="34" charset="0"/>
              </a:rPr>
              <a:t>Being an architect would require an individual to innovatively design new buildings and structures and in some case provide creative solutions to the clients based on their limited budgets and requirements </a:t>
            </a: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(Dixit, 2021)</a:t>
            </a:r>
            <a:r>
              <a:rPr lang="en-US" sz="1800" dirty="0">
                <a:latin typeface="Bahnschrift Light Condensed" panose="020B0502040204020203" pitchFamily="34" charset="0"/>
              </a:rPr>
              <a:t>. Architects need to work very closely with the clients and project them with innovative and attractive designs which would be functional, aesthetical, safe, stable, cost-effective and quite creative. The architect would have to be closely associated with the project they undertake and control and monitor the project regularly while interacting with other professionals within this field of work. These would include construction professionals, suppliers, vendors, clients and many more </a:t>
            </a: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(Sharma, 2018)</a:t>
            </a:r>
            <a:r>
              <a:rPr lang="en-US" sz="1800" dirty="0">
                <a:latin typeface="Bahnschrift Light Condensed" panose="020B0502040204020203" pitchFamily="34" charset="0"/>
              </a:rPr>
              <a:t>.</a:t>
            </a:r>
          </a:p>
          <a:p>
            <a:pPr marL="0" indent="0" algn="just">
              <a:lnSpc>
                <a:spcPct val="150000"/>
              </a:lnSpc>
              <a:buNone/>
            </a:pPr>
            <a:endParaRPr lang="en-US" sz="1800" dirty="0">
              <a:latin typeface="Bahnschrift Light Condensed" panose="020B0502040204020203" pitchFamily="34" charset="0"/>
            </a:endParaRPr>
          </a:p>
          <a:p>
            <a:pPr algn="just">
              <a:lnSpc>
                <a:spcPct val="150000"/>
              </a:lnSpc>
            </a:pPr>
            <a:endParaRPr lang="en-US" sz="1800" dirty="0">
              <a:latin typeface="Bahnschrift Light Condensed" panose="020B0502040204020203" pitchFamily="34" charset="0"/>
            </a:endParaRPr>
          </a:p>
        </p:txBody>
      </p:sp>
      <p:pic>
        <p:nvPicPr>
          <p:cNvPr id="2050" name="Picture 2" descr="Roles and Responsibilities of Architect in Construction - RTF | Rethinking  The Future">
            <a:extLst>
              <a:ext uri="{FF2B5EF4-FFF2-40B4-BE49-F238E27FC236}">
                <a16:creationId xmlns="" xmlns:a16="http://schemas.microsoft.com/office/drawing/2014/main" id="{B517EB3A-EDEE-4C54-845C-63448A2A4C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80784" y="4655975"/>
            <a:ext cx="3171850" cy="20581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0871692"/>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A38A195E-584A-485A-BECD-66468900B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 xmlns:a16="http://schemas.microsoft.com/office/drawing/2014/main" id="{840177A7-740C-43C7-8F2D-BD7067F12C9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 xmlns:a16="http://schemas.microsoft.com/office/drawing/2014/main" id="{FF525AAA-82CE-4027-A26C-B0EFFD856F2E}"/>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Title 1">
            <a:extLst>
              <a:ext uri="{FF2B5EF4-FFF2-40B4-BE49-F238E27FC236}">
                <a16:creationId xmlns="" xmlns:a16="http://schemas.microsoft.com/office/drawing/2014/main" id="{A389EA88-8D83-4F3F-A4C1-4B16E2377F9E}"/>
              </a:ext>
            </a:extLst>
          </p:cNvPr>
          <p:cNvSpPr>
            <a:spLocks noGrp="1"/>
          </p:cNvSpPr>
          <p:nvPr>
            <p:ph type="title"/>
          </p:nvPr>
        </p:nvSpPr>
        <p:spPr>
          <a:xfrm>
            <a:off x="4090507" y="240633"/>
            <a:ext cx="7434070" cy="1077192"/>
          </a:xfrm>
        </p:spPr>
        <p:txBody>
          <a:bodyPr>
            <a:normAutofit/>
          </a:bodyPr>
          <a:lstStyle/>
          <a:p>
            <a:pPr algn="l"/>
            <a:r>
              <a:rPr lang="en-US" sz="2800" dirty="0"/>
              <a:t>EMPLOYABILITY SKILLS of an architect</a:t>
            </a:r>
          </a:p>
        </p:txBody>
      </p:sp>
      <p:sp>
        <p:nvSpPr>
          <p:cNvPr id="3" name="Content Placeholder 2">
            <a:extLst>
              <a:ext uri="{FF2B5EF4-FFF2-40B4-BE49-F238E27FC236}">
                <a16:creationId xmlns="" xmlns:a16="http://schemas.microsoft.com/office/drawing/2014/main" id="{9F541FAF-730D-47FE-9638-C05616C31320}"/>
              </a:ext>
            </a:extLst>
          </p:cNvPr>
          <p:cNvSpPr>
            <a:spLocks noGrp="1"/>
          </p:cNvSpPr>
          <p:nvPr>
            <p:ph idx="1"/>
          </p:nvPr>
        </p:nvSpPr>
        <p:spPr>
          <a:xfrm>
            <a:off x="4090507" y="1317825"/>
            <a:ext cx="7454077" cy="4900861"/>
          </a:xfrm>
        </p:spPr>
        <p:txBody>
          <a:bodyPr>
            <a:normAutofit/>
          </a:bodyPr>
          <a:lstStyle/>
          <a:p>
            <a:pPr marL="0" indent="0" algn="just">
              <a:lnSpc>
                <a:spcPct val="150000"/>
              </a:lnSpc>
              <a:buNone/>
            </a:pPr>
            <a:r>
              <a:rPr lang="en-US" sz="1800" dirty="0">
                <a:latin typeface="Bahnschrift Light Condensed" panose="020B0502040204020203" pitchFamily="34" charset="0"/>
              </a:rPr>
              <a:t>An architect has huge roles and responsibilities to play when undertaking a project for the client. To ensure the proper completion and delivery of the project in due time requires effective employability skills which are the following </a:t>
            </a: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a:t>
            </a:r>
            <a:r>
              <a:rPr lang="en-US" sz="1800" dirty="0" err="1">
                <a:effectLst/>
                <a:latin typeface="Bahnschrift Light Condensed" panose="020B0502040204020203" pitchFamily="34" charset="0"/>
                <a:ea typeface="Calibri" panose="020F0502020204030204" pitchFamily="34" charset="0"/>
                <a:cs typeface="Vrinda" panose="020B0502040204020203" pitchFamily="34" charset="0"/>
              </a:rPr>
              <a:t>Nicoi</a:t>
            </a:r>
            <a:r>
              <a:rPr lang="en-US" sz="1800" dirty="0">
                <a:latin typeface="Bahnschrift Light Condensed" panose="020B0502040204020203" pitchFamily="34" charset="0"/>
                <a:ea typeface="Calibri" panose="020F0502020204030204" pitchFamily="34" charset="0"/>
                <a:cs typeface="Vrinda" panose="020B0502040204020203" pitchFamily="34" charset="0"/>
              </a:rPr>
              <a:t> and</a:t>
            </a: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 Piling, 2005) </a:t>
            </a:r>
            <a:r>
              <a:rPr lang="en-US" sz="1800" dirty="0">
                <a:latin typeface="Bahnschrift Light Condensed" panose="020B0502040204020203" pitchFamily="34" charset="0"/>
              </a:rPr>
              <a:t>:</a:t>
            </a:r>
          </a:p>
          <a:p>
            <a:pPr algn="just">
              <a:lnSpc>
                <a:spcPct val="150000"/>
              </a:lnSpc>
            </a:pPr>
            <a:r>
              <a:rPr lang="en-US" sz="1800" dirty="0">
                <a:latin typeface="Bahnschrift Light Condensed" panose="020B0502040204020203" pitchFamily="34" charset="0"/>
              </a:rPr>
              <a:t>Creative design and drawing skills.</a:t>
            </a:r>
          </a:p>
          <a:p>
            <a:pPr algn="just">
              <a:lnSpc>
                <a:spcPct val="150000"/>
              </a:lnSpc>
            </a:pPr>
            <a:r>
              <a:rPr lang="en-US" sz="1800" dirty="0">
                <a:latin typeface="Bahnschrift Light Condensed" panose="020B0502040204020203" pitchFamily="34" charset="0"/>
              </a:rPr>
              <a:t>Analytical and problem-solving skills.</a:t>
            </a:r>
          </a:p>
          <a:p>
            <a:pPr algn="just">
              <a:lnSpc>
                <a:spcPct val="150000"/>
              </a:lnSpc>
            </a:pPr>
            <a:r>
              <a:rPr lang="en-US" sz="1800" dirty="0">
                <a:latin typeface="Bahnschrift Light Condensed" panose="020B0502040204020203" pitchFamily="34" charset="0"/>
              </a:rPr>
              <a:t>Effective communication skills.</a:t>
            </a:r>
          </a:p>
          <a:p>
            <a:pPr algn="just">
              <a:lnSpc>
                <a:spcPct val="150000"/>
              </a:lnSpc>
            </a:pPr>
            <a:r>
              <a:rPr lang="en-US" sz="1800" dirty="0">
                <a:latin typeface="Bahnschrift Light Condensed" panose="020B0502040204020203" pitchFamily="34" charset="0"/>
              </a:rPr>
              <a:t>Time management skills.</a:t>
            </a:r>
          </a:p>
          <a:p>
            <a:pPr algn="just">
              <a:lnSpc>
                <a:spcPct val="150000"/>
              </a:lnSpc>
            </a:pPr>
            <a:r>
              <a:rPr lang="en-US" sz="1800" dirty="0">
                <a:latin typeface="Bahnschrift Light Condensed" panose="020B0502040204020203" pitchFamily="34" charset="0"/>
              </a:rPr>
              <a:t>Teamwork and leadership skills.</a:t>
            </a:r>
          </a:p>
          <a:p>
            <a:pPr algn="just">
              <a:lnSpc>
                <a:spcPct val="150000"/>
              </a:lnSpc>
            </a:pPr>
            <a:endParaRPr lang="en-US" sz="1800" dirty="0">
              <a:latin typeface="Bahnschrift Light Condensed" panose="020B0502040204020203" pitchFamily="34" charset="0"/>
            </a:endParaRPr>
          </a:p>
          <a:p>
            <a:pPr algn="just">
              <a:lnSpc>
                <a:spcPct val="150000"/>
              </a:lnSpc>
            </a:pPr>
            <a:endParaRPr lang="en-US" sz="1800" dirty="0">
              <a:latin typeface="Bahnschrift Light Condensed" panose="020B0502040204020203" pitchFamily="34" charset="0"/>
            </a:endParaRPr>
          </a:p>
        </p:txBody>
      </p:sp>
      <p:pic>
        <p:nvPicPr>
          <p:cNvPr id="3074" name="Picture 2" descr="Top 20 Must-Have Skills to Put on Your Resume | FlexJobs">
            <a:extLst>
              <a:ext uri="{FF2B5EF4-FFF2-40B4-BE49-F238E27FC236}">
                <a16:creationId xmlns="" xmlns:a16="http://schemas.microsoft.com/office/drawing/2014/main" id="{A36B1E67-231D-476B-91A2-CDDF6B0818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8063" y="3764985"/>
            <a:ext cx="4550229" cy="227511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4333501"/>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A38A195E-584A-485A-BECD-66468900B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 xmlns:a16="http://schemas.microsoft.com/office/drawing/2014/main" id="{840177A7-740C-43C7-8F2D-BD7067F12C9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 xmlns:a16="http://schemas.microsoft.com/office/drawing/2014/main" id="{FF525AAA-82CE-4027-A26C-B0EFFD856F2E}"/>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Title 1">
            <a:extLst>
              <a:ext uri="{FF2B5EF4-FFF2-40B4-BE49-F238E27FC236}">
                <a16:creationId xmlns="" xmlns:a16="http://schemas.microsoft.com/office/drawing/2014/main" id="{A389EA88-8D83-4F3F-A4C1-4B16E2377F9E}"/>
              </a:ext>
            </a:extLst>
          </p:cNvPr>
          <p:cNvSpPr>
            <a:spLocks noGrp="1"/>
          </p:cNvSpPr>
          <p:nvPr>
            <p:ph type="title"/>
          </p:nvPr>
        </p:nvSpPr>
        <p:spPr>
          <a:xfrm>
            <a:off x="4090507" y="240633"/>
            <a:ext cx="7434070" cy="1077192"/>
          </a:xfrm>
        </p:spPr>
        <p:txBody>
          <a:bodyPr>
            <a:normAutofit/>
          </a:bodyPr>
          <a:lstStyle/>
          <a:p>
            <a:pPr algn="l"/>
            <a:r>
              <a:rPr lang="en-US" sz="2800" dirty="0"/>
              <a:t>IMPROVING my EMPLOYABILITY SKILLS </a:t>
            </a:r>
          </a:p>
        </p:txBody>
      </p:sp>
      <p:sp>
        <p:nvSpPr>
          <p:cNvPr id="3" name="Content Placeholder 2">
            <a:extLst>
              <a:ext uri="{FF2B5EF4-FFF2-40B4-BE49-F238E27FC236}">
                <a16:creationId xmlns="" xmlns:a16="http://schemas.microsoft.com/office/drawing/2014/main" id="{9F541FAF-730D-47FE-9638-C05616C31320}"/>
              </a:ext>
            </a:extLst>
          </p:cNvPr>
          <p:cNvSpPr>
            <a:spLocks noGrp="1"/>
          </p:cNvSpPr>
          <p:nvPr>
            <p:ph idx="1"/>
          </p:nvPr>
        </p:nvSpPr>
        <p:spPr>
          <a:xfrm>
            <a:off x="4090507" y="1317825"/>
            <a:ext cx="7454077" cy="4900861"/>
          </a:xfrm>
        </p:spPr>
        <p:txBody>
          <a:bodyPr>
            <a:normAutofit/>
          </a:bodyPr>
          <a:lstStyle/>
          <a:p>
            <a:pPr marL="0" indent="0" algn="just">
              <a:lnSpc>
                <a:spcPct val="150000"/>
              </a:lnSpc>
              <a:buNone/>
            </a:pPr>
            <a:r>
              <a:rPr lang="en-US" sz="1800" dirty="0">
                <a:latin typeface="Bahnschrift Light Condensed" panose="020B0502040204020203" pitchFamily="34" charset="0"/>
              </a:rPr>
              <a:t>Based on my understanding of the filed of architecture and after properly analyzing my existing employability skills, I have been successful in identifying my shortcomings which would need to rectified for this career of choice as an architect. I have weaknesses with my time management and teamwork skills. I often procrastinate when the work pressure is too much. I would have to take necessary steps to overcome these and improve my employability skills altogether. For this I would be studying rigorously various sources of material which include relevant books, articles and magazines. For better understanding I would attend various workshops and seminars relevant to architecture. I would go through various online videos and also consult with an experienced architect for effective suggestions.</a:t>
            </a:r>
          </a:p>
        </p:txBody>
      </p:sp>
    </p:spTree>
    <p:extLst>
      <p:ext uri="{BB962C8B-B14F-4D97-AF65-F5344CB8AC3E}">
        <p14:creationId xmlns:p14="http://schemas.microsoft.com/office/powerpoint/2010/main" val="1654834520"/>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A38A195E-584A-485A-BECD-66468900B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 xmlns:a16="http://schemas.microsoft.com/office/drawing/2014/main" id="{840177A7-740C-43C7-8F2D-BD7067F12C9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 xmlns:a16="http://schemas.microsoft.com/office/drawing/2014/main" id="{FF525AAA-82CE-4027-A26C-B0EFFD856F2E}"/>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Title 1">
            <a:extLst>
              <a:ext uri="{FF2B5EF4-FFF2-40B4-BE49-F238E27FC236}">
                <a16:creationId xmlns="" xmlns:a16="http://schemas.microsoft.com/office/drawing/2014/main" id="{A389EA88-8D83-4F3F-A4C1-4B16E2377F9E}"/>
              </a:ext>
            </a:extLst>
          </p:cNvPr>
          <p:cNvSpPr>
            <a:spLocks noGrp="1"/>
          </p:cNvSpPr>
          <p:nvPr>
            <p:ph type="title"/>
          </p:nvPr>
        </p:nvSpPr>
        <p:spPr>
          <a:xfrm>
            <a:off x="4090507" y="240633"/>
            <a:ext cx="7434070" cy="1077192"/>
          </a:xfrm>
        </p:spPr>
        <p:txBody>
          <a:bodyPr>
            <a:normAutofit/>
          </a:bodyPr>
          <a:lstStyle/>
          <a:p>
            <a:pPr algn="l"/>
            <a:r>
              <a:rPr lang="en-US" sz="3200" dirty="0"/>
              <a:t>CONCLUSION</a:t>
            </a:r>
          </a:p>
        </p:txBody>
      </p:sp>
      <p:sp>
        <p:nvSpPr>
          <p:cNvPr id="3" name="Content Placeholder 2">
            <a:extLst>
              <a:ext uri="{FF2B5EF4-FFF2-40B4-BE49-F238E27FC236}">
                <a16:creationId xmlns="" xmlns:a16="http://schemas.microsoft.com/office/drawing/2014/main" id="{9F541FAF-730D-47FE-9638-C05616C31320}"/>
              </a:ext>
            </a:extLst>
          </p:cNvPr>
          <p:cNvSpPr>
            <a:spLocks noGrp="1"/>
          </p:cNvSpPr>
          <p:nvPr>
            <p:ph idx="1"/>
          </p:nvPr>
        </p:nvSpPr>
        <p:spPr>
          <a:xfrm>
            <a:off x="4090507" y="1317825"/>
            <a:ext cx="7454077" cy="4900861"/>
          </a:xfrm>
        </p:spPr>
        <p:txBody>
          <a:bodyPr>
            <a:normAutofit/>
          </a:bodyPr>
          <a:lstStyle/>
          <a:p>
            <a:pPr marL="0" indent="0" algn="just">
              <a:lnSpc>
                <a:spcPct val="150000"/>
              </a:lnSpc>
              <a:buNone/>
            </a:pPr>
            <a:r>
              <a:rPr lang="en-US" sz="1800" dirty="0">
                <a:latin typeface="Bahnschrift Light Condensed" panose="020B0502040204020203" pitchFamily="34" charset="0"/>
              </a:rPr>
              <a:t>It could be concluded stating that this presentation has been successful in discussing on my intended career of choice and its details relevant to employability skills. Initially a personal SWOT analysis was made which revealed my various strengths and weaknesses. Later it was discussed about employability skills in general and which of these skills do I personally posses. An overview of the various roles and responsibilities of the architect was highlighted. Based on that it was explained as to which employability skills would be required as an architect in their respective profession. With regard to the role of an architect I also identified the shortcomings with my employability skills and how these could be improved effectively. </a:t>
            </a:r>
          </a:p>
        </p:txBody>
      </p:sp>
    </p:spTree>
    <p:extLst>
      <p:ext uri="{BB962C8B-B14F-4D97-AF65-F5344CB8AC3E}">
        <p14:creationId xmlns:p14="http://schemas.microsoft.com/office/powerpoint/2010/main" val="288788964"/>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A38A195E-584A-485A-BECD-66468900B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 xmlns:a16="http://schemas.microsoft.com/office/drawing/2014/main" id="{840177A7-740C-43C7-8F2D-BD7067F12C9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 xmlns:a16="http://schemas.microsoft.com/office/drawing/2014/main" id="{FF525AAA-82CE-4027-A26C-B0EFFD856F2E}"/>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Title 1">
            <a:extLst>
              <a:ext uri="{FF2B5EF4-FFF2-40B4-BE49-F238E27FC236}">
                <a16:creationId xmlns="" xmlns:a16="http://schemas.microsoft.com/office/drawing/2014/main" id="{A389EA88-8D83-4F3F-A4C1-4B16E2377F9E}"/>
              </a:ext>
            </a:extLst>
          </p:cNvPr>
          <p:cNvSpPr>
            <a:spLocks noGrp="1"/>
          </p:cNvSpPr>
          <p:nvPr>
            <p:ph type="title"/>
          </p:nvPr>
        </p:nvSpPr>
        <p:spPr>
          <a:xfrm>
            <a:off x="4090507" y="240633"/>
            <a:ext cx="7434070" cy="1077192"/>
          </a:xfrm>
        </p:spPr>
        <p:txBody>
          <a:bodyPr>
            <a:normAutofit/>
          </a:bodyPr>
          <a:lstStyle/>
          <a:p>
            <a:pPr algn="l"/>
            <a:r>
              <a:rPr lang="en-US" sz="3200" dirty="0"/>
              <a:t>REFERENCES</a:t>
            </a:r>
          </a:p>
        </p:txBody>
      </p:sp>
      <p:sp>
        <p:nvSpPr>
          <p:cNvPr id="3" name="Content Placeholder 2">
            <a:extLst>
              <a:ext uri="{FF2B5EF4-FFF2-40B4-BE49-F238E27FC236}">
                <a16:creationId xmlns="" xmlns:a16="http://schemas.microsoft.com/office/drawing/2014/main" id="{9F541FAF-730D-47FE-9638-C05616C31320}"/>
              </a:ext>
            </a:extLst>
          </p:cNvPr>
          <p:cNvSpPr>
            <a:spLocks noGrp="1"/>
          </p:cNvSpPr>
          <p:nvPr>
            <p:ph idx="1"/>
          </p:nvPr>
        </p:nvSpPr>
        <p:spPr>
          <a:xfrm>
            <a:off x="4090507" y="1317825"/>
            <a:ext cx="7454077" cy="4900861"/>
          </a:xfrm>
        </p:spPr>
        <p:txBody>
          <a:bodyPr>
            <a:normAutofit/>
          </a:bodyPr>
          <a:lstStyle/>
          <a:p>
            <a:pPr algn="just">
              <a:lnSpc>
                <a:spcPct val="150000"/>
              </a:lnSpc>
              <a:spcAft>
                <a:spcPts val="800"/>
              </a:spcAft>
            </a:pPr>
            <a:r>
              <a:rPr lang="en-US" sz="1800" dirty="0" err="1">
                <a:effectLst/>
                <a:latin typeface="Bahnschrift Light Condensed" panose="020B0502040204020203" pitchFamily="34" charset="0"/>
                <a:ea typeface="Calibri" panose="020F0502020204030204" pitchFamily="34" charset="0"/>
                <a:cs typeface="Vrinda" panose="020B0502040204020203" pitchFamily="34" charset="0"/>
              </a:rPr>
              <a:t>Nicoi</a:t>
            </a: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 D, Piling. S, (2005), </a:t>
            </a:r>
            <a:r>
              <a:rPr lang="en-US" sz="1800" i="1" dirty="0">
                <a:effectLst/>
                <a:latin typeface="Bahnschrift Light Condensed" panose="020B0502040204020203" pitchFamily="34" charset="0"/>
                <a:ea typeface="Calibri" panose="020F0502020204030204" pitchFamily="34" charset="0"/>
                <a:cs typeface="Vrinda" panose="020B0502040204020203" pitchFamily="34" charset="0"/>
              </a:rPr>
              <a:t>Changing Architectural Education</a:t>
            </a: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 </a:t>
            </a:r>
            <a:r>
              <a:rPr lang="en-US" sz="1800" dirty="0" err="1">
                <a:effectLst/>
                <a:latin typeface="Bahnschrift Light Condensed" panose="020B0502040204020203" pitchFamily="34" charset="0"/>
                <a:ea typeface="Calibri" panose="020F0502020204030204" pitchFamily="34" charset="0"/>
                <a:cs typeface="Vrinda" panose="020B0502040204020203" pitchFamily="34" charset="0"/>
              </a:rPr>
              <a:t>Oxfordshire</a:t>
            </a: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 Taylor &amp; Francis.</a:t>
            </a:r>
          </a:p>
          <a:p>
            <a:pPr algn="just">
              <a:lnSpc>
                <a:spcPct val="150000"/>
              </a:lnSpc>
              <a:spcAft>
                <a:spcPts val="800"/>
              </a:spcAft>
            </a:pP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Sharma. R, (2018), </a:t>
            </a:r>
            <a:r>
              <a:rPr lang="en-US" sz="1800" i="1" dirty="0">
                <a:effectLst/>
                <a:latin typeface="Bahnschrift Light Condensed" panose="020B0502040204020203" pitchFamily="34" charset="0"/>
                <a:ea typeface="Calibri" panose="020F0502020204030204" pitchFamily="34" charset="0"/>
                <a:cs typeface="Vrinda" panose="020B0502040204020203" pitchFamily="34" charset="0"/>
              </a:rPr>
              <a:t>Revamping Architectural Education</a:t>
            </a: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 California, Scientific Publishers.</a:t>
            </a:r>
            <a:endParaRPr lang="en-GB" sz="1800" dirty="0">
              <a:effectLst/>
              <a:latin typeface="Bahnschrift Light Condensed" panose="020B0502040204020203" pitchFamily="34" charset="0"/>
              <a:ea typeface="Calibri" panose="020F0502020204030204" pitchFamily="34" charset="0"/>
              <a:cs typeface="Vrinda" panose="020B0502040204020203" pitchFamily="34" charset="0"/>
            </a:endParaRPr>
          </a:p>
          <a:p>
            <a:pPr algn="just">
              <a:lnSpc>
                <a:spcPct val="150000"/>
              </a:lnSpc>
              <a:spcAft>
                <a:spcPts val="800"/>
              </a:spcAft>
            </a:pPr>
            <a:r>
              <a:rPr lang="en-US" sz="1800" dirty="0" err="1">
                <a:effectLst/>
                <a:latin typeface="Bahnschrift Light Condensed" panose="020B0502040204020203" pitchFamily="34" charset="0"/>
                <a:ea typeface="Calibri" panose="020F0502020204030204" pitchFamily="34" charset="0"/>
                <a:cs typeface="Vrinda" panose="020B0502040204020203" pitchFamily="34" charset="0"/>
              </a:rPr>
              <a:t>Trought</a:t>
            </a: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 F, (2017), </a:t>
            </a:r>
            <a:r>
              <a:rPr lang="en-US" sz="1800" i="1" dirty="0">
                <a:effectLst/>
                <a:latin typeface="Bahnschrift Light Condensed" panose="020B0502040204020203" pitchFamily="34" charset="0"/>
                <a:ea typeface="Calibri" panose="020F0502020204030204" pitchFamily="34" charset="0"/>
                <a:cs typeface="Vrinda" panose="020B0502040204020203" pitchFamily="34" charset="0"/>
              </a:rPr>
              <a:t>Brilliant Employability Skills</a:t>
            </a: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 London, Pearson Education.</a:t>
            </a:r>
            <a:endParaRPr lang="en-GB" sz="1800" dirty="0">
              <a:effectLst/>
              <a:latin typeface="Bahnschrift Light Condensed" panose="020B0502040204020203" pitchFamily="34" charset="0"/>
              <a:ea typeface="Calibri" panose="020F0502020204030204" pitchFamily="34" charset="0"/>
              <a:cs typeface="Vrinda" panose="020B0502040204020203" pitchFamily="34" charset="0"/>
            </a:endParaRPr>
          </a:p>
          <a:p>
            <a:pPr algn="just">
              <a:lnSpc>
                <a:spcPct val="150000"/>
              </a:lnSpc>
              <a:spcAft>
                <a:spcPts val="800"/>
              </a:spcAft>
            </a:pP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Dixit. S, (2021), </a:t>
            </a:r>
            <a:r>
              <a:rPr lang="en-US" sz="1800" i="1" dirty="0">
                <a:effectLst/>
                <a:latin typeface="Bahnschrift Light Condensed" panose="020B0502040204020203" pitchFamily="34" charset="0"/>
                <a:ea typeface="Calibri" panose="020F0502020204030204" pitchFamily="34" charset="0"/>
                <a:cs typeface="Vrinda" panose="020B0502040204020203" pitchFamily="34" charset="0"/>
              </a:rPr>
              <a:t>Employability Skills</a:t>
            </a:r>
            <a:r>
              <a:rPr lang="en-US" sz="1800" dirty="0">
                <a:effectLst/>
                <a:latin typeface="Bahnschrift Light Condensed" panose="020B0502040204020203" pitchFamily="34" charset="0"/>
                <a:ea typeface="Calibri" panose="020F0502020204030204" pitchFamily="34" charset="0"/>
                <a:cs typeface="Vrinda" panose="020B0502040204020203" pitchFamily="34" charset="0"/>
              </a:rPr>
              <a:t>, India, BFC Publications.</a:t>
            </a:r>
          </a:p>
          <a:p>
            <a:pPr algn="just">
              <a:lnSpc>
                <a:spcPct val="150000"/>
              </a:lnSpc>
              <a:spcAft>
                <a:spcPts val="800"/>
              </a:spcAft>
            </a:pPr>
            <a:endParaRPr lang="en-US" sz="1800" dirty="0">
              <a:latin typeface="Bahnschrift Light Condensed" panose="020B0502040204020203" pitchFamily="34" charset="0"/>
              <a:ea typeface="Calibri" panose="020F0502020204030204" pitchFamily="34" charset="0"/>
              <a:cs typeface="Vrinda" panose="020B0502040204020203" pitchFamily="34" charset="0"/>
            </a:endParaRPr>
          </a:p>
          <a:p>
            <a:pPr algn="just">
              <a:lnSpc>
                <a:spcPct val="150000"/>
              </a:lnSpc>
              <a:spcAft>
                <a:spcPts val="800"/>
              </a:spcAft>
            </a:pPr>
            <a:endParaRPr lang="en-GB" sz="1800" dirty="0">
              <a:effectLst/>
              <a:latin typeface="Bahnschrift Light Condensed" panose="020B0502040204020203" pitchFamily="34" charset="0"/>
              <a:ea typeface="Calibri" panose="020F0502020204030204" pitchFamily="34" charset="0"/>
              <a:cs typeface="Vrinda" panose="020B0502040204020203" pitchFamily="34" charset="0"/>
            </a:endParaRPr>
          </a:p>
        </p:txBody>
      </p:sp>
    </p:spTree>
    <p:extLst>
      <p:ext uri="{BB962C8B-B14F-4D97-AF65-F5344CB8AC3E}">
        <p14:creationId xmlns:p14="http://schemas.microsoft.com/office/powerpoint/2010/main" val="1192168546"/>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AB96CC85-5758-41C0-8EFD-737AFB6912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0BEB954-4024-4CCF-A9D6-4C00FDC028D9}">
  <ds:schemaRefs>
    <ds:schemaRef ds:uri="http://schemas.microsoft.com/sharepoint/v3/contenttype/forms"/>
  </ds:schemaRefs>
</ds:datastoreItem>
</file>

<file path=customXml/itemProps3.xml><?xml version="1.0" encoding="utf-8"?>
<ds:datastoreItem xmlns:ds="http://schemas.openxmlformats.org/officeDocument/2006/customXml" ds:itemID="{4710EE66-8707-456F-8F2E-091D581CB030}">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Vapor Trail design</Template>
  <TotalTime>130</TotalTime>
  <Words>1071</Words>
  <Application>Microsoft Office PowerPoint</Application>
  <PresentationFormat>Custom</PresentationFormat>
  <Paragraphs>62</Paragraphs>
  <Slides>10</Slides>
  <Notes>9</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Vapor Trail</vt:lpstr>
      <vt:lpstr>Academic &amp; employability skills</vt:lpstr>
      <vt:lpstr>INTRODUCTION</vt:lpstr>
      <vt:lpstr>PERSONAL SWOT ANALYSIS</vt:lpstr>
      <vt:lpstr>PERSONAL SWOT ANALYSIS</vt:lpstr>
      <vt:lpstr>MY EMPLOYABILITY SKILLS</vt:lpstr>
      <vt:lpstr>Who is an architect ?</vt:lpstr>
      <vt:lpstr>EMPLOYABILITY SKILLS of an architect</vt:lpstr>
      <vt:lpstr>IMPROVING my EMPLOYABILITY SKILLS </vt:lpstr>
      <vt:lpstr>CONCLUSION</vt:lpstr>
      <vt:lpstr>REFERENCES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&amp; employability skills</dc:title>
  <dc:creator>User</dc:creator>
  <cp:lastModifiedBy>c  bay</cp:lastModifiedBy>
  <cp:revision>7</cp:revision>
  <dcterms:created xsi:type="dcterms:W3CDTF">2022-08-04T11:31:50Z</dcterms:created>
  <dcterms:modified xsi:type="dcterms:W3CDTF">2022-08-05T11:18:46Z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