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charts/chart1.xml" ContentType="application/vnd.openxmlformats-officedocument.drawingml.chart+xml"/>
  <Override PartName="/ppt/charts/style1.xml" ContentType="application/vnd.ms-office.chartstyle+xml"/>
  <Override PartName="/ppt/charts/colors1.xml" ContentType="application/vnd.ms-office.chartcolorstyl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handoutMasterIdLst>
    <p:handoutMasterId r:id="rId35"/>
  </p:handoutMasterIdLst>
  <p:sldIdLst>
    <p:sldId id="256" r:id="rId2"/>
    <p:sldId id="297" r:id="rId3"/>
    <p:sldId id="299" r:id="rId4"/>
    <p:sldId id="300" r:id="rId5"/>
    <p:sldId id="327" r:id="rId6"/>
    <p:sldId id="308" r:id="rId7"/>
    <p:sldId id="325" r:id="rId8"/>
    <p:sldId id="326" r:id="rId9"/>
    <p:sldId id="318" r:id="rId10"/>
    <p:sldId id="310" r:id="rId11"/>
    <p:sldId id="269" r:id="rId12"/>
    <p:sldId id="312" r:id="rId13"/>
    <p:sldId id="306" r:id="rId14"/>
    <p:sldId id="271" r:id="rId15"/>
    <p:sldId id="304" r:id="rId16"/>
    <p:sldId id="302" r:id="rId17"/>
    <p:sldId id="301" r:id="rId18"/>
    <p:sldId id="257" r:id="rId19"/>
    <p:sldId id="288" r:id="rId20"/>
    <p:sldId id="303" r:id="rId21"/>
    <p:sldId id="276" r:id="rId22"/>
    <p:sldId id="280" r:id="rId23"/>
    <p:sldId id="278" r:id="rId24"/>
    <p:sldId id="291" r:id="rId25"/>
    <p:sldId id="314" r:id="rId26"/>
    <p:sldId id="267" r:id="rId27"/>
    <p:sldId id="324" r:id="rId28"/>
    <p:sldId id="289" r:id="rId29"/>
    <p:sldId id="285" r:id="rId30"/>
    <p:sldId id="287" r:id="rId31"/>
    <p:sldId id="320" r:id="rId32"/>
    <p:sldId id="316" r:id="rId33"/>
    <p:sldId id="261" r:id="rId34"/>
  </p:sldIdLst>
  <p:sldSz cx="12192000" cy="6858000"/>
  <p:notesSz cx="6669088" cy="97536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000" autoAdjust="0"/>
    <p:restoredTop sz="94343" autoAdjust="0"/>
  </p:normalViewPr>
  <p:slideViewPr>
    <p:cSldViewPr snapToGrid="0">
      <p:cViewPr varScale="1">
        <p:scale>
          <a:sx n="72" d="100"/>
          <a:sy n="72" d="100"/>
        </p:scale>
        <p:origin x="660" y="6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tableStyles" Target="tableStyles.xml"/><Relationship Id="rId21" Type="http://schemas.openxmlformats.org/officeDocument/2006/relationships/slide" Target="slides/slide20.xml"/><Relationship Id="rId34" Type="http://schemas.openxmlformats.org/officeDocument/2006/relationships/slide" Target="slides/slide33.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handoutMaster" Target="handoutMasters/handoutMaster1.xml"/><Relationship Id="rId8" Type="http://schemas.openxmlformats.org/officeDocument/2006/relationships/slide" Target="slides/slide7.xml"/><Relationship Id="rId3" Type="http://schemas.openxmlformats.org/officeDocument/2006/relationships/slide" Target="slides/slide2.xml"/></Relationships>
</file>

<file path=ppt/charts/_rels/chart1.xml.rels><?xml version="1.0" encoding="UTF-8" standalone="yes"?>
<Relationships xmlns="http://schemas.openxmlformats.org/package/2006/relationships"><Relationship Id="rId3" Type="http://schemas.openxmlformats.org/officeDocument/2006/relationships/oleObject" Target="Book1" TargetMode="External"/><Relationship Id="rId2" Type="http://schemas.microsoft.com/office/2011/relationships/chartColorStyle" Target="colors1.xml"/><Relationship Id="rId1" Type="http://schemas.microsoft.com/office/2011/relationships/chartStyle" Target="style1.xml"/></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2000" b="0" i="0" u="none" strike="noStrike" kern="1200" spc="0" baseline="0">
                <a:solidFill>
                  <a:schemeClr val="tx1">
                    <a:lumMod val="65000"/>
                    <a:lumOff val="35000"/>
                  </a:schemeClr>
                </a:solidFill>
                <a:latin typeface="+mn-lt"/>
                <a:ea typeface="+mn-ea"/>
                <a:cs typeface="Times New Roman" panose="02020603050405020304" pitchFamily="18" charset="0"/>
              </a:defRPr>
            </a:pPr>
            <a:r>
              <a:rPr lang="en-US" sz="2000"/>
              <a:t>Happiness Levels (%) - UK Young People</a:t>
            </a:r>
          </a:p>
        </c:rich>
      </c:tx>
      <c:layout>
        <c:manualLayout>
          <c:xMode val="edge"/>
          <c:yMode val="edge"/>
          <c:x val="0.13220822397200349"/>
          <c:y val="2.7777777777777776E-2"/>
        </c:manualLayout>
      </c:layout>
      <c:overlay val="0"/>
      <c:spPr>
        <a:noFill/>
        <a:ln>
          <a:noFill/>
        </a:ln>
        <a:effectLst/>
      </c:spPr>
      <c:txPr>
        <a:bodyPr rot="0" spcFirstLastPara="1" vertOverflow="ellipsis" vert="horz" wrap="square" anchor="ctr" anchorCtr="1"/>
        <a:lstStyle/>
        <a:p>
          <a:pPr>
            <a:defRPr sz="2000" b="0" i="0" u="none" strike="noStrike" kern="1200" spc="0" baseline="0">
              <a:solidFill>
                <a:schemeClr val="tx1">
                  <a:lumMod val="65000"/>
                  <a:lumOff val="35000"/>
                </a:schemeClr>
              </a:solidFill>
              <a:latin typeface="+mn-lt"/>
              <a:ea typeface="+mn-ea"/>
              <a:cs typeface="Times New Roman" panose="02020603050405020304" pitchFamily="18" charset="0"/>
            </a:defRPr>
          </a:pPr>
          <a:endParaRPr lang="en-US"/>
        </a:p>
      </c:txPr>
    </c:title>
    <c:autoTitleDeleted val="0"/>
    <c:plotArea>
      <c:layout/>
      <c:barChart>
        <c:barDir val="bar"/>
        <c:grouping val="clustered"/>
        <c:varyColors val="0"/>
        <c:ser>
          <c:idx val="0"/>
          <c:order val="0"/>
          <c:spPr>
            <a:solidFill>
              <a:schemeClr val="accent1"/>
            </a:solidFill>
            <a:ln>
              <a:noFill/>
            </a:ln>
            <a:effectLst/>
          </c:spPr>
          <c:invertIfNegative val="0"/>
          <c:cat>
            <c:strRef>
              <c:f>Sheet1!$A$1:$C$1</c:f>
              <c:strCache>
                <c:ptCount val="3"/>
                <c:pt idx="0">
                  <c:v>15-16 year olds</c:v>
                </c:pt>
                <c:pt idx="1">
                  <c:v>17-18 year olds</c:v>
                </c:pt>
                <c:pt idx="2">
                  <c:v>19-21 year olds</c:v>
                </c:pt>
              </c:strCache>
            </c:strRef>
          </c:cat>
          <c:val>
            <c:numRef>
              <c:f>Sheet1!$A$2:$C$2</c:f>
              <c:numCache>
                <c:formatCode>General</c:formatCode>
                <c:ptCount val="3"/>
                <c:pt idx="0">
                  <c:v>69</c:v>
                </c:pt>
                <c:pt idx="1">
                  <c:v>59</c:v>
                </c:pt>
                <c:pt idx="2">
                  <c:v>52</c:v>
                </c:pt>
              </c:numCache>
            </c:numRef>
          </c:val>
          <c:extLst>
            <c:ext xmlns:c16="http://schemas.microsoft.com/office/drawing/2014/chart" uri="{C3380CC4-5D6E-409C-BE32-E72D297353CC}">
              <c16:uniqueId val="{00000000-A0D8-4089-AC98-442EFC41A31F}"/>
            </c:ext>
          </c:extLst>
        </c:ser>
        <c:dLbls>
          <c:showLegendKey val="0"/>
          <c:showVal val="0"/>
          <c:showCatName val="0"/>
          <c:showSerName val="0"/>
          <c:showPercent val="0"/>
          <c:showBubbleSize val="0"/>
        </c:dLbls>
        <c:gapWidth val="182"/>
        <c:axId val="461103968"/>
        <c:axId val="461104296"/>
      </c:barChart>
      <c:catAx>
        <c:axId val="461103968"/>
        <c:scaling>
          <c:orientation val="minMax"/>
        </c:scaling>
        <c:delete val="0"/>
        <c:axPos val="l"/>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2000" b="0" i="0" u="none" strike="noStrike" kern="1200" baseline="0">
                <a:solidFill>
                  <a:schemeClr val="tx1">
                    <a:lumMod val="65000"/>
                    <a:lumOff val="35000"/>
                  </a:schemeClr>
                </a:solidFill>
                <a:latin typeface="+mn-lt"/>
                <a:ea typeface="+mn-ea"/>
                <a:cs typeface="Times New Roman" panose="02020603050405020304" pitchFamily="18" charset="0"/>
              </a:defRPr>
            </a:pPr>
            <a:endParaRPr lang="en-US"/>
          </a:p>
        </c:txPr>
        <c:crossAx val="461104296"/>
        <c:crosses val="autoZero"/>
        <c:auto val="1"/>
        <c:lblAlgn val="ctr"/>
        <c:lblOffset val="100"/>
        <c:noMultiLvlLbl val="0"/>
      </c:catAx>
      <c:valAx>
        <c:axId val="461104296"/>
        <c:scaling>
          <c:orientation val="minMax"/>
        </c:scaling>
        <c:delete val="0"/>
        <c:axPos val="b"/>
        <c:majorGridlines>
          <c:spPr>
            <a:ln w="9525" cap="flat" cmpd="sng" algn="ctr">
              <a:solidFill>
                <a:schemeClr val="tx1">
                  <a:lumMod val="15000"/>
                  <a:lumOff val="85000"/>
                </a:schemeClr>
              </a:solidFill>
              <a:round/>
            </a:ln>
            <a:effectLst/>
          </c:spPr>
        </c:majorGridlines>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2000" b="0" i="0" u="none" strike="noStrike" kern="1200" baseline="0">
                <a:solidFill>
                  <a:schemeClr val="tx1">
                    <a:lumMod val="65000"/>
                    <a:lumOff val="35000"/>
                  </a:schemeClr>
                </a:solidFill>
                <a:latin typeface="+mn-lt"/>
                <a:ea typeface="+mn-ea"/>
                <a:cs typeface="Times New Roman" panose="02020603050405020304" pitchFamily="18" charset="0"/>
              </a:defRPr>
            </a:pPr>
            <a:endParaRPr lang="en-US"/>
          </a:p>
        </c:txPr>
        <c:crossAx val="461103968"/>
        <c:crosses val="autoZero"/>
        <c:crossBetween val="between"/>
      </c:valAx>
      <c:spPr>
        <a:noFill/>
        <a:ln>
          <a:noFill/>
        </a:ln>
        <a:effectLst/>
      </c:spPr>
    </c:plotArea>
    <c:plotVisOnly val="1"/>
    <c:dispBlanksAs val="gap"/>
    <c:showDLblsOverMax val="0"/>
  </c:chart>
  <c:spPr>
    <a:noFill/>
    <a:ln>
      <a:noFill/>
    </a:ln>
    <a:effectLst/>
  </c:spPr>
  <c:txPr>
    <a:bodyPr/>
    <a:lstStyle/>
    <a:p>
      <a:pPr>
        <a:defRPr sz="2000">
          <a:latin typeface="+mn-lt"/>
          <a:cs typeface="Times New Roman" panose="02020603050405020304" pitchFamily="18" charset="0"/>
        </a:defRPr>
      </a:pPr>
      <a:endParaRPr lang="en-US"/>
    </a:p>
  </c:txPr>
  <c:externalData r:id="rId3">
    <c:autoUpdate val="0"/>
  </c:externalData>
</c:chartSpace>
</file>

<file path=ppt/charts/colors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style1.xml><?xml version="1.0" encoding="utf-8"?>
<cs:chartStyle xmlns:cs="http://schemas.microsoft.com/office/drawing/2012/chartStyle" xmlns:a="http://schemas.openxmlformats.org/drawingml/2006/main" id="216">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A2741B1C-BE6F-47D5-B2E9-EC044DF8FFF8}" type="doc">
      <dgm:prSet loTypeId="urn:microsoft.com/office/officeart/2008/layout/RadialCluster" loCatId="relationship" qsTypeId="urn:microsoft.com/office/officeart/2005/8/quickstyle/simple1" qsCatId="simple" csTypeId="urn:microsoft.com/office/officeart/2005/8/colors/accent1_2" csCatId="accent1" phldr="1"/>
      <dgm:spPr/>
      <dgm:t>
        <a:bodyPr/>
        <a:lstStyle/>
        <a:p>
          <a:endParaRPr lang="en-US"/>
        </a:p>
      </dgm:t>
    </dgm:pt>
    <dgm:pt modelId="{588F5E28-718B-45AF-8C29-9332FC88CE8B}">
      <dgm:prSet phldrT="[Text]" custT="1"/>
      <dgm:spPr/>
      <dgm:t>
        <a:bodyPr/>
        <a:lstStyle/>
        <a:p>
          <a:r>
            <a:rPr lang="en-US" sz="2400" dirty="0"/>
            <a:t>Power</a:t>
          </a:r>
        </a:p>
      </dgm:t>
    </dgm:pt>
    <dgm:pt modelId="{06F24E62-CD9E-4CC9-AFEF-150F90130D6F}" type="parTrans" cxnId="{30A042F1-4B3C-43E5-8759-8D19A266F7C7}">
      <dgm:prSet/>
      <dgm:spPr/>
      <dgm:t>
        <a:bodyPr/>
        <a:lstStyle/>
        <a:p>
          <a:endParaRPr lang="en-US"/>
        </a:p>
      </dgm:t>
    </dgm:pt>
    <dgm:pt modelId="{0C2CC62F-5279-4C95-A4E5-0876446558DD}" type="sibTrans" cxnId="{30A042F1-4B3C-43E5-8759-8D19A266F7C7}">
      <dgm:prSet/>
      <dgm:spPr/>
      <dgm:t>
        <a:bodyPr/>
        <a:lstStyle/>
        <a:p>
          <a:endParaRPr lang="en-US"/>
        </a:p>
      </dgm:t>
    </dgm:pt>
    <dgm:pt modelId="{9EFA74DC-7D48-4202-AC4A-43AA27E293EB}">
      <dgm:prSet phldrT="[Text]" custT="1"/>
      <dgm:spPr/>
      <dgm:t>
        <a:bodyPr/>
        <a:lstStyle/>
        <a:p>
          <a:r>
            <a:rPr lang="en-US" sz="2400" dirty="0"/>
            <a:t>Use of Knowledge</a:t>
          </a:r>
        </a:p>
      </dgm:t>
    </dgm:pt>
    <dgm:pt modelId="{A2AC64EB-2D52-4BC8-9309-D9F874D1831E}" type="parTrans" cxnId="{100510ED-39A8-4B52-A84A-E6F94ADF2E1B}">
      <dgm:prSet/>
      <dgm:spPr/>
      <dgm:t>
        <a:bodyPr/>
        <a:lstStyle/>
        <a:p>
          <a:endParaRPr lang="en-US"/>
        </a:p>
      </dgm:t>
    </dgm:pt>
    <dgm:pt modelId="{F952013B-25EB-4773-A0A0-0263CF6F7F4F}" type="sibTrans" cxnId="{100510ED-39A8-4B52-A84A-E6F94ADF2E1B}">
      <dgm:prSet/>
      <dgm:spPr/>
      <dgm:t>
        <a:bodyPr/>
        <a:lstStyle/>
        <a:p>
          <a:endParaRPr lang="en-US"/>
        </a:p>
      </dgm:t>
    </dgm:pt>
    <dgm:pt modelId="{2D62B563-CC39-43AF-88FF-ECA108BFFC64}">
      <dgm:prSet phldrT="[Text]" custT="1"/>
      <dgm:spPr/>
      <dgm:t>
        <a:bodyPr/>
        <a:lstStyle/>
        <a:p>
          <a:r>
            <a:rPr lang="en-US" sz="2400" dirty="0"/>
            <a:t>Strategic</a:t>
          </a:r>
          <a:r>
            <a:rPr lang="en-US" sz="1800" dirty="0"/>
            <a:t> </a:t>
          </a:r>
          <a:r>
            <a:rPr lang="en-US" sz="2400" dirty="0"/>
            <a:t>Brokerage</a:t>
          </a:r>
        </a:p>
      </dgm:t>
    </dgm:pt>
    <dgm:pt modelId="{1D56D641-515B-43B8-9FAC-32BF95446356}" type="parTrans" cxnId="{624F24DF-B496-4296-80AC-CC80E363057B}">
      <dgm:prSet/>
      <dgm:spPr/>
      <dgm:t>
        <a:bodyPr/>
        <a:lstStyle/>
        <a:p>
          <a:endParaRPr lang="en-US"/>
        </a:p>
      </dgm:t>
    </dgm:pt>
    <dgm:pt modelId="{014D2B65-B2CB-4EEB-A63F-9156FE59D3D4}" type="sibTrans" cxnId="{624F24DF-B496-4296-80AC-CC80E363057B}">
      <dgm:prSet/>
      <dgm:spPr/>
      <dgm:t>
        <a:bodyPr/>
        <a:lstStyle/>
        <a:p>
          <a:endParaRPr lang="en-US"/>
        </a:p>
      </dgm:t>
    </dgm:pt>
    <dgm:pt modelId="{8F64CB3E-4FD0-43CE-A720-FF5A533C5FF9}">
      <dgm:prSet phldrT="[Text]" custT="1"/>
      <dgm:spPr/>
      <dgm:t>
        <a:bodyPr/>
        <a:lstStyle/>
        <a:p>
          <a:r>
            <a:rPr lang="en-US" sz="2400" dirty="0"/>
            <a:t>Political Lobbying &amp; Advocacy</a:t>
          </a:r>
        </a:p>
      </dgm:t>
    </dgm:pt>
    <dgm:pt modelId="{A4ED48CC-26C2-449B-B9FC-E116C5384F06}" type="parTrans" cxnId="{14D3B8C4-C9E7-4100-8AD2-64DAE8510F09}">
      <dgm:prSet/>
      <dgm:spPr/>
      <dgm:t>
        <a:bodyPr/>
        <a:lstStyle/>
        <a:p>
          <a:endParaRPr lang="en-US"/>
        </a:p>
      </dgm:t>
    </dgm:pt>
    <dgm:pt modelId="{E8A1C9DC-8AA3-44E9-9B33-AC591ED11084}" type="sibTrans" cxnId="{14D3B8C4-C9E7-4100-8AD2-64DAE8510F09}">
      <dgm:prSet/>
      <dgm:spPr/>
      <dgm:t>
        <a:bodyPr/>
        <a:lstStyle/>
        <a:p>
          <a:endParaRPr lang="en-US"/>
        </a:p>
      </dgm:t>
    </dgm:pt>
    <dgm:pt modelId="{66D078A2-1EE2-4116-B449-DFCE219EC774}" type="pres">
      <dgm:prSet presAssocID="{A2741B1C-BE6F-47D5-B2E9-EC044DF8FFF8}" presName="Name0" presStyleCnt="0">
        <dgm:presLayoutVars>
          <dgm:chMax val="1"/>
          <dgm:chPref val="1"/>
          <dgm:dir/>
          <dgm:animOne val="branch"/>
          <dgm:animLvl val="lvl"/>
        </dgm:presLayoutVars>
      </dgm:prSet>
      <dgm:spPr/>
    </dgm:pt>
    <dgm:pt modelId="{01214AB8-ECA2-4F8C-BF7D-21CCDA94D6D0}" type="pres">
      <dgm:prSet presAssocID="{588F5E28-718B-45AF-8C29-9332FC88CE8B}" presName="singleCycle" presStyleCnt="0"/>
      <dgm:spPr/>
    </dgm:pt>
    <dgm:pt modelId="{4BB5F1FC-3C82-412E-A444-A32BB7F0FE78}" type="pres">
      <dgm:prSet presAssocID="{588F5E28-718B-45AF-8C29-9332FC88CE8B}" presName="singleCenter" presStyleLbl="node1" presStyleIdx="0" presStyleCnt="4" custScaleX="82636" custScaleY="72770" custLinFactNeighborX="1188" custLinFactNeighborY="-13856">
        <dgm:presLayoutVars>
          <dgm:chMax val="7"/>
          <dgm:chPref val="7"/>
        </dgm:presLayoutVars>
      </dgm:prSet>
      <dgm:spPr/>
    </dgm:pt>
    <dgm:pt modelId="{22058611-CBBB-4BA4-877B-BCA66C6A77E4}" type="pres">
      <dgm:prSet presAssocID="{A2AC64EB-2D52-4BC8-9309-D9F874D1831E}" presName="Name56" presStyleLbl="parChTrans1D2" presStyleIdx="0" presStyleCnt="3"/>
      <dgm:spPr/>
    </dgm:pt>
    <dgm:pt modelId="{DB00BBAB-2CCE-4B92-A696-AE66200A335E}" type="pres">
      <dgm:prSet presAssocID="{9EFA74DC-7D48-4202-AC4A-43AA27E293EB}" presName="text0" presStyleLbl="node1" presStyleIdx="1" presStyleCnt="4" custScaleX="181694" custRadScaleRad="88917">
        <dgm:presLayoutVars>
          <dgm:bulletEnabled val="1"/>
        </dgm:presLayoutVars>
      </dgm:prSet>
      <dgm:spPr/>
    </dgm:pt>
    <dgm:pt modelId="{C6C7738A-70E2-485B-8726-4161BC17C08F}" type="pres">
      <dgm:prSet presAssocID="{1D56D641-515B-43B8-9FAC-32BF95446356}" presName="Name56" presStyleLbl="parChTrans1D2" presStyleIdx="1" presStyleCnt="3"/>
      <dgm:spPr/>
    </dgm:pt>
    <dgm:pt modelId="{C126A05A-7F1A-4870-BB65-8BDB14E231D6}" type="pres">
      <dgm:prSet presAssocID="{2D62B563-CC39-43AF-88FF-ECA108BFFC64}" presName="text0" presStyleLbl="node1" presStyleIdx="2" presStyleCnt="4" custScaleX="155996" custRadScaleRad="59303" custRadScaleInc="-13205">
        <dgm:presLayoutVars>
          <dgm:bulletEnabled val="1"/>
        </dgm:presLayoutVars>
      </dgm:prSet>
      <dgm:spPr/>
    </dgm:pt>
    <dgm:pt modelId="{59862B00-1FD4-4685-909C-DCA0366C298D}" type="pres">
      <dgm:prSet presAssocID="{A4ED48CC-26C2-449B-B9FC-E116C5384F06}" presName="Name56" presStyleLbl="parChTrans1D2" presStyleIdx="2" presStyleCnt="3"/>
      <dgm:spPr/>
    </dgm:pt>
    <dgm:pt modelId="{36FF0797-3491-447D-A332-8EB8786AB723}" type="pres">
      <dgm:prSet presAssocID="{8F64CB3E-4FD0-43CE-A720-FF5A533C5FF9}" presName="text0" presStyleLbl="node1" presStyleIdx="3" presStyleCnt="4" custScaleX="148525" custRadScaleRad="59282" custRadScaleInc="13192">
        <dgm:presLayoutVars>
          <dgm:bulletEnabled val="1"/>
        </dgm:presLayoutVars>
      </dgm:prSet>
      <dgm:spPr/>
    </dgm:pt>
  </dgm:ptLst>
  <dgm:cxnLst>
    <dgm:cxn modelId="{934A1A1E-5EBA-4D4F-A69B-03DE1EA3FC95}" type="presOf" srcId="{2D62B563-CC39-43AF-88FF-ECA108BFFC64}" destId="{C126A05A-7F1A-4870-BB65-8BDB14E231D6}" srcOrd="0" destOrd="0" presId="urn:microsoft.com/office/officeart/2008/layout/RadialCluster"/>
    <dgm:cxn modelId="{00BB772A-9417-4110-BBF2-175039B1C1BC}" type="presOf" srcId="{A4ED48CC-26C2-449B-B9FC-E116C5384F06}" destId="{59862B00-1FD4-4685-909C-DCA0366C298D}" srcOrd="0" destOrd="0" presId="urn:microsoft.com/office/officeart/2008/layout/RadialCluster"/>
    <dgm:cxn modelId="{8E8E8C4B-D543-450D-9929-C1AC7EDB0443}" type="presOf" srcId="{9EFA74DC-7D48-4202-AC4A-43AA27E293EB}" destId="{DB00BBAB-2CCE-4B92-A696-AE66200A335E}" srcOrd="0" destOrd="0" presId="urn:microsoft.com/office/officeart/2008/layout/RadialCluster"/>
    <dgm:cxn modelId="{EBD311A3-B09D-42DE-817C-602AC1326CFE}" type="presOf" srcId="{588F5E28-718B-45AF-8C29-9332FC88CE8B}" destId="{4BB5F1FC-3C82-412E-A444-A32BB7F0FE78}" srcOrd="0" destOrd="0" presId="urn:microsoft.com/office/officeart/2008/layout/RadialCluster"/>
    <dgm:cxn modelId="{8905ABAB-7D85-4A21-9208-64416596ACAC}" type="presOf" srcId="{A2741B1C-BE6F-47D5-B2E9-EC044DF8FFF8}" destId="{66D078A2-1EE2-4116-B449-DFCE219EC774}" srcOrd="0" destOrd="0" presId="urn:microsoft.com/office/officeart/2008/layout/RadialCluster"/>
    <dgm:cxn modelId="{14D3B8C4-C9E7-4100-8AD2-64DAE8510F09}" srcId="{588F5E28-718B-45AF-8C29-9332FC88CE8B}" destId="{8F64CB3E-4FD0-43CE-A720-FF5A533C5FF9}" srcOrd="2" destOrd="0" parTransId="{A4ED48CC-26C2-449B-B9FC-E116C5384F06}" sibTransId="{E8A1C9DC-8AA3-44E9-9B33-AC591ED11084}"/>
    <dgm:cxn modelId="{9592C8C4-F572-4778-BA2F-C5E6CF030009}" type="presOf" srcId="{8F64CB3E-4FD0-43CE-A720-FF5A533C5FF9}" destId="{36FF0797-3491-447D-A332-8EB8786AB723}" srcOrd="0" destOrd="0" presId="urn:microsoft.com/office/officeart/2008/layout/RadialCluster"/>
    <dgm:cxn modelId="{F4679BD9-7D55-4209-8544-711D88AC4369}" type="presOf" srcId="{A2AC64EB-2D52-4BC8-9309-D9F874D1831E}" destId="{22058611-CBBB-4BA4-877B-BCA66C6A77E4}" srcOrd="0" destOrd="0" presId="urn:microsoft.com/office/officeart/2008/layout/RadialCluster"/>
    <dgm:cxn modelId="{624F24DF-B496-4296-80AC-CC80E363057B}" srcId="{588F5E28-718B-45AF-8C29-9332FC88CE8B}" destId="{2D62B563-CC39-43AF-88FF-ECA108BFFC64}" srcOrd="1" destOrd="0" parTransId="{1D56D641-515B-43B8-9FAC-32BF95446356}" sibTransId="{014D2B65-B2CB-4EEB-A63F-9156FE59D3D4}"/>
    <dgm:cxn modelId="{100510ED-39A8-4B52-A84A-E6F94ADF2E1B}" srcId="{588F5E28-718B-45AF-8C29-9332FC88CE8B}" destId="{9EFA74DC-7D48-4202-AC4A-43AA27E293EB}" srcOrd="0" destOrd="0" parTransId="{A2AC64EB-2D52-4BC8-9309-D9F874D1831E}" sibTransId="{F952013B-25EB-4773-A0A0-0263CF6F7F4F}"/>
    <dgm:cxn modelId="{30A042F1-4B3C-43E5-8759-8D19A266F7C7}" srcId="{A2741B1C-BE6F-47D5-B2E9-EC044DF8FFF8}" destId="{588F5E28-718B-45AF-8C29-9332FC88CE8B}" srcOrd="0" destOrd="0" parTransId="{06F24E62-CD9E-4CC9-AFEF-150F90130D6F}" sibTransId="{0C2CC62F-5279-4C95-A4E5-0876446558DD}"/>
    <dgm:cxn modelId="{3F6C35FB-FFD1-475C-9B53-8BC992FDFD27}" type="presOf" srcId="{1D56D641-515B-43B8-9FAC-32BF95446356}" destId="{C6C7738A-70E2-485B-8726-4161BC17C08F}" srcOrd="0" destOrd="0" presId="urn:microsoft.com/office/officeart/2008/layout/RadialCluster"/>
    <dgm:cxn modelId="{4D7A4F00-CE0D-4B6B-AAB2-D17481197CB0}" type="presParOf" srcId="{66D078A2-1EE2-4116-B449-DFCE219EC774}" destId="{01214AB8-ECA2-4F8C-BF7D-21CCDA94D6D0}" srcOrd="0" destOrd="0" presId="urn:microsoft.com/office/officeart/2008/layout/RadialCluster"/>
    <dgm:cxn modelId="{636A9DD3-926F-439D-A649-51CD05E5E2F5}" type="presParOf" srcId="{01214AB8-ECA2-4F8C-BF7D-21CCDA94D6D0}" destId="{4BB5F1FC-3C82-412E-A444-A32BB7F0FE78}" srcOrd="0" destOrd="0" presId="urn:microsoft.com/office/officeart/2008/layout/RadialCluster"/>
    <dgm:cxn modelId="{DBB797E9-F408-4853-B7E5-85921DE5FE3C}" type="presParOf" srcId="{01214AB8-ECA2-4F8C-BF7D-21CCDA94D6D0}" destId="{22058611-CBBB-4BA4-877B-BCA66C6A77E4}" srcOrd="1" destOrd="0" presId="urn:microsoft.com/office/officeart/2008/layout/RadialCluster"/>
    <dgm:cxn modelId="{6E746063-12FD-4B60-9BD6-D4798B7295E5}" type="presParOf" srcId="{01214AB8-ECA2-4F8C-BF7D-21CCDA94D6D0}" destId="{DB00BBAB-2CCE-4B92-A696-AE66200A335E}" srcOrd="2" destOrd="0" presId="urn:microsoft.com/office/officeart/2008/layout/RadialCluster"/>
    <dgm:cxn modelId="{50568A2C-DF17-4CDD-822E-C62FD5BB8A58}" type="presParOf" srcId="{01214AB8-ECA2-4F8C-BF7D-21CCDA94D6D0}" destId="{C6C7738A-70E2-485B-8726-4161BC17C08F}" srcOrd="3" destOrd="0" presId="urn:microsoft.com/office/officeart/2008/layout/RadialCluster"/>
    <dgm:cxn modelId="{82F4D921-6A5E-4D6F-9A08-5C6CAEB4C525}" type="presParOf" srcId="{01214AB8-ECA2-4F8C-BF7D-21CCDA94D6D0}" destId="{C126A05A-7F1A-4870-BB65-8BDB14E231D6}" srcOrd="4" destOrd="0" presId="urn:microsoft.com/office/officeart/2008/layout/RadialCluster"/>
    <dgm:cxn modelId="{C1A49D35-3E94-4721-8052-4C21A8A2C643}" type="presParOf" srcId="{01214AB8-ECA2-4F8C-BF7D-21CCDA94D6D0}" destId="{59862B00-1FD4-4685-909C-DCA0366C298D}" srcOrd="5" destOrd="0" presId="urn:microsoft.com/office/officeart/2008/layout/RadialCluster"/>
    <dgm:cxn modelId="{6464214D-0D41-4A55-9D90-35B623423761}" type="presParOf" srcId="{01214AB8-ECA2-4F8C-BF7D-21CCDA94D6D0}" destId="{36FF0797-3491-447D-A332-8EB8786AB723}" srcOrd="6" destOrd="0" presId="urn:microsoft.com/office/officeart/2008/layout/RadialCluster"/>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BB5F1FC-3C82-412E-A444-A32BB7F0FE78}">
      <dsp:nvSpPr>
        <dsp:cNvPr id="0" name=""/>
        <dsp:cNvSpPr/>
      </dsp:nvSpPr>
      <dsp:spPr>
        <a:xfrm>
          <a:off x="2182383" y="2185801"/>
          <a:ext cx="1411713" cy="1243167"/>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1066800">
            <a:lnSpc>
              <a:spcPct val="90000"/>
            </a:lnSpc>
            <a:spcBef>
              <a:spcPct val="0"/>
            </a:spcBef>
            <a:spcAft>
              <a:spcPct val="35000"/>
            </a:spcAft>
            <a:buNone/>
          </a:pPr>
          <a:r>
            <a:rPr lang="en-US" sz="2400" kern="1200" dirty="0"/>
            <a:t>Power</a:t>
          </a:r>
        </a:p>
      </dsp:txBody>
      <dsp:txXfrm>
        <a:off x="2243069" y="2246487"/>
        <a:ext cx="1290341" cy="1121795"/>
      </dsp:txXfrm>
    </dsp:sp>
    <dsp:sp modelId="{22058611-CBBB-4BA4-877B-BCA66C6A77E4}">
      <dsp:nvSpPr>
        <dsp:cNvPr id="0" name=""/>
        <dsp:cNvSpPr/>
      </dsp:nvSpPr>
      <dsp:spPr>
        <a:xfrm rot="16066612">
          <a:off x="2649628" y="1979484"/>
          <a:ext cx="412945" cy="0"/>
        </a:xfrm>
        <a:custGeom>
          <a:avLst/>
          <a:gdLst/>
          <a:ahLst/>
          <a:cxnLst/>
          <a:rect l="0" t="0" r="0" b="0"/>
          <a:pathLst>
            <a:path>
              <a:moveTo>
                <a:pt x="0" y="0"/>
              </a:moveTo>
              <a:lnTo>
                <a:pt x="412945" y="0"/>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DB00BBAB-2CCE-4B92-A696-AE66200A335E}">
      <dsp:nvSpPr>
        <dsp:cNvPr id="0" name=""/>
        <dsp:cNvSpPr/>
      </dsp:nvSpPr>
      <dsp:spPr>
        <a:xfrm>
          <a:off x="1786044" y="628571"/>
          <a:ext cx="2079662" cy="1144595"/>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1066800">
            <a:lnSpc>
              <a:spcPct val="90000"/>
            </a:lnSpc>
            <a:spcBef>
              <a:spcPct val="0"/>
            </a:spcBef>
            <a:spcAft>
              <a:spcPct val="35000"/>
            </a:spcAft>
            <a:buNone/>
          </a:pPr>
          <a:r>
            <a:rPr lang="en-US" sz="2400" kern="1200" dirty="0"/>
            <a:t>Use of Knowledge</a:t>
          </a:r>
        </a:p>
      </dsp:txBody>
      <dsp:txXfrm>
        <a:off x="1841919" y="684446"/>
        <a:ext cx="1967912" cy="1032845"/>
      </dsp:txXfrm>
    </dsp:sp>
    <dsp:sp modelId="{C6C7738A-70E2-485B-8726-4161BC17C08F}">
      <dsp:nvSpPr>
        <dsp:cNvPr id="0" name=""/>
        <dsp:cNvSpPr/>
      </dsp:nvSpPr>
      <dsp:spPr>
        <a:xfrm rot="2613632">
          <a:off x="3518183" y="3488246"/>
          <a:ext cx="172037" cy="0"/>
        </a:xfrm>
        <a:custGeom>
          <a:avLst/>
          <a:gdLst/>
          <a:ahLst/>
          <a:cxnLst/>
          <a:rect l="0" t="0" r="0" b="0"/>
          <a:pathLst>
            <a:path>
              <a:moveTo>
                <a:pt x="0" y="0"/>
              </a:moveTo>
              <a:lnTo>
                <a:pt x="172037" y="0"/>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C126A05A-7F1A-4870-BB65-8BDB14E231D6}">
      <dsp:nvSpPr>
        <dsp:cNvPr id="0" name=""/>
        <dsp:cNvSpPr/>
      </dsp:nvSpPr>
      <dsp:spPr>
        <a:xfrm>
          <a:off x="3375575" y="3547524"/>
          <a:ext cx="1785523" cy="1144595"/>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1066800">
            <a:lnSpc>
              <a:spcPct val="90000"/>
            </a:lnSpc>
            <a:spcBef>
              <a:spcPct val="0"/>
            </a:spcBef>
            <a:spcAft>
              <a:spcPct val="35000"/>
            </a:spcAft>
            <a:buNone/>
          </a:pPr>
          <a:r>
            <a:rPr lang="en-US" sz="2400" kern="1200" dirty="0"/>
            <a:t>Strategic</a:t>
          </a:r>
          <a:r>
            <a:rPr lang="en-US" sz="1800" kern="1200" dirty="0"/>
            <a:t> </a:t>
          </a:r>
          <a:r>
            <a:rPr lang="en-US" sz="2400" kern="1200" dirty="0"/>
            <a:t>Brokerage</a:t>
          </a:r>
        </a:p>
      </dsp:txBody>
      <dsp:txXfrm>
        <a:off x="3431450" y="3603399"/>
        <a:ext cx="1673773" cy="1032845"/>
      </dsp:txXfrm>
    </dsp:sp>
    <dsp:sp modelId="{59862B00-1FD4-4685-909C-DCA0366C298D}">
      <dsp:nvSpPr>
        <dsp:cNvPr id="0" name=""/>
        <dsp:cNvSpPr/>
      </dsp:nvSpPr>
      <dsp:spPr>
        <a:xfrm rot="8333746">
          <a:off x="2016645" y="3485374"/>
          <a:ext cx="189035" cy="0"/>
        </a:xfrm>
        <a:custGeom>
          <a:avLst/>
          <a:gdLst/>
          <a:ahLst/>
          <a:cxnLst/>
          <a:rect l="0" t="0" r="0" b="0"/>
          <a:pathLst>
            <a:path>
              <a:moveTo>
                <a:pt x="0" y="0"/>
              </a:moveTo>
              <a:lnTo>
                <a:pt x="189035" y="0"/>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36FF0797-3491-447D-A332-8EB8786AB723}">
      <dsp:nvSpPr>
        <dsp:cNvPr id="0" name=""/>
        <dsp:cNvSpPr/>
      </dsp:nvSpPr>
      <dsp:spPr>
        <a:xfrm>
          <a:off x="533998" y="3547513"/>
          <a:ext cx="1700011" cy="1144595"/>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1066800">
            <a:lnSpc>
              <a:spcPct val="90000"/>
            </a:lnSpc>
            <a:spcBef>
              <a:spcPct val="0"/>
            </a:spcBef>
            <a:spcAft>
              <a:spcPct val="35000"/>
            </a:spcAft>
            <a:buNone/>
          </a:pPr>
          <a:r>
            <a:rPr lang="en-US" sz="2400" kern="1200" dirty="0"/>
            <a:t>Political Lobbying &amp; Advocacy</a:t>
          </a:r>
        </a:p>
      </dsp:txBody>
      <dsp:txXfrm>
        <a:off x="589873" y="3603388"/>
        <a:ext cx="1588261" cy="1032845"/>
      </dsp:txXfrm>
    </dsp:sp>
  </dsp:spTree>
</dsp:drawing>
</file>

<file path=ppt/diagrams/layout1.xml><?xml version="1.0" encoding="utf-8"?>
<dgm:layoutDef xmlns:dgm="http://schemas.openxmlformats.org/drawingml/2006/diagram" xmlns:a="http://schemas.openxmlformats.org/drawingml/2006/main" uniqueId="urn:microsoft.com/office/officeart/2008/layout/RadialCluster">
  <dgm:title val=""/>
  <dgm:desc val=""/>
  <dgm:catLst>
    <dgm:cat type="relationship" pri="19500"/>
    <dgm:cat type="cycle" pri="150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useDef="1">
    <dgm:dataModel>
      <dgm:ptLst/>
      <dgm:bg/>
      <dgm:whole/>
    </dgm:dataModel>
  </dgm:styleData>
  <dgm:clrData useDef="1">
    <dgm:dataModel>
      <dgm:ptLst/>
      <dgm:bg/>
      <dgm:whole/>
    </dgm:dataModel>
  </dgm:clrData>
  <dgm:layoutNode name="Name0">
    <dgm:varLst>
      <dgm:chMax val="1"/>
      <dgm:chPref val="1"/>
      <dgm:dir/>
      <dgm:animOne val="branch"/>
      <dgm:animLvl val="lvl"/>
    </dgm:varLst>
    <dgm:alg type="composite">
      <dgm:param type="ar" val="1.00"/>
    </dgm:alg>
    <dgm:shape xmlns:r="http://schemas.openxmlformats.org/officeDocument/2006/relationships" r:blip="">
      <dgm:adjLst/>
    </dgm:shape>
    <dgm:choose name="Name1">
      <dgm:if name="Name2" func="var" arg="dir" op="equ" val="norm">
        <dgm:choose name="Name3">
          <dgm:if name="Name4" axis="ch ch" ptType="node node" cnt="1 0" func="cnt" op="equ" val="1">
            <dgm:constrLst>
              <dgm:constr type="l" for="ch" forName="textCenter"/>
              <dgm:constr type="ctrY" for="ch" forName="textCenter" refType="h" fact="0.5"/>
              <dgm:constr type="w" for="ch" forName="textCenter" refType="w" fact="0.32"/>
              <dgm:constr type="h" for="ch" forName="textCenter" refType="w" refFor="ch" refForName="textCenter"/>
              <dgm:constr type="r" for="ch" forName="cycle_1" refType="w"/>
              <dgm:constr type="ctrY" for="ch" forName="cycle_1" refType="h" fact="0.5"/>
              <dgm:constr type="w" for="ch" forName="cycle_1" refType="w" fact="0.56"/>
              <dgm:constr type="h" for="ch" forName="cycle_1" refType="h"/>
              <dgm:constr type="primFontSz" for="ch" forName="textCenter" val="65"/>
              <dgm:constr type="primFontSz" for="des" forName="childCenter1" val="65"/>
              <dgm:constr type="primFontSz" for="des" forName="text1" op="equ" val="65"/>
              <dgm:constr type="userS" for="des" ptType="node" refType="w" refFor="ch" refForName="textCenter" fact="0.67"/>
            </dgm:constrLst>
          </dgm:if>
          <dgm:if name="Name5" axis="ch ch" ptType="node node" cnt="1 0" func="cnt" op="equ" val="2">
            <dgm:constrLst>
              <dgm:constr type="ctrX" for="ch" forName="textCenter" refType="w" fact="0.5"/>
              <dgm:constr type="ctrY" for="ch" forName="textCenter" refType="h" fact="0.5"/>
              <dgm:constr type="w" for="ch" forName="textCenter" refType="w" fact="0.25"/>
              <dgm:constr type="h" for="ch" forName="textCenter" refType="w" refFor="ch" refForName="textCenter"/>
              <dgm:constr type="ctrX" for="ch" forName="cycle_1" refType="w" fact="0.5"/>
              <dgm:constr type="t" for="ch" forName="cycle_1"/>
              <dgm:constr type="w" for="ch" forName="cycle_1" refType="w"/>
              <dgm:constr type="h" for="ch" forName="cycle_1" refType="h" fact="0.34"/>
              <dgm:constr type="ctrX" for="ch" forName="cycle_2" refType="w" fact="0.5"/>
              <dgm:constr type="b" for="ch" forName="cycle_2" refType="h"/>
              <dgm:constr type="w" for="ch" forName="cycle_2" refType="w"/>
              <dgm:constr type="h" for="ch" forName="cycle_2" refType="h" fact="0.34"/>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userS" for="des" ptType="node" refType="w" refFor="ch" refForName="textCenter" fact="0.67"/>
            </dgm:constrLst>
          </dgm:if>
          <dgm:if name="Name6" axis="ch ch" ptType="node node" cnt="1 0" func="cnt" op="equ" val="3">
            <dgm:choose name="Name7">
              <dgm:if name="Name8" axis="ch ch ch" ptType="node node node" st="1 2 0" cnt="1 1 0" func="cnt" op="equ" val="1">
                <dgm:choose name="Name9">
                  <dgm:if name="Name10" axis="ch ch ch" ptType="node node node" st="1 3 0" cnt="1 1 0" func="cnt" op="equ" val="1">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r" for="ch" forName="cycle_2" refType="w"/>
                      <dgm:constr type="b" for="ch" forName="cycle_2" refType="h" fact="0.85"/>
                      <dgm:constr type="w" for="ch" forName="cycle_2" refType="w" fact="0.46"/>
                      <dgm:constr type="h" for="ch" forName="cycle_2" refType="h" fact="0.54"/>
                      <dgm:constr type="diam" for="ch" forName="cycle_2" refType="w" fact="0.5"/>
                      <dgm:constr type="l" for="ch" forName="cycle_3"/>
                      <dgm:constr type="b" for="ch" forName="cycle_3" refType="h" fact="0.85"/>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if>
                  <dgm:else name="Name11">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r" for="ch" forName="cycle_2" refType="w"/>
                      <dgm:constr type="b" for="ch" forName="cycle_2" refType="h" fact="0.85"/>
                      <dgm:constr type="w" for="ch" forName="cycle_2" refType="w" fact="0.46"/>
                      <dgm:constr type="h" for="ch" forName="cycle_2" refType="h" fact="0.54"/>
                      <dgm:constr type="diam" for="ch" forName="cycle_2" refType="w" fact="0.5"/>
                      <dgm:constr type="l" for="ch" forName="cycle_3"/>
                      <dgm:constr type="b" for="ch" forName="cycle_3" refType="h"/>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else>
                </dgm:choose>
              </dgm:if>
              <dgm:else name="Name12">
                <dgm:choose name="Name13">
                  <dgm:if name="Name14" axis="ch ch ch" ptType="node node node" st="1 3 0" cnt="1 1 0" func="cnt" op="equ" val="1">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r" for="ch" forName="cycle_2" refType="w"/>
                      <dgm:constr type="b" for="ch" forName="cycle_2" refType="h"/>
                      <dgm:constr type="w" for="ch" forName="cycle_2" refType="w" fact="0.46"/>
                      <dgm:constr type="h" for="ch" forName="cycle_2" refType="h" fact="0.54"/>
                      <dgm:constr type="diam" for="ch" forName="cycle_2" refType="w" fact="0.5"/>
                      <dgm:constr type="l" for="ch" forName="cycle_3"/>
                      <dgm:constr type="b" for="ch" forName="cycle_3" refType="h" fact="0.85"/>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if>
                  <dgm:else name="Name15">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r" for="ch" forName="cycle_2" refType="w"/>
                      <dgm:constr type="b" for="ch" forName="cycle_2" refType="h"/>
                      <dgm:constr type="w" for="ch" forName="cycle_2" refType="w" fact="0.46"/>
                      <dgm:constr type="h" for="ch" forName="cycle_2" refType="h" fact="0.54"/>
                      <dgm:constr type="diam" for="ch" forName="cycle_2" refType="w" fact="0.5"/>
                      <dgm:constr type="l" for="ch" forName="cycle_3"/>
                      <dgm:constr type="b" for="ch" forName="cycle_3" refType="h"/>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else>
                </dgm:choose>
              </dgm:else>
            </dgm:choose>
          </dgm:if>
          <dgm:if name="Name16" axis="ch ch" ptType="node node" cnt="1 0" func="cnt" op="equ" val="4">
            <dgm:constrLst>
              <dgm:constr type="ctrX" for="ch" forName="textCenter" refType="w" fact="0.5"/>
              <dgm:constr type="ctrY" for="ch" forName="textCenter" refType="h" fact="0.5"/>
              <dgm:constr type="w" for="ch" forName="textCenter" refType="w" fact="0.2"/>
              <dgm:constr type="h" for="ch" forName="textCenter" refType="w" refFor="ch" refForName="textCenter"/>
              <dgm:constr type="ctrX" for="ch" forName="cycle_1" refType="w" fact="0.5"/>
              <dgm:constr type="t" for="ch" forName="cycle_1"/>
              <dgm:constr type="w" for="ch" forName="cycle_1" refType="w" fact="0.5"/>
              <dgm:constr type="h" for="ch" forName="cycle_1" refType="h" fact="0.33"/>
              <dgm:constr type="r" for="ch" forName="cycle_2" refType="w"/>
              <dgm:constr type="ctrY" for="ch" forName="cycle_2" refType="h" fact="0.5"/>
              <dgm:constr type="w" for="ch" forName="cycle_2" refType="w" fact="0.33"/>
              <dgm:constr type="h" for="ch" forName="cycle_2" refType="h" fact="0.5"/>
              <dgm:constr type="ctrX" for="ch" forName="cycle_3" refType="w" fact="0.5"/>
              <dgm:constr type="b" for="ch" forName="cycle_3" refType="h"/>
              <dgm:constr type="w" for="ch" forName="cycle_3" refType="w" fact="0.5"/>
              <dgm:constr type="h" for="ch" forName="cycle_3" refType="h" fact="0.33"/>
              <dgm:constr type="l" for="ch" forName="cycle_4"/>
              <dgm:constr type="ctrY" for="ch" forName="cycle_4" refType="h" fact="0.5"/>
              <dgm:constr type="w" for="ch" forName="cycle_4" refType="w" fact="0.33"/>
              <dgm:constr type="h" for="ch" forName="cycle_4" refType="h"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userS" for="des" ptType="node" refType="w" refFor="ch" refForName="textCenter" fact="0.67"/>
            </dgm:constrLst>
          </dgm:if>
          <dgm:if name="Name17" axis="ch ch" ptType="node node" cnt="1 0" func="cnt" op="equ" val="5">
            <dgm:constrLst>
              <dgm:constr type="ctrX" for="ch" forName="textCenter" refType="w" fact="0.5"/>
              <dgm:constr type="t" for="ch" forName="textCenter" refType="h" fact="0.42"/>
              <dgm:constr type="w" for="ch" forName="textCenter" refType="w" fact="0.2"/>
              <dgm:constr type="h" for="ch" forName="textCenter" refType="w" refFor="ch" refForName="textCenter"/>
              <dgm:constr type="ctrX" for="ch" forName="cycle_1" refType="w" fact="0.5"/>
              <dgm:constr type="t" for="ch" forName="cycle_1"/>
              <dgm:constr type="w" for="ch" forName="cycle_1" refType="w" fact="0.33"/>
              <dgm:constr type="h" for="ch" forName="cycle_1" refType="w" refFor="ch" refForName="cycle_1"/>
              <dgm:constr type="r" for="ch" forName="cycle_2" refType="w"/>
              <dgm:constr type="t" for="ch" forName="cycle_2" refType="h" fact="0.24"/>
              <dgm:constr type="w" for="ch" forName="cycle_2" refType="w" fact="0.33"/>
              <dgm:constr type="h" for="ch" forName="cycle_2" refType="w" refFor="ch" refForName="cycle_2"/>
              <dgm:constr type="r" for="ch" forName="cycle_3" refType="w" fact="0.89"/>
              <dgm:constr type="b" for="ch" forName="cycle_3" refType="h"/>
              <dgm:constr type="w" for="ch" forName="cycle_3" refType="w" fact="0.33"/>
              <dgm:constr type="h" for="ch" forName="cycle_3" refType="w" refFor="ch" refForName="cycle_3"/>
              <dgm:constr type="l" for="ch" forName="cycle_4" refType="w" fact="0.11"/>
              <dgm:constr type="b" for="ch" forName="cycle_4" refType="h"/>
              <dgm:constr type="w" for="ch" forName="cycle_4" refType="w" fact="0.33"/>
              <dgm:constr type="h" for="ch" forName="cycle_4" refType="w" refFor="ch" refForName="cycle_4"/>
              <dgm:constr type="l" for="ch" forName="cycle_5"/>
              <dgm:constr type="t" for="ch" forName="cycle_5" refType="h" fact="0.24"/>
              <dgm:constr type="w" for="ch" forName="cycle_5" refType="w" fact="0.33"/>
              <dgm:constr type="h" for="ch" forName="cycle_5" refType="w" refFor="ch" refForName="cycle_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primFontSz" for="des" forName="childCenter5" refType="primFontSz" refFor="des" refForName="childCenter1" op="equ"/>
              <dgm:constr type="primFontSz" for="des" forName="text5" refType="primFontSz" refFor="des" refForName="text1" op="equ"/>
              <dgm:constr type="userS" for="des" ptType="node" refType="w" refFor="ch" refForName="textCenter" fact="0.67"/>
            </dgm:constrLst>
          </dgm:if>
          <dgm:if name="Name18" axis="ch ch" ptType="node node" cnt="1 0" func="cnt" op="equ" val="6">
            <dgm:constrLst>
              <dgm:constr type="ctrX" for="ch" forName="textCenter" refType="w" fact="0.5"/>
              <dgm:constr type="ctrY" for="ch" forName="textCenter" refType="h" fact="0.5"/>
              <dgm:constr type="w" for="ch" forName="textCenter" refType="w" fact="0.2"/>
              <dgm:constr type="h" for="ch" forName="textCenter" refType="w" refFor="ch" refForName="textCenter"/>
              <dgm:constr type="ctrX" for="ch" forName="cycle_1" refType="w" fact="0.5"/>
              <dgm:constr type="t" for="ch" forName="cycle_1"/>
              <dgm:constr type="w" for="ch" forName="cycle_1" refType="w" fact="0.33"/>
              <dgm:constr type="h" for="ch" forName="cycle_1" refType="w" refFor="ch" refForName="cycle_1"/>
              <dgm:constr type="r" for="ch" forName="cycle_2" refType="w"/>
              <dgm:constr type="t" for="ch" forName="cycle_2" refType="h" fact="0.17"/>
              <dgm:constr type="w" for="ch" forName="cycle_2" refType="w" fact="0.33"/>
              <dgm:constr type="h" for="ch" forName="cycle_2" refType="w" refFor="ch" refForName="cycle_2"/>
              <dgm:constr type="r" for="ch" forName="cycle_3" refType="w"/>
              <dgm:constr type="b" for="ch" forName="cycle_3" refType="h" fact="0.83"/>
              <dgm:constr type="w" for="ch" forName="cycle_3" refType="w" fact="0.33"/>
              <dgm:constr type="h" for="ch" forName="cycle_3" refType="w" refFor="ch" refForName="cycle_3"/>
              <dgm:constr type="ctrX" for="ch" forName="cycle_4" refType="w" fact="0.5"/>
              <dgm:constr type="b" for="ch" forName="cycle_4" refType="h"/>
              <dgm:constr type="w" for="ch" forName="cycle_4" refType="w" fact="0.33"/>
              <dgm:constr type="h" for="ch" forName="cycle_4" refType="w" refFor="ch" refForName="cycle_4"/>
              <dgm:constr type="l" for="ch" forName="cycle_5"/>
              <dgm:constr type="b" for="ch" forName="cycle_5" refType="h" fact="0.83"/>
              <dgm:constr type="w" for="ch" forName="cycle_5" refType="w" fact="0.33"/>
              <dgm:constr type="h" for="ch" forName="cycle_5" refType="w" refFor="ch" refForName="cycle_5"/>
              <dgm:constr type="l" for="ch" forName="cycle_6"/>
              <dgm:constr type="t" for="ch" forName="cycle_6" refType="h" fact="0.17"/>
              <dgm:constr type="w" for="ch" forName="cycle_6" refType="w" fact="0.33"/>
              <dgm:constr type="h" for="ch" forName="cycle_6" refType="w" refFor="ch" refForName="cycle_6"/>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primFontSz" for="des" forName="childCenter5" refType="primFontSz" refFor="des" refForName="childCenter1" op="equ"/>
              <dgm:constr type="primFontSz" for="des" forName="text5" refType="primFontSz" refFor="des" refForName="text1" op="equ"/>
              <dgm:constr type="primFontSz" for="des" forName="childCenter6" refType="primFontSz" refFor="des" refForName="childCenter1" op="equ"/>
              <dgm:constr type="primFontSz" for="des" forName="text6" refType="primFontSz" refFor="des" refForName="text1" op="equ"/>
              <dgm:constr type="userS" for="des" ptType="node" refType="w" refFor="ch" refForName="textCenter" fact="0.67"/>
            </dgm:constrLst>
          </dgm:if>
          <dgm:else name="Name19">
            <dgm:constrLst>
              <dgm:constr type="ctrX" for="ch" forName="textCenter" refType="w" fact="0.5"/>
              <dgm:constr type="t" for="ch" forName="textCenter" refType="h" fact="0.444"/>
              <dgm:constr type="w" for="ch" forName="textCenter" refType="w" fact="0.167"/>
              <dgm:constr type="h" for="ch" forName="textCenter" refType="w" refFor="ch" refForName="textCenter"/>
              <dgm:constr type="ctrX" for="ch" forName="cycle_1" refType="w" fact="0.5"/>
              <dgm:constr type="t" for="ch" forName="cycle_1"/>
              <dgm:constr type="w" for="ch" forName="cycle_1" refType="w" fact="0.263"/>
              <dgm:constr type="h" for="ch" forName="cycle_1" refType="w" refFor="ch" refForName="cycle_1"/>
              <dgm:constr type="r" for="ch" forName="cycle_2" refType="w" fact="0.938"/>
              <dgm:constr type="t" for="ch" forName="cycle_2" refType="h" fact="0.141"/>
              <dgm:constr type="w" for="ch" forName="cycle_2" refType="w" fact="0.263"/>
              <dgm:constr type="h" for="ch" forName="cycle_2" refType="w" refFor="ch" refForName="cycle_2"/>
              <dgm:constr type="r" for="ch" forName="cycle_3" refType="w"/>
              <dgm:constr type="b" for="ch" forName="cycle_3" refType="h" fact="0.74"/>
              <dgm:constr type="w" for="ch" forName="cycle_3" refType="w" fact="0.263"/>
              <dgm:constr type="h" for="ch" forName="cycle_3" refType="w" refFor="ch" refForName="cycle_3"/>
              <dgm:constr type="r" for="ch" forName="cycle_4" refType="w" fact="0.8"/>
              <dgm:constr type="b" for="ch" forName="cycle_4" refType="h"/>
              <dgm:constr type="w" for="ch" forName="cycle_4" refType="w" fact="0.263"/>
              <dgm:constr type="h" for="ch" forName="cycle_4" refType="w" refFor="ch" refForName="cycle_4"/>
              <dgm:constr type="l" for="ch" forName="cycle_5" refType="w" fact="0.2"/>
              <dgm:constr type="b" for="ch" forName="cycle_5" refType="h"/>
              <dgm:constr type="w" for="ch" forName="cycle_5" refType="w" fact="0.263"/>
              <dgm:constr type="h" for="ch" forName="cycle_5" refType="w" refFor="ch" refForName="cycle_5"/>
              <dgm:constr type="l" for="ch" forName="cycle_6"/>
              <dgm:constr type="b" for="ch" forName="cycle_6" refType="h" fact="0.74"/>
              <dgm:constr type="w" for="ch" forName="cycle_6" refType="w" fact="0.263"/>
              <dgm:constr type="h" for="ch" forName="cycle_6" refType="w" refFor="ch" refForName="cycle_6"/>
              <dgm:constr type="l" for="ch" forName="cycle_7" refType="w" fact="0.062"/>
              <dgm:constr type="t" for="ch" forName="cycle_7" refType="h" fact="0.141"/>
              <dgm:constr type="w" for="ch" forName="cycle_7" refType="w" fact="0.263"/>
              <dgm:constr type="h" for="ch" forName="cycle_7" refType="w" refFor="ch" refForName="cycle_7"/>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primFontSz" for="des" forName="childCenter5" refType="primFontSz" refFor="des" refForName="childCenter1" op="equ"/>
              <dgm:constr type="primFontSz" for="des" forName="text5" refType="primFontSz" refFor="des" refForName="text1" op="equ"/>
              <dgm:constr type="primFontSz" for="des" forName="childCenter6" refType="primFontSz" refFor="des" refForName="childCenter1" op="equ"/>
              <dgm:constr type="primFontSz" for="des" forName="text6" refType="primFontSz" refFor="des" refForName="text1" op="equ"/>
              <dgm:constr type="primFontSz" for="des" forName="childCenter7" refType="primFontSz" refFor="des" refForName="childCenter1" op="equ"/>
              <dgm:constr type="primFontSz" for="des" forName="text7" refType="primFontSz" refFor="des" refForName="text1" op="equ"/>
              <dgm:constr type="userS" for="des" ptType="node" refType="w" refFor="ch" refForName="textCenter" fact="0.67"/>
            </dgm:constrLst>
          </dgm:else>
        </dgm:choose>
      </dgm:if>
      <dgm:else name="Name20">
        <dgm:choose name="Name21">
          <dgm:if name="Name22" axis="ch ch" ptType="node node" func="cnt" op="equ" val="1">
            <dgm:constrLst>
              <dgm:constr type="r" for="ch" forName="textCenter" refType="w"/>
              <dgm:constr type="ctrY" for="ch" forName="textCenter" refType="h" fact="0.5"/>
              <dgm:constr type="w" for="ch" forName="textCenter" refType="w" fact="0.32"/>
              <dgm:constr type="h" for="ch" forName="textCenter" refType="w" refFor="ch" refForName="textCenter"/>
              <dgm:constr type="l" for="ch" forName="cycle_1"/>
              <dgm:constr type="ctrY" for="ch" forName="cycle_1" refType="h" fact="0.5"/>
              <dgm:constr type="w" for="ch" forName="cycle_1" refType="w" fact="0.56"/>
              <dgm:constr type="h" for="ch" forName="cycle_1" refType="h"/>
              <dgm:constr type="primFontSz" for="ch" forName="textCenter" val="65"/>
              <dgm:constr type="primFontSz" for="des" forName="childCenter1" val="65"/>
              <dgm:constr type="primFontSz" for="des" forName="text1" op="equ" val="65"/>
              <dgm:constr type="userS" for="des" ptType="node" refType="w" refFor="ch" refForName="textCenter" fact="0.67"/>
            </dgm:constrLst>
          </dgm:if>
          <dgm:if name="Name23" axis="ch ch" ptType="node node" func="cnt" op="equ" val="2">
            <dgm:constrLst>
              <dgm:constr type="ctrX" for="ch" forName="textCenter" refType="w" fact="0.5"/>
              <dgm:constr type="ctrY" for="ch" forName="textCenter" refType="h" fact="0.5"/>
              <dgm:constr type="w" for="ch" forName="textCenter" refType="w" fact="0.25"/>
              <dgm:constr type="h" for="ch" forName="textCenter" refType="w" refFor="ch" refForName="textCenter"/>
              <dgm:constr type="ctrX" for="ch" forName="cycle_1" refType="w" fact="0.5"/>
              <dgm:constr type="t" for="ch" forName="cycle_1"/>
              <dgm:constr type="w" for="ch" forName="cycle_1" refType="w"/>
              <dgm:constr type="h" for="ch" forName="cycle_1" refType="h" fact="0.34"/>
              <dgm:constr type="ctrX" for="ch" forName="cycle_2" refType="w" fact="0.5"/>
              <dgm:constr type="b" for="ch" forName="cycle_2" refType="h"/>
              <dgm:constr type="w" for="ch" forName="cycle_2" refType="w"/>
              <dgm:constr type="h" for="ch" forName="cycle_2" refType="h" fact="0.34"/>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userS" for="des" ptType="node" refType="w" refFor="ch" refForName="textCenter" fact="0.67"/>
            </dgm:constrLst>
          </dgm:if>
          <dgm:if name="Name24" axis="ch ch" ptType="node node" func="cnt" op="equ" val="3">
            <dgm:choose name="Name25">
              <dgm:if name="Name26" axis="ch ch ch" ptType="node node node" st="1 2 0" cnt="1 1 0" func="cnt" op="equ" val="1">
                <dgm:choose name="Name27">
                  <dgm:if name="Name28" axis="ch ch ch" ptType="node node node" st="1 3 0" cnt="1 1 0" func="cnt" op="equ" val="1">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l" for="ch" forName="cycle_2"/>
                      <dgm:constr type="b" for="ch" forName="cycle_2" refType="h" fact="0.85"/>
                      <dgm:constr type="w" for="ch" forName="cycle_2" refType="w" fact="0.46"/>
                      <dgm:constr type="h" for="ch" forName="cycle_2" refType="h" fact="0.54"/>
                      <dgm:constr type="diam" for="ch" forName="cycle_2" refType="w" fact="0.5"/>
                      <dgm:constr type="r" for="ch" forName="cycle_3" refType="w"/>
                      <dgm:constr type="b" for="ch" forName="cycle_3" refType="h" fact="0.85"/>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if>
                  <dgm:else name="Name29">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l" for="ch" forName="cycle_2"/>
                      <dgm:constr type="b" for="ch" forName="cycle_2" refType="h" fact="0.85"/>
                      <dgm:constr type="w" for="ch" forName="cycle_2" refType="w" fact="0.46"/>
                      <dgm:constr type="h" for="ch" forName="cycle_2" refType="h" fact="0.54"/>
                      <dgm:constr type="diam" for="ch" forName="cycle_2" refType="w" fact="0.5"/>
                      <dgm:constr type="r" for="ch" forName="cycle_3" refType="w"/>
                      <dgm:constr type="b" for="ch" forName="cycle_3" refType="h"/>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else>
                </dgm:choose>
              </dgm:if>
              <dgm:else name="Name30">
                <dgm:choose name="Name31">
                  <dgm:if name="Name32" axis="ch ch ch" ptType="node node node" st="1 3 0" cnt="1 1 0" func="cnt" op="equ" val="1">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l" for="ch" forName="cycle_2"/>
                      <dgm:constr type="b" for="ch" forName="cycle_2" refType="h"/>
                      <dgm:constr type="w" for="ch" forName="cycle_2" refType="w" fact="0.46"/>
                      <dgm:constr type="h" for="ch" forName="cycle_2" refType="h" fact="0.54"/>
                      <dgm:constr type="diam" for="ch" forName="cycle_2" refType="w" fact="0.5"/>
                      <dgm:constr type="r" for="ch" forName="cycle_3" refType="w"/>
                      <dgm:constr type="b" for="ch" forName="cycle_3" refType="h" fact="0.85"/>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if>
                  <dgm:else name="Name33">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l" for="ch" forName="cycle_2"/>
                      <dgm:constr type="b" for="ch" forName="cycle_2" refType="h"/>
                      <dgm:constr type="w" for="ch" forName="cycle_2" refType="w" fact="0.46"/>
                      <dgm:constr type="h" for="ch" forName="cycle_2" refType="h" fact="0.54"/>
                      <dgm:constr type="diam" for="ch" forName="cycle_2" refType="w" fact="0.5"/>
                      <dgm:constr type="r" for="ch" forName="cycle_3" refType="w"/>
                      <dgm:constr type="b" for="ch" forName="cycle_3" refType="h"/>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else>
                </dgm:choose>
              </dgm:else>
            </dgm:choose>
          </dgm:if>
          <dgm:if name="Name34" axis="ch ch" ptType="node node" func="cnt" op="equ" val="4">
            <dgm:constrLst>
              <dgm:constr type="ctrX" for="ch" forName="textCenter" refType="w" fact="0.5"/>
              <dgm:constr type="ctrY" for="ch" forName="textCenter" refType="h" fact="0.5"/>
              <dgm:constr type="w" for="ch" forName="textCenter" refType="w" fact="0.2"/>
              <dgm:constr type="h" for="ch" forName="textCenter" refType="w" refFor="ch" refForName="textCenter"/>
              <dgm:constr type="ctrX" for="ch" forName="cycle_1" refType="w" fact="0.5"/>
              <dgm:constr type="t" for="ch" forName="cycle_1"/>
              <dgm:constr type="w" for="ch" forName="cycle_1" refType="w" fact="0.5"/>
              <dgm:constr type="h" for="ch" forName="cycle_1" refType="h" fact="0.33"/>
              <dgm:constr type="l" for="ch" forName="cycle_2"/>
              <dgm:constr type="ctrY" for="ch" forName="cycle_2" refType="h" fact="0.5"/>
              <dgm:constr type="w" for="ch" forName="cycle_2" refType="w" fact="0.33"/>
              <dgm:constr type="h" for="ch" forName="cycle_2" refType="h" fact="0.5"/>
              <dgm:constr type="ctrX" for="ch" forName="cycle_3" refType="w" fact="0.5"/>
              <dgm:constr type="b" for="ch" forName="cycle_3" refType="h"/>
              <dgm:constr type="w" for="ch" forName="cycle_3" refType="w" fact="0.5"/>
              <dgm:constr type="h" for="ch" forName="cycle_3" refType="h" fact="0.33"/>
              <dgm:constr type="r" for="ch" forName="cycle_4" refType="w"/>
              <dgm:constr type="ctrY" for="ch" forName="cycle_4" refType="h" fact="0.5"/>
              <dgm:constr type="w" for="ch" forName="cycle_4" refType="w" fact="0.33"/>
              <dgm:constr type="h" for="ch" forName="cycle_4" refType="h"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userS" for="des" ptType="node" refType="w" refFor="ch" refForName="textCenter" fact="0.67"/>
            </dgm:constrLst>
          </dgm:if>
          <dgm:if name="Name35" axis="ch ch" ptType="node node" func="cnt" op="equ" val="5">
            <dgm:constrLst>
              <dgm:constr type="ctrX" for="ch" forName="textCenter" refType="w" fact="0.5"/>
              <dgm:constr type="t" for="ch" forName="textCenter" refType="h" fact="0.42"/>
              <dgm:constr type="w" for="ch" forName="textCenter" refType="w" fact="0.2"/>
              <dgm:constr type="h" for="ch" forName="textCenter" refType="w" refFor="ch" refForName="textCenter"/>
              <dgm:constr type="ctrX" for="ch" forName="cycle_1" refType="w" fact="0.5"/>
              <dgm:constr type="t" for="ch" forName="cycle_1"/>
              <dgm:constr type="w" for="ch" forName="cycle_1" refType="w" fact="0.33"/>
              <dgm:constr type="h" for="ch" forName="cycle_1" refType="w" refFor="ch" refForName="cycle_1"/>
              <dgm:constr type="l" for="ch" forName="cycle_2"/>
              <dgm:constr type="t" for="ch" forName="cycle_2" refType="h" fact="0.24"/>
              <dgm:constr type="w" for="ch" forName="cycle_2" refType="w" fact="0.33"/>
              <dgm:constr type="h" for="ch" forName="cycle_2" refType="w" refFor="ch" refForName="cycle_2"/>
              <dgm:constr type="l" for="ch" forName="cycle_3" refType="w" fact="0.11"/>
              <dgm:constr type="b" for="ch" forName="cycle_3" refType="h"/>
              <dgm:constr type="w" for="ch" forName="cycle_3" refType="w" fact="0.33"/>
              <dgm:constr type="h" for="ch" forName="cycle_3" refType="w" refFor="ch" refForName="cycle_3"/>
              <dgm:constr type="r" for="ch" forName="cycle_4" refType="w" fact="0.89"/>
              <dgm:constr type="b" for="ch" forName="cycle_4" refType="h"/>
              <dgm:constr type="w" for="ch" forName="cycle_4" refType="w" fact="0.33"/>
              <dgm:constr type="h" for="ch" forName="cycle_4" refType="w" refFor="ch" refForName="cycle_4"/>
              <dgm:constr type="r" for="ch" forName="cycle_5" refType="w"/>
              <dgm:constr type="t" for="ch" forName="cycle_5" refType="h" fact="0.24"/>
              <dgm:constr type="w" for="ch" forName="cycle_5" refType="w" fact="0.33"/>
              <dgm:constr type="h" for="ch" forName="cycle_5" refType="w" refFor="ch" refForName="cycle_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primFontSz" for="des" forName="childCenter5" refType="primFontSz" refFor="des" refForName="childCenter1" op="equ"/>
              <dgm:constr type="primFontSz" for="des" forName="text5" refType="primFontSz" refFor="des" refForName="text1" op="equ"/>
              <dgm:constr type="userS" for="des" ptType="node" refType="w" refFor="ch" refForName="textCenter" fact="0.67"/>
            </dgm:constrLst>
          </dgm:if>
          <dgm:if name="Name36" axis="ch ch" ptType="node node" func="cnt" op="equ" val="6">
            <dgm:constrLst>
              <dgm:constr type="ctrX" for="ch" forName="textCenter" refType="w" fact="0.5"/>
              <dgm:constr type="ctrY" for="ch" forName="textCenter" refType="h" fact="0.5"/>
              <dgm:constr type="w" for="ch" forName="textCenter" refType="w" fact="0.2"/>
              <dgm:constr type="h" for="ch" forName="textCenter" refType="w" refFor="ch" refForName="textCenter"/>
              <dgm:constr type="ctrX" for="ch" forName="cycle_1" refType="w" fact="0.5"/>
              <dgm:constr type="t" for="ch" forName="cycle_1"/>
              <dgm:constr type="w" for="ch" forName="cycle_1" refType="w" fact="0.33"/>
              <dgm:constr type="h" for="ch" forName="cycle_1" refType="w" refFor="ch" refForName="cycle_1"/>
              <dgm:constr type="l" for="ch" forName="cycle_2"/>
              <dgm:constr type="t" for="ch" forName="cycle_2" refType="h" fact="0.17"/>
              <dgm:constr type="w" for="ch" forName="cycle_2" refType="w" fact="0.33"/>
              <dgm:constr type="h" for="ch" forName="cycle_2" refType="w" refFor="ch" refForName="cycle_2"/>
              <dgm:constr type="l" for="ch" forName="cycle_3"/>
              <dgm:constr type="b" for="ch" forName="cycle_3" refType="h" fact="0.83"/>
              <dgm:constr type="w" for="ch" forName="cycle_3" refType="w" fact="0.33"/>
              <dgm:constr type="h" for="ch" forName="cycle_3" refType="w" refFor="ch" refForName="cycle_3"/>
              <dgm:constr type="ctrX" for="ch" forName="cycle_4" refType="w" fact="0.5"/>
              <dgm:constr type="b" for="ch" forName="cycle_4" refType="h"/>
              <dgm:constr type="w" for="ch" forName="cycle_4" refType="w" fact="0.33"/>
              <dgm:constr type="h" for="ch" forName="cycle_4" refType="w" refFor="ch" refForName="cycle_4"/>
              <dgm:constr type="r" for="ch" forName="cycle_5" refType="w"/>
              <dgm:constr type="b" for="ch" forName="cycle_5" refType="h" fact="0.83"/>
              <dgm:constr type="w" for="ch" forName="cycle_5" refType="w" fact="0.33"/>
              <dgm:constr type="h" for="ch" forName="cycle_5" refType="w" refFor="ch" refForName="cycle_5"/>
              <dgm:constr type="r" for="ch" forName="cycle_6" refType="w"/>
              <dgm:constr type="t" for="ch" forName="cycle_6" refType="h" fact="0.17"/>
              <dgm:constr type="w" for="ch" forName="cycle_6" refType="w" fact="0.33"/>
              <dgm:constr type="h" for="ch" forName="cycle_6" refType="w" refFor="ch" refForName="cycle_6"/>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primFontSz" for="des" forName="childCenter5" refType="primFontSz" refFor="des" refForName="childCenter1" op="equ"/>
              <dgm:constr type="primFontSz" for="des" forName="text5" refType="primFontSz" refFor="des" refForName="text1" op="equ"/>
              <dgm:constr type="primFontSz" for="des" forName="childCenter6" refType="primFontSz" refFor="des" refForName="childCenter1" op="equ"/>
              <dgm:constr type="primFontSz" for="des" forName="text6" refType="primFontSz" refFor="des" refForName="text1" op="equ"/>
              <dgm:constr type="userS" for="des" ptType="node" refType="w" refFor="ch" refForName="textCenter" fact="0.67"/>
            </dgm:constrLst>
          </dgm:if>
          <dgm:else name="Name37">
            <dgm:constrLst>
              <dgm:constr type="ctrX" for="ch" forName="textCenter" refType="w" fact="0.5"/>
              <dgm:constr type="t" for="ch" forName="textCenter" refType="h" fact="0.444"/>
              <dgm:constr type="w" for="ch" forName="textCenter" refType="w" fact="0.167"/>
              <dgm:constr type="h" for="ch" forName="textCenter" refType="w" refFor="ch" refForName="textCenter"/>
              <dgm:constr type="ctrX" for="ch" forName="cycle_1" refType="w" fact="0.5"/>
              <dgm:constr type="t" for="ch" forName="cycle_1"/>
              <dgm:constr type="w" for="ch" forName="cycle_1" refType="w" fact="0.263"/>
              <dgm:constr type="h" for="ch" forName="cycle_1" refType="w" refFor="ch" refForName="cycle_1"/>
              <dgm:constr type="l" for="ch" forName="cycle_2" refType="w" fact="0.062"/>
              <dgm:constr type="t" for="ch" forName="cycle_2" refType="h" fact="0.141"/>
              <dgm:constr type="w" for="ch" forName="cycle_2" refType="w" fact="0.263"/>
              <dgm:constr type="h" for="ch" forName="cycle_2" refType="w" refFor="ch" refForName="cycle_2"/>
              <dgm:constr type="l" for="ch" forName="cycle_3"/>
              <dgm:constr type="b" for="ch" forName="cycle_3" refType="h" fact="0.74"/>
              <dgm:constr type="w" for="ch" forName="cycle_3" refType="w" fact="0.263"/>
              <dgm:constr type="h" for="ch" forName="cycle_3" refType="w" refFor="ch" refForName="cycle_3"/>
              <dgm:constr type="l" for="ch" forName="cycle_4" refType="w" fact="0.2"/>
              <dgm:constr type="b" for="ch" forName="cycle_4" refType="h"/>
              <dgm:constr type="w" for="ch" forName="cycle_4" refType="w" fact="0.263"/>
              <dgm:constr type="h" for="ch" forName="cycle_4" refType="w" refFor="ch" refForName="cycle_4"/>
              <dgm:constr type="r" for="ch" forName="cycle_5" refType="w" fact="0.8"/>
              <dgm:constr type="b" for="ch" forName="cycle_5" refType="h"/>
              <dgm:constr type="w" for="ch" forName="cycle_5" refType="w" fact="0.263"/>
              <dgm:constr type="h" for="ch" forName="cycle_5" refType="w" refFor="ch" refForName="cycle_5"/>
              <dgm:constr type="r" for="ch" forName="cycle_6" refType="w"/>
              <dgm:constr type="b" for="ch" forName="cycle_6" refType="h" fact="0.74"/>
              <dgm:constr type="w" for="ch" forName="cycle_6" refType="w" fact="0.263"/>
              <dgm:constr type="h" for="ch" forName="cycle_6" refType="w" refFor="ch" refForName="cycle_6"/>
              <dgm:constr type="r" for="ch" forName="cycle_7" refType="w" fact="0.938"/>
              <dgm:constr type="t" for="ch" forName="cycle_7" refType="h" fact="0.141"/>
              <dgm:constr type="w" for="ch" forName="cycle_7" refType="w" fact="0.263"/>
              <dgm:constr type="h" for="ch" forName="cycle_7" refType="w" refFor="ch" refForName="cycle_7"/>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primFontSz" for="des" forName="childCenter5" refType="primFontSz" refFor="des" refForName="childCenter1" op="equ"/>
              <dgm:constr type="primFontSz" for="des" forName="text5" refType="primFontSz" refFor="des" refForName="text1" op="equ"/>
              <dgm:constr type="primFontSz" for="des" forName="childCenter6" refType="primFontSz" refFor="des" refForName="childCenter1" op="equ"/>
              <dgm:constr type="primFontSz" for="des" forName="text6" refType="primFontSz" refFor="des" refForName="text1" op="equ"/>
              <dgm:constr type="primFontSz" for="des" forName="childCenter7" refType="primFontSz" refFor="des" refForName="childCenter1" op="equ"/>
              <dgm:constr type="primFontSz" for="des" forName="text7" refType="primFontSz" refFor="des" refForName="text1" op="equ"/>
              <dgm:constr type="userS" for="des" ptType="node" refType="w" refFor="ch" refForName="textCenter" fact="0.67"/>
            </dgm:constrLst>
          </dgm:else>
        </dgm:choose>
      </dgm:else>
    </dgm:choose>
    <dgm:forEach name="Name38" axis="ch" ptType="node" cnt="1">
      <dgm:choose name="Name39">
        <dgm:if name="Name40" axis="des" func="maxDepth" op="lte" val="1">
          <dgm:layoutNode name="singleCycle">
            <dgm:choose name="Name41">
              <dgm:if name="Name42" axis="ch" ptType="node" func="cnt" op="equ" val="1">
                <dgm:choose name="Name43">
                  <dgm:if name="Name44" func="var" arg="dir" op="equ" val="norm">
                    <dgm:alg type="cycle">
                      <dgm:param type="stAng" val="90"/>
                      <dgm:param type="ctrShpMap" val="fNode"/>
                    </dgm:alg>
                  </dgm:if>
                  <dgm:else name="Name45">
                    <dgm:alg type="cycle">
                      <dgm:param type="stAng" val="-90"/>
                      <dgm:param type="spanAng" val="-360"/>
                      <dgm:param type="ctrShpMap" val="fNode"/>
                    </dgm:alg>
                  </dgm:else>
                </dgm:choose>
              </dgm:if>
              <dgm:else name="Name46">
                <dgm:choose name="Name47">
                  <dgm:if name="Name48" func="var" arg="dir" op="equ" val="norm">
                    <dgm:alg type="cycle">
                      <dgm:param type="ctrShpMap" val="fNode"/>
                    </dgm:alg>
                  </dgm:if>
                  <dgm:else name="Name49">
                    <dgm:alg type="cycle">
                      <dgm:param type="spanAng" val="-360"/>
                      <dgm:param type="ctrShpMap" val="fNode"/>
                    </dgm:alg>
                  </dgm:else>
                </dgm:choose>
              </dgm:else>
            </dgm:choose>
            <dgm:shape xmlns:r="http://schemas.openxmlformats.org/officeDocument/2006/relationships" r:blip="">
              <dgm:adjLst/>
            </dgm:shape>
            <dgm:presOf/>
            <dgm:choose name="Name50">
              <dgm:if name="Name51" axis="ch" ptType="node" func="cnt" op="equ" val="0">
                <dgm:constrLst>
                  <dgm:constr type="w" for="ch" forName="singleCenter" refType="w"/>
                  <dgm:constr type="h" for="ch" forName="singleCenter" refType="w" refFor="ch" refForName="singleCenter"/>
                </dgm:constrLst>
              </dgm:if>
              <dgm:if name="Name52" axis="ch" ptType="node" func="cnt" op="equ" val="1">
                <dgm:constrLst>
                  <dgm:constr type="w" for="ch" forName="singleCenter" refType="w" fact="0.5"/>
                  <dgm:constr type="h" for="ch" forName="singleCenter" refType="w" refFor="ch" refForName="singleCenter"/>
                  <dgm:constr type="userS" for="ch" ptType="node" refType="w" refFor="ch" refForName="singleCenter" fact="0.67"/>
                </dgm:constrLst>
              </dgm:if>
              <dgm:else name="Name53">
                <dgm:constrLst>
                  <dgm:constr type="w" for="ch" forName="singleCenter" refType="w" fact="0.3"/>
                  <dgm:constr type="h" for="ch" forName="singleCenter" refType="w" refFor="ch" refForName="singleCenter"/>
                  <dgm:constr type="userS" for="ch" ptType="node" refType="w" refFor="ch" refForName="singleCenter" fact="0.67"/>
                </dgm:constrLst>
              </dgm:else>
            </dgm:choose>
            <dgm:layoutNode name="singleCenter" styleLbl="node1">
              <dgm:varLst>
                <dgm:chMax val="7"/>
                <dgm:chPref val="7"/>
              </dgm:varLst>
              <dgm:alg type="tx"/>
              <dgm:shape xmlns:r="http://schemas.openxmlformats.org/officeDocument/2006/relationships" type="roundRect" r:blip="">
                <dgm:adjLst/>
              </dgm:shape>
              <dgm:presOf axis="self" ptType="node"/>
              <dgm:constrLst>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54" axis="ch" cnt="21">
              <dgm:forEach name="Name55" axis="self" ptType="parTrans">
                <dgm:layoutNode name="Name56">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57" axis="self" ptType="node">
                <dgm:layoutNode name="text0"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layoutNode>
        </dgm:if>
        <dgm:else name="Name58">
          <dgm:layoutNode name="textCenter" styleLbl="node1">
            <dgm:alg type="tx"/>
            <dgm:shape xmlns:r="http://schemas.openxmlformats.org/officeDocument/2006/relationships" type="roundRect" r:blip="">
              <dgm:adjLst/>
            </dgm:shape>
            <dgm:presOf axis="self" ptType="node"/>
            <dgm:constrLst>
              <dgm:constr type="tMarg" refType="primFontSz" fact="0.2"/>
              <dgm:constr type="bMarg" refType="primFontSz" fact="0.2"/>
              <dgm:constr type="lMarg" refType="primFontSz" fact="0.2"/>
              <dgm:constr type="rMarg" refType="primFontSz" fact="0.2"/>
            </dgm:constrLst>
            <dgm:ruleLst>
              <dgm:rule type="primFontSz" val="5" fact="NaN" max="NaN"/>
            </dgm:ruleLst>
          </dgm:layoutNode>
          <dgm:choose name="Name59">
            <dgm:if name="Name60" axis="ch" ptType="node" func="cnt" op="gte" val="1">
              <dgm:layoutNode name="cycle_1">
                <dgm:choose name="Name61">
                  <dgm:if name="Name62" func="var" arg="dir" op="equ" val="norm">
                    <dgm:choose name="Name63">
                      <dgm:if name="Name64" axis="ch" ptType="node" func="cnt" op="equ" val="1">
                        <dgm:choose name="Name65">
                          <dgm:if name="Name66" axis="ch ch" ptType="node node" st="1 1" cnt="1 0" func="cnt" op="equ" val="1">
                            <dgm:alg type="cycle">
                              <dgm:param type="ctrShpMap" val="fNode"/>
                              <dgm:param type="stAng" val="90"/>
                            </dgm:alg>
                          </dgm:if>
                          <dgm:if name="Name67" axis="ch ch" ptType="node node" st="1 1" cnt="1 0" func="cnt" op="equ" val="2">
                            <dgm:alg type="cycle">
                              <dgm:param type="ctrShpMap" val="fNode"/>
                              <dgm:param type="stAng" val="45"/>
                              <dgm:param type="spanAng" val="90"/>
                            </dgm:alg>
                          </dgm:if>
                          <dgm:else name="Name68">
                            <dgm:alg type="cycle">
                              <dgm:param type="ctrShpMap" val="fNode"/>
                              <dgm:param type="stAng" val="0"/>
                              <dgm:param type="spanAng" val="180"/>
                            </dgm:alg>
                          </dgm:else>
                        </dgm:choose>
                      </dgm:if>
                      <dgm:if name="Name69" axis="ch" ptType="node" func="cnt" op="equ" val="2">
                        <dgm:choose name="Name70">
                          <dgm:if name="Name71" axis="ch ch" ptType="node node" st="1 1" cnt="1 0" func="cnt" op="equ" val="1">
                            <dgm:alg type="cycle">
                              <dgm:param type="ctrShpMap" val="fNode"/>
                              <dgm:param type="stAng" val="0"/>
                            </dgm:alg>
                          </dgm:if>
                          <dgm:if name="Name72" axis="ch ch" ptType="node node" st="1 1" cnt="1 0" func="cnt" op="equ" val="2">
                            <dgm:alg type="cycle">
                              <dgm:param type="ctrShpMap" val="fNode"/>
                              <dgm:param type="stAng" val="315"/>
                              <dgm:param type="spanAng" val="90"/>
                            </dgm:alg>
                          </dgm:if>
                          <dgm:else name="Name73">
                            <dgm:alg type="cycle">
                              <dgm:param type="ctrShpMap" val="fNode"/>
                              <dgm:param type="stAng" val="270"/>
                              <dgm:param type="spanAng" val="180"/>
                            </dgm:alg>
                          </dgm:else>
                        </dgm:choose>
                      </dgm:if>
                      <dgm:if name="Name74" axis="ch" ptType="node" func="cnt" op="equ" val="3">
                        <dgm:choose name="Name75">
                          <dgm:if name="Name76" axis="ch ch" ptType="node node" st="1 1" cnt="1 0" func="cnt" op="equ" val="1">
                            <dgm:alg type="cycle">
                              <dgm:param type="ctrShpMap" val="fNode"/>
                              <dgm:param type="stAng" val="0"/>
                            </dgm:alg>
                          </dgm:if>
                          <dgm:if name="Name77" axis="ch ch" ptType="node node" st="1 1" cnt="1 0" func="cnt" op="equ" val="2">
                            <dgm:alg type="cycle">
                              <dgm:param type="ctrShpMap" val="fNode"/>
                              <dgm:param type="stAng" val="315"/>
                              <dgm:param type="spanAng" val="90"/>
                            </dgm:alg>
                          </dgm:if>
                          <dgm:else name="Name78">
                            <dgm:alg type="cycle">
                              <dgm:param type="ctrShpMap" val="fNode"/>
                              <dgm:param type="stAng" val="270"/>
                              <dgm:param type="spanAng" val="180"/>
                            </dgm:alg>
                          </dgm:else>
                        </dgm:choose>
                      </dgm:if>
                      <dgm:if name="Name79" axis="ch" ptType="node" func="cnt" op="equ" val="4">
                        <dgm:choose name="Name80">
                          <dgm:if name="Name81" axis="ch ch" ptType="node node" st="1 1" cnt="1 0" func="cnt" op="equ" val="1">
                            <dgm:alg type="cycle">
                              <dgm:param type="ctrShpMap" val="fNode"/>
                              <dgm:param type="stAng" val="0"/>
                            </dgm:alg>
                          </dgm:if>
                          <dgm:if name="Name82" axis="ch ch" ptType="node node" st="1 1" cnt="1 0" func="cnt" op="equ" val="2">
                            <dgm:alg type="cycle">
                              <dgm:param type="ctrShpMap" val="fNode"/>
                              <dgm:param type="stAng" val="315"/>
                              <dgm:param type="spanAng" val="90"/>
                            </dgm:alg>
                          </dgm:if>
                          <dgm:else name="Name83">
                            <dgm:alg type="cycle">
                              <dgm:param type="ctrShpMap" val="fNode"/>
                              <dgm:param type="stAng" val="292.5"/>
                              <dgm:param type="spanAng" val="135"/>
                            </dgm:alg>
                          </dgm:else>
                        </dgm:choose>
                      </dgm:if>
                      <dgm:if name="Name84" axis="ch" ptType="node" func="cnt" op="equ" val="5">
                        <dgm:choose name="Name85">
                          <dgm:if name="Name86" axis="ch ch" ptType="node node" st="1 1" cnt="1 0" func="cnt" op="equ" val="1">
                            <dgm:alg type="cycle">
                              <dgm:param type="ctrShpMap" val="fNode"/>
                              <dgm:param type="stAng" val="0"/>
                            </dgm:alg>
                          </dgm:if>
                          <dgm:if name="Name87" axis="ch ch" ptType="node node" st="1 1" cnt="1 0" func="cnt" op="equ" val="2">
                            <dgm:alg type="cycle">
                              <dgm:param type="ctrShpMap" val="fNode"/>
                              <dgm:param type="stAng" val="315"/>
                              <dgm:param type="spanAng" val="90"/>
                            </dgm:alg>
                          </dgm:if>
                          <dgm:else name="Name88">
                            <dgm:alg type="cycle">
                              <dgm:param type="ctrShpMap" val="fNode"/>
                              <dgm:param type="stAng" val="0"/>
                              <dgm:param type="spanAng" val="360"/>
                            </dgm:alg>
                          </dgm:else>
                        </dgm:choose>
                      </dgm:if>
                      <dgm:if name="Name89" axis="ch" ptType="node" func="cnt" op="equ" val="6">
                        <dgm:choose name="Name90">
                          <dgm:if name="Name91" axis="ch ch" ptType="node node" st="1 1" cnt="1 0" func="cnt" op="equ" val="1">
                            <dgm:alg type="cycle">
                              <dgm:param type="ctrShpMap" val="fNode"/>
                              <dgm:param type="stAng" val="0"/>
                            </dgm:alg>
                          </dgm:if>
                          <dgm:if name="Name92" axis="ch ch" ptType="node node" st="1 1" cnt="1 0" func="cnt" op="equ" val="2">
                            <dgm:alg type="cycle">
                              <dgm:param type="ctrShpMap" val="fNode"/>
                              <dgm:param type="stAng" val="315"/>
                              <dgm:param type="spanAng" val="90"/>
                            </dgm:alg>
                          </dgm:if>
                          <dgm:else name="Name93">
                            <dgm:alg type="cycle">
                              <dgm:param type="ctrShpMap" val="fNode"/>
                              <dgm:param type="stAng" val="0"/>
                              <dgm:param type="spanAng" val="360"/>
                            </dgm:alg>
                          </dgm:else>
                        </dgm:choose>
                      </dgm:if>
                      <dgm:if name="Name94" axis="ch" ptType="node" func="cnt" op="gte" val="7">
                        <dgm:choose name="Name95">
                          <dgm:if name="Name96" axis="ch ch" ptType="node node" st="1 1" cnt="1 0" func="cnt" op="equ" val="1">
                            <dgm:alg type="cycle">
                              <dgm:param type="ctrShpMap" val="fNode"/>
                              <dgm:param type="stAng" val="0"/>
                            </dgm:alg>
                          </dgm:if>
                          <dgm:if name="Name97" axis="ch ch" ptType="node node" st="1 1" cnt="1 0" func="cnt" op="equ" val="2">
                            <dgm:alg type="cycle">
                              <dgm:param type="ctrShpMap" val="fNode"/>
                              <dgm:param type="stAng" val="315"/>
                              <dgm:param type="spanAng" val="90"/>
                            </dgm:alg>
                          </dgm:if>
                          <dgm:else name="Name98">
                            <dgm:alg type="cycle">
                              <dgm:param type="ctrShpMap" val="fNode"/>
                              <dgm:param type="stAng" val="0"/>
                              <dgm:param type="spanAng" val="360"/>
                            </dgm:alg>
                          </dgm:else>
                        </dgm:choose>
                      </dgm:if>
                      <dgm:else name="Name99"/>
                    </dgm:choose>
                  </dgm:if>
                  <dgm:else name="Name100">
                    <dgm:choose name="Name101">
                      <dgm:if name="Name102" axis="ch" ptType="node" func="cnt" op="equ" val="1">
                        <dgm:choose name="Name103">
                          <dgm:if name="Name104" axis="ch ch" ptType="node node" st="1 1" cnt="1 0" func="cnt" op="equ" val="1">
                            <dgm:alg type="cycle">
                              <dgm:param type="ctrShpMap" val="fNode"/>
                              <dgm:param type="stAng" val="270"/>
                            </dgm:alg>
                          </dgm:if>
                          <dgm:if name="Name105" axis="ch ch" ptType="node node" st="1 1" cnt="1 0" func="cnt" op="equ" val="2">
                            <dgm:alg type="cycle">
                              <dgm:param type="ctrShpMap" val="fNode"/>
                              <dgm:param type="stAng" val="315"/>
                              <dgm:param type="spanAng" val="-90"/>
                            </dgm:alg>
                          </dgm:if>
                          <dgm:else name="Name106">
                            <dgm:alg type="cycle">
                              <dgm:param type="ctrShpMap" val="fNode"/>
                              <dgm:param type="stAng" val="0"/>
                              <dgm:param type="spanAng" val="-180"/>
                            </dgm:alg>
                          </dgm:else>
                        </dgm:choose>
                      </dgm:if>
                      <dgm:if name="Name107" axis="ch" ptType="node" func="cnt" op="equ" val="2">
                        <dgm:choose name="Name108">
                          <dgm:if name="Name109" axis="ch ch" ptType="node node" st="1 1" cnt="1 0" func="cnt" op="equ" val="1">
                            <dgm:alg type="cycle">
                              <dgm:param type="ctrShpMap" val="fNode"/>
                              <dgm:param type="stAng" val="0"/>
                            </dgm:alg>
                          </dgm:if>
                          <dgm:if name="Name110" axis="ch ch" ptType="node node" st="1 1" cnt="1 0" func="cnt" op="equ" val="2">
                            <dgm:alg type="cycle">
                              <dgm:param type="ctrShpMap" val="fNode"/>
                              <dgm:param type="stAng" val="45"/>
                              <dgm:param type="spanAng" val="-90"/>
                            </dgm:alg>
                          </dgm:if>
                          <dgm:else name="Name111">
                            <dgm:alg type="cycle">
                              <dgm:param type="ctrShpMap" val="fNode"/>
                              <dgm:param type="stAng" val="90"/>
                              <dgm:param type="spanAng" val="-180"/>
                            </dgm:alg>
                          </dgm:else>
                        </dgm:choose>
                      </dgm:if>
                      <dgm:if name="Name112" axis="ch" ptType="node" func="cnt" op="equ" val="3">
                        <dgm:choose name="Name113">
                          <dgm:if name="Name114" axis="ch ch" ptType="node node" st="1 1" cnt="1 0" func="cnt" op="equ" val="1">
                            <dgm:alg type="cycle">
                              <dgm:param type="ctrShpMap" val="fNode"/>
                              <dgm:param type="stAng" val="0"/>
                            </dgm:alg>
                          </dgm:if>
                          <dgm:if name="Name115" axis="ch ch" ptType="node node" st="1 1" cnt="1 0" func="cnt" op="equ" val="2">
                            <dgm:alg type="cycle">
                              <dgm:param type="ctrShpMap" val="fNode"/>
                              <dgm:param type="stAng" val="45"/>
                              <dgm:param type="spanAng" val="-90"/>
                            </dgm:alg>
                          </dgm:if>
                          <dgm:else name="Name116">
                            <dgm:alg type="cycle">
                              <dgm:param type="ctrShpMap" val="fNode"/>
                              <dgm:param type="stAng" val="90"/>
                              <dgm:param type="spanAng" val="-180"/>
                            </dgm:alg>
                          </dgm:else>
                        </dgm:choose>
                      </dgm:if>
                      <dgm:if name="Name117" axis="ch" ptType="node" func="cnt" op="equ" val="4">
                        <dgm:choose name="Name118">
                          <dgm:if name="Name119" axis="ch ch" ptType="node node" st="1 1" cnt="1 0" func="cnt" op="equ" val="1">
                            <dgm:alg type="cycle">
                              <dgm:param type="ctrShpMap" val="fNode"/>
                              <dgm:param type="stAng" val="0"/>
                            </dgm:alg>
                          </dgm:if>
                          <dgm:if name="Name120" axis="ch ch" ptType="node node" st="1 1" cnt="1 0" func="cnt" op="equ" val="2">
                            <dgm:alg type="cycle">
                              <dgm:param type="ctrShpMap" val="fNode"/>
                              <dgm:param type="stAng" val="45"/>
                              <dgm:param type="spanAng" val="-90"/>
                            </dgm:alg>
                          </dgm:if>
                          <dgm:else name="Name121">
                            <dgm:alg type="cycle">
                              <dgm:param type="ctrShpMap" val="fNode"/>
                              <dgm:param type="stAng" val="67.5"/>
                              <dgm:param type="spanAng" val="-135"/>
                            </dgm:alg>
                          </dgm:else>
                        </dgm:choose>
                      </dgm:if>
                      <dgm:if name="Name122" axis="ch" ptType="node" func="cnt" op="equ" val="5">
                        <dgm:choose name="Name123">
                          <dgm:if name="Name124" axis="ch ch" ptType="node node" st="1 1" cnt="1 0" func="cnt" op="equ" val="1">
                            <dgm:alg type="cycle">
                              <dgm:param type="ctrShpMap" val="fNode"/>
                              <dgm:param type="stAng" val="0"/>
                            </dgm:alg>
                          </dgm:if>
                          <dgm:if name="Name125" axis="ch ch" ptType="node node" st="1 1" cnt="1 0" func="cnt" op="equ" val="2">
                            <dgm:alg type="cycle">
                              <dgm:param type="ctrShpMap" val="fNode"/>
                              <dgm:param type="stAng" val="45"/>
                              <dgm:param type="spanAng" val="-90"/>
                            </dgm:alg>
                          </dgm:if>
                          <dgm:else name="Name126">
                            <dgm:alg type="cycle">
                              <dgm:param type="ctrShpMap" val="fNode"/>
                              <dgm:param type="stAng" val="0"/>
                              <dgm:param type="spanAng" val="-360"/>
                            </dgm:alg>
                          </dgm:else>
                        </dgm:choose>
                      </dgm:if>
                      <dgm:if name="Name127" axis="ch" ptType="node" func="cnt" op="equ" val="6">
                        <dgm:choose name="Name128">
                          <dgm:if name="Name129" axis="ch ch" ptType="node node" st="1 1" cnt="1 0" func="cnt" op="equ" val="1">
                            <dgm:alg type="cycle">
                              <dgm:param type="ctrShpMap" val="fNode"/>
                              <dgm:param type="stAng" val="0"/>
                            </dgm:alg>
                          </dgm:if>
                          <dgm:if name="Name130" axis="ch ch" ptType="node node" st="1 1" cnt="1 0" func="cnt" op="equ" val="2">
                            <dgm:alg type="cycle">
                              <dgm:param type="ctrShpMap" val="fNode"/>
                              <dgm:param type="stAng" val="45"/>
                              <dgm:param type="spanAng" val="-90"/>
                            </dgm:alg>
                          </dgm:if>
                          <dgm:else name="Name131">
                            <dgm:alg type="cycle">
                              <dgm:param type="ctrShpMap" val="fNode"/>
                              <dgm:param type="stAng" val="0"/>
                              <dgm:param type="spanAng" val="-360"/>
                            </dgm:alg>
                          </dgm:else>
                        </dgm:choose>
                      </dgm:if>
                      <dgm:if name="Name132" axis="ch" ptType="node" func="cnt" op="gte" val="7">
                        <dgm:choose name="Name133">
                          <dgm:if name="Name134" axis="ch ch" ptType="node node" st="1 1" cnt="1 0" func="cnt" op="equ" val="1">
                            <dgm:alg type="cycle">
                              <dgm:param type="ctrShpMap" val="fNode"/>
                              <dgm:param type="stAng" val="0"/>
                            </dgm:alg>
                          </dgm:if>
                          <dgm:if name="Name135" axis="ch ch" ptType="node node" st="1 1" cnt="1 0" func="cnt" op="equ" val="2">
                            <dgm:alg type="cycle">
                              <dgm:param type="ctrShpMap" val="fNode"/>
                              <dgm:param type="stAng" val="45"/>
                              <dgm:param type="spanAng" val="-90"/>
                            </dgm:alg>
                          </dgm:if>
                          <dgm:else name="Name136">
                            <dgm:alg type="cycle">
                              <dgm:param type="ctrShpMap" val="fNode"/>
                              <dgm:param type="stAng" val="0"/>
                              <dgm:param type="spanAng" val="-360"/>
                            </dgm:alg>
                          </dgm:else>
                        </dgm:choose>
                      </dgm:if>
                      <dgm:else name="Name137"/>
                    </dgm:choose>
                  </dgm:else>
                </dgm:choose>
                <dgm:shape xmlns:r="http://schemas.openxmlformats.org/officeDocument/2006/relationships" r:blip="">
                  <dgm:adjLst/>
                </dgm:shape>
                <dgm:presOf/>
                <dgm:constrLst>
                  <dgm:constr type="sp" refType="w" fact="0.1"/>
                  <dgm:constr type="sibSp" refType="w" fact="0.1"/>
                </dgm:constrLst>
                <dgm:forEach name="Name138" axis="ch" ptType="node" cnt="1">
                  <dgm:layoutNode name="childCenter1" styleLbl="node1">
                    <dgm:alg type="tx"/>
                    <dgm:shape xmlns:r="http://schemas.openxmlformats.org/officeDocument/2006/relationships" type="roundRect" r:blip="">
                      <dgm:adjLst/>
                    </dgm:shape>
                    <dgm:presOf axis="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139" axis="ch">
                    <dgm:forEach name="Name140" axis="self" ptType="parTrans">
                      <dgm:layoutNode name="Name141">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142" axis="self" ptType="node">
                      <dgm:layoutNode name="text1"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forEach>
              </dgm:layoutNode>
              <dgm:forEach name="Name143" axis="ch" ptType="parTrans" cnt="1">
                <dgm:layoutNode name="Name144">
                  <dgm:alg type="conn">
                    <dgm:param type="dim" val="1D"/>
                    <dgm:param type="begPts" val="auto"/>
                    <dgm:param type="endPts" val="auto"/>
                    <dgm:param type="endSty" val="noArr"/>
                    <dgm:param type="srcNode" val="textCenter"/>
                    <dgm:param type="dstNode" val="childCenter1"/>
                  </dgm:alg>
                  <dgm:shape xmlns:r="http://schemas.openxmlformats.org/officeDocument/2006/relationships" type="conn" r:blip="" zOrderOff="-999">
                    <dgm:adjLst/>
                  </dgm:shape>
                  <dgm:presOf axis="self"/>
                  <dgm:constrLst>
                    <dgm:constr type="h"/>
                    <dgm:constr type="begPad"/>
                    <dgm:constr type="endPad"/>
                  </dgm:constrLst>
                </dgm:layoutNode>
              </dgm:forEach>
            </dgm:if>
            <dgm:else name="Name145"/>
          </dgm:choose>
          <dgm:choose name="Name146">
            <dgm:if name="Name147" axis="ch" ptType="node" func="cnt" op="gte" val="2">
              <dgm:layoutNode name="cycle_2">
                <dgm:choose name="Name148">
                  <dgm:if name="Name149" func="var" arg="dir" op="equ" val="norm">
                    <dgm:choose name="Name150">
                      <dgm:if name="Name151" axis="ch" ptType="node" func="cnt" op="equ" val="2">
                        <dgm:choose name="Name152">
                          <dgm:if name="Name153" axis="ch ch" ptType="node node" st="2 1" cnt="1 0" func="cnt" op="equ" val="1">
                            <dgm:alg type="cycle">
                              <dgm:param type="ctrShpMap" val="fNode"/>
                              <dgm:param type="stAng" val="180"/>
                            </dgm:alg>
                          </dgm:if>
                          <dgm:if name="Name154" axis="ch ch" ptType="node node" st="2 1" cnt="1 0" func="cnt" op="equ" val="2">
                            <dgm:alg type="cycle">
                              <dgm:param type="ctrShpMap" val="fNode"/>
                              <dgm:param type="stAng" val="135"/>
                              <dgm:param type="spanAng" val="90"/>
                            </dgm:alg>
                          </dgm:if>
                          <dgm:else name="Name155">
                            <dgm:alg type="cycle">
                              <dgm:param type="ctrShpMap" val="fNode"/>
                              <dgm:param type="stAng" val="90"/>
                              <dgm:param type="spanAng" val="180"/>
                            </dgm:alg>
                          </dgm:else>
                        </dgm:choose>
                      </dgm:if>
                      <dgm:if name="Name156" axis="ch" ptType="node" func="cnt" op="equ" val="3">
                        <dgm:choose name="Name157">
                          <dgm:if name="Name158" axis="ch ch" ptType="node node" st="2 1" cnt="1 0" func="cnt" op="equ" val="1">
                            <dgm:alg type="cycle">
                              <dgm:param type="ctrShpMap" val="fNode"/>
                              <dgm:param type="stAng" val="120"/>
                              <dgm:param type="horzAlign" val="r"/>
                              <dgm:param type="vertAlign" val="b"/>
                            </dgm:alg>
                          </dgm:if>
                          <dgm:if name="Name159" axis="ch ch" ptType="node node" st="2 1" cnt="1 0" func="cnt" op="equ" val="2">
                            <dgm:alg type="cycle">
                              <dgm:param type="ctrShpMap" val="fNode"/>
                              <dgm:param type="stAng" val="75"/>
                              <dgm:param type="spanAng" val="90"/>
                              <dgm:param type="horzAlign" val="r"/>
                              <dgm:param type="vertAlign" val="b"/>
                            </dgm:alg>
                          </dgm:if>
                          <dgm:else name="Name160">
                            <dgm:alg type="cycle">
                              <dgm:param type="ctrShpMap" val="fNode"/>
                              <dgm:param type="stAng" val="30"/>
                              <dgm:param type="spanAng" val="180"/>
                            </dgm:alg>
                          </dgm:else>
                        </dgm:choose>
                      </dgm:if>
                      <dgm:if name="Name161" axis="ch" ptType="node" func="cnt" op="equ" val="4">
                        <dgm:choose name="Name162">
                          <dgm:if name="Name163" axis="ch ch" ptType="node node" st="2 1" cnt="1 0" func="cnt" op="equ" val="1">
                            <dgm:alg type="cycle">
                              <dgm:param type="ctrShpMap" val="fNode"/>
                              <dgm:param type="stAng" val="90"/>
                            </dgm:alg>
                          </dgm:if>
                          <dgm:if name="Name164" axis="ch ch" ptType="node node" st="2 1" cnt="1 0" func="cnt" op="equ" val="2">
                            <dgm:alg type="cycle">
                              <dgm:param type="ctrShpMap" val="fNode"/>
                              <dgm:param type="stAng" val="45"/>
                              <dgm:param type="spanAng" val="90"/>
                            </dgm:alg>
                          </dgm:if>
                          <dgm:else name="Name165">
                            <dgm:alg type="cycle">
                              <dgm:param type="ctrShpMap" val="fNode"/>
                              <dgm:param type="stAng" val="22.5"/>
                              <dgm:param type="spanAng" val="135"/>
                            </dgm:alg>
                          </dgm:else>
                        </dgm:choose>
                      </dgm:if>
                      <dgm:if name="Name166" axis="ch" ptType="node" func="cnt" op="equ" val="5">
                        <dgm:choose name="Name167">
                          <dgm:if name="Name168" axis="ch ch" ptType="node node" st="2 1" cnt="1 0" func="cnt" op="equ" val="1">
                            <dgm:alg type="cycle">
                              <dgm:param type="ctrShpMap" val="fNode"/>
                              <dgm:param type="stAng" val="72"/>
                            </dgm:alg>
                          </dgm:if>
                          <dgm:if name="Name169" axis="ch ch" ptType="node node" st="2 1" cnt="1 0" func="cnt" op="equ" val="2">
                            <dgm:alg type="cycle">
                              <dgm:param type="ctrShpMap" val="fNode"/>
                              <dgm:param type="stAng" val="27"/>
                              <dgm:param type="spanAng" val="90"/>
                            </dgm:alg>
                          </dgm:if>
                          <dgm:else name="Name170">
                            <dgm:alg type="cycle">
                              <dgm:param type="ctrShpMap" val="fNode"/>
                              <dgm:param type="stAng" val="0"/>
                              <dgm:param type="spanAng" val="360"/>
                            </dgm:alg>
                          </dgm:else>
                        </dgm:choose>
                      </dgm:if>
                      <dgm:if name="Name171" axis="ch" ptType="node" func="cnt" op="equ" val="6">
                        <dgm:choose name="Name172">
                          <dgm:if name="Name173" axis="ch ch" ptType="node node" st="2 1" cnt="1 0" func="cnt" op="equ" val="1">
                            <dgm:alg type="cycle">
                              <dgm:param type="ctrShpMap" val="fNode"/>
                              <dgm:param type="stAng" val="60"/>
                            </dgm:alg>
                          </dgm:if>
                          <dgm:if name="Name174" axis="ch ch" ptType="node node" st="2 1" cnt="1 0" func="cnt" op="equ" val="2">
                            <dgm:alg type="cycle">
                              <dgm:param type="ctrShpMap" val="fNode"/>
                              <dgm:param type="stAng" val="15"/>
                              <dgm:param type="spanAng" val="90"/>
                            </dgm:alg>
                          </dgm:if>
                          <dgm:else name="Name175">
                            <dgm:alg type="cycle">
                              <dgm:param type="ctrShpMap" val="fNode"/>
                              <dgm:param type="stAng" val="0"/>
                              <dgm:param type="spanAng" val="360"/>
                            </dgm:alg>
                          </dgm:else>
                        </dgm:choose>
                      </dgm:if>
                      <dgm:if name="Name176" axis="ch" ptType="node" func="cnt" op="gte" val="7">
                        <dgm:choose name="Name177">
                          <dgm:if name="Name178" axis="ch ch" ptType="node node" st="2 1" cnt="1 0" func="cnt" op="equ" val="1">
                            <dgm:alg type="cycle">
                              <dgm:param type="ctrShpMap" val="fNode"/>
                              <dgm:param type="stAng" val="51"/>
                            </dgm:alg>
                          </dgm:if>
                          <dgm:if name="Name179" axis="ch ch" ptType="node node" st="2 1" cnt="1 0" func="cnt" op="equ" val="2">
                            <dgm:alg type="cycle">
                              <dgm:param type="ctrShpMap" val="fNode"/>
                              <dgm:param type="stAng" val="6"/>
                              <dgm:param type="spanAng" val="90"/>
                            </dgm:alg>
                          </dgm:if>
                          <dgm:else name="Name180">
                            <dgm:alg type="cycle">
                              <dgm:param type="ctrShpMap" val="fNode"/>
                              <dgm:param type="stAng" val="0"/>
                              <dgm:param type="spanAng" val="360"/>
                            </dgm:alg>
                          </dgm:else>
                        </dgm:choose>
                      </dgm:if>
                      <dgm:else name="Name181"/>
                    </dgm:choose>
                  </dgm:if>
                  <dgm:else name="Name182">
                    <dgm:choose name="Name183">
                      <dgm:if name="Name184" axis="ch" ptType="node" func="cnt" op="equ" val="2">
                        <dgm:choose name="Name185">
                          <dgm:if name="Name186" axis="ch ch" ptType="node node" st="2 1" cnt="1 0" func="cnt" op="equ" val="1">
                            <dgm:alg type="cycle">
                              <dgm:param type="ctrShpMap" val="fNode"/>
                              <dgm:param type="stAng" val="180"/>
                            </dgm:alg>
                          </dgm:if>
                          <dgm:if name="Name187" axis="ch ch" ptType="node node" st="2 1" cnt="1 0" func="cnt" op="equ" val="2">
                            <dgm:alg type="cycle">
                              <dgm:param type="ctrShpMap" val="fNode"/>
                              <dgm:param type="stAng" val="225"/>
                              <dgm:param type="spanAng" val="-90"/>
                            </dgm:alg>
                          </dgm:if>
                          <dgm:else name="Name188">
                            <dgm:alg type="cycle">
                              <dgm:param type="ctrShpMap" val="fNode"/>
                              <dgm:param type="stAng" val="270"/>
                              <dgm:param type="spanAng" val="-180"/>
                            </dgm:alg>
                          </dgm:else>
                        </dgm:choose>
                      </dgm:if>
                      <dgm:if name="Name189" axis="ch" ptType="node" func="cnt" op="equ" val="3">
                        <dgm:choose name="Name190">
                          <dgm:if name="Name191" axis="ch ch" ptType="node node" st="2 1" cnt="1 0" func="cnt" op="equ" val="1">
                            <dgm:alg type="cycle">
                              <dgm:param type="ctrShpMap" val="fNode"/>
                              <dgm:param type="stAng" val="240"/>
                              <dgm:param type="horzAlign" val="l"/>
                              <dgm:param type="vertAlign" val="b"/>
                            </dgm:alg>
                          </dgm:if>
                          <dgm:if name="Name192" axis="ch ch" ptType="node node" st="2 1" cnt="1 0" func="cnt" op="equ" val="2">
                            <dgm:alg type="cycle">
                              <dgm:param type="ctrShpMap" val="fNode"/>
                              <dgm:param type="stAng" val="285"/>
                              <dgm:param type="spanAng" val="-90"/>
                              <dgm:param type="horzAlign" val="l"/>
                              <dgm:param type="vertAlign" val="b"/>
                            </dgm:alg>
                          </dgm:if>
                          <dgm:else name="Name193">
                            <dgm:alg type="cycle">
                              <dgm:param type="ctrShpMap" val="fNode"/>
                              <dgm:param type="stAng" val="330"/>
                              <dgm:param type="spanAng" val="-180"/>
                            </dgm:alg>
                          </dgm:else>
                        </dgm:choose>
                      </dgm:if>
                      <dgm:if name="Name194" axis="ch" ptType="node" func="cnt" op="equ" val="4">
                        <dgm:choose name="Name195">
                          <dgm:if name="Name196" axis="ch ch" ptType="node node" st="2 1" cnt="1 0" func="cnt" op="equ" val="1">
                            <dgm:alg type="cycle">
                              <dgm:param type="ctrShpMap" val="fNode"/>
                              <dgm:param type="stAng" val="270"/>
                            </dgm:alg>
                          </dgm:if>
                          <dgm:if name="Name197" axis="ch ch" ptType="node node" st="2 1" cnt="1 0" func="cnt" op="equ" val="2">
                            <dgm:alg type="cycle">
                              <dgm:param type="ctrShpMap" val="fNode"/>
                              <dgm:param type="stAng" val="315"/>
                              <dgm:param type="spanAng" val="-90"/>
                            </dgm:alg>
                          </dgm:if>
                          <dgm:else name="Name198">
                            <dgm:alg type="cycle">
                              <dgm:param type="ctrShpMap" val="fNode"/>
                              <dgm:param type="stAng" val="337.5"/>
                              <dgm:param type="spanAng" val="-135"/>
                            </dgm:alg>
                          </dgm:else>
                        </dgm:choose>
                      </dgm:if>
                      <dgm:if name="Name199" axis="ch" ptType="node" func="cnt" op="equ" val="5">
                        <dgm:choose name="Name200">
                          <dgm:if name="Name201" axis="ch ch" ptType="node node" st="2 1" cnt="1 0" func="cnt" op="equ" val="1">
                            <dgm:alg type="cycle">
                              <dgm:param type="ctrShpMap" val="fNode"/>
                              <dgm:param type="stAng" val="288"/>
                            </dgm:alg>
                          </dgm:if>
                          <dgm:if name="Name202" axis="ch ch" ptType="node node" st="2 1" cnt="1 0" func="cnt" op="equ" val="2">
                            <dgm:alg type="cycle">
                              <dgm:param type="ctrShpMap" val="fNode"/>
                              <dgm:param type="stAng" val="333"/>
                              <dgm:param type="spanAng" val="-90"/>
                            </dgm:alg>
                          </dgm:if>
                          <dgm:else name="Name203">
                            <dgm:alg type="cycle">
                              <dgm:param type="ctrShpMap" val="fNode"/>
                              <dgm:param type="stAng" val="0"/>
                              <dgm:param type="spanAng" val="-360"/>
                            </dgm:alg>
                          </dgm:else>
                        </dgm:choose>
                      </dgm:if>
                      <dgm:if name="Name204" axis="ch" ptType="node" func="cnt" op="equ" val="6">
                        <dgm:choose name="Name205">
                          <dgm:if name="Name206" axis="ch ch" ptType="node node" st="2 1" cnt="1 0" func="cnt" op="equ" val="1">
                            <dgm:alg type="cycle">
                              <dgm:param type="ctrShpMap" val="fNode"/>
                              <dgm:param type="stAng" val="300"/>
                            </dgm:alg>
                          </dgm:if>
                          <dgm:if name="Name207" axis="ch ch" ptType="node node" st="2 1" cnt="1 0" func="cnt" op="equ" val="2">
                            <dgm:alg type="cycle">
                              <dgm:param type="ctrShpMap" val="fNode"/>
                              <dgm:param type="stAng" val="345"/>
                              <dgm:param type="spanAng" val="-90"/>
                            </dgm:alg>
                          </dgm:if>
                          <dgm:else name="Name208">
                            <dgm:alg type="cycle">
                              <dgm:param type="ctrShpMap" val="fNode"/>
                              <dgm:param type="stAng" val="0"/>
                              <dgm:param type="spanAng" val="-360"/>
                            </dgm:alg>
                          </dgm:else>
                        </dgm:choose>
                      </dgm:if>
                      <dgm:if name="Name209" axis="ch" ptType="node" func="cnt" op="gte" val="7">
                        <dgm:choose name="Name210">
                          <dgm:if name="Name211" axis="ch ch" ptType="node node" st="2 1" cnt="1 0" func="cnt" op="equ" val="1">
                            <dgm:alg type="cycle">
                              <dgm:param type="ctrShpMap" val="fNode"/>
                              <dgm:param type="stAng" val="308"/>
                            </dgm:alg>
                          </dgm:if>
                          <dgm:if name="Name212" axis="ch ch" ptType="node node" st="2 1" cnt="1 0" func="cnt" op="equ" val="2">
                            <dgm:alg type="cycle">
                              <dgm:param type="ctrShpMap" val="fNode"/>
                              <dgm:param type="stAng" val="353"/>
                              <dgm:param type="spanAng" val="-90"/>
                            </dgm:alg>
                          </dgm:if>
                          <dgm:else name="Name213">
                            <dgm:alg type="cycle">
                              <dgm:param type="ctrShpMap" val="fNode"/>
                              <dgm:param type="stAng" val="0"/>
                              <dgm:param type="spanAng" val="-360"/>
                            </dgm:alg>
                          </dgm:else>
                        </dgm:choose>
                      </dgm:if>
                      <dgm:else name="Name214"/>
                    </dgm:choose>
                  </dgm:else>
                </dgm:choose>
                <dgm:shape xmlns:r="http://schemas.openxmlformats.org/officeDocument/2006/relationships" r:blip="">
                  <dgm:adjLst/>
                </dgm:shape>
                <dgm:presOf/>
                <dgm:constrLst>
                  <dgm:constr type="sp" refType="w" fact="0.1"/>
                  <dgm:constr type="sibSp" refType="w" fact="0.1"/>
                </dgm:constrLst>
                <dgm:forEach name="Name215" axis="ch" ptType="node" st="2" cnt="1">
                  <dgm:layoutNode name="childCenter2" styleLbl="node1">
                    <dgm:alg type="tx"/>
                    <dgm:shape xmlns:r="http://schemas.openxmlformats.org/officeDocument/2006/relationships" type="roundRect" r:blip="">
                      <dgm:adjLst/>
                    </dgm:shape>
                    <dgm:presOf axis="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216" axis="ch">
                    <dgm:forEach name="Name217" axis="self" ptType="parTrans">
                      <dgm:layoutNode name="Name218">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219" axis="self" ptType="node">
                      <dgm:layoutNode name="text2"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forEach>
              </dgm:layoutNode>
              <dgm:forEach name="Name220" axis="ch" ptType="parTrans" st="2" cnt="1">
                <dgm:layoutNode name="Name221">
                  <dgm:alg type="conn">
                    <dgm:param type="dim" val="1D"/>
                    <dgm:param type="begPts" val="auto"/>
                    <dgm:param type="endPts" val="auto"/>
                    <dgm:param type="endSty" val="noArr"/>
                    <dgm:param type="srcNode" val="textCenter"/>
                    <dgm:param type="dstNode" val="childCenter2"/>
                  </dgm:alg>
                  <dgm:shape xmlns:r="http://schemas.openxmlformats.org/officeDocument/2006/relationships" type="conn" r:blip="" zOrderOff="-999">
                    <dgm:adjLst/>
                  </dgm:shape>
                  <dgm:presOf axis="self"/>
                  <dgm:constrLst>
                    <dgm:constr type="h"/>
                    <dgm:constr type="begPad"/>
                    <dgm:constr type="endPad"/>
                  </dgm:constrLst>
                </dgm:layoutNode>
              </dgm:forEach>
            </dgm:if>
            <dgm:else name="Name222"/>
          </dgm:choose>
          <dgm:choose name="Name223">
            <dgm:if name="Name224" axis="ch" ptType="node" func="cnt" op="gte" val="3">
              <dgm:layoutNode name="cycle_3">
                <dgm:choose name="Name225">
                  <dgm:if name="Name226" func="var" arg="dir" op="equ" val="norm">
                    <dgm:choose name="Name227">
                      <dgm:if name="Name228" axis="ch" ptType="node" func="cnt" op="equ" val="3">
                        <dgm:choose name="Name229">
                          <dgm:if name="Name230" axis="ch ch" ptType="node node" st="3 1" cnt="1 0" func="cnt" op="equ" val="1">
                            <dgm:alg type="cycle">
                              <dgm:param type="ctrShpMap" val="fNode"/>
                              <dgm:param type="stAng" val="240"/>
                              <dgm:param type="horzAlign" val="l"/>
                              <dgm:param type="vertAlign" val="b"/>
                            </dgm:alg>
                          </dgm:if>
                          <dgm:if name="Name231" axis="ch ch" ptType="node node" st="3 1" cnt="1 0" func="cnt" op="equ" val="2">
                            <dgm:alg type="cycle">
                              <dgm:param type="ctrShpMap" val="fNode"/>
                              <dgm:param type="stAng" val="195"/>
                              <dgm:param type="spanAng" val="90"/>
                              <dgm:param type="horzAlign" val="l"/>
                              <dgm:param type="vertAlign" val="b"/>
                            </dgm:alg>
                          </dgm:if>
                          <dgm:else name="Name232">
                            <dgm:alg type="cycle">
                              <dgm:param type="ctrShpMap" val="fNode"/>
                              <dgm:param type="stAng" val="150"/>
                              <dgm:param type="spanAng" val="180"/>
                            </dgm:alg>
                          </dgm:else>
                        </dgm:choose>
                      </dgm:if>
                      <dgm:if name="Name233" axis="ch" ptType="node" func="cnt" op="equ" val="4">
                        <dgm:choose name="Name234">
                          <dgm:if name="Name235" axis="ch ch" ptType="node node" st="3 1" cnt="1 0" func="cnt" op="equ" val="1">
                            <dgm:alg type="cycle">
                              <dgm:param type="ctrShpMap" val="fNode"/>
                              <dgm:param type="stAng" val="180"/>
                            </dgm:alg>
                          </dgm:if>
                          <dgm:if name="Name236" axis="ch ch" ptType="node node" st="3 1" cnt="1 0" func="cnt" op="equ" val="2">
                            <dgm:alg type="cycle">
                              <dgm:param type="ctrShpMap" val="fNode"/>
                              <dgm:param type="stAng" val="135"/>
                              <dgm:param type="spanAng" val="90"/>
                            </dgm:alg>
                          </dgm:if>
                          <dgm:else name="Name237">
                            <dgm:alg type="cycle">
                              <dgm:param type="ctrShpMap" val="fNode"/>
                              <dgm:param type="stAng" val="112.5"/>
                              <dgm:param type="spanAng" val="135"/>
                            </dgm:alg>
                          </dgm:else>
                        </dgm:choose>
                      </dgm:if>
                      <dgm:if name="Name238" axis="ch" ptType="node" func="cnt" op="equ" val="5">
                        <dgm:choose name="Name239">
                          <dgm:if name="Name240" axis="ch ch" ptType="node node" st="3 1" cnt="1 0" func="cnt" op="equ" val="1">
                            <dgm:alg type="cycle">
                              <dgm:param type="ctrShpMap" val="fNode"/>
                              <dgm:param type="stAng" val="144"/>
                            </dgm:alg>
                          </dgm:if>
                          <dgm:if name="Name241" axis="ch ch" ptType="node node" st="3 1" cnt="1 0" func="cnt" op="equ" val="2">
                            <dgm:alg type="cycle">
                              <dgm:param type="ctrShpMap" val="fNode"/>
                              <dgm:param type="stAng" val="99"/>
                              <dgm:param type="spanAng" val="90"/>
                            </dgm:alg>
                          </dgm:if>
                          <dgm:else name="Name242">
                            <dgm:alg type="cycle">
                              <dgm:param type="ctrShpMap" val="fNode"/>
                              <dgm:param type="stAng" val="0"/>
                              <dgm:param type="spanAng" val="360"/>
                            </dgm:alg>
                          </dgm:else>
                        </dgm:choose>
                      </dgm:if>
                      <dgm:if name="Name243" axis="ch" ptType="node" func="cnt" op="equ" val="6">
                        <dgm:choose name="Name244">
                          <dgm:if name="Name245" axis="ch ch" ptType="node node" st="3 1" cnt="1 0" func="cnt" op="equ" val="1">
                            <dgm:alg type="cycle">
                              <dgm:param type="ctrShpMap" val="fNode"/>
                              <dgm:param type="stAng" val="120"/>
                            </dgm:alg>
                          </dgm:if>
                          <dgm:if name="Name246" axis="ch ch" ptType="node node" st="3 1" cnt="1 0" func="cnt" op="equ" val="2">
                            <dgm:alg type="cycle">
                              <dgm:param type="ctrShpMap" val="fNode"/>
                              <dgm:param type="stAng" val="75"/>
                              <dgm:param type="spanAng" val="90"/>
                            </dgm:alg>
                          </dgm:if>
                          <dgm:else name="Name247">
                            <dgm:alg type="cycle">
                              <dgm:param type="ctrShpMap" val="fNode"/>
                              <dgm:param type="stAng" val="0"/>
                              <dgm:param type="spanAng" val="360"/>
                            </dgm:alg>
                          </dgm:else>
                        </dgm:choose>
                      </dgm:if>
                      <dgm:if name="Name248" axis="ch" ptType="node" func="cnt" op="gte" val="7">
                        <dgm:choose name="Name249">
                          <dgm:if name="Name250" axis="ch ch" ptType="node node" st="3 1" cnt="1 0" func="cnt" op="equ" val="1">
                            <dgm:alg type="cycle">
                              <dgm:param type="ctrShpMap" val="fNode"/>
                              <dgm:param type="stAng" val="102"/>
                            </dgm:alg>
                          </dgm:if>
                          <dgm:if name="Name251" axis="ch ch" ptType="node node" st="3 1" cnt="1 0" func="cnt" op="equ" val="2">
                            <dgm:alg type="cycle">
                              <dgm:param type="ctrShpMap" val="fNode"/>
                              <dgm:param type="stAng" val="57"/>
                              <dgm:param type="spanAng" val="90"/>
                            </dgm:alg>
                          </dgm:if>
                          <dgm:else name="Name252">
                            <dgm:alg type="cycle">
                              <dgm:param type="ctrShpMap" val="fNode"/>
                              <dgm:param type="stAng" val="0"/>
                              <dgm:param type="spanAng" val="360"/>
                            </dgm:alg>
                          </dgm:else>
                        </dgm:choose>
                      </dgm:if>
                      <dgm:else name="Name253"/>
                    </dgm:choose>
                  </dgm:if>
                  <dgm:else name="Name254">
                    <dgm:choose name="Name255">
                      <dgm:if name="Name256" axis="ch" ptType="node" func="cnt" op="equ" val="3">
                        <dgm:choose name="Name257">
                          <dgm:if name="Name258" axis="ch ch" ptType="node node" st="3 1" cnt="1 0" func="cnt" op="equ" val="1">
                            <dgm:alg type="cycle">
                              <dgm:param type="ctrShpMap" val="fNode"/>
                              <dgm:param type="stAng" val="120"/>
                              <dgm:param type="horzAlign" val="r"/>
                              <dgm:param type="vertAlign" val="b"/>
                            </dgm:alg>
                          </dgm:if>
                          <dgm:if name="Name259" axis="ch ch" ptType="node node" st="3 1" cnt="1 0" func="cnt" op="equ" val="2">
                            <dgm:alg type="cycle">
                              <dgm:param type="ctrShpMap" val="fNode"/>
                              <dgm:param type="stAng" val="165"/>
                              <dgm:param type="spanAng" val="-90"/>
                              <dgm:param type="horzAlign" val="r"/>
                              <dgm:param type="vertAlign" val="b"/>
                            </dgm:alg>
                          </dgm:if>
                          <dgm:else name="Name260">
                            <dgm:alg type="cycle">
                              <dgm:param type="ctrShpMap" val="fNode"/>
                              <dgm:param type="stAng" val="210"/>
                              <dgm:param type="spanAng" val="-180"/>
                            </dgm:alg>
                          </dgm:else>
                        </dgm:choose>
                      </dgm:if>
                      <dgm:if name="Name261" axis="ch" ptType="node" func="cnt" op="equ" val="4">
                        <dgm:choose name="Name262">
                          <dgm:if name="Name263" axis="ch ch" ptType="node node" st="3 1" cnt="1 0" func="cnt" op="equ" val="1">
                            <dgm:alg type="cycle">
                              <dgm:param type="ctrShpMap" val="fNode"/>
                              <dgm:param type="stAng" val="180"/>
                            </dgm:alg>
                          </dgm:if>
                          <dgm:if name="Name264" axis="ch ch" ptType="node node" st="3 1" cnt="1 0" func="cnt" op="equ" val="2">
                            <dgm:alg type="cycle">
                              <dgm:param type="ctrShpMap" val="fNode"/>
                              <dgm:param type="stAng" val="225"/>
                              <dgm:param type="spanAng" val="-90"/>
                            </dgm:alg>
                          </dgm:if>
                          <dgm:else name="Name265">
                            <dgm:alg type="cycle">
                              <dgm:param type="ctrShpMap" val="fNode"/>
                              <dgm:param type="stAng" val="247.5"/>
                              <dgm:param type="spanAng" val="-135"/>
                            </dgm:alg>
                          </dgm:else>
                        </dgm:choose>
                      </dgm:if>
                      <dgm:if name="Name266" axis="ch" ptType="node" func="cnt" op="equ" val="5">
                        <dgm:choose name="Name267">
                          <dgm:if name="Name268" axis="ch ch" ptType="node node" st="3 1" cnt="1 0" func="cnt" op="equ" val="1">
                            <dgm:alg type="cycle">
                              <dgm:param type="ctrShpMap" val="fNode"/>
                              <dgm:param type="stAng" val="216"/>
                            </dgm:alg>
                          </dgm:if>
                          <dgm:if name="Name269" axis="ch ch" ptType="node node" st="3 1" cnt="1 0" func="cnt" op="equ" val="2">
                            <dgm:alg type="cycle">
                              <dgm:param type="ctrShpMap" val="fNode"/>
                              <dgm:param type="stAng" val="261"/>
                              <dgm:param type="spanAng" val="-90"/>
                            </dgm:alg>
                          </dgm:if>
                          <dgm:else name="Name270">
                            <dgm:alg type="cycle">
                              <dgm:param type="ctrShpMap" val="fNode"/>
                              <dgm:param type="stAng" val="0"/>
                              <dgm:param type="spanAng" val="-360"/>
                            </dgm:alg>
                          </dgm:else>
                        </dgm:choose>
                      </dgm:if>
                      <dgm:if name="Name271" axis="ch" ptType="node" func="cnt" op="equ" val="6">
                        <dgm:choose name="Name272">
                          <dgm:if name="Name273" axis="ch ch" ptType="node node" st="3 1" cnt="1 0" func="cnt" op="equ" val="1">
                            <dgm:alg type="cycle">
                              <dgm:param type="ctrShpMap" val="fNode"/>
                              <dgm:param type="stAng" val="240"/>
                            </dgm:alg>
                          </dgm:if>
                          <dgm:if name="Name274" axis="ch ch" ptType="node node" st="3 1" cnt="1 0" func="cnt" op="equ" val="2">
                            <dgm:alg type="cycle">
                              <dgm:param type="ctrShpMap" val="fNode"/>
                              <dgm:param type="stAng" val="285"/>
                              <dgm:param type="spanAng" val="-90"/>
                            </dgm:alg>
                          </dgm:if>
                          <dgm:else name="Name275">
                            <dgm:alg type="cycle">
                              <dgm:param type="ctrShpMap" val="fNode"/>
                              <dgm:param type="stAng" val="0"/>
                              <dgm:param type="spanAng" val="-360"/>
                            </dgm:alg>
                          </dgm:else>
                        </dgm:choose>
                      </dgm:if>
                      <dgm:if name="Name276" axis="ch" ptType="node" func="cnt" op="gte" val="7">
                        <dgm:choose name="Name277">
                          <dgm:if name="Name278" axis="ch ch" ptType="node node" st="3 1" cnt="1 0" func="cnt" op="equ" val="1">
                            <dgm:alg type="cycle">
                              <dgm:param type="ctrShpMap" val="fNode"/>
                              <dgm:param type="stAng" val="257"/>
                            </dgm:alg>
                          </dgm:if>
                          <dgm:if name="Name279" axis="ch ch" ptType="node node" st="3 1" cnt="1 0" func="cnt" op="equ" val="2">
                            <dgm:alg type="cycle">
                              <dgm:param type="ctrShpMap" val="fNode"/>
                              <dgm:param type="stAng" val="302"/>
                              <dgm:param type="spanAng" val="-90"/>
                            </dgm:alg>
                          </dgm:if>
                          <dgm:else name="Name280">
                            <dgm:alg type="cycle">
                              <dgm:param type="ctrShpMap" val="fNode"/>
                              <dgm:param type="stAng" val="0"/>
                              <dgm:param type="spanAng" val="-360"/>
                            </dgm:alg>
                          </dgm:else>
                        </dgm:choose>
                      </dgm:if>
                      <dgm:else name="Name281"/>
                    </dgm:choose>
                  </dgm:else>
                </dgm:choose>
                <dgm:shape xmlns:r="http://schemas.openxmlformats.org/officeDocument/2006/relationships" r:blip="">
                  <dgm:adjLst/>
                </dgm:shape>
                <dgm:presOf/>
                <dgm:constrLst>
                  <dgm:constr type="sp" refType="w" fact="0.1"/>
                  <dgm:constr type="sibSp" refType="w" fact="0.1"/>
                </dgm:constrLst>
                <dgm:forEach name="Name282" axis="ch" ptType="node" st="3" cnt="1">
                  <dgm:layoutNode name="childCenter3" styleLbl="node1">
                    <dgm:alg type="tx"/>
                    <dgm:shape xmlns:r="http://schemas.openxmlformats.org/officeDocument/2006/relationships" type="roundRect" r:blip="">
                      <dgm:adjLst/>
                    </dgm:shape>
                    <dgm:presOf axis="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283" axis="ch">
                    <dgm:forEach name="Name284" axis="self" ptType="parTrans">
                      <dgm:layoutNode name="Name285">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286" axis="self" ptType="node">
                      <dgm:layoutNode name="text3"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forEach>
              </dgm:layoutNode>
              <dgm:forEach name="Name287" axis="ch" ptType="parTrans" st="3" cnt="1">
                <dgm:layoutNode name="Name288">
                  <dgm:alg type="conn">
                    <dgm:param type="dim" val="1D"/>
                    <dgm:param type="begPts" val="auto"/>
                    <dgm:param type="endPts" val="auto"/>
                    <dgm:param type="endSty" val="noArr"/>
                    <dgm:param type="srcNode" val="textCenter"/>
                    <dgm:param type="dstNode" val="childCenter3"/>
                  </dgm:alg>
                  <dgm:shape xmlns:r="http://schemas.openxmlformats.org/officeDocument/2006/relationships" type="conn" r:blip="" zOrderOff="-999">
                    <dgm:adjLst/>
                  </dgm:shape>
                  <dgm:presOf axis="self"/>
                  <dgm:constrLst>
                    <dgm:constr type="h"/>
                    <dgm:constr type="begPad"/>
                    <dgm:constr type="endPad"/>
                  </dgm:constrLst>
                </dgm:layoutNode>
              </dgm:forEach>
            </dgm:if>
            <dgm:else name="Name289"/>
          </dgm:choose>
          <dgm:choose name="Name290">
            <dgm:if name="Name291" axis="ch" ptType="node" func="cnt" op="gte" val="4">
              <dgm:layoutNode name="cycle_4">
                <dgm:choose name="Name292">
                  <dgm:if name="Name293" func="var" arg="dir" op="equ" val="norm">
                    <dgm:choose name="Name294">
                      <dgm:if name="Name295" axis="ch" ptType="node" func="cnt" op="equ" val="4">
                        <dgm:choose name="Name296">
                          <dgm:if name="Name297" axis="ch ch" ptType="node node" st="4 1" cnt="1 0" func="cnt" op="equ" val="1">
                            <dgm:alg type="cycle">
                              <dgm:param type="ctrShpMap" val="fNode"/>
                              <dgm:param type="stAng" val="270"/>
                            </dgm:alg>
                          </dgm:if>
                          <dgm:if name="Name298" axis="ch ch" ptType="node node" st="4 1" cnt="1 0" func="cnt" op="equ" val="2">
                            <dgm:alg type="cycle">
                              <dgm:param type="ctrShpMap" val="fNode"/>
                              <dgm:param type="stAng" val="225"/>
                              <dgm:param type="spanAng" val="90"/>
                            </dgm:alg>
                          </dgm:if>
                          <dgm:else name="Name299">
                            <dgm:alg type="cycle">
                              <dgm:param type="ctrShpMap" val="fNode"/>
                              <dgm:param type="stAng" val="202.5"/>
                              <dgm:param type="spanAng" val="135"/>
                            </dgm:alg>
                          </dgm:else>
                        </dgm:choose>
                      </dgm:if>
                      <dgm:if name="Name300" axis="ch" ptType="node" func="cnt" op="equ" val="5">
                        <dgm:choose name="Name301">
                          <dgm:if name="Name302" axis="ch ch" ptType="node node" st="4 1" cnt="1 0" func="cnt" op="equ" val="1">
                            <dgm:alg type="cycle">
                              <dgm:param type="ctrShpMap" val="fNode"/>
                              <dgm:param type="stAng" val="216"/>
                            </dgm:alg>
                          </dgm:if>
                          <dgm:if name="Name303" axis="ch ch" ptType="node node" st="4 1" cnt="1 0" func="cnt" op="equ" val="2">
                            <dgm:alg type="cycle">
                              <dgm:param type="ctrShpMap" val="fNode"/>
                              <dgm:param type="stAng" val="171"/>
                              <dgm:param type="spanAng" val="90"/>
                            </dgm:alg>
                          </dgm:if>
                          <dgm:else name="Name304">
                            <dgm:alg type="cycle">
                              <dgm:param type="ctrShpMap" val="fNode"/>
                              <dgm:param type="stAng" val="0"/>
                              <dgm:param type="spanAng" val="360"/>
                            </dgm:alg>
                          </dgm:else>
                        </dgm:choose>
                      </dgm:if>
                      <dgm:if name="Name305" axis="ch" ptType="node" func="cnt" op="equ" val="6">
                        <dgm:choose name="Name306">
                          <dgm:if name="Name307" axis="ch ch" ptType="node node" st="4 1" cnt="1 0" func="cnt" op="equ" val="1">
                            <dgm:alg type="cycle">
                              <dgm:param type="ctrShpMap" val="fNode"/>
                              <dgm:param type="stAng" val="180"/>
                            </dgm:alg>
                          </dgm:if>
                          <dgm:if name="Name308" axis="ch ch" ptType="node node" st="4 1" cnt="1 0" func="cnt" op="equ" val="2">
                            <dgm:alg type="cycle">
                              <dgm:param type="ctrShpMap" val="fNode"/>
                              <dgm:param type="stAng" val="135"/>
                              <dgm:param type="spanAng" val="90"/>
                            </dgm:alg>
                          </dgm:if>
                          <dgm:else name="Name309">
                            <dgm:alg type="cycle">
                              <dgm:param type="ctrShpMap" val="fNode"/>
                              <dgm:param type="stAng" val="0"/>
                              <dgm:param type="spanAng" val="360"/>
                            </dgm:alg>
                          </dgm:else>
                        </dgm:choose>
                      </dgm:if>
                      <dgm:if name="Name310" axis="ch" ptType="node" func="cnt" op="gte" val="7">
                        <dgm:choose name="Name311">
                          <dgm:if name="Name312" axis="ch ch" ptType="node node" st="4 1" cnt="1 0" func="cnt" op="equ" val="1">
                            <dgm:alg type="cycle">
                              <dgm:param type="ctrShpMap" val="fNode"/>
                              <dgm:param type="stAng" val="154"/>
                            </dgm:alg>
                          </dgm:if>
                          <dgm:if name="Name313" axis="ch ch" ptType="node node" st="4 1" cnt="1 0" func="cnt" op="equ" val="2">
                            <dgm:alg type="cycle">
                              <dgm:param type="ctrShpMap" val="fNode"/>
                              <dgm:param type="stAng" val="109"/>
                              <dgm:param type="spanAng" val="90"/>
                            </dgm:alg>
                          </dgm:if>
                          <dgm:else name="Name314">
                            <dgm:alg type="cycle">
                              <dgm:param type="ctrShpMap" val="fNode"/>
                              <dgm:param type="stAng" val="0"/>
                              <dgm:param type="spanAng" val="360"/>
                            </dgm:alg>
                          </dgm:else>
                        </dgm:choose>
                      </dgm:if>
                      <dgm:else name="Name315"/>
                    </dgm:choose>
                  </dgm:if>
                  <dgm:else name="Name316">
                    <dgm:choose name="Name317">
                      <dgm:if name="Name318" axis="ch" ptType="node" func="cnt" op="equ" val="4">
                        <dgm:choose name="Name319">
                          <dgm:if name="Name320" axis="ch ch" ptType="node node" st="4 1" cnt="1 0" func="cnt" op="equ" val="1">
                            <dgm:alg type="cycle">
                              <dgm:param type="ctrShpMap" val="fNode"/>
                              <dgm:param type="stAng" val="90"/>
                            </dgm:alg>
                          </dgm:if>
                          <dgm:if name="Name321" axis="ch ch" ptType="node node" st="4 1" cnt="1 0" func="cnt" op="equ" val="2">
                            <dgm:alg type="cycle">
                              <dgm:param type="ctrShpMap" val="fNode"/>
                              <dgm:param type="stAng" val="135"/>
                              <dgm:param type="spanAng" val="-90"/>
                            </dgm:alg>
                          </dgm:if>
                          <dgm:else name="Name322">
                            <dgm:alg type="cycle">
                              <dgm:param type="ctrShpMap" val="fNode"/>
                              <dgm:param type="stAng" val="157.5"/>
                              <dgm:param type="spanAng" val="-135"/>
                            </dgm:alg>
                          </dgm:else>
                        </dgm:choose>
                      </dgm:if>
                      <dgm:if name="Name323" axis="ch" ptType="node" func="cnt" op="equ" val="5">
                        <dgm:choose name="Name324">
                          <dgm:if name="Name325" axis="ch ch" ptType="node node" st="4 1" cnt="1 0" func="cnt" op="equ" val="1">
                            <dgm:alg type="cycle">
                              <dgm:param type="ctrShpMap" val="fNode"/>
                              <dgm:param type="stAng" val="144"/>
                            </dgm:alg>
                          </dgm:if>
                          <dgm:if name="Name326" axis="ch ch" ptType="node node" st="4 1" cnt="1 0" func="cnt" op="equ" val="2">
                            <dgm:alg type="cycle">
                              <dgm:param type="ctrShpMap" val="fNode"/>
                              <dgm:param type="stAng" val="189"/>
                              <dgm:param type="spanAng" val="-90"/>
                            </dgm:alg>
                          </dgm:if>
                          <dgm:else name="Name327">
                            <dgm:alg type="cycle">
                              <dgm:param type="ctrShpMap" val="fNode"/>
                              <dgm:param type="stAng" val="0"/>
                              <dgm:param type="spanAng" val="-360"/>
                            </dgm:alg>
                          </dgm:else>
                        </dgm:choose>
                      </dgm:if>
                      <dgm:if name="Name328" axis="ch" ptType="node" func="cnt" op="equ" val="6">
                        <dgm:choose name="Name329">
                          <dgm:if name="Name330" axis="ch ch" ptType="node node" st="4 1" cnt="1 0" func="cnt" op="equ" val="1">
                            <dgm:alg type="cycle">
                              <dgm:param type="ctrShpMap" val="fNode"/>
                              <dgm:param type="stAng" val="180"/>
                            </dgm:alg>
                          </dgm:if>
                          <dgm:if name="Name331" axis="ch ch" ptType="node node" st="4 1" cnt="1 0" func="cnt" op="equ" val="2">
                            <dgm:alg type="cycle">
                              <dgm:param type="ctrShpMap" val="fNode"/>
                              <dgm:param type="stAng" val="225"/>
                              <dgm:param type="spanAng" val="-90"/>
                            </dgm:alg>
                          </dgm:if>
                          <dgm:else name="Name332">
                            <dgm:alg type="cycle">
                              <dgm:param type="ctrShpMap" val="fNode"/>
                              <dgm:param type="stAng" val="0"/>
                              <dgm:param type="spanAng" val="-360"/>
                            </dgm:alg>
                          </dgm:else>
                        </dgm:choose>
                      </dgm:if>
                      <dgm:if name="Name333" axis="ch" ptType="node" func="cnt" op="gte" val="7">
                        <dgm:choose name="Name334">
                          <dgm:if name="Name335" axis="ch ch" ptType="node node" st="4 1" cnt="1 0" func="cnt" op="equ" val="1">
                            <dgm:alg type="cycle">
                              <dgm:param type="ctrShpMap" val="fNode"/>
                              <dgm:param type="stAng" val="205"/>
                            </dgm:alg>
                          </dgm:if>
                          <dgm:if name="Name336" axis="ch ch" ptType="node node" st="4 1" cnt="1 0" func="cnt" op="equ" val="2">
                            <dgm:alg type="cycle">
                              <dgm:param type="ctrShpMap" val="fNode"/>
                              <dgm:param type="stAng" val="250"/>
                              <dgm:param type="spanAng" val="-90"/>
                            </dgm:alg>
                          </dgm:if>
                          <dgm:else name="Name337">
                            <dgm:alg type="cycle">
                              <dgm:param type="ctrShpMap" val="fNode"/>
                              <dgm:param type="stAng" val="0"/>
                              <dgm:param type="spanAng" val="-360"/>
                            </dgm:alg>
                          </dgm:else>
                        </dgm:choose>
                      </dgm:if>
                      <dgm:else name="Name338"/>
                    </dgm:choose>
                  </dgm:else>
                </dgm:choose>
                <dgm:shape xmlns:r="http://schemas.openxmlformats.org/officeDocument/2006/relationships" r:blip="">
                  <dgm:adjLst/>
                </dgm:shape>
                <dgm:presOf/>
                <dgm:constrLst>
                  <dgm:constr type="sp" refType="w" fact="0.1"/>
                  <dgm:constr type="sibSp" refType="w" fact="0.1"/>
                </dgm:constrLst>
                <dgm:forEach name="Name339" axis="ch" ptType="node" st="4" cnt="1">
                  <dgm:layoutNode name="childCenter4" styleLbl="node1">
                    <dgm:alg type="tx"/>
                    <dgm:shape xmlns:r="http://schemas.openxmlformats.org/officeDocument/2006/relationships" type="roundRect" r:blip="">
                      <dgm:adjLst/>
                    </dgm:shape>
                    <dgm:presOf axis="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340" axis="ch">
                    <dgm:forEach name="Name341" axis="self" ptType="parTrans">
                      <dgm:layoutNode name="Name342">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343" axis="self" ptType="node">
                      <dgm:layoutNode name="text4"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forEach>
              </dgm:layoutNode>
              <dgm:forEach name="Name344" axis="ch" ptType="parTrans" st="4" cnt="1">
                <dgm:layoutNode name="Name345">
                  <dgm:alg type="conn">
                    <dgm:param type="dim" val="1D"/>
                    <dgm:param type="begPts" val="auto"/>
                    <dgm:param type="endPts" val="auto"/>
                    <dgm:param type="endSty" val="noArr"/>
                    <dgm:param type="srcNode" val="textCenter"/>
                    <dgm:param type="dstNode" val="childCenter4"/>
                  </dgm:alg>
                  <dgm:shape xmlns:r="http://schemas.openxmlformats.org/officeDocument/2006/relationships" type="conn" r:blip="" zOrderOff="-999">
                    <dgm:adjLst/>
                  </dgm:shape>
                  <dgm:presOf axis="self"/>
                  <dgm:constrLst>
                    <dgm:constr type="h"/>
                    <dgm:constr type="begPad"/>
                    <dgm:constr type="endPad"/>
                  </dgm:constrLst>
                </dgm:layoutNode>
              </dgm:forEach>
            </dgm:if>
            <dgm:else name="Name346"/>
          </dgm:choose>
          <dgm:choose name="Name347">
            <dgm:if name="Name348" axis="ch" ptType="node" func="cnt" op="gte" val="5">
              <dgm:layoutNode name="cycle_5">
                <dgm:choose name="Name349">
                  <dgm:if name="Name350" func="var" arg="dir" op="equ" val="norm">
                    <dgm:choose name="Name351">
                      <dgm:if name="Name352" axis="ch" ptType="node" func="cnt" op="equ" val="5">
                        <dgm:choose name="Name353">
                          <dgm:if name="Name354" axis="ch ch" ptType="node node" st="5 1" cnt="1 0" func="cnt" op="equ" val="1">
                            <dgm:alg type="cycle">
                              <dgm:param type="ctrShpMap" val="fNode"/>
                              <dgm:param type="stAng" val="288"/>
                            </dgm:alg>
                          </dgm:if>
                          <dgm:if name="Name355" axis="ch ch" ptType="node node" st="5 1" cnt="1 0" func="cnt" op="equ" val="2">
                            <dgm:alg type="cycle">
                              <dgm:param type="ctrShpMap" val="fNode"/>
                              <dgm:param type="stAng" val="243"/>
                              <dgm:param type="spanAng" val="90"/>
                            </dgm:alg>
                          </dgm:if>
                          <dgm:else name="Name356">
                            <dgm:alg type="cycle">
                              <dgm:param type="ctrShpMap" val="fNode"/>
                              <dgm:param type="stAng" val="0"/>
                              <dgm:param type="spanAng" val="360"/>
                            </dgm:alg>
                          </dgm:else>
                        </dgm:choose>
                      </dgm:if>
                      <dgm:if name="Name357" axis="ch" ptType="node" func="cnt" op="equ" val="6">
                        <dgm:choose name="Name358">
                          <dgm:if name="Name359" axis="ch ch" ptType="node node" st="5 1" cnt="1 0" func="cnt" op="equ" val="1">
                            <dgm:alg type="cycle">
                              <dgm:param type="ctrShpMap" val="fNode"/>
                              <dgm:param type="stAng" val="240"/>
                            </dgm:alg>
                          </dgm:if>
                          <dgm:if name="Name360" axis="ch ch" ptType="node node" st="5 1" cnt="1 0" func="cnt" op="equ" val="2">
                            <dgm:alg type="cycle">
                              <dgm:param type="ctrShpMap" val="fNode"/>
                              <dgm:param type="stAng" val="195"/>
                              <dgm:param type="spanAng" val="90"/>
                            </dgm:alg>
                          </dgm:if>
                          <dgm:else name="Name361">
                            <dgm:alg type="cycle">
                              <dgm:param type="ctrShpMap" val="fNode"/>
                              <dgm:param type="stAng" val="0"/>
                              <dgm:param type="spanAng" val="360"/>
                            </dgm:alg>
                          </dgm:else>
                        </dgm:choose>
                      </dgm:if>
                      <dgm:if name="Name362" axis="ch" ptType="node" func="cnt" op="gte" val="7">
                        <dgm:choose name="Name363">
                          <dgm:if name="Name364" axis="ch ch" ptType="node node" st="5 1" cnt="1 0" func="cnt" op="equ" val="1">
                            <dgm:alg type="cycle">
                              <dgm:param type="ctrShpMap" val="fNode"/>
                              <dgm:param type="stAng" val="205"/>
                            </dgm:alg>
                          </dgm:if>
                          <dgm:if name="Name365" axis="ch ch" ptType="node node" st="5 1" cnt="1 0" func="cnt" op="equ" val="2">
                            <dgm:alg type="cycle">
                              <dgm:param type="ctrShpMap" val="fNode"/>
                              <dgm:param type="stAng" val="160"/>
                              <dgm:param type="spanAng" val="90"/>
                            </dgm:alg>
                          </dgm:if>
                          <dgm:else name="Name366">
                            <dgm:alg type="cycle">
                              <dgm:param type="ctrShpMap" val="fNode"/>
                              <dgm:param type="stAng" val="0"/>
                              <dgm:param type="spanAng" val="360"/>
                            </dgm:alg>
                          </dgm:else>
                        </dgm:choose>
                      </dgm:if>
                      <dgm:else name="Name367"/>
                    </dgm:choose>
                  </dgm:if>
                  <dgm:else name="Name368">
                    <dgm:choose name="Name369">
                      <dgm:if name="Name370" axis="ch" ptType="node" func="cnt" op="equ" val="5">
                        <dgm:choose name="Name371">
                          <dgm:if name="Name372" axis="ch ch" ptType="node node" st="5 1" cnt="1 0" func="cnt" op="equ" val="1">
                            <dgm:alg type="cycle">
                              <dgm:param type="ctrShpMap" val="fNode"/>
                              <dgm:param type="stAng" val="72"/>
                            </dgm:alg>
                          </dgm:if>
                          <dgm:if name="Name373" axis="ch ch" ptType="node node" st="5 1" cnt="1 0" func="cnt" op="equ" val="2">
                            <dgm:alg type="cycle">
                              <dgm:param type="ctrShpMap" val="fNode"/>
                              <dgm:param type="stAng" val="117"/>
                              <dgm:param type="spanAng" val="-90"/>
                            </dgm:alg>
                          </dgm:if>
                          <dgm:else name="Name374">
                            <dgm:alg type="cycle">
                              <dgm:param type="ctrShpMap" val="fNode"/>
                              <dgm:param type="stAng" val="0"/>
                              <dgm:param type="spanAng" val="-360"/>
                            </dgm:alg>
                          </dgm:else>
                        </dgm:choose>
                      </dgm:if>
                      <dgm:if name="Name375" axis="ch" ptType="node" func="cnt" op="equ" val="6">
                        <dgm:choose name="Name376">
                          <dgm:if name="Name377" axis="ch ch" ptType="node node" st="5 1" cnt="1 0" func="cnt" op="equ" val="1">
                            <dgm:alg type="cycle">
                              <dgm:param type="ctrShpMap" val="fNode"/>
                              <dgm:param type="stAng" val="120"/>
                            </dgm:alg>
                          </dgm:if>
                          <dgm:if name="Name378" axis="ch ch" ptType="node node" st="5 1" cnt="1 0" func="cnt" op="equ" val="2">
                            <dgm:alg type="cycle">
                              <dgm:param type="ctrShpMap" val="fNode"/>
                              <dgm:param type="stAng" val="165"/>
                              <dgm:param type="spanAng" val="-90"/>
                            </dgm:alg>
                          </dgm:if>
                          <dgm:else name="Name379">
                            <dgm:alg type="cycle">
                              <dgm:param type="ctrShpMap" val="fNode"/>
                              <dgm:param type="stAng" val="0"/>
                              <dgm:param type="spanAng" val="-360"/>
                            </dgm:alg>
                          </dgm:else>
                        </dgm:choose>
                      </dgm:if>
                      <dgm:if name="Name380" axis="ch" ptType="node" func="cnt" op="gte" val="7">
                        <dgm:choose name="Name381">
                          <dgm:if name="Name382" axis="ch ch" ptType="node node" st="5 1" cnt="1 0" func="cnt" op="equ" val="1">
                            <dgm:alg type="cycle">
                              <dgm:param type="ctrShpMap" val="fNode"/>
                              <dgm:param type="stAng" val="154"/>
                            </dgm:alg>
                          </dgm:if>
                          <dgm:if name="Name383" axis="ch ch" ptType="node node" st="5 1" cnt="1 0" func="cnt" op="equ" val="2">
                            <dgm:alg type="cycle">
                              <dgm:param type="ctrShpMap" val="fNode"/>
                              <dgm:param type="stAng" val="199"/>
                              <dgm:param type="spanAng" val="-90"/>
                            </dgm:alg>
                          </dgm:if>
                          <dgm:else name="Name384">
                            <dgm:alg type="cycle">
                              <dgm:param type="ctrShpMap" val="fNode"/>
                              <dgm:param type="stAng" val="0"/>
                              <dgm:param type="spanAng" val="-360"/>
                            </dgm:alg>
                          </dgm:else>
                        </dgm:choose>
                      </dgm:if>
                      <dgm:else name="Name385"/>
                    </dgm:choose>
                  </dgm:else>
                </dgm:choose>
                <dgm:shape xmlns:r="http://schemas.openxmlformats.org/officeDocument/2006/relationships" r:blip="">
                  <dgm:adjLst/>
                </dgm:shape>
                <dgm:presOf/>
                <dgm:constrLst>
                  <dgm:constr type="sp" refType="w" fact="0.1"/>
                  <dgm:constr type="sibSp" refType="w" fact="0.1"/>
                </dgm:constrLst>
                <dgm:forEach name="Name386" axis="ch" ptType="node" st="5" cnt="1">
                  <dgm:layoutNode name="childCenter5" styleLbl="node1">
                    <dgm:alg type="tx"/>
                    <dgm:shape xmlns:r="http://schemas.openxmlformats.org/officeDocument/2006/relationships" type="roundRect" r:blip="">
                      <dgm:adjLst/>
                    </dgm:shape>
                    <dgm:presOf axis="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387" axis="ch">
                    <dgm:forEach name="Name388" axis="self" ptType="parTrans">
                      <dgm:layoutNode name="Name389">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390" axis="self" ptType="node">
                      <dgm:layoutNode name="text5"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forEach>
              </dgm:layoutNode>
              <dgm:forEach name="Name391" axis="ch" ptType="parTrans" st="5" cnt="1">
                <dgm:layoutNode name="Name392">
                  <dgm:alg type="conn">
                    <dgm:param type="dim" val="1D"/>
                    <dgm:param type="begPts" val="auto"/>
                    <dgm:param type="endPts" val="auto"/>
                    <dgm:param type="endSty" val="noArr"/>
                    <dgm:param type="srcNode" val="textCenter"/>
                    <dgm:param type="dstNode" val="childCenter5"/>
                  </dgm:alg>
                  <dgm:shape xmlns:r="http://schemas.openxmlformats.org/officeDocument/2006/relationships" type="conn" r:blip="" zOrderOff="-999">
                    <dgm:adjLst/>
                  </dgm:shape>
                  <dgm:presOf axis="self"/>
                  <dgm:constrLst>
                    <dgm:constr type="h"/>
                    <dgm:constr type="begPad"/>
                    <dgm:constr type="endPad"/>
                  </dgm:constrLst>
                </dgm:layoutNode>
              </dgm:forEach>
            </dgm:if>
            <dgm:else name="Name393"/>
          </dgm:choose>
          <dgm:choose name="Name394">
            <dgm:if name="Name395" axis="ch" ptType="node" func="cnt" op="gte" val="6">
              <dgm:layoutNode name="cycle_6">
                <dgm:choose name="Name396">
                  <dgm:if name="Name397" func="var" arg="dir" op="equ" val="norm">
                    <dgm:choose name="Name398">
                      <dgm:if name="Name399" axis="ch" ptType="node" func="cnt" op="equ" val="6">
                        <dgm:choose name="Name400">
                          <dgm:if name="Name401" axis="ch ch" ptType="node node" st="6 1" cnt="1 0" func="cnt" op="equ" val="1">
                            <dgm:alg type="cycle">
                              <dgm:param type="ctrShpMap" val="fNode"/>
                              <dgm:param type="stAng" val="300"/>
                            </dgm:alg>
                          </dgm:if>
                          <dgm:if name="Name402" axis="ch ch" ptType="node node" st="6 1" cnt="1 0" func="cnt" op="equ" val="2">
                            <dgm:alg type="cycle">
                              <dgm:param type="ctrShpMap" val="fNode"/>
                              <dgm:param type="stAng" val="255"/>
                              <dgm:param type="spanAng" val="90"/>
                            </dgm:alg>
                          </dgm:if>
                          <dgm:else name="Name403">
                            <dgm:alg type="cycle">
                              <dgm:param type="ctrShpMap" val="fNode"/>
                              <dgm:param type="stAng" val="0"/>
                              <dgm:param type="spanAng" val="360"/>
                            </dgm:alg>
                          </dgm:else>
                        </dgm:choose>
                      </dgm:if>
                      <dgm:if name="Name404" axis="ch" ptType="node" func="cnt" op="gte" val="7">
                        <dgm:choose name="Name405">
                          <dgm:if name="Name406" axis="ch ch" ptType="node node" st="6 1" cnt="1 0" func="cnt" op="equ" val="1">
                            <dgm:alg type="cycle">
                              <dgm:param type="ctrShpMap" val="fNode"/>
                              <dgm:param type="stAng" val="257"/>
                            </dgm:alg>
                          </dgm:if>
                          <dgm:if name="Name407" axis="ch ch" ptType="node node" st="6 1" cnt="1 0" func="cnt" op="equ" val="2">
                            <dgm:alg type="cycle">
                              <dgm:param type="ctrShpMap" val="fNode"/>
                              <dgm:param type="stAng" val="212"/>
                              <dgm:param type="spanAng" val="90"/>
                            </dgm:alg>
                          </dgm:if>
                          <dgm:else name="Name408">
                            <dgm:alg type="cycle">
                              <dgm:param type="ctrShpMap" val="fNode"/>
                              <dgm:param type="stAng" val="0"/>
                              <dgm:param type="spanAng" val="360"/>
                            </dgm:alg>
                          </dgm:else>
                        </dgm:choose>
                      </dgm:if>
                      <dgm:else name="Name409"/>
                    </dgm:choose>
                  </dgm:if>
                  <dgm:else name="Name410">
                    <dgm:choose name="Name411">
                      <dgm:if name="Name412" axis="ch" ptType="node" func="cnt" op="equ" val="6">
                        <dgm:choose name="Name413">
                          <dgm:if name="Name414" axis="ch ch" ptType="node node" st="6 1" cnt="1 0" func="cnt" op="equ" val="1">
                            <dgm:alg type="cycle">
                              <dgm:param type="ctrShpMap" val="fNode"/>
                              <dgm:param type="stAng" val="60"/>
                            </dgm:alg>
                          </dgm:if>
                          <dgm:if name="Name415" axis="ch ch" ptType="node node" st="6 1" cnt="1 0" func="cnt" op="equ" val="2">
                            <dgm:alg type="cycle">
                              <dgm:param type="ctrShpMap" val="fNode"/>
                              <dgm:param type="stAng" val="105"/>
                              <dgm:param type="spanAng" val="-90"/>
                            </dgm:alg>
                          </dgm:if>
                          <dgm:else name="Name416">
                            <dgm:alg type="cycle">
                              <dgm:param type="ctrShpMap" val="fNode"/>
                              <dgm:param type="stAng" val="0"/>
                              <dgm:param type="spanAng" val="-360"/>
                            </dgm:alg>
                          </dgm:else>
                        </dgm:choose>
                      </dgm:if>
                      <dgm:if name="Name417" axis="ch" ptType="node" func="cnt" op="gte" val="7">
                        <dgm:choose name="Name418">
                          <dgm:if name="Name419" axis="ch ch" ptType="node node" st="6 1" cnt="1 0" func="cnt" op="equ" val="1">
                            <dgm:alg type="cycle">
                              <dgm:param type="ctrShpMap" val="fNode"/>
                              <dgm:param type="stAng" val="102"/>
                            </dgm:alg>
                          </dgm:if>
                          <dgm:if name="Name420" axis="ch ch" ptType="node node" st="6 1" cnt="1 0" func="cnt" op="equ" val="2">
                            <dgm:alg type="cycle">
                              <dgm:param type="ctrShpMap" val="fNode"/>
                              <dgm:param type="stAng" val="147"/>
                              <dgm:param type="spanAng" val="-90"/>
                            </dgm:alg>
                          </dgm:if>
                          <dgm:else name="Name421">
                            <dgm:alg type="cycle">
                              <dgm:param type="ctrShpMap" val="fNode"/>
                              <dgm:param type="stAng" val="0"/>
                              <dgm:param type="spanAng" val="-360"/>
                            </dgm:alg>
                          </dgm:else>
                        </dgm:choose>
                      </dgm:if>
                      <dgm:else name="Name422"/>
                    </dgm:choose>
                  </dgm:else>
                </dgm:choose>
                <dgm:shape xmlns:r="http://schemas.openxmlformats.org/officeDocument/2006/relationships" r:blip="">
                  <dgm:adjLst/>
                </dgm:shape>
                <dgm:presOf/>
                <dgm:constrLst>
                  <dgm:constr type="sp" refType="w" fact="0.1"/>
                  <dgm:constr type="sibSp" refType="w" fact="0.1"/>
                </dgm:constrLst>
                <dgm:forEach name="Name423" axis="ch" ptType="node" st="6" cnt="1">
                  <dgm:layoutNode name="childCenter6" styleLbl="node1">
                    <dgm:alg type="tx"/>
                    <dgm:shape xmlns:r="http://schemas.openxmlformats.org/officeDocument/2006/relationships" type="roundRect" r:blip="">
                      <dgm:adjLst/>
                    </dgm:shape>
                    <dgm:presOf axis="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424" axis="ch">
                    <dgm:forEach name="Name425" axis="self" ptType="parTrans">
                      <dgm:layoutNode name="Name426">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427" axis="self" ptType="node">
                      <dgm:layoutNode name="text6"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forEach>
              </dgm:layoutNode>
              <dgm:forEach name="Name428" axis="ch" ptType="parTrans" st="6" cnt="1">
                <dgm:layoutNode name="Name429">
                  <dgm:alg type="conn">
                    <dgm:param type="dim" val="1D"/>
                    <dgm:param type="begPts" val="auto"/>
                    <dgm:param type="endPts" val="auto"/>
                    <dgm:param type="endSty" val="noArr"/>
                    <dgm:param type="srcNode" val="textCenter"/>
                    <dgm:param type="dstNode" val="childCenter6"/>
                  </dgm:alg>
                  <dgm:shape xmlns:r="http://schemas.openxmlformats.org/officeDocument/2006/relationships" type="conn" r:blip="" zOrderOff="-999">
                    <dgm:adjLst/>
                  </dgm:shape>
                  <dgm:presOf axis="self"/>
                  <dgm:constrLst>
                    <dgm:constr type="h"/>
                    <dgm:constr type="begPad"/>
                    <dgm:constr type="endPad"/>
                  </dgm:constrLst>
                </dgm:layoutNode>
              </dgm:forEach>
            </dgm:if>
            <dgm:else name="Name430"/>
          </dgm:choose>
          <dgm:choose name="Name431">
            <dgm:if name="Name432" axis="ch" ptType="node" func="cnt" op="gte" val="7">
              <dgm:layoutNode name="cycle_7">
                <dgm:choose name="Name433">
                  <dgm:if name="Name434" func="var" arg="dir" op="equ" val="norm">
                    <dgm:choose name="Name435">
                      <dgm:if name="Name436" axis="ch" ptType="node" func="cnt" op="gte" val="7">
                        <dgm:choose name="Name437">
                          <dgm:if name="Name438" axis="ch ch" ptType="node node" st="7 1" cnt="1 0" func="cnt" op="equ" val="1">
                            <dgm:alg type="cycle">
                              <dgm:param type="ctrShpMap" val="fNode"/>
                              <dgm:param type="stAng" val="308"/>
                            </dgm:alg>
                          </dgm:if>
                          <dgm:if name="Name439" axis="ch ch" ptType="node node" st="7 1" cnt="1 0" func="cnt" op="equ" val="2">
                            <dgm:alg type="cycle">
                              <dgm:param type="ctrShpMap" val="fNode"/>
                              <dgm:param type="stAng" val="263"/>
                              <dgm:param type="spanAng" val="90"/>
                            </dgm:alg>
                          </dgm:if>
                          <dgm:else name="Name440">
                            <dgm:alg type="cycle">
                              <dgm:param type="ctrShpMap" val="fNode"/>
                              <dgm:param type="stAng" val="0"/>
                              <dgm:param type="spanAng" val="360"/>
                            </dgm:alg>
                          </dgm:else>
                        </dgm:choose>
                      </dgm:if>
                      <dgm:else name="Name441"/>
                    </dgm:choose>
                  </dgm:if>
                  <dgm:else name="Name442">
                    <dgm:choose name="Name443">
                      <dgm:if name="Name444" axis="ch" ptType="node" func="cnt" op="gte" val="7">
                        <dgm:choose name="Name445">
                          <dgm:if name="Name446" axis="ch ch" ptType="node node" st="7 1" cnt="1 0" func="cnt" op="equ" val="1">
                            <dgm:alg type="cycle">
                              <dgm:param type="ctrShpMap" val="fNode"/>
                              <dgm:param type="stAng" val="51"/>
                            </dgm:alg>
                          </dgm:if>
                          <dgm:if name="Name447" axis="ch ch" ptType="node node" st="7 1" cnt="1 0" func="cnt" op="equ" val="2">
                            <dgm:alg type="cycle">
                              <dgm:param type="ctrShpMap" val="fNode"/>
                              <dgm:param type="stAng" val="96"/>
                              <dgm:param type="spanAng" val="-90"/>
                            </dgm:alg>
                          </dgm:if>
                          <dgm:else name="Name448">
                            <dgm:alg type="cycle">
                              <dgm:param type="ctrShpMap" val="fNode"/>
                              <dgm:param type="stAng" val="0"/>
                              <dgm:param type="spanAng" val="-360"/>
                            </dgm:alg>
                          </dgm:else>
                        </dgm:choose>
                      </dgm:if>
                      <dgm:else name="Name449"/>
                    </dgm:choose>
                  </dgm:else>
                </dgm:choose>
                <dgm:shape xmlns:r="http://schemas.openxmlformats.org/officeDocument/2006/relationships" r:blip="">
                  <dgm:adjLst/>
                </dgm:shape>
                <dgm:presOf/>
                <dgm:constrLst>
                  <dgm:constr type="sp" refType="w" fact="0.1"/>
                  <dgm:constr type="sibSp" refType="w" fact="0.1"/>
                </dgm:constrLst>
                <dgm:forEach name="Name450" axis="ch" ptType="node" st="7" cnt="1">
                  <dgm:layoutNode name="childCenter7" styleLbl="node1">
                    <dgm:alg type="tx"/>
                    <dgm:shape xmlns:r="http://schemas.openxmlformats.org/officeDocument/2006/relationships" type="roundRect" r:blip="">
                      <dgm:adjLst/>
                    </dgm:shape>
                    <dgm:presOf axis="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451" axis="ch">
                    <dgm:forEach name="Name452" axis="self" ptType="parTrans">
                      <dgm:layoutNode name="Name453">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454" axis="self" ptType="node">
                      <dgm:layoutNode name="text7"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forEach>
              </dgm:layoutNode>
              <dgm:forEach name="Name455" axis="ch" ptType="parTrans" st="7" cnt="1">
                <dgm:layoutNode name="Name456">
                  <dgm:alg type="conn">
                    <dgm:param type="dim" val="1D"/>
                    <dgm:param type="begPts" val="auto"/>
                    <dgm:param type="endPts" val="auto"/>
                    <dgm:param type="endSty" val="noArr"/>
                    <dgm:param type="srcNode" val="textCenter"/>
                    <dgm:param type="dstNode" val="childCenter7"/>
                  </dgm:alg>
                  <dgm:shape xmlns:r="http://schemas.openxmlformats.org/officeDocument/2006/relationships" type="conn" r:blip="" zOrderOff="-999">
                    <dgm:adjLst/>
                  </dgm:shape>
                  <dgm:presOf axis="self"/>
                  <dgm:constrLst>
                    <dgm:constr type="h"/>
                    <dgm:constr type="begPad"/>
                    <dgm:constr type="endPad"/>
                  </dgm:constrLst>
                </dgm:layoutNode>
              </dgm:forEach>
            </dgm:if>
            <dgm:else name="Name45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2.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9374"/>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777607" y="0"/>
            <a:ext cx="2889938" cy="489374"/>
          </a:xfrm>
          <a:prstGeom prst="rect">
            <a:avLst/>
          </a:prstGeom>
        </p:spPr>
        <p:txBody>
          <a:bodyPr vert="horz" lIns="91440" tIns="45720" rIns="91440" bIns="45720" rtlCol="0"/>
          <a:lstStyle>
            <a:lvl1pPr algn="r">
              <a:defRPr sz="1200"/>
            </a:lvl1pPr>
          </a:lstStyle>
          <a:p>
            <a:fld id="{4DD52F9A-3015-4E5B-868D-C2134C198423}" type="datetimeFigureOut">
              <a:rPr lang="en-GB" smtClean="0"/>
              <a:t>24/02/2023</a:t>
            </a:fld>
            <a:endParaRPr lang="en-GB"/>
          </a:p>
        </p:txBody>
      </p:sp>
      <p:sp>
        <p:nvSpPr>
          <p:cNvPr id="4" name="Footer Placeholder 3"/>
          <p:cNvSpPr>
            <a:spLocks noGrp="1"/>
          </p:cNvSpPr>
          <p:nvPr>
            <p:ph type="ftr" sz="quarter" idx="2"/>
          </p:nvPr>
        </p:nvSpPr>
        <p:spPr>
          <a:xfrm>
            <a:off x="0" y="9264228"/>
            <a:ext cx="2889938" cy="489373"/>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777607" y="9264228"/>
            <a:ext cx="2889938" cy="489373"/>
          </a:xfrm>
          <a:prstGeom prst="rect">
            <a:avLst/>
          </a:prstGeom>
        </p:spPr>
        <p:txBody>
          <a:bodyPr vert="horz" lIns="91440" tIns="45720" rIns="91440" bIns="45720" rtlCol="0" anchor="b"/>
          <a:lstStyle>
            <a:lvl1pPr algn="r">
              <a:defRPr sz="1200"/>
            </a:lvl1pPr>
          </a:lstStyle>
          <a:p>
            <a:fld id="{0BE533A7-0743-41CF-B0BB-AE6FF9901A44}" type="slidenum">
              <a:rPr lang="en-GB" smtClean="0"/>
              <a:t>‹#›</a:t>
            </a:fld>
            <a:endParaRPr lang="en-GB"/>
          </a:p>
        </p:txBody>
      </p:sp>
    </p:spTree>
    <p:extLst>
      <p:ext uri="{BB962C8B-B14F-4D97-AF65-F5344CB8AC3E}">
        <p14:creationId xmlns:p14="http://schemas.microsoft.com/office/powerpoint/2010/main" val="215691114"/>
      </p:ext>
    </p:extLst>
  </p:cSld>
  <p:clrMap bg1="lt1" tx1="dk1" bg2="lt2" tx2="dk2" accent1="accent1" accent2="accent2" accent3="accent3" accent4="accent4" accent5="accent5" accent6="accent6" hlink="hlink" folHlink="folHlink"/>
</p:handout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BC6912A5-A1D4-466E-8020-AB92572E1C7F}" type="datetimeFigureOut">
              <a:rPr lang="en-GB" smtClean="0"/>
              <a:t>24/02/2023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EBD1AC5-4BF1-4331-8D96-31FB3C038056}" type="slidenum">
              <a:rPr lang="en-GB" smtClean="0"/>
              <a:t>‹#›</a:t>
            </a:fld>
            <a:endParaRPr lang="en-GB"/>
          </a:p>
        </p:txBody>
      </p:sp>
    </p:spTree>
    <p:extLst>
      <p:ext uri="{BB962C8B-B14F-4D97-AF65-F5344CB8AC3E}">
        <p14:creationId xmlns:p14="http://schemas.microsoft.com/office/powerpoint/2010/main" val="20539844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BC6912A5-A1D4-466E-8020-AB92572E1C7F}" type="datetimeFigureOut">
              <a:rPr lang="en-GB" smtClean="0"/>
              <a:t>24/02/2023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EBD1AC5-4BF1-4331-8D96-31FB3C038056}" type="slidenum">
              <a:rPr lang="en-GB" smtClean="0"/>
              <a:t>‹#›</a:t>
            </a:fld>
            <a:endParaRPr lang="en-GB"/>
          </a:p>
        </p:txBody>
      </p:sp>
    </p:spTree>
    <p:extLst>
      <p:ext uri="{BB962C8B-B14F-4D97-AF65-F5344CB8AC3E}">
        <p14:creationId xmlns:p14="http://schemas.microsoft.com/office/powerpoint/2010/main" val="394339528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C6912A5-A1D4-466E-8020-AB92572E1C7F}" type="datetimeFigureOut">
              <a:rPr lang="en-GB" smtClean="0"/>
              <a:t>24/02/2023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EBD1AC5-4BF1-4331-8D96-31FB3C038056}" type="slidenum">
              <a:rPr lang="en-GB" smtClean="0"/>
              <a:t>‹#›</a:t>
            </a:fld>
            <a:endParaRPr lang="en-GB"/>
          </a:p>
        </p:txBody>
      </p:sp>
    </p:spTree>
    <p:extLst>
      <p:ext uri="{BB962C8B-B14F-4D97-AF65-F5344CB8AC3E}">
        <p14:creationId xmlns:p14="http://schemas.microsoft.com/office/powerpoint/2010/main" val="301442921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BC6912A5-A1D4-466E-8020-AB92572E1C7F}" type="datetimeFigureOut">
              <a:rPr lang="en-GB" smtClean="0"/>
              <a:t>24/02/2023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EBD1AC5-4BF1-4331-8D96-31FB3C038056}" type="slidenum">
              <a:rPr lang="en-GB" smtClean="0"/>
              <a:t>‹#›</a:t>
            </a:fld>
            <a:endParaRPr lang="en-GB"/>
          </a:p>
        </p:txBody>
      </p:sp>
    </p:spTree>
    <p:extLst>
      <p:ext uri="{BB962C8B-B14F-4D97-AF65-F5344CB8AC3E}">
        <p14:creationId xmlns:p14="http://schemas.microsoft.com/office/powerpoint/2010/main" val="306266188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BC6912A5-A1D4-466E-8020-AB92572E1C7F}" type="datetimeFigureOut">
              <a:rPr lang="en-GB" smtClean="0"/>
              <a:t>24/02/2023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7EBD1AC5-4BF1-4331-8D96-31FB3C038056}" type="slidenum">
              <a:rPr lang="en-GB" smtClean="0"/>
              <a:t>‹#›</a:t>
            </a:fld>
            <a:endParaRPr lang="en-GB"/>
          </a:p>
        </p:txBody>
      </p:sp>
    </p:spTree>
    <p:extLst>
      <p:ext uri="{BB962C8B-B14F-4D97-AF65-F5344CB8AC3E}">
        <p14:creationId xmlns:p14="http://schemas.microsoft.com/office/powerpoint/2010/main" val="311716831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BC6912A5-A1D4-466E-8020-AB92572E1C7F}" type="datetimeFigureOut">
              <a:rPr lang="en-GB" smtClean="0"/>
              <a:t>24/02/2023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7EBD1AC5-4BF1-4331-8D96-31FB3C038056}" type="slidenum">
              <a:rPr lang="en-GB" smtClean="0"/>
              <a:t>‹#›</a:t>
            </a:fld>
            <a:endParaRPr lang="en-GB"/>
          </a:p>
        </p:txBody>
      </p:sp>
    </p:spTree>
    <p:extLst>
      <p:ext uri="{BB962C8B-B14F-4D97-AF65-F5344CB8AC3E}">
        <p14:creationId xmlns:p14="http://schemas.microsoft.com/office/powerpoint/2010/main" val="135075387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C6912A5-A1D4-466E-8020-AB92572E1C7F}" type="datetimeFigureOut">
              <a:rPr lang="en-GB" smtClean="0"/>
              <a:t>24/02/2023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7EBD1AC5-4BF1-4331-8D96-31FB3C038056}" type="slidenum">
              <a:rPr lang="en-GB" smtClean="0"/>
              <a:t>‹#›</a:t>
            </a:fld>
            <a:endParaRPr lang="en-GB"/>
          </a:p>
        </p:txBody>
      </p:sp>
    </p:spTree>
    <p:extLst>
      <p:ext uri="{BB962C8B-B14F-4D97-AF65-F5344CB8AC3E}">
        <p14:creationId xmlns:p14="http://schemas.microsoft.com/office/powerpoint/2010/main" val="168597417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BC6912A5-A1D4-466E-8020-AB92572E1C7F}" type="datetimeFigureOut">
              <a:rPr lang="en-GB" smtClean="0"/>
              <a:t>24/02/2023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EBD1AC5-4BF1-4331-8D96-31FB3C038056}" type="slidenum">
              <a:rPr lang="en-GB" smtClean="0"/>
              <a:t>‹#›</a:t>
            </a:fld>
            <a:endParaRPr lang="en-GB"/>
          </a:p>
        </p:txBody>
      </p:sp>
    </p:spTree>
    <p:extLst>
      <p:ext uri="{BB962C8B-B14F-4D97-AF65-F5344CB8AC3E}">
        <p14:creationId xmlns:p14="http://schemas.microsoft.com/office/powerpoint/2010/main" val="62847876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BC6912A5-A1D4-466E-8020-AB92572E1C7F}" type="datetimeFigureOut">
              <a:rPr lang="en-GB" smtClean="0"/>
              <a:t>24/02/2023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EBD1AC5-4BF1-4331-8D96-31FB3C038056}" type="slidenum">
              <a:rPr lang="en-GB" smtClean="0"/>
              <a:t>‹#›</a:t>
            </a:fld>
            <a:endParaRPr lang="en-GB"/>
          </a:p>
        </p:txBody>
      </p:sp>
    </p:spTree>
    <p:extLst>
      <p:ext uri="{BB962C8B-B14F-4D97-AF65-F5344CB8AC3E}">
        <p14:creationId xmlns:p14="http://schemas.microsoft.com/office/powerpoint/2010/main" val="15735598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BC6912A5-A1D4-466E-8020-AB92572E1C7F}" type="datetimeFigureOut">
              <a:rPr lang="en-GB" smtClean="0"/>
              <a:t>24/02/2023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EBD1AC5-4BF1-4331-8D96-31FB3C038056}" type="slidenum">
              <a:rPr lang="en-GB" smtClean="0"/>
              <a:t>‹#›</a:t>
            </a:fld>
            <a:endParaRPr lang="en-GB"/>
          </a:p>
        </p:txBody>
      </p:sp>
    </p:spTree>
    <p:extLst>
      <p:ext uri="{BB962C8B-B14F-4D97-AF65-F5344CB8AC3E}">
        <p14:creationId xmlns:p14="http://schemas.microsoft.com/office/powerpoint/2010/main" val="282786853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BC6912A5-A1D4-466E-8020-AB92572E1C7F}" type="datetimeFigureOut">
              <a:rPr lang="en-GB" smtClean="0"/>
              <a:t>24/02/2023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EBD1AC5-4BF1-4331-8D96-31FB3C038056}" type="slidenum">
              <a:rPr lang="en-GB" smtClean="0"/>
              <a:t>‹#›</a:t>
            </a:fld>
            <a:endParaRPr lang="en-GB"/>
          </a:p>
        </p:txBody>
      </p:sp>
    </p:spTree>
    <p:extLst>
      <p:ext uri="{BB962C8B-B14F-4D97-AF65-F5344CB8AC3E}">
        <p14:creationId xmlns:p14="http://schemas.microsoft.com/office/powerpoint/2010/main" val="318443082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objAndTx">
  <p:cSld name="Title, Content and Text">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1143000"/>
          </a:xfrm>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45259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197600" y="1600201"/>
            <a:ext cx="5384800" cy="45259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Rectangle 4"/>
          <p:cNvSpPr>
            <a:spLocks noGrp="1" noChangeArrowheads="1"/>
          </p:cNvSpPr>
          <p:nvPr>
            <p:ph type="dt" sz="half" idx="10"/>
          </p:nvPr>
        </p:nvSpPr>
        <p:spPr>
          <a:ln/>
        </p:spPr>
        <p:txBody>
          <a:bodyPr/>
          <a:lstStyle>
            <a:lvl1pPr>
              <a:defRPr/>
            </a:lvl1pPr>
          </a:lstStyle>
          <a:p>
            <a:pPr>
              <a:defRPr/>
            </a:pPr>
            <a:endParaRPr lang="en-GB" altLang="en-US"/>
          </a:p>
        </p:txBody>
      </p:sp>
      <p:sp>
        <p:nvSpPr>
          <p:cNvPr id="6" name="Rectangle 5"/>
          <p:cNvSpPr>
            <a:spLocks noGrp="1" noChangeArrowheads="1"/>
          </p:cNvSpPr>
          <p:nvPr>
            <p:ph type="ftr" sz="quarter" idx="11"/>
          </p:nvPr>
        </p:nvSpPr>
        <p:spPr>
          <a:ln/>
        </p:spPr>
        <p:txBody>
          <a:bodyPr/>
          <a:lstStyle>
            <a:lvl1pPr>
              <a:defRPr/>
            </a:lvl1pPr>
          </a:lstStyle>
          <a:p>
            <a:pPr>
              <a:defRPr/>
            </a:pPr>
            <a:endParaRPr lang="en-GB" altLang="en-US"/>
          </a:p>
        </p:txBody>
      </p:sp>
      <p:sp>
        <p:nvSpPr>
          <p:cNvPr id="7" name="Rectangle 6"/>
          <p:cNvSpPr>
            <a:spLocks noGrp="1" noChangeArrowheads="1"/>
          </p:cNvSpPr>
          <p:nvPr>
            <p:ph type="sldNum" sz="quarter" idx="12"/>
          </p:nvPr>
        </p:nvSpPr>
        <p:spPr>
          <a:ln/>
        </p:spPr>
        <p:txBody>
          <a:bodyPr/>
          <a:lstStyle>
            <a:lvl1pPr>
              <a:defRPr/>
            </a:lvl1pPr>
          </a:lstStyle>
          <a:p>
            <a:pPr>
              <a:defRPr/>
            </a:pPr>
            <a:fld id="{B8D6AEE0-60B5-4FD7-9736-51D1180AE8DE}" type="slidenum">
              <a:rPr lang="en-GB" altLang="en-US"/>
              <a:pPr>
                <a:defRPr/>
              </a:pPr>
              <a:t>‹#›</a:t>
            </a:fld>
            <a:endParaRPr lang="en-GB" altLang="en-US"/>
          </a:p>
        </p:txBody>
      </p:sp>
    </p:spTree>
    <p:extLst>
      <p:ext uri="{BB962C8B-B14F-4D97-AF65-F5344CB8AC3E}">
        <p14:creationId xmlns:p14="http://schemas.microsoft.com/office/powerpoint/2010/main" val="208150122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C6912A5-A1D4-466E-8020-AB92572E1C7F}" type="datetimeFigureOut">
              <a:rPr lang="en-GB" smtClean="0"/>
              <a:t>24/02/2023</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7EBD1AC5-4BF1-4331-8D96-31FB3C038056}" type="slidenum">
              <a:rPr lang="en-GB" smtClean="0"/>
              <a:t>‹#›</a:t>
            </a:fld>
            <a:endParaRPr lang="en-GB"/>
          </a:p>
        </p:txBody>
      </p:sp>
    </p:spTree>
    <p:extLst>
      <p:ext uri="{BB962C8B-B14F-4D97-AF65-F5344CB8AC3E}">
        <p14:creationId xmlns:p14="http://schemas.microsoft.com/office/powerpoint/2010/main" val="318510304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2.png"/><Relationship Id="rId1" Type="http://schemas.openxmlformats.org/officeDocument/2006/relationships/slideLayout" Target="../slideLayouts/slideLayout2.xml"/><Relationship Id="rId6" Type="http://schemas.openxmlformats.org/officeDocument/2006/relationships/image" Target="../media/image6.jpg"/><Relationship Id="rId5" Type="http://schemas.openxmlformats.org/officeDocument/2006/relationships/image" Target="../media/image5.png"/><Relationship Id="rId4" Type="http://schemas.openxmlformats.org/officeDocument/2006/relationships/image" Target="../media/image4.png"/></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4.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chart" Target="../charts/chart1.xml"/><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6.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4.xml"/></Relationships>
</file>

<file path=ppt/slides/_rels/slide27.xml.rels><?xml version="1.0" encoding="UTF-8" standalone="yes"?>
<Relationships xmlns="http://schemas.openxmlformats.org/package/2006/relationships"><Relationship Id="rId2" Type="http://schemas.openxmlformats.org/officeDocument/2006/relationships/hyperlink" Target="https://www.ted.com/talks/robert_waldinger_what_makes_a_good_life_lessons_from_the_longest_study_on_happiness?language=en&amp;utm_campaign=tedspread&amp;utm_medium=referral&amp;utm_source=tedcomshare" TargetMode="External"/><Relationship Id="rId1" Type="http://schemas.openxmlformats.org/officeDocument/2006/relationships/slideLayout" Target="../slideLayouts/slideLayout4.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4.xml"/></Relationships>
</file>

<file path=ppt/slides/_rels/slide32.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4.xml"/></Relationships>
</file>

<file path=ppt/slides/_rels/slide33.xml.rels><?xml version="1.0" encoding="UTF-8" standalone="yes"?>
<Relationships xmlns="http://schemas.openxmlformats.org/package/2006/relationships"><Relationship Id="rId2" Type="http://schemas.openxmlformats.org/officeDocument/2006/relationships/hyperlink" Target="https://www.oecd.org/els/soc/PF1_1_Public_spending_on_family_benefits.pdf"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789709" y="1122363"/>
            <a:ext cx="10792691" cy="2387600"/>
          </a:xfrm>
        </p:spPr>
        <p:txBody>
          <a:bodyPr>
            <a:normAutofit fontScale="90000"/>
          </a:bodyPr>
          <a:lstStyle/>
          <a:p>
            <a:r>
              <a:rPr lang="en-GB" dirty="0"/>
              <a:t>Developing favourable adolescent and childhood experiences (FACEs)</a:t>
            </a:r>
          </a:p>
        </p:txBody>
      </p:sp>
      <p:sp>
        <p:nvSpPr>
          <p:cNvPr id="3" name="Subtitle 2"/>
          <p:cNvSpPr>
            <a:spLocks noGrp="1"/>
          </p:cNvSpPr>
          <p:nvPr>
            <p:ph type="subTitle" idx="1"/>
          </p:nvPr>
        </p:nvSpPr>
        <p:spPr/>
        <p:txBody>
          <a:bodyPr>
            <a:normAutofit lnSpcReduction="10000"/>
          </a:bodyPr>
          <a:lstStyle/>
          <a:p>
            <a:endParaRPr lang="en-GB" dirty="0"/>
          </a:p>
          <a:p>
            <a:r>
              <a:rPr lang="en-GB" dirty="0" err="1"/>
              <a:t>Dr.</a:t>
            </a:r>
            <a:r>
              <a:rPr lang="en-GB" dirty="0"/>
              <a:t> Darrel Williams</a:t>
            </a:r>
          </a:p>
          <a:p>
            <a:r>
              <a:rPr lang="en-GB" dirty="0"/>
              <a:t>University of Wales Trinity Saint David</a:t>
            </a:r>
          </a:p>
          <a:p>
            <a:r>
              <a:rPr lang="en-GB" dirty="0"/>
              <a:t>d.g.williams@uwtsd.ac.uk</a:t>
            </a:r>
          </a:p>
        </p:txBody>
      </p:sp>
    </p:spTree>
    <p:extLst>
      <p:ext uri="{BB962C8B-B14F-4D97-AF65-F5344CB8AC3E}">
        <p14:creationId xmlns:p14="http://schemas.microsoft.com/office/powerpoint/2010/main" val="311148528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549739" y="340657"/>
            <a:ext cx="11223812" cy="5898777"/>
          </a:xfrm>
        </p:spPr>
      </p:pic>
    </p:spTree>
    <p:extLst>
      <p:ext uri="{BB962C8B-B14F-4D97-AF65-F5344CB8AC3E}">
        <p14:creationId xmlns:p14="http://schemas.microsoft.com/office/powerpoint/2010/main" val="68740296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p:cNvPicPr>
            <a:picLocks noGrp="1" noChangeAspect="1"/>
          </p:cNvPicPr>
          <p:nvPr>
            <p:ph idx="1"/>
          </p:nvPr>
        </p:nvPicPr>
        <p:blipFill>
          <a:blip r:embed="rId2"/>
          <a:stretch>
            <a:fillRect/>
          </a:stretch>
        </p:blipFill>
        <p:spPr>
          <a:xfrm>
            <a:off x="591670" y="319880"/>
            <a:ext cx="5385802" cy="4144543"/>
          </a:xfrm>
          <a:prstGeom prst="rect">
            <a:avLst/>
          </a:prstGeom>
        </p:spPr>
      </p:pic>
      <p:pic>
        <p:nvPicPr>
          <p:cNvPr id="7" name="Picture 6"/>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396813" y="4463285"/>
            <a:ext cx="3048000" cy="1862328"/>
          </a:xfrm>
          <a:prstGeom prst="rect">
            <a:avLst/>
          </a:prstGeom>
        </p:spPr>
      </p:pic>
      <p:pic>
        <p:nvPicPr>
          <p:cNvPr id="8" name="Picture 7"/>
          <p:cNvPicPr>
            <a:picLocks noChangeAspect="1"/>
          </p:cNvPicPr>
          <p:nvPr/>
        </p:nvPicPr>
        <p:blipFill>
          <a:blip r:embed="rId4"/>
          <a:stretch>
            <a:fillRect/>
          </a:stretch>
        </p:blipFill>
        <p:spPr>
          <a:xfrm>
            <a:off x="5249956" y="310402"/>
            <a:ext cx="5920068" cy="4152883"/>
          </a:xfrm>
          <a:prstGeom prst="rect">
            <a:avLst/>
          </a:prstGeom>
        </p:spPr>
      </p:pic>
      <p:pic>
        <p:nvPicPr>
          <p:cNvPr id="9" name="Picture 8"/>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8333204" y="3617488"/>
            <a:ext cx="3338233" cy="2708125"/>
          </a:xfrm>
          <a:prstGeom prst="rect">
            <a:avLst/>
          </a:prstGeom>
        </p:spPr>
      </p:pic>
      <p:pic>
        <p:nvPicPr>
          <p:cNvPr id="10" name="Picture 9"/>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4940520" y="630017"/>
            <a:ext cx="2422152" cy="1761565"/>
          </a:xfrm>
          <a:prstGeom prst="rect">
            <a:avLst/>
          </a:prstGeom>
        </p:spPr>
      </p:pic>
      <p:sp>
        <p:nvSpPr>
          <p:cNvPr id="11" name="TextBox 10"/>
          <p:cNvSpPr txBox="1"/>
          <p:nvPr/>
        </p:nvSpPr>
        <p:spPr>
          <a:xfrm>
            <a:off x="4069974" y="4607858"/>
            <a:ext cx="3765176" cy="1200329"/>
          </a:xfrm>
          <a:prstGeom prst="rect">
            <a:avLst/>
          </a:prstGeom>
          <a:noFill/>
        </p:spPr>
        <p:txBody>
          <a:bodyPr wrap="square" rtlCol="0">
            <a:spAutoFit/>
          </a:bodyPr>
          <a:lstStyle/>
          <a:p>
            <a:pPr algn="ctr"/>
            <a:r>
              <a:rPr lang="en-GB" sz="3600" dirty="0">
                <a:latin typeface="Arial Black" panose="020B0A04020102020204" pitchFamily="34" charset="0"/>
              </a:rPr>
              <a:t>A few slides on Happiness </a:t>
            </a:r>
          </a:p>
        </p:txBody>
      </p:sp>
    </p:spTree>
    <p:extLst>
      <p:ext uri="{BB962C8B-B14F-4D97-AF65-F5344CB8AC3E}">
        <p14:creationId xmlns:p14="http://schemas.microsoft.com/office/powerpoint/2010/main" val="114338574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Structure</a:t>
            </a:r>
          </a:p>
        </p:txBody>
      </p:sp>
      <p:sp>
        <p:nvSpPr>
          <p:cNvPr id="3" name="Content Placeholder 2"/>
          <p:cNvSpPr>
            <a:spLocks noGrp="1"/>
          </p:cNvSpPr>
          <p:nvPr>
            <p:ph sz="half" idx="1"/>
          </p:nvPr>
        </p:nvSpPr>
        <p:spPr>
          <a:xfrm>
            <a:off x="838200" y="1590098"/>
            <a:ext cx="5181600" cy="4351338"/>
          </a:xfrm>
        </p:spPr>
        <p:txBody>
          <a:bodyPr>
            <a:noAutofit/>
          </a:bodyPr>
          <a:lstStyle/>
          <a:p>
            <a:r>
              <a:rPr lang="en-GB" sz="2400" dirty="0"/>
              <a:t>Context</a:t>
            </a:r>
          </a:p>
          <a:p>
            <a:r>
              <a:rPr lang="en-GB" sz="2400" dirty="0"/>
              <a:t>Reality</a:t>
            </a:r>
          </a:p>
          <a:p>
            <a:r>
              <a:rPr lang="en-GB" sz="2400" dirty="0"/>
              <a:t>Risk</a:t>
            </a:r>
          </a:p>
          <a:p>
            <a:r>
              <a:rPr lang="en-GB" sz="2400" dirty="0"/>
              <a:t>Resilience</a:t>
            </a:r>
          </a:p>
          <a:p>
            <a:r>
              <a:rPr lang="en-GB" sz="2400" dirty="0"/>
              <a:t>Subjective Well-being</a:t>
            </a:r>
          </a:p>
          <a:p>
            <a:r>
              <a:rPr lang="en-GB" sz="2400" dirty="0"/>
              <a:t>Research Questions</a:t>
            </a:r>
          </a:p>
          <a:p>
            <a:r>
              <a:rPr lang="en-GB" sz="2400" dirty="0"/>
              <a:t>Evidence for FACEs</a:t>
            </a:r>
          </a:p>
          <a:p>
            <a:r>
              <a:rPr lang="en-GB" sz="2400" dirty="0"/>
              <a:t>Pragmatism</a:t>
            </a:r>
          </a:p>
          <a:p>
            <a:r>
              <a:rPr lang="en-GB" sz="2400" dirty="0"/>
              <a:t>Summary</a:t>
            </a:r>
          </a:p>
        </p:txBody>
      </p:sp>
      <p:sp>
        <p:nvSpPr>
          <p:cNvPr id="4" name="Content Placeholder 3"/>
          <p:cNvSpPr>
            <a:spLocks noGrp="1"/>
          </p:cNvSpPr>
          <p:nvPr>
            <p:ph sz="half" idx="2"/>
          </p:nvPr>
        </p:nvSpPr>
        <p:spPr>
          <a:xfrm>
            <a:off x="4862945" y="983673"/>
            <a:ext cx="6490855" cy="5193290"/>
          </a:xfrm>
        </p:spPr>
        <p:txBody>
          <a:bodyPr>
            <a:normAutofit fontScale="85000" lnSpcReduction="20000"/>
          </a:bodyPr>
          <a:lstStyle/>
          <a:p>
            <a:r>
              <a:rPr lang="en-GB" dirty="0"/>
              <a:t>Just coming in here, it made me feel happy. Doing the music, that is the best I’ve felt as a young person.</a:t>
            </a:r>
          </a:p>
          <a:p>
            <a:endParaRPr lang="en-GB" dirty="0"/>
          </a:p>
          <a:p>
            <a:r>
              <a:rPr lang="en-GB" i="1" dirty="0"/>
              <a:t>Coming here makes me feel happy, it’s a happy place to be and a really comforting place. </a:t>
            </a:r>
          </a:p>
          <a:p>
            <a:endParaRPr lang="en-GB" i="1" dirty="0"/>
          </a:p>
          <a:p>
            <a:r>
              <a:rPr lang="en-GB" i="1" dirty="0"/>
              <a:t>The fact that youth work is mainly free, its confidential, you can trust a youth worker. Just the fact there is someone to talk to, there is no pressure in youth work. </a:t>
            </a:r>
          </a:p>
          <a:p>
            <a:endParaRPr lang="en-GB" i="1" dirty="0"/>
          </a:p>
          <a:p>
            <a:r>
              <a:rPr lang="en-GB" i="1" dirty="0"/>
              <a:t>Youth work makes me feel happy, it’s obvious, it’s a happy environment, in youth work there’s always a solution. Youth work offers a different way of looking at things</a:t>
            </a:r>
            <a:endParaRPr lang="en-GB" dirty="0"/>
          </a:p>
        </p:txBody>
      </p:sp>
    </p:spTree>
    <p:extLst>
      <p:ext uri="{BB962C8B-B14F-4D97-AF65-F5344CB8AC3E}">
        <p14:creationId xmlns:p14="http://schemas.microsoft.com/office/powerpoint/2010/main" val="402813844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Enlightenment in Measuring Social Progress</a:t>
            </a:r>
          </a:p>
        </p:txBody>
      </p:sp>
      <p:sp>
        <p:nvSpPr>
          <p:cNvPr id="3" name="Content Placeholder 2"/>
          <p:cNvSpPr>
            <a:spLocks noGrp="1"/>
          </p:cNvSpPr>
          <p:nvPr>
            <p:ph sz="half" idx="1"/>
          </p:nvPr>
        </p:nvSpPr>
        <p:spPr>
          <a:xfrm>
            <a:off x="665018" y="1825625"/>
            <a:ext cx="5354782" cy="4492048"/>
          </a:xfrm>
        </p:spPr>
        <p:txBody>
          <a:bodyPr>
            <a:normAutofit/>
          </a:bodyPr>
          <a:lstStyle/>
          <a:p>
            <a:r>
              <a:rPr lang="en-GB" dirty="0"/>
              <a:t>GDP is no longer an acceptable means of measuring human progress.</a:t>
            </a:r>
          </a:p>
          <a:p>
            <a:r>
              <a:rPr lang="en-GB" dirty="0"/>
              <a:t>Other measures are necessary which value previously disregarded aspects of life.</a:t>
            </a:r>
          </a:p>
          <a:p>
            <a:r>
              <a:rPr lang="en-GB" dirty="0"/>
              <a:t>The notion of redistribution, of better, not more, of flourishing, of nurturing for people who need it to stop them being left behind.</a:t>
            </a:r>
          </a:p>
        </p:txBody>
      </p:sp>
      <p:pic>
        <p:nvPicPr>
          <p:cNvPr id="6" name="Content Placeholder 5"/>
          <p:cNvPicPr>
            <a:picLocks noGrp="1" noChangeAspect="1"/>
          </p:cNvPicPr>
          <p:nvPr>
            <p:ph sz="half" idx="2"/>
          </p:nvPr>
        </p:nvPicPr>
        <p:blipFill>
          <a:blip r:embed="rId2"/>
          <a:stretch>
            <a:fillRect/>
          </a:stretch>
        </p:blipFill>
        <p:spPr>
          <a:xfrm>
            <a:off x="6138091" y="1825625"/>
            <a:ext cx="5687502" cy="3910157"/>
          </a:xfrm>
          <a:prstGeom prst="rect">
            <a:avLst/>
          </a:prstGeom>
        </p:spPr>
      </p:pic>
    </p:spTree>
    <p:extLst>
      <p:ext uri="{BB962C8B-B14F-4D97-AF65-F5344CB8AC3E}">
        <p14:creationId xmlns:p14="http://schemas.microsoft.com/office/powerpoint/2010/main" val="252709108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Good News!</a:t>
            </a:r>
          </a:p>
        </p:txBody>
      </p:sp>
      <p:sp>
        <p:nvSpPr>
          <p:cNvPr id="3" name="Content Placeholder 2"/>
          <p:cNvSpPr>
            <a:spLocks noGrp="1"/>
          </p:cNvSpPr>
          <p:nvPr>
            <p:ph idx="1"/>
          </p:nvPr>
        </p:nvSpPr>
        <p:spPr/>
        <p:txBody>
          <a:bodyPr/>
          <a:lstStyle/>
          <a:p>
            <a:r>
              <a:rPr lang="en-GB" dirty="0"/>
              <a:t>The majority of young people are well and doing well</a:t>
            </a:r>
          </a:p>
          <a:p>
            <a:r>
              <a:rPr lang="en-GB" dirty="0"/>
              <a:t>The majority of young people are not under stress</a:t>
            </a:r>
          </a:p>
          <a:p>
            <a:r>
              <a:rPr lang="en-GB" dirty="0"/>
              <a:t>Many young people are happy</a:t>
            </a:r>
          </a:p>
          <a:p>
            <a:r>
              <a:rPr lang="en-GB" dirty="0"/>
              <a:t>Many young people have supportive families or carers</a:t>
            </a:r>
          </a:p>
          <a:p>
            <a:r>
              <a:rPr lang="en-GB" dirty="0"/>
              <a:t>Many young people achieve their potential</a:t>
            </a:r>
          </a:p>
          <a:p>
            <a:r>
              <a:rPr lang="en-GB" dirty="0"/>
              <a:t>Many young people show compassion</a:t>
            </a:r>
          </a:p>
          <a:p>
            <a:endParaRPr lang="en-GB" dirty="0"/>
          </a:p>
        </p:txBody>
      </p:sp>
    </p:spTree>
    <p:extLst>
      <p:ext uri="{BB962C8B-B14F-4D97-AF65-F5344CB8AC3E}">
        <p14:creationId xmlns:p14="http://schemas.microsoft.com/office/powerpoint/2010/main" val="342548588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However, feedback from</a:t>
            </a:r>
          </a:p>
        </p:txBody>
      </p:sp>
      <p:sp>
        <p:nvSpPr>
          <p:cNvPr id="3" name="Content Placeholder 2"/>
          <p:cNvSpPr>
            <a:spLocks noGrp="1"/>
          </p:cNvSpPr>
          <p:nvPr>
            <p:ph idx="1"/>
          </p:nvPr>
        </p:nvSpPr>
        <p:spPr/>
        <p:txBody>
          <a:bodyPr>
            <a:normAutofit fontScale="92500" lnSpcReduction="10000"/>
          </a:bodyPr>
          <a:lstStyle/>
          <a:p>
            <a:r>
              <a:rPr lang="en-GB" dirty="0"/>
              <a:t>Young people themselves </a:t>
            </a:r>
          </a:p>
          <a:p>
            <a:r>
              <a:rPr lang="en-GB" dirty="0"/>
              <a:t>Students</a:t>
            </a:r>
          </a:p>
          <a:p>
            <a:r>
              <a:rPr lang="en-GB" dirty="0"/>
              <a:t>Practitioners –including youth and community workers, youth justice workers, health workers</a:t>
            </a:r>
          </a:p>
          <a:p>
            <a:r>
              <a:rPr lang="en-GB" dirty="0"/>
              <a:t>Line managers</a:t>
            </a:r>
          </a:p>
          <a:p>
            <a:r>
              <a:rPr lang="en-GB" dirty="0"/>
              <a:t>Graduates</a:t>
            </a:r>
          </a:p>
          <a:p>
            <a:r>
              <a:rPr lang="en-GB" dirty="0"/>
              <a:t>Colleagues</a:t>
            </a:r>
          </a:p>
          <a:p>
            <a:r>
              <a:rPr lang="en-GB" dirty="0"/>
              <a:t>Our own research</a:t>
            </a:r>
          </a:p>
          <a:p>
            <a:endParaRPr lang="en-GB" dirty="0"/>
          </a:p>
          <a:p>
            <a:r>
              <a:rPr lang="en-GB" dirty="0"/>
              <a:t>Mean the creation of a new programme</a:t>
            </a:r>
          </a:p>
          <a:p>
            <a:endParaRPr lang="en-GB" dirty="0"/>
          </a:p>
        </p:txBody>
      </p:sp>
    </p:spTree>
    <p:extLst>
      <p:ext uri="{BB962C8B-B14F-4D97-AF65-F5344CB8AC3E}">
        <p14:creationId xmlns:p14="http://schemas.microsoft.com/office/powerpoint/2010/main" val="121878475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MA Children and Young People </a:t>
            </a:r>
          </a:p>
        </p:txBody>
      </p:sp>
      <p:sp>
        <p:nvSpPr>
          <p:cNvPr id="3" name="Content Placeholder 2"/>
          <p:cNvSpPr>
            <a:spLocks noGrp="1"/>
          </p:cNvSpPr>
          <p:nvPr>
            <p:ph idx="1"/>
          </p:nvPr>
        </p:nvSpPr>
        <p:spPr/>
        <p:txBody>
          <a:bodyPr/>
          <a:lstStyle/>
          <a:p>
            <a:r>
              <a:rPr lang="en-GB" dirty="0"/>
              <a:t>One year Health and Well-being Pathway</a:t>
            </a:r>
          </a:p>
          <a:p>
            <a:endParaRPr lang="en-GB" dirty="0"/>
          </a:p>
          <a:p>
            <a:pPr lvl="1"/>
            <a:r>
              <a:rPr lang="en-GB" dirty="0">
                <a:latin typeface="Arial" panose="020B0604020202020204" pitchFamily="34" charset="0"/>
              </a:rPr>
              <a:t>The Philosophy and Practice of Social Research</a:t>
            </a:r>
          </a:p>
          <a:p>
            <a:pPr lvl="1"/>
            <a:r>
              <a:rPr lang="en-GB" dirty="0">
                <a:latin typeface="Arial" panose="020B0604020202020204" pitchFamily="34" charset="0"/>
              </a:rPr>
              <a:t>Contemporary Discourses in Professional Practice</a:t>
            </a:r>
          </a:p>
          <a:p>
            <a:pPr lvl="1"/>
            <a:r>
              <a:rPr lang="en-GB" dirty="0">
                <a:latin typeface="Arial" panose="020B0604020202020204" pitchFamily="34" charset="0"/>
              </a:rPr>
              <a:t>Children and Young People in Focus </a:t>
            </a:r>
          </a:p>
          <a:p>
            <a:pPr lvl="1"/>
            <a:r>
              <a:rPr lang="en-GB" dirty="0">
                <a:latin typeface="Arial" panose="020B0604020202020204" pitchFamily="34" charset="0"/>
              </a:rPr>
              <a:t>Education for Health and Well-being</a:t>
            </a:r>
          </a:p>
          <a:p>
            <a:pPr lvl="1"/>
            <a:r>
              <a:rPr lang="en-GB" dirty="0">
                <a:latin typeface="Arial" panose="020B0604020202020204" pitchFamily="34" charset="0"/>
              </a:rPr>
              <a:t>Dissertation</a:t>
            </a:r>
            <a:endParaRPr lang="en-GB" dirty="0"/>
          </a:p>
          <a:p>
            <a:pPr lvl="1"/>
            <a:endParaRPr lang="en-GB" dirty="0"/>
          </a:p>
        </p:txBody>
      </p:sp>
      <p:sp>
        <p:nvSpPr>
          <p:cNvPr id="5" name="Rectangle 4"/>
          <p:cNvSpPr/>
          <p:nvPr/>
        </p:nvSpPr>
        <p:spPr>
          <a:xfrm>
            <a:off x="1493207" y="2655372"/>
            <a:ext cx="248786" cy="369332"/>
          </a:xfrm>
          <a:prstGeom prst="rect">
            <a:avLst/>
          </a:prstGeom>
        </p:spPr>
        <p:txBody>
          <a:bodyPr wrap="none">
            <a:spAutoFit/>
          </a:bodyPr>
          <a:lstStyle/>
          <a:p>
            <a:pPr fontAlgn="base"/>
            <a:r>
              <a:rPr lang="en-GB" dirty="0">
                <a:latin typeface="Arial" panose="020B0604020202020204" pitchFamily="34" charset="0"/>
              </a:rPr>
              <a:t> </a:t>
            </a:r>
            <a:endParaRPr lang="en-GB" dirty="0"/>
          </a:p>
        </p:txBody>
      </p:sp>
      <p:sp>
        <p:nvSpPr>
          <p:cNvPr id="6" name="Rectangle 5"/>
          <p:cNvSpPr/>
          <p:nvPr/>
        </p:nvSpPr>
        <p:spPr>
          <a:xfrm>
            <a:off x="1223928" y="3098284"/>
            <a:ext cx="248786" cy="369332"/>
          </a:xfrm>
          <a:prstGeom prst="rect">
            <a:avLst/>
          </a:prstGeom>
        </p:spPr>
        <p:txBody>
          <a:bodyPr wrap="none">
            <a:spAutoFit/>
          </a:bodyPr>
          <a:lstStyle/>
          <a:p>
            <a:pPr fontAlgn="base"/>
            <a:r>
              <a:rPr lang="en-GB" dirty="0">
                <a:latin typeface="Arial" panose="020B0604020202020204" pitchFamily="34" charset="0"/>
              </a:rPr>
              <a:t> </a:t>
            </a:r>
            <a:endParaRPr lang="en-GB" dirty="0"/>
          </a:p>
        </p:txBody>
      </p:sp>
      <p:sp>
        <p:nvSpPr>
          <p:cNvPr id="9" name="Rectangle 8"/>
          <p:cNvSpPr/>
          <p:nvPr/>
        </p:nvSpPr>
        <p:spPr>
          <a:xfrm>
            <a:off x="1882306" y="5258872"/>
            <a:ext cx="248786" cy="369332"/>
          </a:xfrm>
          <a:prstGeom prst="rect">
            <a:avLst/>
          </a:prstGeom>
        </p:spPr>
        <p:txBody>
          <a:bodyPr wrap="none">
            <a:spAutoFit/>
          </a:bodyPr>
          <a:lstStyle/>
          <a:p>
            <a:pPr fontAlgn="base"/>
            <a:r>
              <a:rPr lang="en-GB" dirty="0">
                <a:latin typeface="Arial" panose="020B0604020202020204" pitchFamily="34" charset="0"/>
              </a:rPr>
              <a:t> </a:t>
            </a:r>
            <a:endParaRPr lang="en-GB" dirty="0"/>
          </a:p>
        </p:txBody>
      </p:sp>
    </p:spTree>
    <p:extLst>
      <p:ext uri="{BB962C8B-B14F-4D97-AF65-F5344CB8AC3E}">
        <p14:creationId xmlns:p14="http://schemas.microsoft.com/office/powerpoint/2010/main" val="311211841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a:t>Neoliberal Policy Agenda</a:t>
            </a:r>
          </a:p>
        </p:txBody>
      </p:sp>
      <p:sp>
        <p:nvSpPr>
          <p:cNvPr id="5" name="Content Placeholder 4"/>
          <p:cNvSpPr>
            <a:spLocks noGrp="1"/>
          </p:cNvSpPr>
          <p:nvPr>
            <p:ph sz="half" idx="1"/>
          </p:nvPr>
        </p:nvSpPr>
        <p:spPr>
          <a:xfrm>
            <a:off x="942110" y="1825624"/>
            <a:ext cx="4918364" cy="4575175"/>
          </a:xfrm>
        </p:spPr>
        <p:txBody>
          <a:bodyPr/>
          <a:lstStyle/>
          <a:p>
            <a:pPr marL="0" indent="0">
              <a:buNone/>
            </a:pPr>
            <a:r>
              <a:rPr lang="en-GB" dirty="0"/>
              <a:t>There is no such thing as society.  There are individual men and women, and there are families, and no Government can do anything except through the people, and people must look to themselves.  It is our duty to look after ourselves and then to look after our neighbour (Thatcher, 1987)</a:t>
            </a:r>
          </a:p>
          <a:p>
            <a:pPr marL="0" indent="0">
              <a:buNone/>
            </a:pPr>
            <a:endParaRPr lang="en-GB" dirty="0"/>
          </a:p>
        </p:txBody>
      </p:sp>
      <p:pic>
        <p:nvPicPr>
          <p:cNvPr id="8" name="Content Placeholder 7"/>
          <p:cNvPicPr>
            <a:picLocks noGrp="1" noChangeAspect="1"/>
          </p:cNvPicPr>
          <p:nvPr>
            <p:ph sz="half" idx="2"/>
          </p:nvPr>
        </p:nvPicPr>
        <p:blipFill>
          <a:blip r:embed="rId2"/>
          <a:stretch>
            <a:fillRect/>
          </a:stretch>
        </p:blipFill>
        <p:spPr>
          <a:xfrm>
            <a:off x="7130665" y="889750"/>
            <a:ext cx="3966826" cy="5287213"/>
          </a:xfrm>
          <a:prstGeom prst="rect">
            <a:avLst/>
          </a:prstGeom>
        </p:spPr>
      </p:pic>
    </p:spTree>
    <p:extLst>
      <p:ext uri="{BB962C8B-B14F-4D97-AF65-F5344CB8AC3E}">
        <p14:creationId xmlns:p14="http://schemas.microsoft.com/office/powerpoint/2010/main" val="336999174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Who is asking questions? Where does the power lie?</a:t>
            </a:r>
          </a:p>
        </p:txBody>
      </p:sp>
      <p:sp>
        <p:nvSpPr>
          <p:cNvPr id="3" name="Content Placeholder 2"/>
          <p:cNvSpPr>
            <a:spLocks noGrp="1"/>
          </p:cNvSpPr>
          <p:nvPr>
            <p:ph sz="half" idx="1"/>
          </p:nvPr>
        </p:nvSpPr>
        <p:spPr/>
        <p:txBody>
          <a:bodyPr>
            <a:normAutofit/>
          </a:bodyPr>
          <a:lstStyle/>
          <a:p>
            <a:pPr marL="0" indent="0">
              <a:buNone/>
            </a:pPr>
            <a:r>
              <a:rPr lang="en-GB" dirty="0"/>
              <a:t>Something is happening in society, on our watch, which is impacting on the lives of many young people and, that all this despite apparent material progress ‘real GDP in the UK has typically increased every year.. the UK economy experienced sixteen consecutive years of growth before output fell in 2008’ (Office for National Statistics, 2015).</a:t>
            </a:r>
          </a:p>
          <a:p>
            <a:pPr marL="0" indent="0">
              <a:buNone/>
            </a:pPr>
            <a:endParaRPr lang="en-GB" dirty="0"/>
          </a:p>
        </p:txBody>
      </p:sp>
      <p:graphicFrame>
        <p:nvGraphicFramePr>
          <p:cNvPr id="30" name="Content Placeholder 29"/>
          <p:cNvGraphicFramePr>
            <a:graphicFrameLocks noGrp="1"/>
          </p:cNvGraphicFramePr>
          <p:nvPr>
            <p:ph sz="half" idx="2"/>
          </p:nvPr>
        </p:nvGraphicFramePr>
        <p:xfrm>
          <a:off x="6213475" y="789709"/>
          <a:ext cx="5694507" cy="575714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31" name="TextBox 30"/>
          <p:cNvSpPr txBox="1"/>
          <p:nvPr/>
        </p:nvSpPr>
        <p:spPr>
          <a:xfrm>
            <a:off x="6380018" y="5860473"/>
            <a:ext cx="4973782" cy="877163"/>
          </a:xfrm>
          <a:prstGeom prst="rect">
            <a:avLst/>
          </a:prstGeom>
          <a:noFill/>
        </p:spPr>
        <p:txBody>
          <a:bodyPr wrap="square" rtlCol="0">
            <a:spAutoFit/>
          </a:bodyPr>
          <a:lstStyle/>
          <a:p>
            <a:r>
              <a:rPr lang="en-GB" sz="1100" dirty="0"/>
              <a:t>Adapted from: Stanton-Salazar, R.D. A Social Capital Framework for the Study of Institutional Agents and Their Role in the Empowerment of Low-Status Students and Youth. </a:t>
            </a:r>
            <a:r>
              <a:rPr lang="en-GB" sz="1100" i="1" dirty="0"/>
              <a:t>Youth &amp; Society</a:t>
            </a:r>
            <a:r>
              <a:rPr lang="en-GB" sz="1100" dirty="0"/>
              <a:t>, 2011,</a:t>
            </a:r>
            <a:r>
              <a:rPr lang="en-GB" sz="1100" i="1" dirty="0"/>
              <a:t> </a:t>
            </a:r>
            <a:r>
              <a:rPr lang="en-GB" sz="1100" dirty="0"/>
              <a:t>43(3) 1066–1109.</a:t>
            </a:r>
          </a:p>
          <a:p>
            <a:endParaRPr lang="en-GB" dirty="0"/>
          </a:p>
        </p:txBody>
      </p:sp>
    </p:spTree>
    <p:extLst>
      <p:ext uri="{BB962C8B-B14F-4D97-AF65-F5344CB8AC3E}">
        <p14:creationId xmlns:p14="http://schemas.microsoft.com/office/powerpoint/2010/main" val="110296444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Some background</a:t>
            </a:r>
          </a:p>
        </p:txBody>
      </p:sp>
      <p:sp>
        <p:nvSpPr>
          <p:cNvPr id="3" name="Content Placeholder 2"/>
          <p:cNvSpPr>
            <a:spLocks noGrp="1"/>
          </p:cNvSpPr>
          <p:nvPr>
            <p:ph idx="1"/>
          </p:nvPr>
        </p:nvSpPr>
        <p:spPr/>
        <p:txBody>
          <a:bodyPr>
            <a:normAutofit/>
          </a:bodyPr>
          <a:lstStyle/>
          <a:p>
            <a:r>
              <a:rPr lang="en-GB" dirty="0"/>
              <a:t>In 2011, there were just under a million children and young people (aged 0-24 years) living in Wales.</a:t>
            </a:r>
          </a:p>
          <a:p>
            <a:r>
              <a:rPr lang="en-GB" dirty="0"/>
              <a:t>Over 1 in 5 (142,600) children and young people aged under 20 live in poverty, ranging from around 1 in 8 in Monmouthshire and Powys to 1 in 4 in the south Wales valleys.</a:t>
            </a:r>
          </a:p>
          <a:p>
            <a:r>
              <a:rPr lang="en-GB" dirty="0"/>
              <a:t>17% of children and young people feel lonely most or all of the time during the summer holidays</a:t>
            </a:r>
          </a:p>
          <a:p>
            <a:r>
              <a:rPr lang="en-GB" dirty="0"/>
              <a:t>10% of young people are bullied on a weekly basis</a:t>
            </a:r>
          </a:p>
          <a:p>
            <a:pPr marL="0" indent="0" algn="r">
              <a:buNone/>
            </a:pPr>
            <a:r>
              <a:rPr lang="en-GB" dirty="0"/>
              <a:t>(ONS, no date)</a:t>
            </a:r>
          </a:p>
        </p:txBody>
      </p:sp>
    </p:spTree>
    <p:extLst>
      <p:ext uri="{BB962C8B-B14F-4D97-AF65-F5344CB8AC3E}">
        <p14:creationId xmlns:p14="http://schemas.microsoft.com/office/powerpoint/2010/main" val="126028774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What makes young people feel unhappy? </a:t>
            </a:r>
          </a:p>
        </p:txBody>
      </p:sp>
      <p:sp>
        <p:nvSpPr>
          <p:cNvPr id="3" name="Content Placeholder 2"/>
          <p:cNvSpPr>
            <a:spLocks noGrp="1"/>
          </p:cNvSpPr>
          <p:nvPr>
            <p:ph sz="half" idx="1"/>
          </p:nvPr>
        </p:nvSpPr>
        <p:spPr>
          <a:xfrm>
            <a:off x="838200" y="1825625"/>
            <a:ext cx="4045527" cy="4351338"/>
          </a:xfrm>
        </p:spPr>
        <p:txBody>
          <a:bodyPr>
            <a:normAutofit/>
          </a:bodyPr>
          <a:lstStyle/>
          <a:p>
            <a:pPr marL="0" indent="0">
              <a:buNone/>
            </a:pPr>
            <a:r>
              <a:rPr lang="en-GB" sz="3200" dirty="0"/>
              <a:t>More than half of young people in the UK (54%) said money worries were among their top three causes of anxiety.  Next stressors were school, and health.</a:t>
            </a:r>
          </a:p>
          <a:p>
            <a:pPr marL="0" indent="0" algn="r">
              <a:buNone/>
            </a:pPr>
            <a:r>
              <a:rPr lang="en-GB" dirty="0"/>
              <a:t>(</a:t>
            </a:r>
            <a:r>
              <a:rPr lang="en-GB" dirty="0" err="1"/>
              <a:t>Varkey</a:t>
            </a:r>
            <a:r>
              <a:rPr lang="en-GB" dirty="0"/>
              <a:t> Foundation, 2017)</a:t>
            </a:r>
          </a:p>
        </p:txBody>
      </p:sp>
      <p:graphicFrame>
        <p:nvGraphicFramePr>
          <p:cNvPr id="9" name="Content Placeholder 8"/>
          <p:cNvGraphicFramePr>
            <a:graphicFrameLocks noGrp="1"/>
          </p:cNvGraphicFramePr>
          <p:nvPr>
            <p:ph sz="half" idx="2"/>
          </p:nvPr>
        </p:nvGraphicFramePr>
        <p:xfrm>
          <a:off x="5278582" y="1825625"/>
          <a:ext cx="6075218" cy="4351338"/>
        </p:xfrm>
        <a:graphic>
          <a:graphicData uri="http://schemas.openxmlformats.org/drawingml/2006/chart">
            <c:chart xmlns:c="http://schemas.openxmlformats.org/drawingml/2006/chart" xmlns:r="http://schemas.openxmlformats.org/officeDocument/2006/relationships" r:id="rId2"/>
          </a:graphicData>
        </a:graphic>
      </p:graphicFrame>
    </p:spTree>
    <p:extLst>
      <p:ext uri="{BB962C8B-B14F-4D97-AF65-F5344CB8AC3E}">
        <p14:creationId xmlns:p14="http://schemas.microsoft.com/office/powerpoint/2010/main" val="191327012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What is the problem?  </a:t>
            </a:r>
          </a:p>
        </p:txBody>
      </p:sp>
      <p:sp>
        <p:nvSpPr>
          <p:cNvPr id="3" name="Content Placeholder 2"/>
          <p:cNvSpPr>
            <a:spLocks noGrp="1"/>
          </p:cNvSpPr>
          <p:nvPr>
            <p:ph sz="half" idx="1"/>
          </p:nvPr>
        </p:nvSpPr>
        <p:spPr/>
        <p:txBody>
          <a:bodyPr>
            <a:normAutofit lnSpcReduction="10000"/>
          </a:bodyPr>
          <a:lstStyle/>
          <a:p>
            <a:r>
              <a:rPr lang="en-GB" dirty="0"/>
              <a:t>If poverty is the ‘lack of material resources, especially income, necessary to participate in British society’, social exclusion ‘refers to the dynamic process of being shut out, fully or partially, from any of the social, economic, political and cultural systems which determine the social integration of a person in society’ (Walker and Walker, 1997)</a:t>
            </a:r>
          </a:p>
        </p:txBody>
      </p:sp>
      <p:pic>
        <p:nvPicPr>
          <p:cNvPr id="5" name="Content Placeholder 4"/>
          <p:cNvPicPr>
            <a:picLocks noGrp="1" noChangeAspect="1"/>
          </p:cNvPicPr>
          <p:nvPr>
            <p:ph sz="half" idx="2"/>
          </p:nvPr>
        </p:nvPicPr>
        <p:blipFill>
          <a:blip r:embed="rId2"/>
          <a:stretch>
            <a:fillRect/>
          </a:stretch>
        </p:blipFill>
        <p:spPr>
          <a:xfrm>
            <a:off x="6203497" y="2090057"/>
            <a:ext cx="5389200" cy="2694600"/>
          </a:xfrm>
          <a:prstGeom prst="rect">
            <a:avLst/>
          </a:prstGeom>
        </p:spPr>
      </p:pic>
    </p:spTree>
    <p:extLst>
      <p:ext uri="{BB962C8B-B14F-4D97-AF65-F5344CB8AC3E}">
        <p14:creationId xmlns:p14="http://schemas.microsoft.com/office/powerpoint/2010/main" val="206612863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Where did the interest come from?</a:t>
            </a:r>
          </a:p>
        </p:txBody>
      </p:sp>
      <p:sp>
        <p:nvSpPr>
          <p:cNvPr id="3" name="Content Placeholder 2"/>
          <p:cNvSpPr>
            <a:spLocks noGrp="1"/>
          </p:cNvSpPr>
          <p:nvPr>
            <p:ph idx="1"/>
          </p:nvPr>
        </p:nvSpPr>
        <p:spPr/>
        <p:txBody>
          <a:bodyPr>
            <a:normAutofit lnSpcReduction="10000"/>
          </a:bodyPr>
          <a:lstStyle/>
          <a:p>
            <a:r>
              <a:rPr lang="en-GB" dirty="0"/>
              <a:t>The 1989 United Nations Convention on the Rights of the Child highlighted the importance of the concept of child well-being, repeating the vision of promoting social progress and better standards of life in larger freedom.. ‘considering that the child should be fully prepared to live an individual life in society’ (United Nations, 1989). </a:t>
            </a:r>
          </a:p>
          <a:p>
            <a:pPr marL="0" indent="0">
              <a:buNone/>
            </a:pPr>
            <a:endParaRPr lang="en-GB" dirty="0"/>
          </a:p>
          <a:p>
            <a:r>
              <a:rPr lang="en-GB" dirty="0"/>
              <a:t>In 2007 UNICEF concluded that the United Kingdom was bottom of a group of 16 </a:t>
            </a:r>
            <a:r>
              <a:rPr lang="en-GB" i="1" dirty="0"/>
              <a:t>more developed </a:t>
            </a:r>
            <a:r>
              <a:rPr lang="en-GB" dirty="0"/>
              <a:t>countries in its levels of child well-being (UNICEF, 2007), later results show that the UK improved to 14</a:t>
            </a:r>
            <a:r>
              <a:rPr lang="en-GB" baseline="30000" dirty="0"/>
              <a:t>th</a:t>
            </a:r>
            <a:r>
              <a:rPr lang="en-GB" dirty="0"/>
              <a:t> in child well-being (UNICEF, 2011).</a:t>
            </a:r>
          </a:p>
        </p:txBody>
      </p:sp>
    </p:spTree>
    <p:extLst>
      <p:ext uri="{BB962C8B-B14F-4D97-AF65-F5344CB8AC3E}">
        <p14:creationId xmlns:p14="http://schemas.microsoft.com/office/powerpoint/2010/main" val="11600156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a:t>Key Purpose of Youth Work</a:t>
            </a:r>
          </a:p>
        </p:txBody>
      </p:sp>
      <p:sp>
        <p:nvSpPr>
          <p:cNvPr id="5" name="Content Placeholder 4"/>
          <p:cNvSpPr>
            <a:spLocks noGrp="1"/>
          </p:cNvSpPr>
          <p:nvPr>
            <p:ph sz="half" idx="1"/>
          </p:nvPr>
        </p:nvSpPr>
        <p:spPr>
          <a:xfrm>
            <a:off x="838199" y="1825624"/>
            <a:ext cx="5992092" cy="4575175"/>
          </a:xfrm>
        </p:spPr>
        <p:txBody>
          <a:bodyPr/>
          <a:lstStyle/>
          <a:p>
            <a:pPr marL="0" indent="0">
              <a:buNone/>
            </a:pPr>
            <a:r>
              <a:rPr lang="en-GB" sz="3200" dirty="0"/>
              <a:t>Enabling young people to develop holistically, working with them to facilitate their personal, social and educational development, to enable them to develop their voice, influence and place in society and to reach their full potential (Learning and Skills Improvement Service, 2012)</a:t>
            </a:r>
          </a:p>
          <a:p>
            <a:pPr marL="0" indent="0">
              <a:buNone/>
            </a:pPr>
            <a:endParaRPr lang="en-GB" dirty="0"/>
          </a:p>
        </p:txBody>
      </p:sp>
      <p:pic>
        <p:nvPicPr>
          <p:cNvPr id="5122" name="Picture 2" descr="Image may contain: one or more people and outdoor"/>
          <p:cNvPicPr>
            <a:picLocks noGrp="1" noChangeAspect="1" noChangeArrowheads="1"/>
          </p:cNvPicPr>
          <p:nvPr>
            <p:ph sz="half" idx="2"/>
          </p:nvPr>
        </p:nvPicPr>
        <p:blipFill>
          <a:blip r:embed="rId2">
            <a:extLst>
              <a:ext uri="{28A0092B-C50C-407E-A947-70E740481C1C}">
                <a14:useLocalDpi xmlns:a14="http://schemas.microsoft.com/office/drawing/2010/main" val="0"/>
              </a:ext>
            </a:extLst>
          </a:blip>
          <a:srcRect/>
          <a:stretch>
            <a:fillRect/>
          </a:stretch>
        </p:blipFill>
        <p:spPr bwMode="auto">
          <a:xfrm>
            <a:off x="7370622" y="329840"/>
            <a:ext cx="3990109" cy="625609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9016120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Research Questions</a:t>
            </a:r>
          </a:p>
        </p:txBody>
      </p:sp>
      <p:sp>
        <p:nvSpPr>
          <p:cNvPr id="3" name="Content Placeholder 2"/>
          <p:cNvSpPr>
            <a:spLocks noGrp="1"/>
          </p:cNvSpPr>
          <p:nvPr>
            <p:ph idx="1"/>
          </p:nvPr>
        </p:nvSpPr>
        <p:spPr/>
        <p:txBody>
          <a:bodyPr>
            <a:normAutofit lnSpcReduction="10000"/>
          </a:bodyPr>
          <a:lstStyle/>
          <a:p>
            <a:pPr lvl="0"/>
            <a:r>
              <a:rPr lang="en-GB" dirty="0"/>
              <a:t>What are the meanings of youth work to young people?</a:t>
            </a:r>
          </a:p>
          <a:p>
            <a:pPr marL="0" lvl="0" indent="0">
              <a:buNone/>
            </a:pPr>
            <a:endParaRPr lang="en-GB" dirty="0"/>
          </a:p>
          <a:p>
            <a:pPr lvl="0"/>
            <a:r>
              <a:rPr lang="en-GB" dirty="0"/>
              <a:t>What are the underlying themes and contexts which account for this view of youth work?</a:t>
            </a:r>
          </a:p>
          <a:p>
            <a:pPr marL="0" lvl="0" indent="0">
              <a:buNone/>
            </a:pPr>
            <a:endParaRPr lang="en-GB" dirty="0"/>
          </a:p>
          <a:p>
            <a:pPr lvl="0"/>
            <a:r>
              <a:rPr lang="en-GB" dirty="0"/>
              <a:t>What are the universal structures that precipitate feelings and thoughts about well-being through youth work?</a:t>
            </a:r>
          </a:p>
          <a:p>
            <a:pPr marL="0" lvl="0" indent="0">
              <a:buNone/>
            </a:pPr>
            <a:endParaRPr lang="en-GB" dirty="0"/>
          </a:p>
          <a:p>
            <a:pPr lvl="0"/>
            <a:r>
              <a:rPr lang="en-GB" dirty="0"/>
              <a:t>What are the invariant structural themes that facilitate a description of well-being as it is experienced by young people?</a:t>
            </a:r>
          </a:p>
          <a:p>
            <a:endParaRPr lang="en-GB" dirty="0"/>
          </a:p>
        </p:txBody>
      </p:sp>
    </p:spTree>
    <p:extLst>
      <p:ext uri="{BB962C8B-B14F-4D97-AF65-F5344CB8AC3E}">
        <p14:creationId xmlns:p14="http://schemas.microsoft.com/office/powerpoint/2010/main" val="12557771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 process of Social and Economic Change</a:t>
            </a:r>
          </a:p>
        </p:txBody>
      </p:sp>
      <p:sp>
        <p:nvSpPr>
          <p:cNvPr id="3" name="Content Placeholder 2"/>
          <p:cNvSpPr>
            <a:spLocks noGrp="1"/>
          </p:cNvSpPr>
          <p:nvPr>
            <p:ph idx="1"/>
          </p:nvPr>
        </p:nvSpPr>
        <p:spPr>
          <a:xfrm>
            <a:off x="838200" y="1690688"/>
            <a:ext cx="10515600" cy="4848657"/>
          </a:xfrm>
        </p:spPr>
        <p:txBody>
          <a:bodyPr>
            <a:normAutofit/>
          </a:bodyPr>
          <a:lstStyle/>
          <a:p>
            <a:r>
              <a:rPr lang="en-GB" dirty="0"/>
              <a:t>Social changes have been consistently maintained through ‘unities of ideology and policies that want to implement a particular model of society and for doing so, these are organised along three dimensions: the economy, politics, and culture’ (Fuchs, 2016, p. 163). </a:t>
            </a:r>
          </a:p>
          <a:p>
            <a:pPr marL="0" indent="0">
              <a:buNone/>
            </a:pPr>
            <a:endParaRPr lang="en-GB" dirty="0"/>
          </a:p>
          <a:p>
            <a:r>
              <a:rPr lang="en-GB" dirty="0"/>
              <a:t>Neoliberal societies move from national government to public-private governance and entrepreneurial citizenship. Those who cannot compete—such as the homeless, the incarcerated, or the formerly incarcerated - are excluded from full citizenship, abandoned (</a:t>
            </a:r>
            <a:r>
              <a:rPr lang="en-GB" dirty="0" err="1"/>
              <a:t>Bockman</a:t>
            </a:r>
            <a:r>
              <a:rPr lang="en-GB" dirty="0"/>
              <a:t>, 2013, p. 15).</a:t>
            </a:r>
          </a:p>
          <a:p>
            <a:endParaRPr lang="en-GB" dirty="0"/>
          </a:p>
        </p:txBody>
      </p:sp>
    </p:spTree>
    <p:extLst>
      <p:ext uri="{BB962C8B-B14F-4D97-AF65-F5344CB8AC3E}">
        <p14:creationId xmlns:p14="http://schemas.microsoft.com/office/powerpoint/2010/main" val="68977125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Perspectives on the Risk Discourse</a:t>
            </a:r>
          </a:p>
        </p:txBody>
      </p:sp>
      <p:sp>
        <p:nvSpPr>
          <p:cNvPr id="3" name="Content Placeholder 2"/>
          <p:cNvSpPr>
            <a:spLocks noGrp="1"/>
          </p:cNvSpPr>
          <p:nvPr>
            <p:ph idx="1"/>
          </p:nvPr>
        </p:nvSpPr>
        <p:spPr>
          <a:xfrm>
            <a:off x="838200" y="1690688"/>
            <a:ext cx="10515600" cy="4486275"/>
          </a:xfrm>
        </p:spPr>
        <p:txBody>
          <a:bodyPr>
            <a:normAutofit/>
          </a:bodyPr>
          <a:lstStyle/>
          <a:p>
            <a:pPr marL="0" indent="0">
              <a:buNone/>
            </a:pPr>
            <a:r>
              <a:rPr lang="en-GB" dirty="0"/>
              <a:t>In recent years the discussion of </a:t>
            </a:r>
            <a:r>
              <a:rPr lang="en-GB" i="1" dirty="0"/>
              <a:t>risk </a:t>
            </a:r>
            <a:r>
              <a:rPr lang="en-GB" dirty="0"/>
              <a:t>– including risk based, risk averse, acceptable risk, risk assessment have become aspects of public discourse.  </a:t>
            </a:r>
          </a:p>
          <a:p>
            <a:pPr marL="0" indent="0">
              <a:buNone/>
            </a:pPr>
            <a:endParaRPr lang="en-GB" dirty="0"/>
          </a:p>
          <a:p>
            <a:pPr marL="0" indent="0">
              <a:buNone/>
            </a:pPr>
            <a:r>
              <a:rPr lang="en-GB" dirty="0"/>
              <a:t>These notions of risk (rather than human need) have increasingly been utilised to legitimise the rationing of the resources of social and welfare programmes.  </a:t>
            </a:r>
          </a:p>
          <a:p>
            <a:pPr marL="0" indent="0">
              <a:buNone/>
            </a:pPr>
            <a:endParaRPr lang="en-GB" dirty="0"/>
          </a:p>
          <a:p>
            <a:pPr marL="0" indent="0">
              <a:buNone/>
            </a:pPr>
            <a:r>
              <a:rPr lang="en-GB" dirty="0"/>
              <a:t>The pursuit of maximum safety and of the elimination of all risk has become pervasive across society.</a:t>
            </a:r>
          </a:p>
          <a:p>
            <a:pPr marL="0" indent="0">
              <a:buNone/>
            </a:pPr>
            <a:endParaRPr lang="en-GB" dirty="0"/>
          </a:p>
          <a:p>
            <a:pPr marL="0" indent="0">
              <a:buNone/>
            </a:pPr>
            <a:endParaRPr lang="en-GB" dirty="0"/>
          </a:p>
        </p:txBody>
      </p:sp>
    </p:spTree>
    <p:extLst>
      <p:ext uri="{BB962C8B-B14F-4D97-AF65-F5344CB8AC3E}">
        <p14:creationId xmlns:p14="http://schemas.microsoft.com/office/powerpoint/2010/main" val="301404100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Resilience Discourse</a:t>
            </a:r>
          </a:p>
        </p:txBody>
      </p:sp>
      <p:sp>
        <p:nvSpPr>
          <p:cNvPr id="3" name="Content Placeholder 2"/>
          <p:cNvSpPr>
            <a:spLocks noGrp="1"/>
          </p:cNvSpPr>
          <p:nvPr>
            <p:ph idx="1"/>
          </p:nvPr>
        </p:nvSpPr>
        <p:spPr/>
        <p:txBody>
          <a:bodyPr/>
          <a:lstStyle/>
          <a:p>
            <a:r>
              <a:rPr lang="en-GB" dirty="0"/>
              <a:t>‘when individuals have the psychological, social and physical resources they need to meet a particular psychological, social and/or physical challenge. When individuals have more challenges than resources, the see-saw dips, along with their wellbeing, and vice-versa’ (Dodge, Daly, </a:t>
            </a:r>
            <a:r>
              <a:rPr lang="en-GB" dirty="0" err="1"/>
              <a:t>Huyton</a:t>
            </a:r>
            <a:r>
              <a:rPr lang="en-GB" dirty="0"/>
              <a:t> and Sanders, 2012, p. 230)</a:t>
            </a:r>
          </a:p>
          <a:p>
            <a:endParaRPr lang="en-GB" dirty="0"/>
          </a:p>
          <a:p>
            <a:r>
              <a:rPr lang="en-GB" dirty="0"/>
              <a:t>As a result of Austerity - psychological, social and physical resources are increasingly rationed for marginalised groups, including children and young people.  Therefore this limits the capacity of communities to bolster against adversity. </a:t>
            </a:r>
          </a:p>
          <a:p>
            <a:endParaRPr lang="en-GB" dirty="0"/>
          </a:p>
        </p:txBody>
      </p:sp>
    </p:spTree>
    <p:extLst>
      <p:ext uri="{BB962C8B-B14F-4D97-AF65-F5344CB8AC3E}">
        <p14:creationId xmlns:p14="http://schemas.microsoft.com/office/powerpoint/2010/main" val="270551555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Components of Subjective Well-being</a:t>
            </a:r>
          </a:p>
        </p:txBody>
      </p:sp>
      <p:sp>
        <p:nvSpPr>
          <p:cNvPr id="3" name="Content Placeholder 2"/>
          <p:cNvSpPr>
            <a:spLocks noGrp="1"/>
          </p:cNvSpPr>
          <p:nvPr>
            <p:ph sz="half" idx="1"/>
          </p:nvPr>
        </p:nvSpPr>
        <p:spPr/>
        <p:txBody>
          <a:bodyPr/>
          <a:lstStyle/>
          <a:p>
            <a:pPr marL="0" indent="0">
              <a:buNone/>
            </a:pPr>
            <a:r>
              <a:rPr lang="en-GB" dirty="0"/>
              <a:t>The model adopted in the study takes into account three aspects of subjective well-being, these are:</a:t>
            </a:r>
          </a:p>
          <a:p>
            <a:pPr marL="0" indent="0">
              <a:buNone/>
            </a:pPr>
            <a:endParaRPr lang="en-GB" dirty="0"/>
          </a:p>
          <a:p>
            <a:pPr lvl="0"/>
            <a:r>
              <a:rPr lang="en-GB" dirty="0"/>
              <a:t>Life satisfaction</a:t>
            </a:r>
          </a:p>
          <a:p>
            <a:pPr lvl="0"/>
            <a:r>
              <a:rPr lang="en-GB" dirty="0"/>
              <a:t>Life meaning</a:t>
            </a:r>
          </a:p>
          <a:p>
            <a:pPr lvl="0"/>
            <a:r>
              <a:rPr lang="en-GB" dirty="0"/>
              <a:t>Happiness </a:t>
            </a:r>
          </a:p>
          <a:p>
            <a:pPr marL="0" lvl="0" indent="0" algn="r">
              <a:buNone/>
            </a:pPr>
            <a:r>
              <a:rPr lang="en-GB" dirty="0"/>
              <a:t>(OECD, 2013)</a:t>
            </a:r>
          </a:p>
          <a:p>
            <a:endParaRPr lang="en-GB" dirty="0"/>
          </a:p>
        </p:txBody>
      </p:sp>
      <p:pic>
        <p:nvPicPr>
          <p:cNvPr id="2050" name="Picture 2" descr="Image result for HAPPY CHILDREN"/>
          <p:cNvPicPr>
            <a:picLocks noGrp="1" noChangeAspect="1" noChangeArrowheads="1"/>
          </p:cNvPicPr>
          <p:nvPr>
            <p:ph sz="half" idx="2"/>
          </p:nvPr>
        </p:nvPicPr>
        <p:blipFill>
          <a:blip r:embed="rId2">
            <a:extLst>
              <a:ext uri="{28A0092B-C50C-407E-A947-70E740481C1C}">
                <a14:useLocalDpi xmlns:a14="http://schemas.microsoft.com/office/drawing/2010/main" val="0"/>
              </a:ext>
            </a:extLst>
          </a:blip>
          <a:srcRect/>
          <a:stretch>
            <a:fillRect/>
          </a:stretch>
        </p:blipFill>
        <p:spPr bwMode="auto">
          <a:xfrm>
            <a:off x="6019800" y="1825625"/>
            <a:ext cx="5466452" cy="395489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04634334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800" dirty="0"/>
              <a:t>UK Public Investment in Children and Young People</a:t>
            </a:r>
          </a:p>
        </p:txBody>
      </p:sp>
      <p:sp>
        <p:nvSpPr>
          <p:cNvPr id="3" name="Content Placeholder 2"/>
          <p:cNvSpPr>
            <a:spLocks noGrp="1"/>
          </p:cNvSpPr>
          <p:nvPr>
            <p:ph idx="1"/>
          </p:nvPr>
        </p:nvSpPr>
        <p:spPr>
          <a:xfrm>
            <a:off x="838200" y="2050213"/>
            <a:ext cx="10515600" cy="4351338"/>
          </a:xfrm>
        </p:spPr>
        <p:txBody>
          <a:bodyPr>
            <a:normAutofit lnSpcReduction="10000"/>
          </a:bodyPr>
          <a:lstStyle/>
          <a:p>
            <a:r>
              <a:rPr lang="en-GB" dirty="0"/>
              <a:t>OECD Doing better for families study found that: </a:t>
            </a:r>
          </a:p>
          <a:p>
            <a:endParaRPr lang="en-GB" dirty="0"/>
          </a:p>
          <a:p>
            <a:r>
              <a:rPr lang="en-GB" dirty="0"/>
              <a:t>The UK spends more on each child than most other OECD countries, more than £138,000 from birth up to the age of 18, compared to an OECD average of £95,000 (OECD, 2011).</a:t>
            </a:r>
          </a:p>
          <a:p>
            <a:pPr marL="0" indent="0">
              <a:buNone/>
            </a:pPr>
            <a:endParaRPr lang="en-GB" dirty="0"/>
          </a:p>
          <a:p>
            <a:r>
              <a:rPr lang="en-GB" dirty="0"/>
              <a:t>The spending though is skewed, in terms of ranking, the UK is 4</a:t>
            </a:r>
            <a:r>
              <a:rPr lang="en-GB" baseline="30000" dirty="0"/>
              <a:t>th</a:t>
            </a:r>
            <a:r>
              <a:rPr lang="en-GB" dirty="0"/>
              <a:t> on public spending in relation to 0-5 year olds, 7</a:t>
            </a:r>
            <a:r>
              <a:rPr lang="en-GB" baseline="30000" dirty="0"/>
              <a:t>th</a:t>
            </a:r>
            <a:r>
              <a:rPr lang="en-GB" dirty="0"/>
              <a:t> in spending on 6-11 year olds and slips to 10</a:t>
            </a:r>
            <a:r>
              <a:rPr lang="en-GB" baseline="30000" dirty="0"/>
              <a:t>th</a:t>
            </a:r>
            <a:r>
              <a:rPr lang="en-GB" dirty="0"/>
              <a:t> position for spending on 12-17 year olds (OECD, 2011).</a:t>
            </a:r>
          </a:p>
        </p:txBody>
      </p:sp>
    </p:spTree>
    <p:extLst>
      <p:ext uri="{BB962C8B-B14F-4D97-AF65-F5344CB8AC3E}">
        <p14:creationId xmlns:p14="http://schemas.microsoft.com/office/powerpoint/2010/main" val="281302361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What to investigate?</a:t>
            </a:r>
          </a:p>
        </p:txBody>
      </p:sp>
      <p:sp>
        <p:nvSpPr>
          <p:cNvPr id="3" name="Content Placeholder 2"/>
          <p:cNvSpPr>
            <a:spLocks noGrp="1"/>
          </p:cNvSpPr>
          <p:nvPr>
            <p:ph idx="1"/>
          </p:nvPr>
        </p:nvSpPr>
        <p:spPr>
          <a:xfrm>
            <a:off x="838200" y="1413164"/>
            <a:ext cx="10515600" cy="4763799"/>
          </a:xfrm>
        </p:spPr>
        <p:txBody>
          <a:bodyPr>
            <a:normAutofit fontScale="92500" lnSpcReduction="10000"/>
          </a:bodyPr>
          <a:lstStyle/>
          <a:p>
            <a:r>
              <a:rPr lang="en-GB" sz="2600" dirty="0"/>
              <a:t>Coming from a youth work background with its focus on informal and non-formal learning I became increasingly interested in exploring how our society values childhood for its own sake and was preparing young people, not merely to be economic contributors but as good people with the capacity to flourish and lead a good life.</a:t>
            </a:r>
          </a:p>
          <a:p>
            <a:pPr marL="0" indent="0">
              <a:buNone/>
            </a:pPr>
            <a:endParaRPr lang="en-GB" dirty="0"/>
          </a:p>
          <a:p>
            <a:r>
              <a:rPr lang="en-GB" dirty="0"/>
              <a:t>In relation to young people: </a:t>
            </a:r>
          </a:p>
          <a:p>
            <a:pPr marL="0" indent="0">
              <a:buNone/>
            </a:pPr>
            <a:endParaRPr lang="en-GB" dirty="0"/>
          </a:p>
          <a:p>
            <a:pPr lvl="1" algn="just"/>
            <a:r>
              <a:rPr lang="en-GB" sz="2600" dirty="0"/>
              <a:t>The whole of the social complex of which they're part makes them the persons they are. And that is true whether we like it or not, whether we notice it or not. When a culture ignores or </a:t>
            </a:r>
            <a:r>
              <a:rPr lang="en-GB" sz="2600" dirty="0" err="1"/>
              <a:t>sidelines</a:t>
            </a:r>
            <a:r>
              <a:rPr lang="en-GB" sz="2600" dirty="0"/>
              <a:t> the question of what it actually wants to produce, what kind of human beings it actually wants to nurture, when it assumes indifference, it still educates (Williams, 2005, p. 1).  </a:t>
            </a:r>
          </a:p>
        </p:txBody>
      </p:sp>
    </p:spTree>
    <p:extLst>
      <p:ext uri="{BB962C8B-B14F-4D97-AF65-F5344CB8AC3E}">
        <p14:creationId xmlns:p14="http://schemas.microsoft.com/office/powerpoint/2010/main" val="22174171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Paradox	</a:t>
            </a:r>
          </a:p>
        </p:txBody>
      </p:sp>
      <p:sp>
        <p:nvSpPr>
          <p:cNvPr id="3" name="Content Placeholder 2"/>
          <p:cNvSpPr>
            <a:spLocks noGrp="1"/>
          </p:cNvSpPr>
          <p:nvPr>
            <p:ph idx="1"/>
          </p:nvPr>
        </p:nvSpPr>
        <p:spPr>
          <a:xfrm>
            <a:off x="838200" y="1473200"/>
            <a:ext cx="10515600" cy="4978400"/>
          </a:xfrm>
        </p:spPr>
        <p:txBody>
          <a:bodyPr>
            <a:normAutofit fontScale="92500" lnSpcReduction="20000"/>
          </a:bodyPr>
          <a:lstStyle/>
          <a:p>
            <a:pPr marL="0" indent="0">
              <a:buNone/>
            </a:pPr>
            <a:r>
              <a:rPr lang="en-GB" dirty="0"/>
              <a:t>So what I became interested in was the notion that with a focus on measurability, as a nation we now know what we spend on our children and young people.  </a:t>
            </a:r>
          </a:p>
          <a:p>
            <a:pPr marL="0" indent="0">
              <a:buNone/>
            </a:pPr>
            <a:endParaRPr lang="en-GB" dirty="0"/>
          </a:p>
          <a:p>
            <a:pPr marL="0" indent="0">
              <a:buNone/>
            </a:pPr>
            <a:r>
              <a:rPr lang="en-GB" dirty="0"/>
              <a:t>We increasingly </a:t>
            </a:r>
            <a:r>
              <a:rPr lang="en-GB" i="1" dirty="0"/>
              <a:t>know</a:t>
            </a:r>
            <a:r>
              <a:rPr lang="en-GB" dirty="0"/>
              <a:t> what impact this is having on our children and young people.</a:t>
            </a:r>
          </a:p>
          <a:p>
            <a:pPr marL="0" indent="0">
              <a:buNone/>
            </a:pPr>
            <a:endParaRPr lang="en-GB" dirty="0"/>
          </a:p>
          <a:p>
            <a:pPr marL="0" indent="0">
              <a:buNone/>
            </a:pPr>
            <a:r>
              <a:rPr lang="en-GB" dirty="0"/>
              <a:t>There is a gap between our </a:t>
            </a:r>
            <a:r>
              <a:rPr lang="en-GB" i="1" dirty="0"/>
              <a:t>investment </a:t>
            </a:r>
            <a:r>
              <a:rPr lang="en-GB" dirty="0"/>
              <a:t>in children and young people and the return on that investment (PISA, ONS, Young Minds). </a:t>
            </a:r>
          </a:p>
          <a:p>
            <a:pPr marL="0" indent="0">
              <a:buNone/>
            </a:pPr>
            <a:endParaRPr lang="en-GB" dirty="0"/>
          </a:p>
          <a:p>
            <a:pPr marL="0" indent="0">
              <a:buNone/>
            </a:pPr>
            <a:r>
              <a:rPr lang="en-GB" dirty="0"/>
              <a:t>In relation to both the well-being of our children and young people and also their educational attainment, evidence </a:t>
            </a:r>
            <a:r>
              <a:rPr lang="en-GB" dirty="0">
                <a:effectLst/>
              </a:rPr>
              <a:t>shows how Wales' PISA scores have failed to improve in Maths and Reading for 10 years, while falling back significantly in Science </a:t>
            </a:r>
            <a:r>
              <a:rPr lang="en-GB" dirty="0"/>
              <a:t>(OECD, 2011; OECD, 2016). </a:t>
            </a:r>
          </a:p>
        </p:txBody>
      </p:sp>
    </p:spTree>
    <p:extLst>
      <p:ext uri="{BB962C8B-B14F-4D97-AF65-F5344CB8AC3E}">
        <p14:creationId xmlns:p14="http://schemas.microsoft.com/office/powerpoint/2010/main" val="139212799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2"/>
          <p:cNvSpPr>
            <a:spLocks noGrp="1" noChangeArrowheads="1"/>
          </p:cNvSpPr>
          <p:nvPr>
            <p:ph type="title"/>
          </p:nvPr>
        </p:nvSpPr>
        <p:spPr/>
        <p:txBody>
          <a:bodyPr/>
          <a:lstStyle/>
          <a:p>
            <a:pPr eaLnBrk="1" hangingPunct="1"/>
            <a:r>
              <a:rPr lang="en-GB" altLang="en-US"/>
              <a:t>An approach to prioritising Risks</a:t>
            </a:r>
          </a:p>
        </p:txBody>
      </p:sp>
      <p:sp>
        <p:nvSpPr>
          <p:cNvPr id="18435" name="Rectangle 3"/>
          <p:cNvSpPr>
            <a:spLocks noGrp="1" noChangeArrowheads="1"/>
          </p:cNvSpPr>
          <p:nvPr>
            <p:ph type="body" sz="half" idx="2"/>
          </p:nvPr>
        </p:nvSpPr>
        <p:spPr>
          <a:xfrm>
            <a:off x="7464425" y="1484314"/>
            <a:ext cx="2736850" cy="4924425"/>
          </a:xfrm>
        </p:spPr>
        <p:txBody>
          <a:bodyPr/>
          <a:lstStyle/>
          <a:p>
            <a:pPr eaLnBrk="1" hangingPunct="1">
              <a:lnSpc>
                <a:spcPct val="80000"/>
              </a:lnSpc>
              <a:buFontTx/>
              <a:buNone/>
            </a:pPr>
            <a:r>
              <a:rPr lang="en-GB" altLang="en-US" sz="2200"/>
              <a:t>Key</a:t>
            </a:r>
          </a:p>
          <a:p>
            <a:pPr eaLnBrk="1" hangingPunct="1">
              <a:lnSpc>
                <a:spcPct val="80000"/>
              </a:lnSpc>
              <a:buFontTx/>
              <a:buNone/>
            </a:pPr>
            <a:endParaRPr lang="en-GB" altLang="en-US" sz="2200"/>
          </a:p>
          <a:p>
            <a:pPr eaLnBrk="1" hangingPunct="1">
              <a:lnSpc>
                <a:spcPct val="80000"/>
              </a:lnSpc>
              <a:buFontTx/>
              <a:buNone/>
            </a:pPr>
            <a:r>
              <a:rPr lang="en-GB" altLang="en-US" sz="2200"/>
              <a:t>A: Immediate action needed</a:t>
            </a:r>
          </a:p>
          <a:p>
            <a:pPr eaLnBrk="1" hangingPunct="1">
              <a:lnSpc>
                <a:spcPct val="80000"/>
              </a:lnSpc>
              <a:buFontTx/>
              <a:buNone/>
            </a:pPr>
            <a:endParaRPr lang="en-GB" altLang="en-US" sz="2200"/>
          </a:p>
          <a:p>
            <a:pPr eaLnBrk="1" hangingPunct="1">
              <a:lnSpc>
                <a:spcPct val="80000"/>
              </a:lnSpc>
              <a:buFontTx/>
              <a:buNone/>
            </a:pPr>
            <a:r>
              <a:rPr lang="en-GB" altLang="en-US" sz="2200"/>
              <a:t>B: Consider action and have a contingency plan</a:t>
            </a:r>
          </a:p>
          <a:p>
            <a:pPr eaLnBrk="1" hangingPunct="1">
              <a:lnSpc>
                <a:spcPct val="80000"/>
              </a:lnSpc>
              <a:buFontTx/>
              <a:buNone/>
            </a:pPr>
            <a:endParaRPr lang="en-GB" altLang="en-US" sz="2200"/>
          </a:p>
          <a:p>
            <a:pPr eaLnBrk="1" hangingPunct="1">
              <a:lnSpc>
                <a:spcPct val="80000"/>
              </a:lnSpc>
              <a:buFontTx/>
              <a:buNone/>
            </a:pPr>
            <a:r>
              <a:rPr lang="en-GB" altLang="en-US" sz="2200"/>
              <a:t>C: Consider Action</a:t>
            </a:r>
          </a:p>
          <a:p>
            <a:pPr eaLnBrk="1" hangingPunct="1">
              <a:lnSpc>
                <a:spcPct val="80000"/>
              </a:lnSpc>
              <a:buFontTx/>
              <a:buNone/>
            </a:pPr>
            <a:endParaRPr lang="en-GB" altLang="en-US" sz="2200"/>
          </a:p>
          <a:p>
            <a:pPr eaLnBrk="1" hangingPunct="1">
              <a:lnSpc>
                <a:spcPct val="80000"/>
              </a:lnSpc>
              <a:buFontTx/>
              <a:buNone/>
            </a:pPr>
            <a:r>
              <a:rPr lang="en-GB" altLang="en-US" sz="2200"/>
              <a:t>D: Keep under review</a:t>
            </a:r>
          </a:p>
        </p:txBody>
      </p:sp>
      <p:graphicFrame>
        <p:nvGraphicFramePr>
          <p:cNvPr id="21508" name="Group 4"/>
          <p:cNvGraphicFramePr>
            <a:graphicFrameLocks noGrp="1"/>
          </p:cNvGraphicFramePr>
          <p:nvPr>
            <p:ph sz="half" idx="1"/>
          </p:nvPr>
        </p:nvGraphicFramePr>
        <p:xfrm>
          <a:off x="3071813" y="1484313"/>
          <a:ext cx="4038600" cy="4392612"/>
        </p:xfrm>
        <a:graphic>
          <a:graphicData uri="http://schemas.openxmlformats.org/drawingml/2006/table">
            <a:tbl>
              <a:tblPr/>
              <a:tblGrid>
                <a:gridCol w="2019300">
                  <a:extLst>
                    <a:ext uri="{9D8B030D-6E8A-4147-A177-3AD203B41FA5}">
                      <a16:colId xmlns:a16="http://schemas.microsoft.com/office/drawing/2014/main" val="20000"/>
                    </a:ext>
                  </a:extLst>
                </a:gridCol>
                <a:gridCol w="2019300">
                  <a:extLst>
                    <a:ext uri="{9D8B030D-6E8A-4147-A177-3AD203B41FA5}">
                      <a16:colId xmlns:a16="http://schemas.microsoft.com/office/drawing/2014/main" val="20001"/>
                    </a:ext>
                  </a:extLst>
                </a:gridCol>
              </a:tblGrid>
              <a:tr h="1966913">
                <a:tc>
                  <a:txBody>
                    <a:bodyPr/>
                    <a:lstStyle>
                      <a:lvl1pPr>
                        <a:spcBef>
                          <a:spcPct val="20000"/>
                        </a:spcBef>
                        <a:defRPr sz="2800">
                          <a:solidFill>
                            <a:schemeClr val="tx1"/>
                          </a:solidFill>
                          <a:latin typeface="Arial" charset="0"/>
                        </a:defRPr>
                      </a:lvl1pPr>
                      <a:lvl2pPr>
                        <a:spcBef>
                          <a:spcPct val="20000"/>
                        </a:spcBef>
                        <a:defRPr sz="2400">
                          <a:solidFill>
                            <a:schemeClr val="tx1"/>
                          </a:solidFill>
                          <a:latin typeface="Arial" charset="0"/>
                        </a:defRPr>
                      </a:lvl2pPr>
                      <a:lvl3pPr>
                        <a:spcBef>
                          <a:spcPct val="20000"/>
                        </a:spcBef>
                        <a:defRPr sz="2000">
                          <a:solidFill>
                            <a:schemeClr val="tx1"/>
                          </a:solidFill>
                          <a:latin typeface="Arial" charset="0"/>
                        </a:defRPr>
                      </a:lvl3pPr>
                      <a:lvl4pPr>
                        <a:spcBef>
                          <a:spcPct val="20000"/>
                        </a:spcBef>
                        <a:defRPr>
                          <a:solidFill>
                            <a:schemeClr val="tx1"/>
                          </a:solidFill>
                          <a:latin typeface="Arial" charset="0"/>
                        </a:defRPr>
                      </a:lvl4pPr>
                      <a:lvl5pPr>
                        <a:spcBef>
                          <a:spcPct val="20000"/>
                        </a:spcBef>
                        <a:defRPr>
                          <a:solidFill>
                            <a:schemeClr val="tx1"/>
                          </a:solidFill>
                          <a:latin typeface="Arial" charset="0"/>
                        </a:defRPr>
                      </a:lvl5pPr>
                      <a:lvl6pPr fontAlgn="base">
                        <a:spcBef>
                          <a:spcPct val="20000"/>
                        </a:spcBef>
                        <a:spcAft>
                          <a:spcPct val="0"/>
                        </a:spcAft>
                        <a:defRPr>
                          <a:solidFill>
                            <a:schemeClr val="tx1"/>
                          </a:solidFill>
                          <a:latin typeface="Arial" charset="0"/>
                        </a:defRPr>
                      </a:lvl6pPr>
                      <a:lvl7pPr fontAlgn="base">
                        <a:spcBef>
                          <a:spcPct val="20000"/>
                        </a:spcBef>
                        <a:spcAft>
                          <a:spcPct val="0"/>
                        </a:spcAft>
                        <a:defRPr>
                          <a:solidFill>
                            <a:schemeClr val="tx1"/>
                          </a:solidFill>
                          <a:latin typeface="Arial" charset="0"/>
                        </a:defRPr>
                      </a:lvl7pPr>
                      <a:lvl8pPr fontAlgn="base">
                        <a:spcBef>
                          <a:spcPct val="20000"/>
                        </a:spcBef>
                        <a:spcAft>
                          <a:spcPct val="0"/>
                        </a:spcAft>
                        <a:defRPr>
                          <a:solidFill>
                            <a:schemeClr val="tx1"/>
                          </a:solidFill>
                          <a:latin typeface="Arial" charset="0"/>
                        </a:defRPr>
                      </a:lvl8pPr>
                      <a:lvl9pPr fontAlgn="base">
                        <a:spcBef>
                          <a:spcPct val="20000"/>
                        </a:spcBef>
                        <a:spcAft>
                          <a:spcPct val="0"/>
                        </a:spcAft>
                        <a:defRPr>
                          <a:solidFill>
                            <a:schemeClr val="tx1"/>
                          </a:solidFill>
                          <a:latin typeface="Arial" charset="0"/>
                        </a:defRPr>
                      </a:lvl9pPr>
                    </a:lstStyle>
                    <a:p>
                      <a:pPr marL="0" marR="0" lvl="0" indent="0" algn="ctr" defTabSz="914400" rtl="0" eaLnBrk="1" fontAlgn="base" latinLnBrk="0" hangingPunct="1">
                        <a:lnSpc>
                          <a:spcPct val="100000"/>
                        </a:lnSpc>
                        <a:spcBef>
                          <a:spcPct val="20000"/>
                        </a:spcBef>
                        <a:spcAft>
                          <a:spcPct val="0"/>
                        </a:spcAft>
                        <a:buClrTx/>
                        <a:buSzTx/>
                        <a:buFontTx/>
                        <a:buNone/>
                        <a:tabLst/>
                      </a:pPr>
                      <a:endParaRPr kumimoji="0" lang="en-GB" altLang="en-US" sz="2800" b="0" i="0" u="none" strike="noStrike" cap="none" normalizeH="0" baseline="0">
                        <a:ln>
                          <a:noFill/>
                        </a:ln>
                        <a:solidFill>
                          <a:srgbClr val="C0C0C0"/>
                        </a:solidFill>
                        <a:effectLst/>
                        <a:latin typeface="Arial" charset="0"/>
                      </a:endParaRPr>
                    </a:p>
                    <a:p>
                      <a:pPr marL="0" marR="0" lvl="0" indent="0" algn="ctr" defTabSz="914400" rtl="0" eaLnBrk="1" fontAlgn="base" latinLnBrk="0" hangingPunct="1">
                        <a:lnSpc>
                          <a:spcPct val="100000"/>
                        </a:lnSpc>
                        <a:spcBef>
                          <a:spcPct val="20000"/>
                        </a:spcBef>
                        <a:spcAft>
                          <a:spcPct val="0"/>
                        </a:spcAft>
                        <a:buClrTx/>
                        <a:buSzTx/>
                        <a:buFontTx/>
                        <a:buNone/>
                        <a:tabLst/>
                      </a:pPr>
                      <a:r>
                        <a:rPr kumimoji="0" lang="en-GB" altLang="en-US" sz="7200" b="0" i="0" u="none" strike="noStrike" cap="none" normalizeH="0" baseline="0">
                          <a:ln>
                            <a:noFill/>
                          </a:ln>
                          <a:solidFill>
                            <a:srgbClr val="C0C0C0"/>
                          </a:solidFill>
                          <a:effectLst/>
                          <a:latin typeface="Arial" charset="0"/>
                        </a:rPr>
                        <a:t>B</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20000"/>
                        </a:spcBef>
                        <a:defRPr sz="2800">
                          <a:solidFill>
                            <a:schemeClr val="tx1"/>
                          </a:solidFill>
                          <a:latin typeface="Arial" charset="0"/>
                        </a:defRPr>
                      </a:lvl1pPr>
                      <a:lvl2pPr>
                        <a:spcBef>
                          <a:spcPct val="20000"/>
                        </a:spcBef>
                        <a:defRPr sz="2400">
                          <a:solidFill>
                            <a:schemeClr val="tx1"/>
                          </a:solidFill>
                          <a:latin typeface="Arial" charset="0"/>
                        </a:defRPr>
                      </a:lvl2pPr>
                      <a:lvl3pPr>
                        <a:spcBef>
                          <a:spcPct val="20000"/>
                        </a:spcBef>
                        <a:defRPr sz="2000">
                          <a:solidFill>
                            <a:schemeClr val="tx1"/>
                          </a:solidFill>
                          <a:latin typeface="Arial" charset="0"/>
                        </a:defRPr>
                      </a:lvl3pPr>
                      <a:lvl4pPr>
                        <a:spcBef>
                          <a:spcPct val="20000"/>
                        </a:spcBef>
                        <a:defRPr>
                          <a:solidFill>
                            <a:schemeClr val="tx1"/>
                          </a:solidFill>
                          <a:latin typeface="Arial" charset="0"/>
                        </a:defRPr>
                      </a:lvl4pPr>
                      <a:lvl5pPr>
                        <a:spcBef>
                          <a:spcPct val="20000"/>
                        </a:spcBef>
                        <a:defRPr>
                          <a:solidFill>
                            <a:schemeClr val="tx1"/>
                          </a:solidFill>
                          <a:latin typeface="Arial" charset="0"/>
                        </a:defRPr>
                      </a:lvl5pPr>
                      <a:lvl6pPr fontAlgn="base">
                        <a:spcBef>
                          <a:spcPct val="20000"/>
                        </a:spcBef>
                        <a:spcAft>
                          <a:spcPct val="0"/>
                        </a:spcAft>
                        <a:defRPr>
                          <a:solidFill>
                            <a:schemeClr val="tx1"/>
                          </a:solidFill>
                          <a:latin typeface="Arial" charset="0"/>
                        </a:defRPr>
                      </a:lvl6pPr>
                      <a:lvl7pPr fontAlgn="base">
                        <a:spcBef>
                          <a:spcPct val="20000"/>
                        </a:spcBef>
                        <a:spcAft>
                          <a:spcPct val="0"/>
                        </a:spcAft>
                        <a:defRPr>
                          <a:solidFill>
                            <a:schemeClr val="tx1"/>
                          </a:solidFill>
                          <a:latin typeface="Arial" charset="0"/>
                        </a:defRPr>
                      </a:lvl7pPr>
                      <a:lvl8pPr fontAlgn="base">
                        <a:spcBef>
                          <a:spcPct val="20000"/>
                        </a:spcBef>
                        <a:spcAft>
                          <a:spcPct val="0"/>
                        </a:spcAft>
                        <a:defRPr>
                          <a:solidFill>
                            <a:schemeClr val="tx1"/>
                          </a:solidFill>
                          <a:latin typeface="Arial" charset="0"/>
                        </a:defRPr>
                      </a:lvl8pPr>
                      <a:lvl9pPr fontAlgn="base">
                        <a:spcBef>
                          <a:spcPct val="20000"/>
                        </a:spcBef>
                        <a:spcAft>
                          <a:spcPct val="0"/>
                        </a:spcAft>
                        <a:defRPr>
                          <a:solidFill>
                            <a:schemeClr val="tx1"/>
                          </a:solidFill>
                          <a:latin typeface="Arial" charset="0"/>
                        </a:defRPr>
                      </a:lvl9pPr>
                    </a:lstStyle>
                    <a:p>
                      <a:pPr marL="0" marR="0" lvl="0" indent="0" algn="ctr" defTabSz="914400" rtl="0" eaLnBrk="1" fontAlgn="base" latinLnBrk="0" hangingPunct="1">
                        <a:lnSpc>
                          <a:spcPct val="100000"/>
                        </a:lnSpc>
                        <a:spcBef>
                          <a:spcPct val="20000"/>
                        </a:spcBef>
                        <a:spcAft>
                          <a:spcPct val="0"/>
                        </a:spcAft>
                        <a:buClrTx/>
                        <a:buSzTx/>
                        <a:buFontTx/>
                        <a:buNone/>
                        <a:tabLst/>
                      </a:pPr>
                      <a:endParaRPr kumimoji="0" lang="en-GB" altLang="en-US" sz="2800" b="0" i="0" u="none" strike="noStrike" cap="none" normalizeH="0" baseline="0">
                        <a:ln>
                          <a:noFill/>
                        </a:ln>
                        <a:solidFill>
                          <a:srgbClr val="C0C0C0"/>
                        </a:solidFill>
                        <a:effectLst/>
                        <a:latin typeface="Arial" charset="0"/>
                      </a:endParaRPr>
                    </a:p>
                    <a:p>
                      <a:pPr marL="0" marR="0" lvl="0" indent="0" algn="ctr" defTabSz="914400" rtl="0" eaLnBrk="1" fontAlgn="base" latinLnBrk="0" hangingPunct="1">
                        <a:lnSpc>
                          <a:spcPct val="100000"/>
                        </a:lnSpc>
                        <a:spcBef>
                          <a:spcPct val="20000"/>
                        </a:spcBef>
                        <a:spcAft>
                          <a:spcPct val="0"/>
                        </a:spcAft>
                        <a:buClrTx/>
                        <a:buSzTx/>
                        <a:buFontTx/>
                        <a:buNone/>
                        <a:tabLst/>
                      </a:pPr>
                      <a:r>
                        <a:rPr kumimoji="0" lang="en-GB" altLang="en-US" sz="7200" b="0" i="0" u="none" strike="noStrike" cap="none" normalizeH="0" baseline="0">
                          <a:ln>
                            <a:noFill/>
                          </a:ln>
                          <a:solidFill>
                            <a:srgbClr val="C0C0C0"/>
                          </a:solidFill>
                          <a:effectLst/>
                          <a:latin typeface="Arial" charset="0"/>
                        </a:rPr>
                        <a:t>A</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0"/>
                  </a:ext>
                </a:extLst>
              </a:tr>
              <a:tr h="2425699">
                <a:tc>
                  <a:txBody>
                    <a:bodyPr/>
                    <a:lstStyle>
                      <a:lvl1pPr>
                        <a:spcBef>
                          <a:spcPct val="20000"/>
                        </a:spcBef>
                        <a:defRPr sz="2800">
                          <a:solidFill>
                            <a:schemeClr val="tx1"/>
                          </a:solidFill>
                          <a:latin typeface="Arial" charset="0"/>
                        </a:defRPr>
                      </a:lvl1pPr>
                      <a:lvl2pPr>
                        <a:spcBef>
                          <a:spcPct val="20000"/>
                        </a:spcBef>
                        <a:defRPr sz="2400">
                          <a:solidFill>
                            <a:schemeClr val="tx1"/>
                          </a:solidFill>
                          <a:latin typeface="Arial" charset="0"/>
                        </a:defRPr>
                      </a:lvl2pPr>
                      <a:lvl3pPr>
                        <a:spcBef>
                          <a:spcPct val="20000"/>
                        </a:spcBef>
                        <a:defRPr sz="2000">
                          <a:solidFill>
                            <a:schemeClr val="tx1"/>
                          </a:solidFill>
                          <a:latin typeface="Arial" charset="0"/>
                        </a:defRPr>
                      </a:lvl3pPr>
                      <a:lvl4pPr>
                        <a:spcBef>
                          <a:spcPct val="20000"/>
                        </a:spcBef>
                        <a:defRPr>
                          <a:solidFill>
                            <a:schemeClr val="tx1"/>
                          </a:solidFill>
                          <a:latin typeface="Arial" charset="0"/>
                        </a:defRPr>
                      </a:lvl4pPr>
                      <a:lvl5pPr>
                        <a:spcBef>
                          <a:spcPct val="20000"/>
                        </a:spcBef>
                        <a:defRPr>
                          <a:solidFill>
                            <a:schemeClr val="tx1"/>
                          </a:solidFill>
                          <a:latin typeface="Arial" charset="0"/>
                        </a:defRPr>
                      </a:lvl5pPr>
                      <a:lvl6pPr fontAlgn="base">
                        <a:spcBef>
                          <a:spcPct val="20000"/>
                        </a:spcBef>
                        <a:spcAft>
                          <a:spcPct val="0"/>
                        </a:spcAft>
                        <a:defRPr>
                          <a:solidFill>
                            <a:schemeClr val="tx1"/>
                          </a:solidFill>
                          <a:latin typeface="Arial" charset="0"/>
                        </a:defRPr>
                      </a:lvl6pPr>
                      <a:lvl7pPr fontAlgn="base">
                        <a:spcBef>
                          <a:spcPct val="20000"/>
                        </a:spcBef>
                        <a:spcAft>
                          <a:spcPct val="0"/>
                        </a:spcAft>
                        <a:defRPr>
                          <a:solidFill>
                            <a:schemeClr val="tx1"/>
                          </a:solidFill>
                          <a:latin typeface="Arial" charset="0"/>
                        </a:defRPr>
                      </a:lvl7pPr>
                      <a:lvl8pPr fontAlgn="base">
                        <a:spcBef>
                          <a:spcPct val="20000"/>
                        </a:spcBef>
                        <a:spcAft>
                          <a:spcPct val="0"/>
                        </a:spcAft>
                        <a:defRPr>
                          <a:solidFill>
                            <a:schemeClr val="tx1"/>
                          </a:solidFill>
                          <a:latin typeface="Arial" charset="0"/>
                        </a:defRPr>
                      </a:lvl8pPr>
                      <a:lvl9pPr fontAlgn="base">
                        <a:spcBef>
                          <a:spcPct val="20000"/>
                        </a:spcBef>
                        <a:spcAft>
                          <a:spcPct val="0"/>
                        </a:spcAft>
                        <a:defRPr>
                          <a:solidFill>
                            <a:schemeClr val="tx1"/>
                          </a:solidFill>
                          <a:latin typeface="Arial" charset="0"/>
                        </a:defRPr>
                      </a:lvl9pPr>
                    </a:lstStyle>
                    <a:p>
                      <a:pPr marL="0" marR="0" lvl="0" indent="0" algn="ctr" defTabSz="914400" rtl="0" eaLnBrk="1" fontAlgn="base" latinLnBrk="0" hangingPunct="1">
                        <a:lnSpc>
                          <a:spcPct val="100000"/>
                        </a:lnSpc>
                        <a:spcBef>
                          <a:spcPct val="20000"/>
                        </a:spcBef>
                        <a:spcAft>
                          <a:spcPct val="0"/>
                        </a:spcAft>
                        <a:buClrTx/>
                        <a:buSzTx/>
                        <a:buFontTx/>
                        <a:buNone/>
                        <a:tabLst/>
                      </a:pPr>
                      <a:endParaRPr kumimoji="0" lang="en-GB" altLang="en-US" sz="2800" b="0" i="0" u="none" strike="noStrike" cap="none" normalizeH="0" baseline="0">
                        <a:ln>
                          <a:noFill/>
                        </a:ln>
                        <a:solidFill>
                          <a:srgbClr val="C0C0C0"/>
                        </a:solidFill>
                        <a:effectLst/>
                        <a:latin typeface="Arial" charset="0"/>
                      </a:endParaRPr>
                    </a:p>
                    <a:p>
                      <a:pPr marL="0" marR="0" lvl="0" indent="0" algn="ctr" defTabSz="914400" rtl="0" eaLnBrk="1" fontAlgn="base" latinLnBrk="0" hangingPunct="1">
                        <a:lnSpc>
                          <a:spcPct val="100000"/>
                        </a:lnSpc>
                        <a:spcBef>
                          <a:spcPct val="20000"/>
                        </a:spcBef>
                        <a:spcAft>
                          <a:spcPct val="0"/>
                        </a:spcAft>
                        <a:buClrTx/>
                        <a:buSzTx/>
                        <a:buFontTx/>
                        <a:buNone/>
                        <a:tabLst/>
                      </a:pPr>
                      <a:r>
                        <a:rPr kumimoji="0" lang="en-GB" altLang="en-US" sz="7200" b="0" i="0" u="none" strike="noStrike" cap="none" normalizeH="0" baseline="0">
                          <a:ln>
                            <a:noFill/>
                          </a:ln>
                          <a:solidFill>
                            <a:srgbClr val="C0C0C0"/>
                          </a:solidFill>
                          <a:effectLst/>
                          <a:latin typeface="Arial" charset="0"/>
                        </a:rPr>
                        <a:t>D</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20000"/>
                        </a:spcBef>
                        <a:defRPr sz="2800">
                          <a:solidFill>
                            <a:schemeClr val="tx1"/>
                          </a:solidFill>
                          <a:latin typeface="Arial" charset="0"/>
                        </a:defRPr>
                      </a:lvl1pPr>
                      <a:lvl2pPr>
                        <a:spcBef>
                          <a:spcPct val="20000"/>
                        </a:spcBef>
                        <a:defRPr sz="2400">
                          <a:solidFill>
                            <a:schemeClr val="tx1"/>
                          </a:solidFill>
                          <a:latin typeface="Arial" charset="0"/>
                        </a:defRPr>
                      </a:lvl2pPr>
                      <a:lvl3pPr>
                        <a:spcBef>
                          <a:spcPct val="20000"/>
                        </a:spcBef>
                        <a:defRPr sz="2000">
                          <a:solidFill>
                            <a:schemeClr val="tx1"/>
                          </a:solidFill>
                          <a:latin typeface="Arial" charset="0"/>
                        </a:defRPr>
                      </a:lvl3pPr>
                      <a:lvl4pPr>
                        <a:spcBef>
                          <a:spcPct val="20000"/>
                        </a:spcBef>
                        <a:defRPr>
                          <a:solidFill>
                            <a:schemeClr val="tx1"/>
                          </a:solidFill>
                          <a:latin typeface="Arial" charset="0"/>
                        </a:defRPr>
                      </a:lvl4pPr>
                      <a:lvl5pPr>
                        <a:spcBef>
                          <a:spcPct val="20000"/>
                        </a:spcBef>
                        <a:defRPr>
                          <a:solidFill>
                            <a:schemeClr val="tx1"/>
                          </a:solidFill>
                          <a:latin typeface="Arial" charset="0"/>
                        </a:defRPr>
                      </a:lvl5pPr>
                      <a:lvl6pPr fontAlgn="base">
                        <a:spcBef>
                          <a:spcPct val="20000"/>
                        </a:spcBef>
                        <a:spcAft>
                          <a:spcPct val="0"/>
                        </a:spcAft>
                        <a:defRPr>
                          <a:solidFill>
                            <a:schemeClr val="tx1"/>
                          </a:solidFill>
                          <a:latin typeface="Arial" charset="0"/>
                        </a:defRPr>
                      </a:lvl6pPr>
                      <a:lvl7pPr fontAlgn="base">
                        <a:spcBef>
                          <a:spcPct val="20000"/>
                        </a:spcBef>
                        <a:spcAft>
                          <a:spcPct val="0"/>
                        </a:spcAft>
                        <a:defRPr>
                          <a:solidFill>
                            <a:schemeClr val="tx1"/>
                          </a:solidFill>
                          <a:latin typeface="Arial" charset="0"/>
                        </a:defRPr>
                      </a:lvl7pPr>
                      <a:lvl8pPr fontAlgn="base">
                        <a:spcBef>
                          <a:spcPct val="20000"/>
                        </a:spcBef>
                        <a:spcAft>
                          <a:spcPct val="0"/>
                        </a:spcAft>
                        <a:defRPr>
                          <a:solidFill>
                            <a:schemeClr val="tx1"/>
                          </a:solidFill>
                          <a:latin typeface="Arial" charset="0"/>
                        </a:defRPr>
                      </a:lvl8pPr>
                      <a:lvl9pPr fontAlgn="base">
                        <a:spcBef>
                          <a:spcPct val="20000"/>
                        </a:spcBef>
                        <a:spcAft>
                          <a:spcPct val="0"/>
                        </a:spcAft>
                        <a:defRPr>
                          <a:solidFill>
                            <a:schemeClr val="tx1"/>
                          </a:solidFill>
                          <a:latin typeface="Arial" charset="0"/>
                        </a:defRPr>
                      </a:lvl9pPr>
                    </a:lstStyle>
                    <a:p>
                      <a:pPr marL="0" marR="0" lvl="0" indent="0" algn="ctr" defTabSz="914400" rtl="0" eaLnBrk="1" fontAlgn="base" latinLnBrk="0" hangingPunct="1">
                        <a:lnSpc>
                          <a:spcPct val="100000"/>
                        </a:lnSpc>
                        <a:spcBef>
                          <a:spcPct val="20000"/>
                        </a:spcBef>
                        <a:spcAft>
                          <a:spcPct val="0"/>
                        </a:spcAft>
                        <a:buClrTx/>
                        <a:buSzTx/>
                        <a:buFontTx/>
                        <a:buNone/>
                        <a:tabLst/>
                      </a:pPr>
                      <a:endParaRPr kumimoji="0" lang="en-GB" altLang="en-US" sz="2800" b="0" i="0" u="none" strike="noStrike" cap="none" normalizeH="0" baseline="0">
                        <a:ln>
                          <a:noFill/>
                        </a:ln>
                        <a:solidFill>
                          <a:srgbClr val="C0C0C0"/>
                        </a:solidFill>
                        <a:effectLst/>
                        <a:latin typeface="Arial" charset="0"/>
                      </a:endParaRPr>
                    </a:p>
                    <a:p>
                      <a:pPr marL="0" marR="0" lvl="0" indent="0" algn="ctr" defTabSz="914400" rtl="0" eaLnBrk="1" fontAlgn="base" latinLnBrk="0" hangingPunct="1">
                        <a:lnSpc>
                          <a:spcPct val="100000"/>
                        </a:lnSpc>
                        <a:spcBef>
                          <a:spcPct val="20000"/>
                        </a:spcBef>
                        <a:spcAft>
                          <a:spcPct val="0"/>
                        </a:spcAft>
                        <a:buClrTx/>
                        <a:buSzTx/>
                        <a:buFontTx/>
                        <a:buNone/>
                        <a:tabLst/>
                      </a:pPr>
                      <a:r>
                        <a:rPr kumimoji="0" lang="en-GB" altLang="en-US" sz="7200" b="0" i="0" u="none" strike="noStrike" cap="none" normalizeH="0" baseline="0">
                          <a:ln>
                            <a:noFill/>
                          </a:ln>
                          <a:solidFill>
                            <a:srgbClr val="C0C0C0"/>
                          </a:solidFill>
                          <a:effectLst/>
                          <a:latin typeface="Arial" charset="0"/>
                        </a:rPr>
                        <a:t>C</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1"/>
                  </a:ext>
                </a:extLst>
              </a:tr>
            </a:tbl>
          </a:graphicData>
        </a:graphic>
      </p:graphicFrame>
      <p:sp>
        <p:nvSpPr>
          <p:cNvPr id="18447" name="Text Box 15"/>
          <p:cNvSpPr txBox="1">
            <a:spLocks noChangeArrowheads="1"/>
          </p:cNvSpPr>
          <p:nvPr/>
        </p:nvSpPr>
        <p:spPr bwMode="auto">
          <a:xfrm>
            <a:off x="3143250" y="1989139"/>
            <a:ext cx="1727200" cy="13112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eaLnBrk="1" hangingPunct="1">
              <a:spcBef>
                <a:spcPct val="50000"/>
              </a:spcBef>
              <a:buFontTx/>
              <a:buNone/>
            </a:pPr>
            <a:r>
              <a:rPr lang="en-GB" altLang="en-US" sz="2000" b="1"/>
              <a:t>High impact</a:t>
            </a:r>
          </a:p>
          <a:p>
            <a:pPr algn="ctr" eaLnBrk="1" hangingPunct="1">
              <a:spcBef>
                <a:spcPct val="50000"/>
              </a:spcBef>
              <a:buFontTx/>
              <a:buNone/>
            </a:pPr>
            <a:r>
              <a:rPr lang="en-GB" altLang="en-US" sz="2000" b="1"/>
              <a:t>Low</a:t>
            </a:r>
          </a:p>
          <a:p>
            <a:pPr algn="ctr" eaLnBrk="1" hangingPunct="1">
              <a:spcBef>
                <a:spcPct val="50000"/>
              </a:spcBef>
              <a:buFontTx/>
              <a:buNone/>
            </a:pPr>
            <a:r>
              <a:rPr lang="en-GB" altLang="en-US" sz="2000" b="1"/>
              <a:t>likelihood</a:t>
            </a:r>
          </a:p>
        </p:txBody>
      </p:sp>
      <p:sp>
        <p:nvSpPr>
          <p:cNvPr id="18448" name="Text Box 16"/>
          <p:cNvSpPr txBox="1">
            <a:spLocks noChangeArrowheads="1"/>
          </p:cNvSpPr>
          <p:nvPr/>
        </p:nvSpPr>
        <p:spPr bwMode="auto">
          <a:xfrm>
            <a:off x="5232400" y="1989139"/>
            <a:ext cx="1727200" cy="13112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eaLnBrk="1" hangingPunct="1">
              <a:spcBef>
                <a:spcPct val="50000"/>
              </a:spcBef>
              <a:buFontTx/>
              <a:buNone/>
            </a:pPr>
            <a:r>
              <a:rPr lang="en-GB" altLang="en-US" sz="2000" b="1"/>
              <a:t>High impact</a:t>
            </a:r>
          </a:p>
          <a:p>
            <a:pPr algn="ctr" eaLnBrk="1" hangingPunct="1">
              <a:spcBef>
                <a:spcPct val="50000"/>
              </a:spcBef>
              <a:buFontTx/>
              <a:buNone/>
            </a:pPr>
            <a:r>
              <a:rPr lang="en-GB" altLang="en-US" sz="2000" b="1"/>
              <a:t>High</a:t>
            </a:r>
          </a:p>
          <a:p>
            <a:pPr algn="ctr" eaLnBrk="1" hangingPunct="1">
              <a:spcBef>
                <a:spcPct val="50000"/>
              </a:spcBef>
              <a:buFontTx/>
              <a:buNone/>
            </a:pPr>
            <a:r>
              <a:rPr lang="en-GB" altLang="en-US" sz="2000" b="1"/>
              <a:t>likelihood</a:t>
            </a:r>
          </a:p>
        </p:txBody>
      </p:sp>
      <p:sp>
        <p:nvSpPr>
          <p:cNvPr id="18449" name="Text Box 17"/>
          <p:cNvSpPr txBox="1">
            <a:spLocks noChangeArrowheads="1"/>
          </p:cNvSpPr>
          <p:nvPr/>
        </p:nvSpPr>
        <p:spPr bwMode="auto">
          <a:xfrm>
            <a:off x="3071813" y="4149726"/>
            <a:ext cx="1727200" cy="13112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eaLnBrk="1" hangingPunct="1">
              <a:spcBef>
                <a:spcPct val="50000"/>
              </a:spcBef>
              <a:buFontTx/>
              <a:buNone/>
            </a:pPr>
            <a:r>
              <a:rPr lang="en-GB" altLang="en-US" sz="2000" b="1"/>
              <a:t>Low impact</a:t>
            </a:r>
          </a:p>
          <a:p>
            <a:pPr algn="ctr" eaLnBrk="1" hangingPunct="1">
              <a:spcBef>
                <a:spcPct val="50000"/>
              </a:spcBef>
              <a:buFontTx/>
              <a:buNone/>
            </a:pPr>
            <a:r>
              <a:rPr lang="en-GB" altLang="en-US" sz="2000" b="1"/>
              <a:t>Low</a:t>
            </a:r>
          </a:p>
          <a:p>
            <a:pPr algn="ctr" eaLnBrk="1" hangingPunct="1">
              <a:spcBef>
                <a:spcPct val="50000"/>
              </a:spcBef>
              <a:buFontTx/>
              <a:buNone/>
            </a:pPr>
            <a:r>
              <a:rPr lang="en-GB" altLang="en-US" sz="2000" b="1"/>
              <a:t>likelihood</a:t>
            </a:r>
          </a:p>
        </p:txBody>
      </p:sp>
      <p:sp>
        <p:nvSpPr>
          <p:cNvPr id="18450" name="Text Box 18"/>
          <p:cNvSpPr txBox="1">
            <a:spLocks noChangeArrowheads="1"/>
          </p:cNvSpPr>
          <p:nvPr/>
        </p:nvSpPr>
        <p:spPr bwMode="auto">
          <a:xfrm>
            <a:off x="5232400" y="4221164"/>
            <a:ext cx="1727200" cy="13112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eaLnBrk="1" hangingPunct="1">
              <a:spcBef>
                <a:spcPct val="50000"/>
              </a:spcBef>
              <a:buFontTx/>
              <a:buNone/>
            </a:pPr>
            <a:r>
              <a:rPr lang="en-GB" altLang="en-US" sz="2000" b="1"/>
              <a:t>Low impact</a:t>
            </a:r>
          </a:p>
          <a:p>
            <a:pPr algn="ctr" eaLnBrk="1" hangingPunct="1">
              <a:spcBef>
                <a:spcPct val="50000"/>
              </a:spcBef>
              <a:buFontTx/>
              <a:buNone/>
            </a:pPr>
            <a:r>
              <a:rPr lang="en-GB" altLang="en-US" sz="2000" b="1"/>
              <a:t>High</a:t>
            </a:r>
          </a:p>
          <a:p>
            <a:pPr algn="ctr" eaLnBrk="1" hangingPunct="1">
              <a:spcBef>
                <a:spcPct val="50000"/>
              </a:spcBef>
              <a:buFontTx/>
              <a:buNone/>
            </a:pPr>
            <a:r>
              <a:rPr lang="en-GB" altLang="en-US" sz="2000" b="1"/>
              <a:t>likelihood</a:t>
            </a:r>
          </a:p>
        </p:txBody>
      </p:sp>
      <p:sp>
        <p:nvSpPr>
          <p:cNvPr id="18451" name="Text Box 19"/>
          <p:cNvSpPr txBox="1">
            <a:spLocks noChangeArrowheads="1"/>
          </p:cNvSpPr>
          <p:nvPr/>
        </p:nvSpPr>
        <p:spPr bwMode="auto">
          <a:xfrm>
            <a:off x="1524001" y="1484313"/>
            <a:ext cx="1547813" cy="304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r" eaLnBrk="1" hangingPunct="1">
              <a:spcBef>
                <a:spcPct val="50000"/>
              </a:spcBef>
              <a:buFontTx/>
              <a:buNone/>
            </a:pPr>
            <a:r>
              <a:rPr lang="en-GB" altLang="en-US" sz="1400" b="1"/>
              <a:t>Catastrophe</a:t>
            </a:r>
          </a:p>
        </p:txBody>
      </p:sp>
      <p:sp>
        <p:nvSpPr>
          <p:cNvPr id="18452" name="Text Box 20"/>
          <p:cNvSpPr txBox="1">
            <a:spLocks noChangeArrowheads="1"/>
          </p:cNvSpPr>
          <p:nvPr/>
        </p:nvSpPr>
        <p:spPr bwMode="auto">
          <a:xfrm>
            <a:off x="1774825" y="5373688"/>
            <a:ext cx="1258888" cy="52322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r" eaLnBrk="1" hangingPunct="1">
              <a:spcBef>
                <a:spcPct val="50000"/>
              </a:spcBef>
              <a:buFontTx/>
              <a:buNone/>
            </a:pPr>
            <a:r>
              <a:rPr lang="en-GB" altLang="en-US" sz="1400" b="1"/>
              <a:t>Minor disturbance</a:t>
            </a:r>
          </a:p>
        </p:txBody>
      </p:sp>
      <p:sp>
        <p:nvSpPr>
          <p:cNvPr id="18453" name="Text Box 21"/>
          <p:cNvSpPr txBox="1">
            <a:spLocks noChangeArrowheads="1"/>
          </p:cNvSpPr>
          <p:nvPr/>
        </p:nvSpPr>
        <p:spPr bwMode="auto">
          <a:xfrm>
            <a:off x="3071813" y="5949950"/>
            <a:ext cx="1547812" cy="304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50000"/>
              </a:spcBef>
              <a:buFontTx/>
              <a:buNone/>
            </a:pPr>
            <a:r>
              <a:rPr lang="en-GB" altLang="en-US" sz="1400" b="1"/>
              <a:t>Very unlikely</a:t>
            </a:r>
          </a:p>
        </p:txBody>
      </p:sp>
      <p:sp>
        <p:nvSpPr>
          <p:cNvPr id="18454" name="Text Box 22"/>
          <p:cNvSpPr txBox="1">
            <a:spLocks noChangeArrowheads="1"/>
          </p:cNvSpPr>
          <p:nvPr/>
        </p:nvSpPr>
        <p:spPr bwMode="auto">
          <a:xfrm>
            <a:off x="5591176" y="5949950"/>
            <a:ext cx="1547813" cy="304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r" eaLnBrk="1" hangingPunct="1">
              <a:spcBef>
                <a:spcPct val="50000"/>
              </a:spcBef>
              <a:buFontTx/>
              <a:buNone/>
            </a:pPr>
            <a:r>
              <a:rPr lang="en-GB" altLang="en-US" sz="1400" b="1"/>
              <a:t>Very likely</a:t>
            </a:r>
          </a:p>
        </p:txBody>
      </p:sp>
    </p:spTree>
    <p:extLst>
      <p:ext uri="{BB962C8B-B14F-4D97-AF65-F5344CB8AC3E}">
        <p14:creationId xmlns:p14="http://schemas.microsoft.com/office/powerpoint/2010/main" val="289306671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Subjective well-being</a:t>
            </a:r>
          </a:p>
        </p:txBody>
      </p:sp>
      <p:sp>
        <p:nvSpPr>
          <p:cNvPr id="3" name="Content Placeholder 2"/>
          <p:cNvSpPr>
            <a:spLocks noGrp="1"/>
          </p:cNvSpPr>
          <p:nvPr>
            <p:ph sz="half" idx="1"/>
          </p:nvPr>
        </p:nvSpPr>
        <p:spPr>
          <a:xfrm>
            <a:off x="838200" y="1825625"/>
            <a:ext cx="3858491" cy="4351338"/>
          </a:xfrm>
        </p:spPr>
        <p:txBody>
          <a:bodyPr>
            <a:normAutofit lnSpcReduction="10000"/>
          </a:bodyPr>
          <a:lstStyle/>
          <a:p>
            <a:r>
              <a:rPr lang="en-GB" sz="4400" dirty="0"/>
              <a:t>What does the evidence say about improving young people’s subjective well-being?</a:t>
            </a:r>
          </a:p>
        </p:txBody>
      </p:sp>
      <p:sp>
        <p:nvSpPr>
          <p:cNvPr id="4" name="Content Placeholder 3"/>
          <p:cNvSpPr>
            <a:spLocks noGrp="1"/>
          </p:cNvSpPr>
          <p:nvPr>
            <p:ph sz="half" idx="2"/>
          </p:nvPr>
        </p:nvSpPr>
        <p:spPr>
          <a:xfrm>
            <a:off x="5049982" y="1825625"/>
            <a:ext cx="6303818" cy="4351338"/>
          </a:xfrm>
        </p:spPr>
        <p:txBody>
          <a:bodyPr>
            <a:normAutofit lnSpcReduction="10000"/>
          </a:bodyPr>
          <a:lstStyle/>
          <a:p>
            <a:r>
              <a:rPr lang="en-GB" dirty="0"/>
              <a:t>Key Theme 1. Consistency, reliability and caring</a:t>
            </a:r>
          </a:p>
          <a:p>
            <a:r>
              <a:rPr lang="en-GB" dirty="0"/>
              <a:t>Key Theme 2. Youth workers and the unique relationship they offer young people</a:t>
            </a:r>
          </a:p>
          <a:p>
            <a:r>
              <a:rPr lang="en-GB" dirty="0"/>
              <a:t>Key Theme 3. The places in which youth work takes place are special to young people</a:t>
            </a:r>
          </a:p>
          <a:p>
            <a:r>
              <a:rPr lang="en-GB" dirty="0"/>
              <a:t>Key Theme 4. Youth Work offers young people experiences which impact positively on their well-being.</a:t>
            </a:r>
          </a:p>
        </p:txBody>
      </p:sp>
    </p:spTree>
    <p:extLst>
      <p:ext uri="{BB962C8B-B14F-4D97-AF65-F5344CB8AC3E}">
        <p14:creationId xmlns:p14="http://schemas.microsoft.com/office/powerpoint/2010/main" val="718024230"/>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normAutofit/>
          </a:bodyPr>
          <a:lstStyle/>
          <a:p>
            <a:r>
              <a:rPr lang="en-GB" sz="3600" dirty="0"/>
              <a:t>One young person told me how much youth work meant to her</a:t>
            </a:r>
          </a:p>
        </p:txBody>
      </p:sp>
      <p:sp>
        <p:nvSpPr>
          <p:cNvPr id="5" name="Content Placeholder 4"/>
          <p:cNvSpPr>
            <a:spLocks noGrp="1"/>
          </p:cNvSpPr>
          <p:nvPr>
            <p:ph sz="half" idx="1"/>
          </p:nvPr>
        </p:nvSpPr>
        <p:spPr>
          <a:xfrm>
            <a:off x="838200" y="2358189"/>
            <a:ext cx="4664242" cy="3818774"/>
          </a:xfrm>
        </p:spPr>
        <p:txBody>
          <a:bodyPr/>
          <a:lstStyle/>
          <a:p>
            <a:pPr marL="0" indent="0">
              <a:buNone/>
            </a:pPr>
            <a:r>
              <a:rPr lang="en-GB" sz="3600" dirty="0"/>
              <a:t>‘Without youth work I don’t know where I would be. I’d be a completely different person, I see the world as a much better place.’</a:t>
            </a:r>
          </a:p>
          <a:p>
            <a:pPr marL="0" indent="0">
              <a:buNone/>
            </a:pPr>
            <a:endParaRPr lang="en-GB" dirty="0"/>
          </a:p>
        </p:txBody>
      </p:sp>
      <p:pic>
        <p:nvPicPr>
          <p:cNvPr id="7" name="Content Placeholder 6"/>
          <p:cNvPicPr>
            <a:picLocks noGrp="1" noChangeAspect="1"/>
          </p:cNvPicPr>
          <p:nvPr>
            <p:ph sz="half" idx="2"/>
          </p:nvPr>
        </p:nvPicPr>
        <p:blipFill>
          <a:blip r:embed="rId2"/>
          <a:stretch>
            <a:fillRect/>
          </a:stretch>
        </p:blipFill>
        <p:spPr>
          <a:xfrm>
            <a:off x="6587331" y="2112335"/>
            <a:ext cx="4064628" cy="4064628"/>
          </a:xfrm>
          <a:prstGeom prst="rect">
            <a:avLst/>
          </a:prstGeom>
        </p:spPr>
      </p:pic>
    </p:spTree>
    <p:extLst>
      <p:ext uri="{BB962C8B-B14F-4D97-AF65-F5344CB8AC3E}">
        <p14:creationId xmlns:p14="http://schemas.microsoft.com/office/powerpoint/2010/main" val="1441303761"/>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Harvard Study - Happiness</a:t>
            </a:r>
          </a:p>
        </p:txBody>
      </p:sp>
      <p:sp>
        <p:nvSpPr>
          <p:cNvPr id="3" name="Content Placeholder 2"/>
          <p:cNvSpPr>
            <a:spLocks noGrp="1"/>
          </p:cNvSpPr>
          <p:nvPr>
            <p:ph sz="half" idx="1"/>
          </p:nvPr>
        </p:nvSpPr>
        <p:spPr/>
        <p:txBody>
          <a:bodyPr/>
          <a:lstStyle/>
          <a:p>
            <a:r>
              <a:rPr lang="en-GB" dirty="0">
                <a:hlinkClick r:id="rId2"/>
              </a:rPr>
              <a:t>https://www.ted.com/talks/robert_waldinger_what_makes_a_good_life_lessons_from_the_longest_study_on_happiness?language=en&amp;utm_campaign=tedspread&amp;utm_medium=referral&amp;utm_source=tedcomshare</a:t>
            </a:r>
            <a:r>
              <a:rPr lang="en-GB" dirty="0"/>
              <a:t> </a:t>
            </a:r>
          </a:p>
        </p:txBody>
      </p:sp>
      <p:sp>
        <p:nvSpPr>
          <p:cNvPr id="4" name="Content Placeholder 3"/>
          <p:cNvSpPr>
            <a:spLocks noGrp="1"/>
          </p:cNvSpPr>
          <p:nvPr>
            <p:ph sz="half" idx="2"/>
          </p:nvPr>
        </p:nvSpPr>
        <p:spPr/>
        <p:txBody>
          <a:bodyPr>
            <a:normAutofit/>
          </a:bodyPr>
          <a:lstStyle/>
          <a:p>
            <a:r>
              <a:rPr lang="en-GB" sz="3200" dirty="0"/>
              <a:t>The Work of Harvard is instructive in helping us understand the importance of equipping children and young people with the disposition to foster loving and supportive relationships. </a:t>
            </a:r>
          </a:p>
        </p:txBody>
      </p:sp>
    </p:spTree>
    <p:extLst>
      <p:ext uri="{BB962C8B-B14F-4D97-AF65-F5344CB8AC3E}">
        <p14:creationId xmlns:p14="http://schemas.microsoft.com/office/powerpoint/2010/main" val="3928233405"/>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3" name="Table 2"/>
          <p:cNvGraphicFramePr>
            <a:graphicFrameLocks noGrp="1"/>
          </p:cNvGraphicFramePr>
          <p:nvPr>
            <p:extLst>
              <p:ext uri="{D42A27DB-BD31-4B8C-83A1-F6EECF244321}">
                <p14:modId xmlns:p14="http://schemas.microsoft.com/office/powerpoint/2010/main" val="1077756235"/>
              </p:ext>
            </p:extLst>
          </p:nvPr>
        </p:nvGraphicFramePr>
        <p:xfrm>
          <a:off x="96981" y="39190"/>
          <a:ext cx="11998036" cy="6697254"/>
        </p:xfrm>
        <a:graphic>
          <a:graphicData uri="http://schemas.openxmlformats.org/drawingml/2006/table">
            <a:tbl>
              <a:tblPr firstRow="1" firstCol="1" bandRow="1">
                <a:tableStyleId>{5C22544A-7EE6-4342-B048-85BDC9FD1C3A}</a:tableStyleId>
              </a:tblPr>
              <a:tblGrid>
                <a:gridCol w="1352329">
                  <a:extLst>
                    <a:ext uri="{9D8B030D-6E8A-4147-A177-3AD203B41FA5}">
                      <a16:colId xmlns:a16="http://schemas.microsoft.com/office/drawing/2014/main" val="2979172093"/>
                    </a:ext>
                  </a:extLst>
                </a:gridCol>
                <a:gridCol w="2341887">
                  <a:extLst>
                    <a:ext uri="{9D8B030D-6E8A-4147-A177-3AD203B41FA5}">
                      <a16:colId xmlns:a16="http://schemas.microsoft.com/office/drawing/2014/main" val="2639326438"/>
                    </a:ext>
                  </a:extLst>
                </a:gridCol>
                <a:gridCol w="2765118">
                  <a:extLst>
                    <a:ext uri="{9D8B030D-6E8A-4147-A177-3AD203B41FA5}">
                      <a16:colId xmlns:a16="http://schemas.microsoft.com/office/drawing/2014/main" val="3378235679"/>
                    </a:ext>
                  </a:extLst>
                </a:gridCol>
                <a:gridCol w="2680473">
                  <a:extLst>
                    <a:ext uri="{9D8B030D-6E8A-4147-A177-3AD203B41FA5}">
                      <a16:colId xmlns:a16="http://schemas.microsoft.com/office/drawing/2014/main" val="3574329734"/>
                    </a:ext>
                  </a:extLst>
                </a:gridCol>
                <a:gridCol w="2858229">
                  <a:extLst>
                    <a:ext uri="{9D8B030D-6E8A-4147-A177-3AD203B41FA5}">
                      <a16:colId xmlns:a16="http://schemas.microsoft.com/office/drawing/2014/main" val="402798411"/>
                    </a:ext>
                  </a:extLst>
                </a:gridCol>
              </a:tblGrid>
              <a:tr h="764374">
                <a:tc rowSpan="2">
                  <a:txBody>
                    <a:bodyPr/>
                    <a:lstStyle/>
                    <a:p>
                      <a:pPr algn="ctr">
                        <a:lnSpc>
                          <a:spcPct val="150000"/>
                        </a:lnSpc>
                        <a:spcAft>
                          <a:spcPts val="0"/>
                        </a:spcAft>
                      </a:pPr>
                      <a:r>
                        <a:rPr lang="en-GB" sz="2000" dirty="0">
                          <a:effectLst/>
                        </a:rPr>
                        <a:t> </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txBody>
                  <a:tcPr marL="49447" marR="49447" marT="0" marB="0"/>
                </a:tc>
                <a:tc gridSpan="4">
                  <a:txBody>
                    <a:bodyPr/>
                    <a:lstStyle/>
                    <a:p>
                      <a:pPr algn="ctr">
                        <a:lnSpc>
                          <a:spcPct val="150000"/>
                        </a:lnSpc>
                        <a:spcAft>
                          <a:spcPts val="0"/>
                        </a:spcAft>
                      </a:pPr>
                      <a:r>
                        <a:rPr lang="en-GB" sz="2400" dirty="0">
                          <a:effectLst/>
                        </a:rPr>
                        <a:t>Key Themes</a:t>
                      </a: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a:txBody>
                  <a:tcPr marL="49447" marR="49447" marT="0" marB="0"/>
                </a:tc>
                <a:tc hMerge="1">
                  <a:txBody>
                    <a:bodyPr/>
                    <a:lstStyle/>
                    <a:p>
                      <a:endParaRPr lang="en-GB"/>
                    </a:p>
                  </a:txBody>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4288071452"/>
                  </a:ext>
                </a:extLst>
              </a:tr>
              <a:tr h="385828">
                <a:tc vMerge="1">
                  <a:txBody>
                    <a:bodyPr/>
                    <a:lstStyle/>
                    <a:p>
                      <a:endParaRPr lang="en-GB"/>
                    </a:p>
                  </a:txBody>
                  <a:tcPr/>
                </a:tc>
                <a:tc>
                  <a:txBody>
                    <a:bodyPr/>
                    <a:lstStyle/>
                    <a:p>
                      <a:pPr algn="ctr">
                        <a:lnSpc>
                          <a:spcPct val="150000"/>
                        </a:lnSpc>
                        <a:spcAft>
                          <a:spcPts val="0"/>
                        </a:spcAft>
                      </a:pPr>
                      <a:r>
                        <a:rPr lang="en-GB" sz="2000" b="1" dirty="0">
                          <a:effectLst/>
                        </a:rPr>
                        <a:t>Consistency</a:t>
                      </a:r>
                      <a:endParaRPr lang="en-GB" sz="2000" b="1" dirty="0">
                        <a:effectLst/>
                        <a:latin typeface="Calibri" panose="020F0502020204030204" pitchFamily="34" charset="0"/>
                        <a:cs typeface="Times New Roman" panose="02020603050405020304" pitchFamily="18" charset="0"/>
                      </a:endParaRPr>
                    </a:p>
                    <a:p>
                      <a:pPr algn="ctr">
                        <a:lnSpc>
                          <a:spcPct val="150000"/>
                        </a:lnSpc>
                        <a:spcAft>
                          <a:spcPts val="0"/>
                        </a:spcAft>
                      </a:pPr>
                      <a:endParaRPr lang="en-GB" sz="2000" b="1" dirty="0">
                        <a:effectLst/>
                      </a:endParaRPr>
                    </a:p>
                  </a:txBody>
                  <a:tcPr marL="49447" marR="49447" marT="0" marB="0"/>
                </a:tc>
                <a:tc>
                  <a:txBody>
                    <a:bodyPr/>
                    <a:lstStyle/>
                    <a:p>
                      <a:pPr algn="ctr">
                        <a:lnSpc>
                          <a:spcPct val="150000"/>
                        </a:lnSpc>
                        <a:spcAft>
                          <a:spcPts val="0"/>
                        </a:spcAft>
                      </a:pPr>
                      <a:r>
                        <a:rPr lang="en-GB" sz="2000" b="1">
                          <a:effectLst/>
                        </a:rPr>
                        <a:t>People</a:t>
                      </a:r>
                      <a:endParaRPr lang="en-GB" sz="2000" b="1">
                        <a:effectLst/>
                        <a:latin typeface="Calibri" panose="020F0502020204030204" pitchFamily="34" charset="0"/>
                        <a:ea typeface="Calibri" panose="020F0502020204030204" pitchFamily="34" charset="0"/>
                        <a:cs typeface="Times New Roman" panose="02020603050405020304" pitchFamily="18" charset="0"/>
                      </a:endParaRPr>
                    </a:p>
                  </a:txBody>
                  <a:tcPr marL="49447" marR="49447" marT="0" marB="0"/>
                </a:tc>
                <a:tc>
                  <a:txBody>
                    <a:bodyPr/>
                    <a:lstStyle/>
                    <a:p>
                      <a:pPr algn="ctr">
                        <a:lnSpc>
                          <a:spcPct val="150000"/>
                        </a:lnSpc>
                        <a:spcAft>
                          <a:spcPts val="0"/>
                        </a:spcAft>
                      </a:pPr>
                      <a:r>
                        <a:rPr lang="en-GB" sz="2000" b="1" dirty="0">
                          <a:effectLst/>
                        </a:rPr>
                        <a:t>Places</a:t>
                      </a:r>
                      <a:endParaRPr lang="en-GB" sz="2000" b="1" dirty="0">
                        <a:effectLst/>
                        <a:latin typeface="Calibri" panose="020F0502020204030204" pitchFamily="34" charset="0"/>
                        <a:ea typeface="Calibri" panose="020F0502020204030204" pitchFamily="34" charset="0"/>
                        <a:cs typeface="Times New Roman" panose="02020603050405020304" pitchFamily="18" charset="0"/>
                      </a:endParaRPr>
                    </a:p>
                  </a:txBody>
                  <a:tcPr marL="49447" marR="49447" marT="0" marB="0"/>
                </a:tc>
                <a:tc>
                  <a:txBody>
                    <a:bodyPr/>
                    <a:lstStyle/>
                    <a:p>
                      <a:pPr algn="ctr">
                        <a:lnSpc>
                          <a:spcPct val="150000"/>
                        </a:lnSpc>
                        <a:spcAft>
                          <a:spcPts val="0"/>
                        </a:spcAft>
                      </a:pPr>
                      <a:r>
                        <a:rPr lang="en-GB" sz="2000" b="1" dirty="0">
                          <a:effectLst/>
                        </a:rPr>
                        <a:t>Experiences</a:t>
                      </a:r>
                      <a:endParaRPr lang="en-GB" sz="2000" b="1" dirty="0">
                        <a:effectLst/>
                        <a:latin typeface="Calibri" panose="020F0502020204030204" pitchFamily="34" charset="0"/>
                        <a:ea typeface="Calibri" panose="020F0502020204030204" pitchFamily="34" charset="0"/>
                        <a:cs typeface="Times New Roman" panose="02020603050405020304" pitchFamily="18" charset="0"/>
                      </a:endParaRPr>
                    </a:p>
                  </a:txBody>
                  <a:tcPr marL="49447" marR="49447" marT="0" marB="0"/>
                </a:tc>
                <a:extLst>
                  <a:ext uri="{0D108BD9-81ED-4DB2-BD59-A6C34878D82A}">
                    <a16:rowId xmlns:a16="http://schemas.microsoft.com/office/drawing/2014/main" val="1611081487"/>
                  </a:ext>
                </a:extLst>
              </a:tr>
              <a:tr h="816120">
                <a:tc rowSpan="6">
                  <a:txBody>
                    <a:bodyPr/>
                    <a:lstStyle/>
                    <a:p>
                      <a:pPr algn="just">
                        <a:lnSpc>
                          <a:spcPct val="150000"/>
                        </a:lnSpc>
                        <a:spcAft>
                          <a:spcPts val="0"/>
                        </a:spcAft>
                      </a:pPr>
                      <a:r>
                        <a:rPr lang="en-GB" sz="2000" dirty="0">
                          <a:effectLst/>
                        </a:rPr>
                        <a:t> </a:t>
                      </a:r>
                    </a:p>
                    <a:p>
                      <a:pPr algn="just">
                        <a:lnSpc>
                          <a:spcPct val="150000"/>
                        </a:lnSpc>
                        <a:spcAft>
                          <a:spcPts val="0"/>
                        </a:spcAft>
                      </a:pPr>
                      <a:r>
                        <a:rPr lang="en-GB" sz="2000" dirty="0">
                          <a:effectLst/>
                        </a:rPr>
                        <a:t> </a:t>
                      </a:r>
                    </a:p>
                    <a:p>
                      <a:pPr algn="just">
                        <a:lnSpc>
                          <a:spcPct val="150000"/>
                        </a:lnSpc>
                        <a:spcAft>
                          <a:spcPts val="0"/>
                        </a:spcAft>
                      </a:pPr>
                      <a:r>
                        <a:rPr lang="en-GB" sz="2000" dirty="0">
                          <a:effectLst/>
                        </a:rPr>
                        <a:t> </a:t>
                      </a:r>
                    </a:p>
                    <a:p>
                      <a:pPr algn="just">
                        <a:lnSpc>
                          <a:spcPct val="150000"/>
                        </a:lnSpc>
                        <a:spcAft>
                          <a:spcPts val="0"/>
                        </a:spcAft>
                      </a:pPr>
                      <a:r>
                        <a:rPr lang="en-GB" sz="2000" dirty="0">
                          <a:effectLst/>
                        </a:rPr>
                        <a:t>Emergent Themes</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txBody>
                  <a:tcPr marL="49447" marR="49447" marT="0" marB="0"/>
                </a:tc>
                <a:tc>
                  <a:txBody>
                    <a:bodyPr/>
                    <a:lstStyle/>
                    <a:p>
                      <a:pPr algn="just">
                        <a:lnSpc>
                          <a:spcPct val="100000"/>
                        </a:lnSpc>
                        <a:spcAft>
                          <a:spcPts val="0"/>
                        </a:spcAft>
                      </a:pPr>
                      <a:r>
                        <a:rPr lang="en-GB" sz="2200" dirty="0">
                          <a:effectLst/>
                        </a:rPr>
                        <a:t>Being there (LM)</a:t>
                      </a:r>
                      <a:endParaRPr lang="en-GB" sz="2200" dirty="0">
                        <a:effectLst/>
                        <a:latin typeface="Calibri" panose="020F0502020204030204" pitchFamily="34" charset="0"/>
                        <a:ea typeface="Calibri" panose="020F0502020204030204" pitchFamily="34" charset="0"/>
                        <a:cs typeface="Times New Roman" panose="02020603050405020304" pitchFamily="18" charset="0"/>
                      </a:endParaRPr>
                    </a:p>
                  </a:txBody>
                  <a:tcPr marL="49447" marR="49447" marT="0" marB="0"/>
                </a:tc>
                <a:tc>
                  <a:txBody>
                    <a:bodyPr/>
                    <a:lstStyle/>
                    <a:p>
                      <a:pPr algn="just">
                        <a:lnSpc>
                          <a:spcPct val="100000"/>
                        </a:lnSpc>
                        <a:spcAft>
                          <a:spcPts val="0"/>
                        </a:spcAft>
                      </a:pPr>
                      <a:r>
                        <a:rPr lang="en-GB" sz="2200" dirty="0">
                          <a:effectLst/>
                        </a:rPr>
                        <a:t>The connected worker (LM)</a:t>
                      </a:r>
                      <a:endParaRPr lang="en-GB" sz="2200" dirty="0">
                        <a:effectLst/>
                        <a:latin typeface="Calibri" panose="020F0502020204030204" pitchFamily="34" charset="0"/>
                        <a:ea typeface="Calibri" panose="020F0502020204030204" pitchFamily="34" charset="0"/>
                        <a:cs typeface="Times New Roman" panose="02020603050405020304" pitchFamily="18" charset="0"/>
                      </a:endParaRPr>
                    </a:p>
                  </a:txBody>
                  <a:tcPr marL="49447" marR="49447" marT="0" marB="0"/>
                </a:tc>
                <a:tc>
                  <a:txBody>
                    <a:bodyPr/>
                    <a:lstStyle/>
                    <a:p>
                      <a:pPr algn="just">
                        <a:lnSpc>
                          <a:spcPct val="100000"/>
                        </a:lnSpc>
                        <a:spcAft>
                          <a:spcPts val="0"/>
                        </a:spcAft>
                      </a:pPr>
                      <a:r>
                        <a:rPr lang="en-GB" sz="2200" dirty="0">
                          <a:effectLst/>
                        </a:rPr>
                        <a:t>Familiarity (H)</a:t>
                      </a:r>
                      <a:endParaRPr lang="en-GB" sz="2200" dirty="0">
                        <a:effectLst/>
                        <a:latin typeface="Calibri" panose="020F0502020204030204" pitchFamily="34" charset="0"/>
                        <a:ea typeface="Calibri" panose="020F0502020204030204" pitchFamily="34" charset="0"/>
                        <a:cs typeface="Times New Roman" panose="02020603050405020304" pitchFamily="18" charset="0"/>
                      </a:endParaRPr>
                    </a:p>
                  </a:txBody>
                  <a:tcPr marL="49447" marR="49447" marT="0" marB="0"/>
                </a:tc>
                <a:tc>
                  <a:txBody>
                    <a:bodyPr/>
                    <a:lstStyle/>
                    <a:p>
                      <a:pPr algn="just">
                        <a:lnSpc>
                          <a:spcPct val="100000"/>
                        </a:lnSpc>
                        <a:spcAft>
                          <a:spcPts val="0"/>
                        </a:spcAft>
                      </a:pPr>
                      <a:r>
                        <a:rPr lang="en-GB" sz="2200" dirty="0">
                          <a:effectLst/>
                        </a:rPr>
                        <a:t>New experiences (LS)</a:t>
                      </a:r>
                      <a:endParaRPr lang="en-GB" sz="2200" dirty="0">
                        <a:effectLst/>
                        <a:latin typeface="Calibri" panose="020F0502020204030204" pitchFamily="34" charset="0"/>
                        <a:ea typeface="Calibri" panose="020F0502020204030204" pitchFamily="34" charset="0"/>
                        <a:cs typeface="Times New Roman" panose="02020603050405020304" pitchFamily="18" charset="0"/>
                      </a:endParaRPr>
                    </a:p>
                  </a:txBody>
                  <a:tcPr marL="49447" marR="49447" marT="0" marB="0"/>
                </a:tc>
                <a:extLst>
                  <a:ext uri="{0D108BD9-81ED-4DB2-BD59-A6C34878D82A}">
                    <a16:rowId xmlns:a16="http://schemas.microsoft.com/office/drawing/2014/main" val="2546089494"/>
                  </a:ext>
                </a:extLst>
              </a:tr>
              <a:tr h="816120">
                <a:tc vMerge="1">
                  <a:txBody>
                    <a:bodyPr/>
                    <a:lstStyle/>
                    <a:p>
                      <a:endParaRPr lang="en-GB"/>
                    </a:p>
                  </a:txBody>
                  <a:tcPr/>
                </a:tc>
                <a:tc>
                  <a:txBody>
                    <a:bodyPr/>
                    <a:lstStyle/>
                    <a:p>
                      <a:pPr algn="just">
                        <a:lnSpc>
                          <a:spcPct val="100000"/>
                        </a:lnSpc>
                        <a:spcAft>
                          <a:spcPts val="0"/>
                        </a:spcAft>
                      </a:pPr>
                      <a:r>
                        <a:rPr lang="en-GB" sz="2200" dirty="0">
                          <a:effectLst/>
                        </a:rPr>
                        <a:t>Feeling valued (LS)</a:t>
                      </a:r>
                      <a:endParaRPr lang="en-GB" sz="2200" dirty="0">
                        <a:effectLst/>
                        <a:latin typeface="Calibri" panose="020F0502020204030204" pitchFamily="34" charset="0"/>
                        <a:ea typeface="Calibri" panose="020F0502020204030204" pitchFamily="34" charset="0"/>
                        <a:cs typeface="Times New Roman" panose="02020603050405020304" pitchFamily="18" charset="0"/>
                      </a:endParaRPr>
                    </a:p>
                  </a:txBody>
                  <a:tcPr marL="49447" marR="49447" marT="0" marB="0"/>
                </a:tc>
                <a:tc>
                  <a:txBody>
                    <a:bodyPr/>
                    <a:lstStyle/>
                    <a:p>
                      <a:pPr algn="just">
                        <a:lnSpc>
                          <a:spcPct val="100000"/>
                        </a:lnSpc>
                        <a:spcAft>
                          <a:spcPts val="0"/>
                        </a:spcAft>
                      </a:pPr>
                      <a:r>
                        <a:rPr lang="en-GB" sz="2200">
                          <a:effectLst/>
                        </a:rPr>
                        <a:t>The moral educator (LM)</a:t>
                      </a:r>
                      <a:endParaRPr lang="en-GB" sz="2200">
                        <a:effectLst/>
                        <a:latin typeface="Calibri" panose="020F0502020204030204" pitchFamily="34" charset="0"/>
                        <a:ea typeface="Calibri" panose="020F0502020204030204" pitchFamily="34" charset="0"/>
                        <a:cs typeface="Times New Roman" panose="02020603050405020304" pitchFamily="18" charset="0"/>
                      </a:endParaRPr>
                    </a:p>
                  </a:txBody>
                  <a:tcPr marL="49447" marR="49447" marT="0" marB="0"/>
                </a:tc>
                <a:tc>
                  <a:txBody>
                    <a:bodyPr/>
                    <a:lstStyle/>
                    <a:p>
                      <a:pPr algn="just">
                        <a:lnSpc>
                          <a:spcPct val="100000"/>
                        </a:lnSpc>
                        <a:spcAft>
                          <a:spcPts val="0"/>
                        </a:spcAft>
                      </a:pPr>
                      <a:r>
                        <a:rPr lang="en-GB" sz="2200" dirty="0">
                          <a:effectLst/>
                        </a:rPr>
                        <a:t>Community (LS, LM, H)</a:t>
                      </a:r>
                      <a:endParaRPr lang="en-GB" sz="2200" dirty="0">
                        <a:effectLst/>
                        <a:latin typeface="Calibri" panose="020F0502020204030204" pitchFamily="34" charset="0"/>
                        <a:ea typeface="Calibri" panose="020F0502020204030204" pitchFamily="34" charset="0"/>
                        <a:cs typeface="Times New Roman" panose="02020603050405020304" pitchFamily="18" charset="0"/>
                      </a:endParaRPr>
                    </a:p>
                  </a:txBody>
                  <a:tcPr marL="49447" marR="49447" marT="0" marB="0"/>
                </a:tc>
                <a:tc>
                  <a:txBody>
                    <a:bodyPr/>
                    <a:lstStyle/>
                    <a:p>
                      <a:pPr algn="just">
                        <a:lnSpc>
                          <a:spcPct val="100000"/>
                        </a:lnSpc>
                        <a:spcAft>
                          <a:spcPts val="0"/>
                        </a:spcAft>
                      </a:pPr>
                      <a:r>
                        <a:rPr lang="en-GB" sz="2200" dirty="0">
                          <a:effectLst/>
                        </a:rPr>
                        <a:t>Movement/ physical experiences (LS, LM, H)</a:t>
                      </a:r>
                      <a:endParaRPr lang="en-GB" sz="2200" dirty="0">
                        <a:effectLst/>
                        <a:latin typeface="Calibri" panose="020F0502020204030204" pitchFamily="34" charset="0"/>
                        <a:ea typeface="Calibri" panose="020F0502020204030204" pitchFamily="34" charset="0"/>
                        <a:cs typeface="Times New Roman" panose="02020603050405020304" pitchFamily="18" charset="0"/>
                      </a:endParaRPr>
                    </a:p>
                  </a:txBody>
                  <a:tcPr marL="49447" marR="49447" marT="0" marB="0"/>
                </a:tc>
                <a:extLst>
                  <a:ext uri="{0D108BD9-81ED-4DB2-BD59-A6C34878D82A}">
                    <a16:rowId xmlns:a16="http://schemas.microsoft.com/office/drawing/2014/main" val="3871431539"/>
                  </a:ext>
                </a:extLst>
              </a:tr>
              <a:tr h="1246411">
                <a:tc vMerge="1">
                  <a:txBody>
                    <a:bodyPr/>
                    <a:lstStyle/>
                    <a:p>
                      <a:endParaRPr lang="en-GB"/>
                    </a:p>
                  </a:txBody>
                  <a:tcPr/>
                </a:tc>
                <a:tc>
                  <a:txBody>
                    <a:bodyPr/>
                    <a:lstStyle/>
                    <a:p>
                      <a:pPr algn="just">
                        <a:lnSpc>
                          <a:spcPct val="100000"/>
                        </a:lnSpc>
                        <a:spcAft>
                          <a:spcPts val="0"/>
                        </a:spcAft>
                      </a:pPr>
                      <a:r>
                        <a:rPr lang="en-GB" sz="2200">
                          <a:effectLst/>
                        </a:rPr>
                        <a:t>Being dependable, offering practical help (LS)</a:t>
                      </a:r>
                      <a:endParaRPr lang="en-GB" sz="2200">
                        <a:effectLst/>
                        <a:latin typeface="Calibri" panose="020F0502020204030204" pitchFamily="34" charset="0"/>
                        <a:ea typeface="Calibri" panose="020F0502020204030204" pitchFamily="34" charset="0"/>
                        <a:cs typeface="Times New Roman" panose="02020603050405020304" pitchFamily="18" charset="0"/>
                      </a:endParaRPr>
                    </a:p>
                  </a:txBody>
                  <a:tcPr marL="49447" marR="49447" marT="0" marB="0"/>
                </a:tc>
                <a:tc>
                  <a:txBody>
                    <a:bodyPr/>
                    <a:lstStyle/>
                    <a:p>
                      <a:pPr algn="just">
                        <a:lnSpc>
                          <a:spcPct val="100000"/>
                        </a:lnSpc>
                        <a:spcAft>
                          <a:spcPts val="0"/>
                        </a:spcAft>
                      </a:pPr>
                      <a:r>
                        <a:rPr lang="en-GB" sz="2200">
                          <a:effectLst/>
                        </a:rPr>
                        <a:t>Having expectations (LM)</a:t>
                      </a:r>
                      <a:endParaRPr lang="en-GB" sz="2200">
                        <a:effectLst/>
                        <a:latin typeface="Calibri" panose="020F0502020204030204" pitchFamily="34" charset="0"/>
                        <a:ea typeface="Calibri" panose="020F0502020204030204" pitchFamily="34" charset="0"/>
                        <a:cs typeface="Times New Roman" panose="02020603050405020304" pitchFamily="18" charset="0"/>
                      </a:endParaRPr>
                    </a:p>
                  </a:txBody>
                  <a:tcPr marL="49447" marR="49447" marT="0" marB="0"/>
                </a:tc>
                <a:tc>
                  <a:txBody>
                    <a:bodyPr/>
                    <a:lstStyle/>
                    <a:p>
                      <a:pPr algn="just">
                        <a:lnSpc>
                          <a:spcPct val="100000"/>
                        </a:lnSpc>
                        <a:spcAft>
                          <a:spcPts val="0"/>
                        </a:spcAft>
                      </a:pPr>
                      <a:r>
                        <a:rPr lang="en-GB" sz="2200" dirty="0">
                          <a:effectLst/>
                        </a:rPr>
                        <a:t>Sense of belonging (LM)</a:t>
                      </a:r>
                      <a:endParaRPr lang="en-GB" sz="2200" dirty="0">
                        <a:effectLst/>
                        <a:latin typeface="Calibri" panose="020F0502020204030204" pitchFamily="34" charset="0"/>
                        <a:ea typeface="Calibri" panose="020F0502020204030204" pitchFamily="34" charset="0"/>
                        <a:cs typeface="Times New Roman" panose="02020603050405020304" pitchFamily="18" charset="0"/>
                      </a:endParaRPr>
                    </a:p>
                  </a:txBody>
                  <a:tcPr marL="49447" marR="49447" marT="0" marB="0"/>
                </a:tc>
                <a:tc>
                  <a:txBody>
                    <a:bodyPr/>
                    <a:lstStyle/>
                    <a:p>
                      <a:pPr algn="just">
                        <a:lnSpc>
                          <a:spcPct val="100000"/>
                        </a:lnSpc>
                        <a:spcAft>
                          <a:spcPts val="0"/>
                        </a:spcAft>
                      </a:pPr>
                      <a:r>
                        <a:rPr lang="en-GB" sz="2200" dirty="0">
                          <a:effectLst/>
                        </a:rPr>
                        <a:t>Sense of freedom to experiment (LM)</a:t>
                      </a:r>
                      <a:endParaRPr lang="en-GB" sz="2200" dirty="0">
                        <a:effectLst/>
                        <a:latin typeface="Calibri" panose="020F0502020204030204" pitchFamily="34" charset="0"/>
                        <a:ea typeface="Calibri" panose="020F0502020204030204" pitchFamily="34" charset="0"/>
                        <a:cs typeface="Times New Roman" panose="02020603050405020304" pitchFamily="18" charset="0"/>
                      </a:endParaRPr>
                    </a:p>
                  </a:txBody>
                  <a:tcPr marL="49447" marR="49447" marT="0" marB="0"/>
                </a:tc>
                <a:extLst>
                  <a:ext uri="{0D108BD9-81ED-4DB2-BD59-A6C34878D82A}">
                    <a16:rowId xmlns:a16="http://schemas.microsoft.com/office/drawing/2014/main" val="1351077510"/>
                  </a:ext>
                </a:extLst>
              </a:tr>
              <a:tr h="816120">
                <a:tc vMerge="1">
                  <a:txBody>
                    <a:bodyPr/>
                    <a:lstStyle/>
                    <a:p>
                      <a:endParaRPr lang="en-GB"/>
                    </a:p>
                  </a:txBody>
                  <a:tcPr/>
                </a:tc>
                <a:tc>
                  <a:txBody>
                    <a:bodyPr/>
                    <a:lstStyle/>
                    <a:p>
                      <a:pPr algn="just">
                        <a:lnSpc>
                          <a:spcPct val="100000"/>
                        </a:lnSpc>
                        <a:spcAft>
                          <a:spcPts val="0"/>
                        </a:spcAft>
                      </a:pPr>
                      <a:r>
                        <a:rPr lang="en-GB" sz="2200">
                          <a:effectLst/>
                        </a:rPr>
                        <a:t>Friendships (LS, LM, H)</a:t>
                      </a:r>
                      <a:endParaRPr lang="en-GB" sz="2200">
                        <a:effectLst/>
                        <a:latin typeface="Calibri" panose="020F0502020204030204" pitchFamily="34" charset="0"/>
                        <a:ea typeface="Calibri" panose="020F0502020204030204" pitchFamily="34" charset="0"/>
                        <a:cs typeface="Times New Roman" panose="02020603050405020304" pitchFamily="18" charset="0"/>
                      </a:endParaRPr>
                    </a:p>
                  </a:txBody>
                  <a:tcPr marL="49447" marR="49447" marT="0" marB="0"/>
                </a:tc>
                <a:tc>
                  <a:txBody>
                    <a:bodyPr/>
                    <a:lstStyle/>
                    <a:p>
                      <a:pPr algn="just">
                        <a:lnSpc>
                          <a:spcPct val="100000"/>
                        </a:lnSpc>
                        <a:spcAft>
                          <a:spcPts val="0"/>
                        </a:spcAft>
                      </a:pPr>
                      <a:r>
                        <a:rPr lang="en-GB" sz="2200" dirty="0">
                          <a:effectLst/>
                        </a:rPr>
                        <a:t>Being friendly (H)</a:t>
                      </a:r>
                      <a:endParaRPr lang="en-GB" sz="2200" dirty="0">
                        <a:effectLst/>
                        <a:latin typeface="Calibri" panose="020F0502020204030204" pitchFamily="34" charset="0"/>
                        <a:ea typeface="Calibri" panose="020F0502020204030204" pitchFamily="34" charset="0"/>
                        <a:cs typeface="Times New Roman" panose="02020603050405020304" pitchFamily="18" charset="0"/>
                      </a:endParaRPr>
                    </a:p>
                  </a:txBody>
                  <a:tcPr marL="49447" marR="49447" marT="0" marB="0"/>
                </a:tc>
                <a:tc>
                  <a:txBody>
                    <a:bodyPr/>
                    <a:lstStyle/>
                    <a:p>
                      <a:pPr algn="just">
                        <a:lnSpc>
                          <a:spcPct val="100000"/>
                        </a:lnSpc>
                        <a:spcAft>
                          <a:spcPts val="0"/>
                        </a:spcAft>
                      </a:pPr>
                      <a:r>
                        <a:rPr lang="en-GB" sz="2200">
                          <a:effectLst/>
                        </a:rPr>
                        <a:t> </a:t>
                      </a:r>
                      <a:endParaRPr lang="en-GB" sz="2200">
                        <a:effectLst/>
                        <a:latin typeface="Calibri" panose="020F0502020204030204" pitchFamily="34" charset="0"/>
                        <a:ea typeface="Calibri" panose="020F0502020204030204" pitchFamily="34" charset="0"/>
                        <a:cs typeface="Times New Roman" panose="02020603050405020304" pitchFamily="18" charset="0"/>
                      </a:endParaRPr>
                    </a:p>
                  </a:txBody>
                  <a:tcPr marL="49447" marR="49447" marT="0" marB="0"/>
                </a:tc>
                <a:tc>
                  <a:txBody>
                    <a:bodyPr/>
                    <a:lstStyle/>
                    <a:p>
                      <a:pPr algn="just">
                        <a:lnSpc>
                          <a:spcPct val="100000"/>
                        </a:lnSpc>
                        <a:spcAft>
                          <a:spcPts val="0"/>
                        </a:spcAft>
                      </a:pPr>
                      <a:r>
                        <a:rPr lang="en-GB" sz="2200" dirty="0">
                          <a:effectLst/>
                        </a:rPr>
                        <a:t>Having fun (LS, LM, H)</a:t>
                      </a:r>
                      <a:endParaRPr lang="en-GB" sz="2200" dirty="0">
                        <a:effectLst/>
                        <a:latin typeface="Calibri" panose="020F0502020204030204" pitchFamily="34" charset="0"/>
                        <a:ea typeface="Calibri" panose="020F0502020204030204" pitchFamily="34" charset="0"/>
                        <a:cs typeface="Times New Roman" panose="02020603050405020304" pitchFamily="18" charset="0"/>
                      </a:endParaRPr>
                    </a:p>
                  </a:txBody>
                  <a:tcPr marL="49447" marR="49447" marT="0" marB="0"/>
                </a:tc>
                <a:extLst>
                  <a:ext uri="{0D108BD9-81ED-4DB2-BD59-A6C34878D82A}">
                    <a16:rowId xmlns:a16="http://schemas.microsoft.com/office/drawing/2014/main" val="3898440655"/>
                  </a:ext>
                </a:extLst>
              </a:tr>
              <a:tr h="816120">
                <a:tc vMerge="1">
                  <a:txBody>
                    <a:bodyPr/>
                    <a:lstStyle/>
                    <a:p>
                      <a:endParaRPr lang="en-GB"/>
                    </a:p>
                  </a:txBody>
                  <a:tcPr/>
                </a:tc>
                <a:tc>
                  <a:txBody>
                    <a:bodyPr/>
                    <a:lstStyle/>
                    <a:p>
                      <a:pPr algn="just">
                        <a:lnSpc>
                          <a:spcPct val="100000"/>
                        </a:lnSpc>
                        <a:spcAft>
                          <a:spcPts val="0"/>
                        </a:spcAft>
                      </a:pPr>
                      <a:r>
                        <a:rPr lang="en-GB" sz="2200">
                          <a:effectLst/>
                        </a:rPr>
                        <a:t> </a:t>
                      </a:r>
                      <a:endParaRPr lang="en-GB" sz="2200">
                        <a:effectLst/>
                        <a:latin typeface="Calibri" panose="020F0502020204030204" pitchFamily="34" charset="0"/>
                        <a:ea typeface="Calibri" panose="020F0502020204030204" pitchFamily="34" charset="0"/>
                        <a:cs typeface="Times New Roman" panose="02020603050405020304" pitchFamily="18" charset="0"/>
                      </a:endParaRPr>
                    </a:p>
                  </a:txBody>
                  <a:tcPr marL="49447" marR="49447" marT="0" marB="0"/>
                </a:tc>
                <a:tc>
                  <a:txBody>
                    <a:bodyPr/>
                    <a:lstStyle/>
                    <a:p>
                      <a:pPr algn="just">
                        <a:lnSpc>
                          <a:spcPct val="100000"/>
                        </a:lnSpc>
                        <a:spcAft>
                          <a:spcPts val="0"/>
                        </a:spcAft>
                      </a:pPr>
                      <a:r>
                        <a:rPr lang="en-GB" sz="2200">
                          <a:effectLst/>
                        </a:rPr>
                        <a:t>The unique relationship (LS)</a:t>
                      </a:r>
                      <a:endParaRPr lang="en-GB" sz="2200">
                        <a:effectLst/>
                        <a:latin typeface="Calibri" panose="020F0502020204030204" pitchFamily="34" charset="0"/>
                        <a:ea typeface="Calibri" panose="020F0502020204030204" pitchFamily="34" charset="0"/>
                        <a:cs typeface="Times New Roman" panose="02020603050405020304" pitchFamily="18" charset="0"/>
                      </a:endParaRPr>
                    </a:p>
                  </a:txBody>
                  <a:tcPr marL="49447" marR="49447" marT="0" marB="0"/>
                </a:tc>
                <a:tc>
                  <a:txBody>
                    <a:bodyPr/>
                    <a:lstStyle/>
                    <a:p>
                      <a:pPr algn="just">
                        <a:lnSpc>
                          <a:spcPct val="100000"/>
                        </a:lnSpc>
                        <a:spcAft>
                          <a:spcPts val="0"/>
                        </a:spcAft>
                      </a:pPr>
                      <a:r>
                        <a:rPr lang="en-GB" sz="2200">
                          <a:effectLst/>
                        </a:rPr>
                        <a:t> </a:t>
                      </a:r>
                      <a:endParaRPr lang="en-GB" sz="2200">
                        <a:effectLst/>
                        <a:latin typeface="Calibri" panose="020F0502020204030204" pitchFamily="34" charset="0"/>
                        <a:ea typeface="Calibri" panose="020F0502020204030204" pitchFamily="34" charset="0"/>
                        <a:cs typeface="Times New Roman" panose="02020603050405020304" pitchFamily="18" charset="0"/>
                      </a:endParaRPr>
                    </a:p>
                  </a:txBody>
                  <a:tcPr marL="49447" marR="49447" marT="0" marB="0"/>
                </a:tc>
                <a:tc>
                  <a:txBody>
                    <a:bodyPr/>
                    <a:lstStyle/>
                    <a:p>
                      <a:pPr algn="just">
                        <a:lnSpc>
                          <a:spcPct val="100000"/>
                        </a:lnSpc>
                        <a:spcAft>
                          <a:spcPts val="0"/>
                        </a:spcAft>
                      </a:pPr>
                      <a:r>
                        <a:rPr lang="en-GB" sz="2200" dirty="0">
                          <a:effectLst/>
                        </a:rPr>
                        <a:t>Adversity and trauma (LM)</a:t>
                      </a:r>
                      <a:endParaRPr lang="en-GB" sz="2200" dirty="0">
                        <a:effectLst/>
                        <a:latin typeface="Calibri" panose="020F0502020204030204" pitchFamily="34" charset="0"/>
                        <a:ea typeface="Calibri" panose="020F0502020204030204" pitchFamily="34" charset="0"/>
                        <a:cs typeface="Times New Roman" panose="02020603050405020304" pitchFamily="18" charset="0"/>
                      </a:endParaRPr>
                    </a:p>
                  </a:txBody>
                  <a:tcPr marL="49447" marR="49447" marT="0" marB="0"/>
                </a:tc>
                <a:extLst>
                  <a:ext uri="{0D108BD9-81ED-4DB2-BD59-A6C34878D82A}">
                    <a16:rowId xmlns:a16="http://schemas.microsoft.com/office/drawing/2014/main" val="2736064775"/>
                  </a:ext>
                </a:extLst>
              </a:tr>
              <a:tr h="554833">
                <a:tc vMerge="1">
                  <a:txBody>
                    <a:bodyPr/>
                    <a:lstStyle/>
                    <a:p>
                      <a:endParaRPr lang="en-GB"/>
                    </a:p>
                  </a:txBody>
                  <a:tcPr/>
                </a:tc>
                <a:tc>
                  <a:txBody>
                    <a:bodyPr/>
                    <a:lstStyle/>
                    <a:p>
                      <a:pPr algn="just">
                        <a:lnSpc>
                          <a:spcPct val="100000"/>
                        </a:lnSpc>
                        <a:spcAft>
                          <a:spcPts val="0"/>
                        </a:spcAft>
                      </a:pPr>
                      <a:r>
                        <a:rPr lang="en-GB" sz="2200">
                          <a:effectLst/>
                        </a:rPr>
                        <a:t> </a:t>
                      </a:r>
                      <a:endParaRPr lang="en-GB" sz="2200">
                        <a:effectLst/>
                        <a:latin typeface="Calibri" panose="020F0502020204030204" pitchFamily="34" charset="0"/>
                        <a:ea typeface="Calibri" panose="020F0502020204030204" pitchFamily="34" charset="0"/>
                        <a:cs typeface="Times New Roman" panose="02020603050405020304" pitchFamily="18" charset="0"/>
                      </a:endParaRPr>
                    </a:p>
                  </a:txBody>
                  <a:tcPr marL="49447" marR="49447" marT="0" marB="0"/>
                </a:tc>
                <a:tc>
                  <a:txBody>
                    <a:bodyPr/>
                    <a:lstStyle/>
                    <a:p>
                      <a:pPr algn="just">
                        <a:lnSpc>
                          <a:spcPct val="100000"/>
                        </a:lnSpc>
                        <a:spcAft>
                          <a:spcPts val="0"/>
                        </a:spcAft>
                      </a:pPr>
                      <a:r>
                        <a:rPr lang="en-GB" sz="2200">
                          <a:effectLst/>
                        </a:rPr>
                        <a:t>Giving hope (LS, LM)</a:t>
                      </a:r>
                      <a:endParaRPr lang="en-GB" sz="2200">
                        <a:effectLst/>
                        <a:latin typeface="Calibri" panose="020F0502020204030204" pitchFamily="34" charset="0"/>
                        <a:ea typeface="Calibri" panose="020F0502020204030204" pitchFamily="34" charset="0"/>
                        <a:cs typeface="Times New Roman" panose="02020603050405020304" pitchFamily="18" charset="0"/>
                      </a:endParaRPr>
                    </a:p>
                  </a:txBody>
                  <a:tcPr marL="49447" marR="49447" marT="0" marB="0"/>
                </a:tc>
                <a:tc>
                  <a:txBody>
                    <a:bodyPr/>
                    <a:lstStyle/>
                    <a:p>
                      <a:pPr algn="just">
                        <a:lnSpc>
                          <a:spcPct val="100000"/>
                        </a:lnSpc>
                        <a:spcAft>
                          <a:spcPts val="0"/>
                        </a:spcAft>
                      </a:pPr>
                      <a:r>
                        <a:rPr lang="en-GB" sz="2200">
                          <a:effectLst/>
                        </a:rPr>
                        <a:t> </a:t>
                      </a:r>
                      <a:endParaRPr lang="en-GB" sz="2200">
                        <a:effectLst/>
                        <a:latin typeface="Calibri" panose="020F0502020204030204" pitchFamily="34" charset="0"/>
                        <a:ea typeface="Calibri" panose="020F0502020204030204" pitchFamily="34" charset="0"/>
                        <a:cs typeface="Times New Roman" panose="02020603050405020304" pitchFamily="18" charset="0"/>
                      </a:endParaRPr>
                    </a:p>
                  </a:txBody>
                  <a:tcPr marL="49447" marR="49447" marT="0" marB="0"/>
                </a:tc>
                <a:tc>
                  <a:txBody>
                    <a:bodyPr/>
                    <a:lstStyle/>
                    <a:p>
                      <a:pPr algn="just">
                        <a:lnSpc>
                          <a:spcPct val="100000"/>
                        </a:lnSpc>
                        <a:spcAft>
                          <a:spcPts val="0"/>
                        </a:spcAft>
                      </a:pPr>
                      <a:r>
                        <a:rPr lang="en-GB" sz="2200" dirty="0">
                          <a:effectLst/>
                        </a:rPr>
                        <a:t> </a:t>
                      </a:r>
                      <a:endParaRPr lang="en-GB" sz="2200" dirty="0">
                        <a:effectLst/>
                        <a:latin typeface="Calibri" panose="020F0502020204030204" pitchFamily="34" charset="0"/>
                        <a:ea typeface="Calibri" panose="020F0502020204030204" pitchFamily="34" charset="0"/>
                        <a:cs typeface="Times New Roman" panose="02020603050405020304" pitchFamily="18" charset="0"/>
                      </a:endParaRPr>
                    </a:p>
                  </a:txBody>
                  <a:tcPr marL="49447" marR="49447" marT="0" marB="0"/>
                </a:tc>
                <a:extLst>
                  <a:ext uri="{0D108BD9-81ED-4DB2-BD59-A6C34878D82A}">
                    <a16:rowId xmlns:a16="http://schemas.microsoft.com/office/drawing/2014/main" val="1058706055"/>
                  </a:ext>
                </a:extLst>
              </a:tr>
            </a:tbl>
          </a:graphicData>
        </a:graphic>
      </p:graphicFrame>
    </p:spTree>
    <p:extLst>
      <p:ext uri="{BB962C8B-B14F-4D97-AF65-F5344CB8AC3E}">
        <p14:creationId xmlns:p14="http://schemas.microsoft.com/office/powerpoint/2010/main" val="2705573977"/>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1584114" y="-470263"/>
            <a:ext cx="9268366" cy="7184572"/>
          </a:xfrm>
          <a:prstGeom prst="rect">
            <a:avLst/>
          </a:prstGeom>
        </p:spPr>
      </p:pic>
      <p:sp>
        <p:nvSpPr>
          <p:cNvPr id="5" name="Rectangle 4"/>
          <p:cNvSpPr/>
          <p:nvPr/>
        </p:nvSpPr>
        <p:spPr>
          <a:xfrm>
            <a:off x="4261046" y="2623513"/>
            <a:ext cx="3705497" cy="1263166"/>
          </a:xfrm>
          <a:prstGeom prst="rect">
            <a:avLst/>
          </a:prstGeom>
        </p:spPr>
        <p:txBody>
          <a:bodyPr wrap="square">
            <a:spAutoFit/>
          </a:bodyPr>
          <a:lstStyle/>
          <a:p>
            <a:pPr algn="ctr">
              <a:lnSpc>
                <a:spcPct val="107000"/>
              </a:lnSpc>
              <a:spcAft>
                <a:spcPts val="0"/>
              </a:spcAft>
            </a:pPr>
            <a:r>
              <a:rPr lang="en-GB" dirty="0">
                <a:effectLst/>
                <a:latin typeface="Times New Roman" panose="02020603050405020304" pitchFamily="18" charset="0"/>
                <a:ea typeface="Calibri" panose="020F0502020204030204" pitchFamily="34" charset="0"/>
                <a:cs typeface="Times New Roman" panose="02020603050405020304" pitchFamily="18" charset="0"/>
              </a:rPr>
              <a:t>Integrated model of human attachment and place attachment</a:t>
            </a:r>
            <a:endParaRPr lang="en-GB" dirty="0">
              <a:effectLst/>
              <a:latin typeface="Calibri" panose="020F0502020204030204" pitchFamily="34" charset="0"/>
              <a:ea typeface="Calibri" panose="020F0502020204030204" pitchFamily="34" charset="0"/>
              <a:cs typeface="Times New Roman" panose="02020603050405020304" pitchFamily="18" charset="0"/>
            </a:endParaRPr>
          </a:p>
          <a:p>
            <a:pPr algn="ctr">
              <a:lnSpc>
                <a:spcPct val="107000"/>
              </a:lnSpc>
              <a:spcAft>
                <a:spcPts val="0"/>
              </a:spcAft>
            </a:pPr>
            <a:r>
              <a:rPr lang="en-GB" dirty="0">
                <a:effectLst/>
                <a:latin typeface="Times New Roman" panose="02020603050405020304" pitchFamily="18" charset="0"/>
                <a:ea typeface="Calibri" panose="020F0502020204030204" pitchFamily="34" charset="0"/>
                <a:cs typeface="Times New Roman" panose="02020603050405020304" pitchFamily="18" charset="0"/>
              </a:rPr>
              <a:t>MOTIVATIONAL SYSTEM (Adapted to the Youth Work context)</a:t>
            </a:r>
            <a:endParaRPr lang="en-GB"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6" name="Rectangle 5"/>
          <p:cNvSpPr/>
          <p:nvPr/>
        </p:nvSpPr>
        <p:spPr>
          <a:xfrm>
            <a:off x="5686697" y="6174489"/>
            <a:ext cx="6096000" cy="487569"/>
          </a:xfrm>
          <a:prstGeom prst="rect">
            <a:avLst/>
          </a:prstGeom>
        </p:spPr>
        <p:txBody>
          <a:bodyPr>
            <a:spAutoFit/>
          </a:bodyPr>
          <a:lstStyle/>
          <a:p>
            <a:pPr>
              <a:lnSpc>
                <a:spcPct val="107000"/>
              </a:lnSpc>
              <a:spcAft>
                <a:spcPts val="0"/>
              </a:spcAft>
            </a:pPr>
            <a:r>
              <a:rPr lang="en-GB" sz="1200" dirty="0">
                <a:effectLst/>
                <a:latin typeface="Times New Roman" panose="02020603050405020304" pitchFamily="18" charset="0"/>
                <a:ea typeface="Calibri" panose="020F0502020204030204" pitchFamily="34" charset="0"/>
                <a:cs typeface="Times New Roman" panose="02020603050405020304" pitchFamily="18" charset="0"/>
              </a:rPr>
              <a:t>Adapted from: Morgan, P. (2010) Towards a developmental theory of place attachment.  </a:t>
            </a:r>
            <a:r>
              <a:rPr lang="en-GB" sz="1200" i="1" dirty="0">
                <a:effectLst/>
                <a:latin typeface="Times New Roman" panose="02020603050405020304" pitchFamily="18" charset="0"/>
                <a:ea typeface="Calibri" panose="020F0502020204030204" pitchFamily="34" charset="0"/>
                <a:cs typeface="Times New Roman" panose="02020603050405020304" pitchFamily="18" charset="0"/>
              </a:rPr>
              <a:t>Journal of Environmental Psychology. </a:t>
            </a:r>
            <a:r>
              <a:rPr lang="en-GB" sz="1200" dirty="0">
                <a:effectLst/>
                <a:latin typeface="Times New Roman" panose="02020603050405020304" pitchFamily="18" charset="0"/>
                <a:ea typeface="Calibri" panose="020F0502020204030204" pitchFamily="34" charset="0"/>
                <a:cs typeface="Times New Roman" panose="02020603050405020304" pitchFamily="18" charset="0"/>
              </a:rPr>
              <a:t>30 11-22. </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1974248269"/>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Group 3"/>
          <p:cNvGrpSpPr/>
          <p:nvPr/>
        </p:nvGrpSpPr>
        <p:grpSpPr>
          <a:xfrm>
            <a:off x="718457" y="266700"/>
            <a:ext cx="8856617" cy="6591300"/>
            <a:chOff x="0" y="0"/>
            <a:chExt cx="5281295" cy="6591869"/>
          </a:xfrm>
        </p:grpSpPr>
        <p:sp>
          <p:nvSpPr>
            <p:cNvPr id="5" name="Oval 4"/>
            <p:cNvSpPr/>
            <p:nvPr/>
          </p:nvSpPr>
          <p:spPr>
            <a:xfrm>
              <a:off x="0" y="1678675"/>
              <a:ext cx="5281295" cy="4913194"/>
            </a:xfrm>
            <a:prstGeom prst="ellipse">
              <a:avLst/>
            </a:prstGeom>
            <a:noFill/>
            <a:ln w="38100">
              <a:solidFill>
                <a:schemeClr val="tx1"/>
              </a:solidFill>
              <a:prstDash val="sysDot"/>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endParaRPr lang="en-GB" sz="2000"/>
            </a:p>
          </p:txBody>
        </p:sp>
        <p:grpSp>
          <p:nvGrpSpPr>
            <p:cNvPr id="6" name="Group 5"/>
            <p:cNvGrpSpPr/>
            <p:nvPr/>
          </p:nvGrpSpPr>
          <p:grpSpPr>
            <a:xfrm>
              <a:off x="54591" y="0"/>
              <a:ext cx="5213350" cy="6319326"/>
              <a:chOff x="0" y="0"/>
              <a:chExt cx="5213350" cy="6319326"/>
            </a:xfrm>
          </p:grpSpPr>
          <p:sp>
            <p:nvSpPr>
              <p:cNvPr id="7" name="Round Diagonal Corner Rectangle 6"/>
              <p:cNvSpPr/>
              <p:nvPr/>
            </p:nvSpPr>
            <p:spPr>
              <a:xfrm>
                <a:off x="2671741" y="5568285"/>
                <a:ext cx="1244949" cy="751040"/>
              </a:xfrm>
              <a:prstGeom prst="round2DiagRect">
                <a:avLst/>
              </a:prstGeom>
              <a:solidFill>
                <a:srgbClr val="FFFF00"/>
              </a:solidFill>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endParaRPr lang="en-GB" sz="2000"/>
              </a:p>
            </p:txBody>
          </p:sp>
          <p:sp>
            <p:nvSpPr>
              <p:cNvPr id="8" name="Round Diagonal Corner Rectangle 7"/>
              <p:cNvSpPr/>
              <p:nvPr/>
            </p:nvSpPr>
            <p:spPr>
              <a:xfrm>
                <a:off x="846162" y="5336275"/>
                <a:ext cx="1050877" cy="559084"/>
              </a:xfrm>
              <a:prstGeom prst="round2DiagRect">
                <a:avLst/>
              </a:prstGeom>
              <a:solidFill>
                <a:srgbClr val="FFFF00"/>
              </a:solidFill>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endParaRPr lang="en-GB" sz="2000"/>
              </a:p>
            </p:txBody>
          </p:sp>
          <p:sp>
            <p:nvSpPr>
              <p:cNvPr id="9" name="Rounded Rectangle 8"/>
              <p:cNvSpPr/>
              <p:nvPr/>
            </p:nvSpPr>
            <p:spPr>
              <a:xfrm>
                <a:off x="1241947" y="4339988"/>
                <a:ext cx="859809" cy="753441"/>
              </a:xfrm>
              <a:prstGeom prst="roundRect">
                <a:avLst/>
              </a:prstGeom>
              <a:solidFill>
                <a:srgbClr val="92D050"/>
              </a:solidFill>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endParaRPr lang="en-GB" sz="2000"/>
              </a:p>
            </p:txBody>
          </p:sp>
          <p:sp>
            <p:nvSpPr>
              <p:cNvPr id="10" name="Rounded Rectangle 9"/>
              <p:cNvSpPr/>
              <p:nvPr/>
            </p:nvSpPr>
            <p:spPr>
              <a:xfrm>
                <a:off x="1214651" y="3509579"/>
                <a:ext cx="982620" cy="748381"/>
              </a:xfrm>
              <a:prstGeom prst="roundRect">
                <a:avLst/>
              </a:prstGeom>
              <a:solidFill>
                <a:srgbClr val="92D050"/>
              </a:solidFill>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endParaRPr lang="en-GB" sz="2000"/>
              </a:p>
            </p:txBody>
          </p:sp>
          <p:sp>
            <p:nvSpPr>
              <p:cNvPr id="11" name="Rounded Rectangle 10"/>
              <p:cNvSpPr/>
              <p:nvPr/>
            </p:nvSpPr>
            <p:spPr>
              <a:xfrm>
                <a:off x="3289111" y="4271748"/>
                <a:ext cx="941695" cy="821680"/>
              </a:xfrm>
              <a:prstGeom prst="roundRect">
                <a:avLst/>
              </a:prstGeom>
              <a:solidFill>
                <a:srgbClr val="92D050"/>
              </a:solidFill>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endParaRPr lang="en-GB" sz="2000"/>
              </a:p>
            </p:txBody>
          </p:sp>
          <p:sp>
            <p:nvSpPr>
              <p:cNvPr id="12" name="Rounded Rectangle 11"/>
              <p:cNvSpPr/>
              <p:nvPr/>
            </p:nvSpPr>
            <p:spPr>
              <a:xfrm>
                <a:off x="3766782" y="3343701"/>
                <a:ext cx="1173509" cy="868831"/>
              </a:xfrm>
              <a:prstGeom prst="roundRect">
                <a:avLst/>
              </a:prstGeom>
              <a:solidFill>
                <a:srgbClr val="92D050"/>
              </a:solidFill>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endParaRPr lang="en-GB" sz="2000"/>
              </a:p>
            </p:txBody>
          </p:sp>
          <p:sp>
            <p:nvSpPr>
              <p:cNvPr id="13" name="Rounded Rectangle 12"/>
              <p:cNvSpPr/>
              <p:nvPr/>
            </p:nvSpPr>
            <p:spPr>
              <a:xfrm>
                <a:off x="2866030" y="2060812"/>
                <a:ext cx="900752" cy="1392336"/>
              </a:xfrm>
              <a:prstGeom prst="roundRect">
                <a:avLst/>
              </a:prstGeom>
              <a:solidFill>
                <a:srgbClr val="92D050"/>
              </a:solidFill>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endParaRPr lang="en-GB" sz="2000"/>
              </a:p>
            </p:txBody>
          </p:sp>
          <p:sp>
            <p:nvSpPr>
              <p:cNvPr id="14" name="Rounded Rectangle 13"/>
              <p:cNvSpPr/>
              <p:nvPr/>
            </p:nvSpPr>
            <p:spPr>
              <a:xfrm>
                <a:off x="1514902" y="2019869"/>
                <a:ext cx="859809" cy="504967"/>
              </a:xfrm>
              <a:prstGeom prst="roundRect">
                <a:avLst/>
              </a:prstGeom>
              <a:solidFill>
                <a:srgbClr val="92D050"/>
              </a:solidFill>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endParaRPr lang="en-GB" sz="2000"/>
              </a:p>
            </p:txBody>
          </p:sp>
          <p:sp>
            <p:nvSpPr>
              <p:cNvPr id="15" name="Rounded Rectangle 14"/>
              <p:cNvSpPr/>
              <p:nvPr/>
            </p:nvSpPr>
            <p:spPr>
              <a:xfrm>
                <a:off x="627797" y="2647666"/>
                <a:ext cx="859809" cy="504967"/>
              </a:xfrm>
              <a:prstGeom prst="roundRect">
                <a:avLst/>
              </a:prstGeom>
              <a:solidFill>
                <a:srgbClr val="92D050"/>
              </a:solidFill>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endParaRPr lang="en-GB" sz="2000"/>
              </a:p>
            </p:txBody>
          </p:sp>
          <p:sp>
            <p:nvSpPr>
              <p:cNvPr id="16" name="Rounded Rectangle 15"/>
              <p:cNvSpPr/>
              <p:nvPr/>
            </p:nvSpPr>
            <p:spPr>
              <a:xfrm>
                <a:off x="259308" y="3234519"/>
                <a:ext cx="859790" cy="709770"/>
              </a:xfrm>
              <a:prstGeom prst="roundRect">
                <a:avLst/>
              </a:prstGeom>
              <a:solidFill>
                <a:srgbClr val="92D050"/>
              </a:solidFill>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endParaRPr lang="en-GB" sz="2000"/>
              </a:p>
            </p:txBody>
          </p:sp>
          <p:sp>
            <p:nvSpPr>
              <p:cNvPr id="17" name="Rounded Rectangle 16"/>
              <p:cNvSpPr/>
              <p:nvPr/>
            </p:nvSpPr>
            <p:spPr>
              <a:xfrm>
                <a:off x="2169994" y="4831307"/>
                <a:ext cx="927735" cy="504825"/>
              </a:xfrm>
              <a:prstGeom prst="roundRect">
                <a:avLst/>
              </a:prstGeom>
              <a:solidFill>
                <a:srgbClr val="92D050"/>
              </a:solidFill>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endParaRPr lang="en-GB" sz="2000"/>
              </a:p>
            </p:txBody>
          </p:sp>
          <p:sp>
            <p:nvSpPr>
              <p:cNvPr id="18" name="Rounded Rectangle 17"/>
              <p:cNvSpPr/>
              <p:nvPr/>
            </p:nvSpPr>
            <p:spPr>
              <a:xfrm>
                <a:off x="2347415" y="3548418"/>
                <a:ext cx="859809" cy="736979"/>
              </a:xfrm>
              <a:prstGeom prst="roundRect">
                <a:avLst/>
              </a:prstGeom>
              <a:solidFill>
                <a:srgbClr val="92D050"/>
              </a:solidFill>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endParaRPr lang="en-GB" sz="2000"/>
              </a:p>
            </p:txBody>
          </p:sp>
          <p:sp>
            <p:nvSpPr>
              <p:cNvPr id="19" name="Oval 18"/>
              <p:cNvSpPr/>
              <p:nvPr/>
            </p:nvSpPr>
            <p:spPr>
              <a:xfrm>
                <a:off x="3548418" y="1419367"/>
                <a:ext cx="1323833" cy="573206"/>
              </a:xfrm>
              <a:prstGeom prst="ellipse">
                <a:avLst/>
              </a:prstGeom>
              <a:solidFill>
                <a:schemeClr val="accent1"/>
              </a:solidFill>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endParaRPr lang="en-GB" sz="2000"/>
              </a:p>
            </p:txBody>
          </p:sp>
          <p:sp>
            <p:nvSpPr>
              <p:cNvPr id="20" name="Oval 19"/>
              <p:cNvSpPr/>
              <p:nvPr/>
            </p:nvSpPr>
            <p:spPr>
              <a:xfrm>
                <a:off x="3207224" y="664116"/>
                <a:ext cx="1214120" cy="686549"/>
              </a:xfrm>
              <a:prstGeom prst="ellipse">
                <a:avLst/>
              </a:prstGeom>
              <a:solidFill>
                <a:schemeClr val="accent1"/>
              </a:solidFill>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endParaRPr lang="en-GB" sz="2000"/>
              </a:p>
            </p:txBody>
          </p:sp>
          <p:sp>
            <p:nvSpPr>
              <p:cNvPr id="21" name="Oval 20"/>
              <p:cNvSpPr/>
              <p:nvPr/>
            </p:nvSpPr>
            <p:spPr>
              <a:xfrm>
                <a:off x="1719618" y="914400"/>
                <a:ext cx="1296537" cy="710095"/>
              </a:xfrm>
              <a:prstGeom prst="ellipse">
                <a:avLst/>
              </a:prstGeom>
              <a:solidFill>
                <a:schemeClr val="accent1"/>
              </a:solidFill>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endParaRPr lang="en-GB" sz="2000"/>
              </a:p>
            </p:txBody>
          </p:sp>
          <p:sp>
            <p:nvSpPr>
              <p:cNvPr id="22" name="Oval 21"/>
              <p:cNvSpPr/>
              <p:nvPr/>
            </p:nvSpPr>
            <p:spPr>
              <a:xfrm>
                <a:off x="341194" y="990872"/>
                <a:ext cx="1475636" cy="865138"/>
              </a:xfrm>
              <a:prstGeom prst="ellipse">
                <a:avLst/>
              </a:prstGeom>
              <a:solidFill>
                <a:schemeClr val="accent1"/>
              </a:solidFill>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endParaRPr lang="en-GB" sz="2000"/>
              </a:p>
            </p:txBody>
          </p:sp>
          <p:sp>
            <p:nvSpPr>
              <p:cNvPr id="23" name="Oval 22"/>
              <p:cNvSpPr/>
              <p:nvPr/>
            </p:nvSpPr>
            <p:spPr>
              <a:xfrm>
                <a:off x="1760562" y="122830"/>
                <a:ext cx="1719580" cy="813863"/>
              </a:xfrm>
              <a:prstGeom prst="ellipse">
                <a:avLst/>
              </a:prstGeom>
              <a:solidFill>
                <a:schemeClr val="accent1"/>
              </a:solidFill>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endParaRPr lang="en-GB" sz="2000"/>
              </a:p>
            </p:txBody>
          </p:sp>
          <p:sp>
            <p:nvSpPr>
              <p:cNvPr id="24" name="Oval 23"/>
              <p:cNvSpPr/>
              <p:nvPr/>
            </p:nvSpPr>
            <p:spPr>
              <a:xfrm>
                <a:off x="0" y="0"/>
                <a:ext cx="5213350" cy="5417753"/>
              </a:xfrm>
              <a:prstGeom prst="ellipse">
                <a:avLst/>
              </a:prstGeom>
              <a:noFill/>
              <a:ln w="38100">
                <a:solidFill>
                  <a:schemeClr val="tx1"/>
                </a:solidFill>
                <a:prstDash val="sysDot"/>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endParaRPr lang="en-GB" sz="2000"/>
              </a:p>
            </p:txBody>
          </p:sp>
          <p:sp>
            <p:nvSpPr>
              <p:cNvPr id="25" name="AutoShape 2"/>
              <p:cNvSpPr>
                <a:spLocks noChangeArrowheads="1"/>
              </p:cNvSpPr>
              <p:nvPr/>
            </p:nvSpPr>
            <p:spPr bwMode="auto">
              <a:xfrm rot="5400000">
                <a:off x="2013045" y="2545308"/>
                <a:ext cx="600075" cy="992505"/>
              </a:xfrm>
              <a:prstGeom prst="roundRect">
                <a:avLst>
                  <a:gd name="adj" fmla="val 13032"/>
                </a:avLst>
              </a:prstGeom>
              <a:ln w="28575">
                <a:solidFill>
                  <a:schemeClr val="tx1"/>
                </a:solidFill>
              </a:ln>
            </p:spPr>
            <p:style>
              <a:lnRef idx="2">
                <a:schemeClr val="accent2">
                  <a:shade val="50000"/>
                </a:schemeClr>
              </a:lnRef>
              <a:fillRef idx="1">
                <a:schemeClr val="accent2"/>
              </a:fillRef>
              <a:effectRef idx="0">
                <a:schemeClr val="accent2"/>
              </a:effectRef>
              <a:fontRef idx="minor">
                <a:schemeClr val="lt1"/>
              </a:fontRef>
            </p:style>
            <p:txBody>
              <a:bodyPr rot="0" vert="horz" wrap="square" lIns="91440" tIns="45720" rIns="91440" bIns="45720" anchor="ctr" anchorCtr="0" upright="1">
                <a:noAutofit/>
              </a:bodyPr>
              <a:lstStyle/>
              <a:p>
                <a:pPr algn="ctr">
                  <a:lnSpc>
                    <a:spcPct val="107000"/>
                  </a:lnSpc>
                  <a:spcAft>
                    <a:spcPts val="800"/>
                  </a:spcAft>
                </a:pPr>
                <a:r>
                  <a:rPr lang="en-GB" sz="2000" i="1">
                    <a:solidFill>
                      <a:srgbClr val="FFFFFF"/>
                    </a:solidFill>
                    <a:effectLst/>
                    <a:latin typeface="Times New Roman" panose="02020603050405020304" pitchFamily="18" charset="0"/>
                    <a:ea typeface="Times New Roman" panose="02020603050405020304" pitchFamily="18" charset="0"/>
                    <a:cs typeface="Times New Roman" panose="02020603050405020304" pitchFamily="18" charset="0"/>
                  </a:rPr>
                  <a:t>Young Person</a:t>
                </a:r>
                <a:endParaRPr lang="en-GB" sz="2000">
                  <a:effectLst/>
                  <a:ea typeface="Calibri" panose="020F0502020204030204" pitchFamily="34" charset="0"/>
                  <a:cs typeface="Times New Roman" panose="02020603050405020304" pitchFamily="18" charset="0"/>
                </a:endParaRPr>
              </a:p>
            </p:txBody>
          </p:sp>
          <p:sp>
            <p:nvSpPr>
              <p:cNvPr id="26" name="Text Box 2"/>
              <p:cNvSpPr txBox="1">
                <a:spLocks noChangeArrowheads="1"/>
              </p:cNvSpPr>
              <p:nvPr/>
            </p:nvSpPr>
            <p:spPr bwMode="auto">
              <a:xfrm>
                <a:off x="2169994" y="4913194"/>
                <a:ext cx="927735" cy="421690"/>
              </a:xfrm>
              <a:prstGeom prst="rect">
                <a:avLst/>
              </a:prstGeom>
              <a:noFill/>
              <a:ln w="9525">
                <a:noFill/>
                <a:miter lim="800000"/>
                <a:headEnd/>
                <a:tailEnd/>
              </a:ln>
            </p:spPr>
            <p:txBody>
              <a:bodyPr rot="0" vert="horz" wrap="square" lIns="91440" tIns="45720" rIns="91440" bIns="45720" anchor="t" anchorCtr="0">
                <a:spAutoFit/>
              </a:bodyPr>
              <a:lstStyle/>
              <a:p>
                <a:pPr>
                  <a:lnSpc>
                    <a:spcPct val="107000"/>
                  </a:lnSpc>
                  <a:spcAft>
                    <a:spcPts val="800"/>
                  </a:spcAft>
                </a:pPr>
                <a:r>
                  <a:rPr lang="en-GB" sz="2000">
                    <a:effectLst/>
                    <a:latin typeface="Times New Roman" panose="02020603050405020304" pitchFamily="18" charset="0"/>
                    <a:ea typeface="Calibri" panose="020F0502020204030204" pitchFamily="34" charset="0"/>
                    <a:cs typeface="Times New Roman" panose="02020603050405020304" pitchFamily="18" charset="0"/>
                  </a:rPr>
                  <a:t>Being there</a:t>
                </a:r>
                <a:endParaRPr lang="en-GB" sz="200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27" name="Text Box 2"/>
              <p:cNvSpPr txBox="1">
                <a:spLocks noChangeArrowheads="1"/>
              </p:cNvSpPr>
              <p:nvPr/>
            </p:nvSpPr>
            <p:spPr bwMode="auto">
              <a:xfrm>
                <a:off x="382138" y="3207224"/>
                <a:ext cx="927735" cy="751040"/>
              </a:xfrm>
              <a:prstGeom prst="rect">
                <a:avLst/>
              </a:prstGeom>
              <a:noFill/>
              <a:ln w="9525">
                <a:noFill/>
                <a:miter lim="800000"/>
                <a:headEnd/>
                <a:tailEnd/>
              </a:ln>
            </p:spPr>
            <p:txBody>
              <a:bodyPr rot="0" vert="horz" wrap="square" lIns="91440" tIns="45720" rIns="91440" bIns="45720" anchor="t" anchorCtr="0">
                <a:spAutoFit/>
              </a:bodyPr>
              <a:lstStyle/>
              <a:p>
                <a:pPr>
                  <a:lnSpc>
                    <a:spcPct val="107000"/>
                  </a:lnSpc>
                  <a:spcAft>
                    <a:spcPts val="800"/>
                  </a:spcAft>
                </a:pPr>
                <a:r>
                  <a:rPr lang="en-GB" sz="2000">
                    <a:effectLst/>
                    <a:latin typeface="Times New Roman" panose="02020603050405020304" pitchFamily="18" charset="0"/>
                    <a:ea typeface="Calibri" panose="020F0502020204030204" pitchFamily="34" charset="0"/>
                    <a:cs typeface="Times New Roman" panose="02020603050405020304" pitchFamily="18" charset="0"/>
                  </a:rPr>
                  <a:t>Feeling Valued </a:t>
                </a:r>
                <a:endParaRPr lang="en-GB" sz="200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28" name="Text Box 2"/>
              <p:cNvSpPr txBox="1">
                <a:spLocks noChangeArrowheads="1"/>
              </p:cNvSpPr>
              <p:nvPr/>
            </p:nvSpPr>
            <p:spPr bwMode="auto">
              <a:xfrm>
                <a:off x="2845945" y="2049969"/>
                <a:ext cx="955040" cy="1409739"/>
              </a:xfrm>
              <a:prstGeom prst="rect">
                <a:avLst/>
              </a:prstGeom>
              <a:noFill/>
              <a:ln w="9525">
                <a:noFill/>
                <a:miter lim="800000"/>
                <a:headEnd/>
                <a:tailEnd/>
              </a:ln>
            </p:spPr>
            <p:txBody>
              <a:bodyPr rot="0" vert="horz" wrap="square" lIns="91440" tIns="45720" rIns="91440" bIns="45720" anchor="t" anchorCtr="0">
                <a:spAutoFit/>
              </a:bodyPr>
              <a:lstStyle/>
              <a:p>
                <a:pPr algn="ctr">
                  <a:lnSpc>
                    <a:spcPct val="107000"/>
                  </a:lnSpc>
                  <a:spcAft>
                    <a:spcPts val="800"/>
                  </a:spcAft>
                </a:pPr>
                <a:r>
                  <a:rPr lang="en-GB" sz="2000" dirty="0">
                    <a:effectLst/>
                    <a:latin typeface="Times New Roman" panose="02020603050405020304" pitchFamily="18" charset="0"/>
                    <a:ea typeface="Calibri" panose="020F0502020204030204" pitchFamily="34" charset="0"/>
                    <a:cs typeface="Times New Roman" panose="02020603050405020304" pitchFamily="18" charset="0"/>
                  </a:rPr>
                  <a:t>Being dependable, offering practical help</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29" name="Text Box 2"/>
              <p:cNvSpPr txBox="1">
                <a:spLocks noChangeArrowheads="1"/>
              </p:cNvSpPr>
              <p:nvPr/>
            </p:nvSpPr>
            <p:spPr bwMode="auto">
              <a:xfrm>
                <a:off x="3794078" y="1569492"/>
                <a:ext cx="927735" cy="421690"/>
              </a:xfrm>
              <a:prstGeom prst="rect">
                <a:avLst/>
              </a:prstGeom>
              <a:noFill/>
              <a:ln w="9525" cap="rnd">
                <a:noFill/>
                <a:round/>
                <a:headEnd/>
                <a:tailEnd/>
              </a:ln>
            </p:spPr>
            <p:txBody>
              <a:bodyPr rot="0" vert="horz" wrap="square" lIns="91440" tIns="45720" rIns="91440" bIns="45720" anchor="t" anchorCtr="0">
                <a:spAutoFit/>
              </a:bodyPr>
              <a:lstStyle/>
              <a:p>
                <a:pPr>
                  <a:lnSpc>
                    <a:spcPct val="107000"/>
                  </a:lnSpc>
                  <a:spcAft>
                    <a:spcPts val="800"/>
                  </a:spcAft>
                </a:pPr>
                <a:r>
                  <a:rPr lang="en-GB" sz="2000">
                    <a:effectLst/>
                    <a:latin typeface="Times New Roman" panose="02020603050405020304" pitchFamily="18" charset="0"/>
                    <a:ea typeface="Calibri" panose="020F0502020204030204" pitchFamily="34" charset="0"/>
                    <a:cs typeface="Times New Roman" panose="02020603050405020304" pitchFamily="18" charset="0"/>
                  </a:rPr>
                  <a:t>Friendships</a:t>
                </a:r>
                <a:endParaRPr lang="en-GB" sz="200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30" name="Text Box 2"/>
              <p:cNvSpPr txBox="1">
                <a:spLocks noChangeArrowheads="1"/>
              </p:cNvSpPr>
              <p:nvPr/>
            </p:nvSpPr>
            <p:spPr bwMode="auto">
              <a:xfrm>
                <a:off x="3357662" y="665648"/>
                <a:ext cx="927735" cy="751040"/>
              </a:xfrm>
              <a:prstGeom prst="rect">
                <a:avLst/>
              </a:prstGeom>
              <a:noFill/>
              <a:ln w="9525" cap="rnd">
                <a:noFill/>
                <a:round/>
                <a:headEnd/>
                <a:tailEnd/>
              </a:ln>
            </p:spPr>
            <p:txBody>
              <a:bodyPr rot="0" vert="horz" wrap="square" lIns="91440" tIns="45720" rIns="91440" bIns="45720" anchor="t" anchorCtr="0">
                <a:spAutoFit/>
              </a:bodyPr>
              <a:lstStyle/>
              <a:p>
                <a:pPr algn="ctr">
                  <a:lnSpc>
                    <a:spcPct val="107000"/>
                  </a:lnSpc>
                  <a:spcAft>
                    <a:spcPts val="800"/>
                  </a:spcAft>
                </a:pPr>
                <a:r>
                  <a:rPr lang="en-GB" sz="2000" dirty="0">
                    <a:effectLst/>
                    <a:latin typeface="Times New Roman" panose="02020603050405020304" pitchFamily="18" charset="0"/>
                    <a:ea typeface="Calibri" panose="020F0502020204030204" pitchFamily="34" charset="0"/>
                    <a:cs typeface="Times New Roman" panose="02020603050405020304" pitchFamily="18" charset="0"/>
                  </a:rPr>
                  <a:t>Connected worker</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p:txBody>
          </p:sp>
          <p:grpSp>
            <p:nvGrpSpPr>
              <p:cNvPr id="31" name="Group 30"/>
              <p:cNvGrpSpPr/>
              <p:nvPr/>
            </p:nvGrpSpPr>
            <p:grpSpPr>
              <a:xfrm>
                <a:off x="3807726" y="2531247"/>
                <a:ext cx="859809" cy="751040"/>
                <a:chOff x="0" y="-75474"/>
                <a:chExt cx="859809" cy="751040"/>
              </a:xfrm>
            </p:grpSpPr>
            <p:sp>
              <p:nvSpPr>
                <p:cNvPr id="44" name="Rounded Rectangle 43"/>
                <p:cNvSpPr/>
                <p:nvPr/>
              </p:nvSpPr>
              <p:spPr>
                <a:xfrm>
                  <a:off x="0" y="-14110"/>
                  <a:ext cx="859809" cy="600965"/>
                </a:xfrm>
                <a:prstGeom prst="roundRect">
                  <a:avLst/>
                </a:prstGeom>
                <a:solidFill>
                  <a:srgbClr val="92D050"/>
                </a:solidFill>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endParaRPr lang="en-GB" sz="2000"/>
                </a:p>
              </p:txBody>
            </p:sp>
            <p:sp>
              <p:nvSpPr>
                <p:cNvPr id="45" name="Text Box 2"/>
                <p:cNvSpPr txBox="1">
                  <a:spLocks noChangeArrowheads="1"/>
                </p:cNvSpPr>
                <p:nvPr/>
              </p:nvSpPr>
              <p:spPr bwMode="auto">
                <a:xfrm>
                  <a:off x="68134" y="-75474"/>
                  <a:ext cx="723265" cy="751040"/>
                </a:xfrm>
                <a:prstGeom prst="rect">
                  <a:avLst/>
                </a:prstGeom>
                <a:noFill/>
                <a:ln w="9525">
                  <a:noFill/>
                  <a:miter lim="800000"/>
                  <a:headEnd/>
                  <a:tailEnd/>
                </a:ln>
              </p:spPr>
              <p:txBody>
                <a:bodyPr rot="0" vert="horz" wrap="square" lIns="91440" tIns="45720" rIns="91440" bIns="45720" anchor="t" anchorCtr="0">
                  <a:spAutoFit/>
                </a:bodyPr>
                <a:lstStyle/>
                <a:p>
                  <a:pPr algn="ctr">
                    <a:lnSpc>
                      <a:spcPct val="107000"/>
                    </a:lnSpc>
                    <a:spcAft>
                      <a:spcPts val="800"/>
                    </a:spcAft>
                  </a:pPr>
                  <a:r>
                    <a:rPr lang="en-GB" sz="2000" dirty="0">
                      <a:effectLst/>
                      <a:latin typeface="Times New Roman" panose="02020603050405020304" pitchFamily="18" charset="0"/>
                      <a:ea typeface="Calibri" panose="020F0502020204030204" pitchFamily="34" charset="0"/>
                      <a:cs typeface="Times New Roman" panose="02020603050405020304" pitchFamily="18" charset="0"/>
                    </a:rPr>
                    <a:t>Moral educator</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p:txBody>
            </p:sp>
          </p:grpSp>
          <p:sp>
            <p:nvSpPr>
              <p:cNvPr id="32" name="Text Box 2"/>
              <p:cNvSpPr txBox="1">
                <a:spLocks noChangeArrowheads="1"/>
              </p:cNvSpPr>
              <p:nvPr/>
            </p:nvSpPr>
            <p:spPr bwMode="auto">
              <a:xfrm>
                <a:off x="1156178" y="4298555"/>
                <a:ext cx="1022985" cy="751040"/>
              </a:xfrm>
              <a:prstGeom prst="rect">
                <a:avLst/>
              </a:prstGeom>
              <a:noFill/>
              <a:ln w="9525">
                <a:noFill/>
                <a:miter lim="800000"/>
                <a:headEnd/>
                <a:tailEnd/>
              </a:ln>
            </p:spPr>
            <p:txBody>
              <a:bodyPr rot="0" vert="horz" wrap="square" lIns="91440" tIns="45720" rIns="91440" bIns="45720" anchor="t" anchorCtr="0">
                <a:spAutoFit/>
              </a:bodyPr>
              <a:lstStyle/>
              <a:p>
                <a:pPr algn="ctr">
                  <a:lnSpc>
                    <a:spcPct val="107000"/>
                  </a:lnSpc>
                  <a:spcAft>
                    <a:spcPts val="800"/>
                  </a:spcAft>
                </a:pPr>
                <a:r>
                  <a:rPr lang="en-GB" sz="2000" dirty="0">
                    <a:effectLst/>
                    <a:latin typeface="Times New Roman" panose="02020603050405020304" pitchFamily="18" charset="0"/>
                    <a:ea typeface="Calibri" panose="020F0502020204030204" pitchFamily="34" charset="0"/>
                    <a:cs typeface="Times New Roman" panose="02020603050405020304" pitchFamily="18" charset="0"/>
                  </a:rPr>
                  <a:t>Having expectations</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33" name="Text Box 2"/>
              <p:cNvSpPr txBox="1">
                <a:spLocks noChangeArrowheads="1"/>
              </p:cNvSpPr>
              <p:nvPr/>
            </p:nvSpPr>
            <p:spPr bwMode="auto">
              <a:xfrm>
                <a:off x="1910687" y="941695"/>
                <a:ext cx="927735" cy="751040"/>
              </a:xfrm>
              <a:prstGeom prst="rect">
                <a:avLst/>
              </a:prstGeom>
              <a:noFill/>
              <a:ln w="9525" cap="rnd">
                <a:noFill/>
                <a:round/>
                <a:headEnd/>
                <a:tailEnd/>
              </a:ln>
            </p:spPr>
            <p:txBody>
              <a:bodyPr rot="0" vert="horz" wrap="square" lIns="91440" tIns="45720" rIns="91440" bIns="45720" anchor="t" anchorCtr="0">
                <a:spAutoFit/>
              </a:bodyPr>
              <a:lstStyle/>
              <a:p>
                <a:pPr algn="ctr">
                  <a:lnSpc>
                    <a:spcPct val="107000"/>
                  </a:lnSpc>
                  <a:spcAft>
                    <a:spcPts val="800"/>
                  </a:spcAft>
                </a:pPr>
                <a:r>
                  <a:rPr lang="en-GB" sz="2000">
                    <a:effectLst/>
                    <a:latin typeface="Times New Roman" panose="02020603050405020304" pitchFamily="18" charset="0"/>
                    <a:ea typeface="Calibri" panose="020F0502020204030204" pitchFamily="34" charset="0"/>
                    <a:cs typeface="Times New Roman" panose="02020603050405020304" pitchFamily="18" charset="0"/>
                  </a:rPr>
                  <a:t>Being friendly</a:t>
                </a:r>
                <a:endParaRPr lang="en-GB" sz="200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34" name="Text Box 2"/>
              <p:cNvSpPr txBox="1">
                <a:spLocks noChangeArrowheads="1"/>
              </p:cNvSpPr>
              <p:nvPr/>
            </p:nvSpPr>
            <p:spPr bwMode="auto">
              <a:xfrm>
                <a:off x="532547" y="1047920"/>
                <a:ext cx="1022985" cy="751040"/>
              </a:xfrm>
              <a:prstGeom prst="rect">
                <a:avLst/>
              </a:prstGeom>
              <a:noFill/>
              <a:ln w="9525" cap="rnd">
                <a:noFill/>
                <a:round/>
                <a:headEnd/>
                <a:tailEnd/>
              </a:ln>
            </p:spPr>
            <p:txBody>
              <a:bodyPr rot="0" vert="horz" wrap="square" lIns="91440" tIns="45720" rIns="91440" bIns="45720" anchor="t" anchorCtr="0">
                <a:spAutoFit/>
              </a:bodyPr>
              <a:lstStyle/>
              <a:p>
                <a:pPr algn="ctr">
                  <a:lnSpc>
                    <a:spcPct val="107000"/>
                  </a:lnSpc>
                  <a:spcAft>
                    <a:spcPts val="800"/>
                  </a:spcAft>
                </a:pPr>
                <a:r>
                  <a:rPr lang="en-GB" sz="2000" dirty="0">
                    <a:effectLst/>
                    <a:latin typeface="Times New Roman" panose="02020603050405020304" pitchFamily="18" charset="0"/>
                    <a:ea typeface="Calibri" panose="020F0502020204030204" pitchFamily="34" charset="0"/>
                    <a:cs typeface="Times New Roman" panose="02020603050405020304" pitchFamily="18" charset="0"/>
                  </a:rPr>
                  <a:t>The unique relationship</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35" name="Text Box 2"/>
              <p:cNvSpPr txBox="1">
                <a:spLocks noChangeArrowheads="1"/>
              </p:cNvSpPr>
              <p:nvPr/>
            </p:nvSpPr>
            <p:spPr bwMode="auto">
              <a:xfrm>
                <a:off x="2470245" y="3534770"/>
                <a:ext cx="627380" cy="751040"/>
              </a:xfrm>
              <a:prstGeom prst="rect">
                <a:avLst/>
              </a:prstGeom>
              <a:noFill/>
              <a:ln w="9525">
                <a:noFill/>
                <a:miter lim="800000"/>
                <a:headEnd/>
                <a:tailEnd/>
              </a:ln>
            </p:spPr>
            <p:txBody>
              <a:bodyPr rot="0" vert="horz" wrap="square" lIns="91440" tIns="45720" rIns="91440" bIns="45720" anchor="t" anchorCtr="0">
                <a:spAutoFit/>
              </a:bodyPr>
              <a:lstStyle/>
              <a:p>
                <a:pPr algn="ctr">
                  <a:lnSpc>
                    <a:spcPct val="107000"/>
                  </a:lnSpc>
                  <a:spcAft>
                    <a:spcPts val="800"/>
                  </a:spcAft>
                </a:pPr>
                <a:r>
                  <a:rPr lang="en-GB" sz="2000" dirty="0">
                    <a:effectLst/>
                    <a:latin typeface="Times New Roman" panose="02020603050405020304" pitchFamily="18" charset="0"/>
                    <a:ea typeface="Calibri" panose="020F0502020204030204" pitchFamily="34" charset="0"/>
                    <a:cs typeface="Times New Roman" panose="02020603050405020304" pitchFamily="18" charset="0"/>
                  </a:rPr>
                  <a:t>Giving hope</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36" name="Text Box 2"/>
              <p:cNvSpPr txBox="1">
                <a:spLocks noChangeArrowheads="1"/>
              </p:cNvSpPr>
              <p:nvPr/>
            </p:nvSpPr>
            <p:spPr bwMode="auto">
              <a:xfrm>
                <a:off x="627797" y="2743200"/>
                <a:ext cx="927735" cy="421690"/>
              </a:xfrm>
              <a:prstGeom prst="rect">
                <a:avLst/>
              </a:prstGeom>
              <a:noFill/>
              <a:ln w="9525">
                <a:noFill/>
                <a:miter lim="800000"/>
                <a:headEnd/>
                <a:tailEnd/>
              </a:ln>
            </p:spPr>
            <p:txBody>
              <a:bodyPr rot="0" vert="horz" wrap="square" lIns="91440" tIns="45720" rIns="91440" bIns="45720" anchor="t" anchorCtr="0">
                <a:spAutoFit/>
              </a:bodyPr>
              <a:lstStyle/>
              <a:p>
                <a:pPr>
                  <a:lnSpc>
                    <a:spcPct val="107000"/>
                  </a:lnSpc>
                  <a:spcAft>
                    <a:spcPts val="800"/>
                  </a:spcAft>
                </a:pPr>
                <a:r>
                  <a:rPr lang="en-GB" sz="2000">
                    <a:effectLst/>
                    <a:latin typeface="Times New Roman" panose="02020603050405020304" pitchFamily="18" charset="0"/>
                    <a:ea typeface="Calibri" panose="020F0502020204030204" pitchFamily="34" charset="0"/>
                    <a:cs typeface="Times New Roman" panose="02020603050405020304" pitchFamily="18" charset="0"/>
                  </a:rPr>
                  <a:t>Familiarity</a:t>
                </a:r>
                <a:endParaRPr lang="en-GB" sz="200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37" name="Text Box 2"/>
              <p:cNvSpPr txBox="1">
                <a:spLocks noChangeArrowheads="1"/>
              </p:cNvSpPr>
              <p:nvPr/>
            </p:nvSpPr>
            <p:spPr bwMode="auto">
              <a:xfrm>
                <a:off x="832514" y="5418161"/>
                <a:ext cx="1104900" cy="463550"/>
              </a:xfrm>
              <a:prstGeom prst="rect">
                <a:avLst/>
              </a:prstGeom>
              <a:noFill/>
              <a:ln w="9525">
                <a:noFill/>
                <a:miter lim="800000"/>
                <a:headEnd/>
                <a:tailEnd/>
              </a:ln>
            </p:spPr>
            <p:txBody>
              <a:bodyPr rot="0" vert="horz" wrap="square" lIns="91440" tIns="45720" rIns="91440" bIns="45720" anchor="t" anchorCtr="0">
                <a:noAutofit/>
              </a:bodyPr>
              <a:lstStyle/>
              <a:p>
                <a:pPr algn="ctr">
                  <a:lnSpc>
                    <a:spcPct val="107000"/>
                  </a:lnSpc>
                  <a:spcAft>
                    <a:spcPts val="800"/>
                  </a:spcAft>
                </a:pPr>
                <a:r>
                  <a:rPr lang="en-GB" sz="2000">
                    <a:effectLst/>
                    <a:latin typeface="Times New Roman" panose="02020603050405020304" pitchFamily="18" charset="0"/>
                    <a:ea typeface="Calibri" panose="020F0502020204030204" pitchFamily="34" charset="0"/>
                    <a:cs typeface="Times New Roman" panose="02020603050405020304" pitchFamily="18" charset="0"/>
                  </a:rPr>
                  <a:t>Community</a:t>
                </a:r>
                <a:endParaRPr lang="en-GB" sz="200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38" name="Text Box 2"/>
              <p:cNvSpPr txBox="1">
                <a:spLocks noChangeArrowheads="1"/>
              </p:cNvSpPr>
              <p:nvPr/>
            </p:nvSpPr>
            <p:spPr bwMode="auto">
              <a:xfrm>
                <a:off x="1314341" y="3500590"/>
                <a:ext cx="927735" cy="751040"/>
              </a:xfrm>
              <a:prstGeom prst="rect">
                <a:avLst/>
              </a:prstGeom>
              <a:noFill/>
              <a:ln w="9525">
                <a:noFill/>
                <a:miter lim="800000"/>
                <a:headEnd/>
                <a:tailEnd/>
              </a:ln>
            </p:spPr>
            <p:txBody>
              <a:bodyPr rot="0" vert="horz" wrap="square" lIns="91440" tIns="45720" rIns="91440" bIns="45720" anchor="t" anchorCtr="0">
                <a:spAutoFit/>
              </a:bodyPr>
              <a:lstStyle/>
              <a:p>
                <a:pPr>
                  <a:lnSpc>
                    <a:spcPct val="107000"/>
                  </a:lnSpc>
                  <a:spcAft>
                    <a:spcPts val="800"/>
                  </a:spcAft>
                </a:pPr>
                <a:r>
                  <a:rPr lang="en-GB" sz="2000">
                    <a:effectLst/>
                    <a:latin typeface="Times New Roman" panose="02020603050405020304" pitchFamily="18" charset="0"/>
                    <a:ea typeface="Calibri" panose="020F0502020204030204" pitchFamily="34" charset="0"/>
                    <a:cs typeface="Times New Roman" panose="02020603050405020304" pitchFamily="18" charset="0"/>
                  </a:rPr>
                  <a:t>Sense of belonging</a:t>
                </a:r>
                <a:endParaRPr lang="en-GB" sz="200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39" name="Text Box 2"/>
              <p:cNvSpPr txBox="1">
                <a:spLocks noChangeArrowheads="1"/>
              </p:cNvSpPr>
              <p:nvPr/>
            </p:nvSpPr>
            <p:spPr bwMode="auto">
              <a:xfrm>
                <a:off x="3289111" y="4285397"/>
                <a:ext cx="914400" cy="498475"/>
              </a:xfrm>
              <a:prstGeom prst="rect">
                <a:avLst/>
              </a:prstGeom>
              <a:noFill/>
              <a:ln w="9525">
                <a:noFill/>
                <a:miter lim="800000"/>
                <a:headEnd/>
                <a:tailEnd/>
              </a:ln>
            </p:spPr>
            <p:txBody>
              <a:bodyPr rot="0" vert="horz" wrap="square" lIns="91440" tIns="45720" rIns="91440" bIns="45720" anchor="t" anchorCtr="0">
                <a:noAutofit/>
              </a:bodyPr>
              <a:lstStyle/>
              <a:p>
                <a:pPr algn="ctr">
                  <a:lnSpc>
                    <a:spcPct val="107000"/>
                  </a:lnSpc>
                  <a:spcAft>
                    <a:spcPts val="800"/>
                  </a:spcAft>
                </a:pPr>
                <a:r>
                  <a:rPr lang="en-GB" sz="2000" dirty="0">
                    <a:effectLst/>
                    <a:latin typeface="Times New Roman" panose="02020603050405020304" pitchFamily="18" charset="0"/>
                    <a:ea typeface="Calibri" panose="020F0502020204030204" pitchFamily="34" charset="0"/>
                    <a:cs typeface="Times New Roman" panose="02020603050405020304" pitchFamily="18" charset="0"/>
                  </a:rPr>
                  <a:t>New experiences</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40" name="Text Box 2"/>
              <p:cNvSpPr txBox="1">
                <a:spLocks noChangeArrowheads="1"/>
              </p:cNvSpPr>
              <p:nvPr/>
            </p:nvSpPr>
            <p:spPr bwMode="auto">
              <a:xfrm>
                <a:off x="1937982" y="218364"/>
                <a:ext cx="1514475" cy="736980"/>
              </a:xfrm>
              <a:prstGeom prst="rect">
                <a:avLst/>
              </a:prstGeom>
              <a:noFill/>
              <a:ln w="9525" cap="rnd">
                <a:noFill/>
                <a:round/>
                <a:headEnd/>
                <a:tailEnd/>
              </a:ln>
            </p:spPr>
            <p:txBody>
              <a:bodyPr rot="0" vert="horz" wrap="square" lIns="91440" tIns="45720" rIns="91440" bIns="45720" anchor="t" anchorCtr="0">
                <a:noAutofit/>
              </a:bodyPr>
              <a:lstStyle/>
              <a:p>
                <a:pPr algn="ctr">
                  <a:lnSpc>
                    <a:spcPct val="107000"/>
                  </a:lnSpc>
                  <a:spcAft>
                    <a:spcPts val="800"/>
                  </a:spcAft>
                </a:pPr>
                <a:r>
                  <a:rPr lang="en-GB" sz="2000" dirty="0">
                    <a:effectLst/>
                    <a:latin typeface="Times New Roman" panose="02020603050405020304" pitchFamily="18" charset="0"/>
                    <a:ea typeface="Calibri" panose="020F0502020204030204" pitchFamily="34" charset="0"/>
                    <a:cs typeface="Times New Roman" panose="02020603050405020304" pitchFamily="18" charset="0"/>
                  </a:rPr>
                  <a:t>Movement, physical experiences</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41" name="Text Box 2"/>
              <p:cNvSpPr txBox="1">
                <a:spLocks noChangeArrowheads="1"/>
              </p:cNvSpPr>
              <p:nvPr/>
            </p:nvSpPr>
            <p:spPr bwMode="auto">
              <a:xfrm>
                <a:off x="3862378" y="3259599"/>
                <a:ext cx="988302" cy="1080389"/>
              </a:xfrm>
              <a:prstGeom prst="rect">
                <a:avLst/>
              </a:prstGeom>
              <a:noFill/>
              <a:ln w="9525">
                <a:noFill/>
                <a:miter lim="800000"/>
                <a:headEnd/>
                <a:tailEnd/>
              </a:ln>
            </p:spPr>
            <p:txBody>
              <a:bodyPr rot="0" vert="horz" wrap="square" lIns="91440" tIns="45720" rIns="91440" bIns="45720" anchor="t" anchorCtr="0">
                <a:spAutoFit/>
              </a:bodyPr>
              <a:lstStyle/>
              <a:p>
                <a:pPr algn="ctr">
                  <a:lnSpc>
                    <a:spcPct val="107000"/>
                  </a:lnSpc>
                  <a:spcAft>
                    <a:spcPts val="800"/>
                  </a:spcAft>
                </a:pPr>
                <a:r>
                  <a:rPr lang="en-GB" sz="2000" dirty="0">
                    <a:effectLst/>
                    <a:latin typeface="Times New Roman" panose="02020603050405020304" pitchFamily="18" charset="0"/>
                    <a:ea typeface="Calibri" panose="020F0502020204030204" pitchFamily="34" charset="0"/>
                    <a:cs typeface="Times New Roman" panose="02020603050405020304" pitchFamily="18" charset="0"/>
                  </a:rPr>
                  <a:t>Sense of freedom to experiment</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42" name="Text Box 2"/>
              <p:cNvSpPr txBox="1">
                <a:spLocks noChangeArrowheads="1"/>
              </p:cNvSpPr>
              <p:nvPr/>
            </p:nvSpPr>
            <p:spPr bwMode="auto">
              <a:xfrm>
                <a:off x="1501254" y="2101755"/>
                <a:ext cx="927735" cy="421690"/>
              </a:xfrm>
              <a:prstGeom prst="rect">
                <a:avLst/>
              </a:prstGeom>
              <a:noFill/>
              <a:ln w="9525">
                <a:noFill/>
                <a:miter lim="800000"/>
                <a:headEnd/>
                <a:tailEnd/>
              </a:ln>
            </p:spPr>
            <p:txBody>
              <a:bodyPr rot="0" vert="horz" wrap="square" lIns="91440" tIns="45720" rIns="91440" bIns="45720" anchor="t" anchorCtr="0">
                <a:spAutoFit/>
              </a:bodyPr>
              <a:lstStyle/>
              <a:p>
                <a:pPr>
                  <a:lnSpc>
                    <a:spcPct val="107000"/>
                  </a:lnSpc>
                  <a:spcAft>
                    <a:spcPts val="800"/>
                  </a:spcAft>
                </a:pPr>
                <a:r>
                  <a:rPr lang="en-GB" sz="2000">
                    <a:effectLst/>
                    <a:latin typeface="Times New Roman" panose="02020603050405020304" pitchFamily="18" charset="0"/>
                    <a:ea typeface="Calibri" panose="020F0502020204030204" pitchFamily="34" charset="0"/>
                    <a:cs typeface="Times New Roman" panose="02020603050405020304" pitchFamily="18" charset="0"/>
                  </a:rPr>
                  <a:t>Having fun</a:t>
                </a:r>
                <a:endParaRPr lang="en-GB" sz="200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43" name="Text Box 2"/>
              <p:cNvSpPr txBox="1">
                <a:spLocks noChangeArrowheads="1"/>
              </p:cNvSpPr>
              <p:nvPr/>
            </p:nvSpPr>
            <p:spPr bwMode="auto">
              <a:xfrm>
                <a:off x="2879678" y="5568286"/>
                <a:ext cx="927735" cy="751040"/>
              </a:xfrm>
              <a:prstGeom prst="rect">
                <a:avLst/>
              </a:prstGeom>
              <a:noFill/>
              <a:ln w="9525">
                <a:noFill/>
                <a:miter lim="800000"/>
                <a:headEnd/>
                <a:tailEnd/>
              </a:ln>
            </p:spPr>
            <p:txBody>
              <a:bodyPr rot="0" vert="horz" wrap="square" lIns="91440" tIns="45720" rIns="91440" bIns="45720" anchor="t" anchorCtr="0">
                <a:spAutoFit/>
              </a:bodyPr>
              <a:lstStyle/>
              <a:p>
                <a:pPr>
                  <a:lnSpc>
                    <a:spcPct val="107000"/>
                  </a:lnSpc>
                  <a:spcAft>
                    <a:spcPts val="800"/>
                  </a:spcAft>
                </a:pPr>
                <a:r>
                  <a:rPr lang="en-GB" sz="2000" dirty="0">
                    <a:effectLst/>
                    <a:latin typeface="Times New Roman" panose="02020603050405020304" pitchFamily="18" charset="0"/>
                    <a:ea typeface="Calibri" panose="020F0502020204030204" pitchFamily="34" charset="0"/>
                    <a:cs typeface="Times New Roman" panose="02020603050405020304" pitchFamily="18" charset="0"/>
                  </a:rPr>
                  <a:t>Adversity and trauma</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p:txBody>
          </p:sp>
        </p:grpSp>
      </p:grpSp>
      <p:grpSp>
        <p:nvGrpSpPr>
          <p:cNvPr id="46" name="Group 45"/>
          <p:cNvGrpSpPr/>
          <p:nvPr/>
        </p:nvGrpSpPr>
        <p:grpSpPr>
          <a:xfrm>
            <a:off x="9810815" y="1331587"/>
            <a:ext cx="2022413" cy="4694044"/>
            <a:chOff x="4081157" y="-4130672"/>
            <a:chExt cx="2022431" cy="4694044"/>
          </a:xfrm>
        </p:grpSpPr>
        <p:grpSp>
          <p:nvGrpSpPr>
            <p:cNvPr id="47" name="Group 46"/>
            <p:cNvGrpSpPr/>
            <p:nvPr/>
          </p:nvGrpSpPr>
          <p:grpSpPr>
            <a:xfrm>
              <a:off x="4517788" y="-4130672"/>
              <a:ext cx="1585800" cy="4694044"/>
              <a:chOff x="4517788" y="-4130672"/>
              <a:chExt cx="1585800" cy="4694044"/>
            </a:xfrm>
          </p:grpSpPr>
          <p:sp>
            <p:nvSpPr>
              <p:cNvPr id="51" name="Oval 50"/>
              <p:cNvSpPr/>
              <p:nvPr/>
            </p:nvSpPr>
            <p:spPr>
              <a:xfrm>
                <a:off x="4517788" y="-282789"/>
                <a:ext cx="1585800" cy="846161"/>
              </a:xfrm>
              <a:prstGeom prst="ellipse">
                <a:avLst/>
              </a:prstGeom>
              <a:solidFill>
                <a:schemeClr val="accent1"/>
              </a:solidFill>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pPr algn="ctr">
                  <a:lnSpc>
                    <a:spcPct val="107000"/>
                  </a:lnSpc>
                  <a:spcAft>
                    <a:spcPts val="800"/>
                  </a:spcAft>
                </a:pPr>
                <a:r>
                  <a:rPr lang="en-GB" sz="1100" dirty="0">
                    <a:effectLst/>
                    <a:ea typeface="Calibri" panose="020F0502020204030204" pitchFamily="34" charset="0"/>
                    <a:cs typeface="Times New Roman" panose="02020603050405020304" pitchFamily="18" charset="0"/>
                  </a:rPr>
                  <a:t>   </a:t>
                </a:r>
                <a:r>
                  <a:rPr lang="en-GB" sz="12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SWB Factors associated with Youth Work</a:t>
                </a:r>
              </a:p>
            </p:txBody>
          </p:sp>
          <p:sp>
            <p:nvSpPr>
              <p:cNvPr id="52" name="AutoShape 2"/>
              <p:cNvSpPr>
                <a:spLocks noChangeArrowheads="1"/>
              </p:cNvSpPr>
              <p:nvPr/>
            </p:nvSpPr>
            <p:spPr bwMode="auto">
              <a:xfrm rot="5400000">
                <a:off x="4973806" y="-4232192"/>
                <a:ext cx="789466" cy="992505"/>
              </a:xfrm>
              <a:prstGeom prst="roundRect">
                <a:avLst>
                  <a:gd name="adj" fmla="val 13032"/>
                </a:avLst>
              </a:prstGeom>
              <a:ln w="28575">
                <a:solidFill>
                  <a:schemeClr val="tx1"/>
                </a:solidFill>
              </a:ln>
            </p:spPr>
            <p:style>
              <a:lnRef idx="2">
                <a:schemeClr val="accent2">
                  <a:shade val="50000"/>
                </a:schemeClr>
              </a:lnRef>
              <a:fillRef idx="1">
                <a:schemeClr val="accent2"/>
              </a:fillRef>
              <a:effectRef idx="0">
                <a:schemeClr val="accent2"/>
              </a:effectRef>
              <a:fontRef idx="minor">
                <a:schemeClr val="lt1"/>
              </a:fontRef>
            </p:style>
            <p:txBody>
              <a:bodyPr rot="0" vert="horz" wrap="square" lIns="91440" tIns="45720" rIns="91440" bIns="45720" anchor="ctr" anchorCtr="0" upright="1">
                <a:noAutofit/>
              </a:bodyPr>
              <a:lstStyle/>
              <a:p>
                <a:pPr algn="ctr">
                  <a:lnSpc>
                    <a:spcPct val="107000"/>
                  </a:lnSpc>
                  <a:spcAft>
                    <a:spcPts val="800"/>
                  </a:spcAft>
                </a:pPr>
                <a:r>
                  <a:rPr lang="en-GB" sz="1200" i="1">
                    <a:solidFill>
                      <a:srgbClr val="FFFFFF"/>
                    </a:solidFill>
                    <a:effectLst/>
                    <a:latin typeface="Times New Roman" panose="02020603050405020304" pitchFamily="18" charset="0"/>
                    <a:ea typeface="Times New Roman" panose="02020603050405020304" pitchFamily="18" charset="0"/>
                    <a:cs typeface="Times New Roman" panose="02020603050405020304" pitchFamily="18" charset="0"/>
                  </a:rPr>
                  <a:t>Focal Person</a:t>
                </a:r>
                <a:endParaRPr lang="en-GB" sz="1100">
                  <a:effectLst/>
                  <a:ea typeface="Calibri" panose="020F0502020204030204" pitchFamily="34" charset="0"/>
                  <a:cs typeface="Times New Roman" panose="02020603050405020304" pitchFamily="18" charset="0"/>
                </a:endParaRPr>
              </a:p>
            </p:txBody>
          </p:sp>
          <p:grpSp>
            <p:nvGrpSpPr>
              <p:cNvPr id="53" name="Group 52"/>
              <p:cNvGrpSpPr/>
              <p:nvPr/>
            </p:nvGrpSpPr>
            <p:grpSpPr>
              <a:xfrm>
                <a:off x="4719607" y="-1645196"/>
                <a:ext cx="1200785" cy="960200"/>
                <a:chOff x="1433609" y="-1604253"/>
                <a:chExt cx="1200785" cy="960200"/>
              </a:xfrm>
            </p:grpSpPr>
            <p:sp>
              <p:nvSpPr>
                <p:cNvPr id="54" name="Round Diagonal Corner Rectangle 53"/>
                <p:cNvSpPr/>
                <p:nvPr/>
              </p:nvSpPr>
              <p:spPr>
                <a:xfrm>
                  <a:off x="1433609" y="-1604253"/>
                  <a:ext cx="1200785" cy="897198"/>
                </a:xfrm>
                <a:prstGeom prst="round2DiagRect">
                  <a:avLst/>
                </a:prstGeom>
                <a:solidFill>
                  <a:srgbClr val="FFFF00"/>
                </a:solidFill>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endParaRPr lang="en-GB"/>
                </a:p>
              </p:txBody>
            </p:sp>
            <p:sp>
              <p:nvSpPr>
                <p:cNvPr id="55" name="Text Box 2"/>
                <p:cNvSpPr txBox="1">
                  <a:spLocks noChangeArrowheads="1"/>
                </p:cNvSpPr>
                <p:nvPr/>
              </p:nvSpPr>
              <p:spPr bwMode="auto">
                <a:xfrm>
                  <a:off x="1585495" y="-1602268"/>
                  <a:ext cx="1036955" cy="958215"/>
                </a:xfrm>
                <a:prstGeom prst="rect">
                  <a:avLst/>
                </a:prstGeom>
                <a:noFill/>
                <a:ln w="9525">
                  <a:noFill/>
                  <a:miter lim="800000"/>
                  <a:headEnd/>
                  <a:tailEnd/>
                </a:ln>
              </p:spPr>
              <p:txBody>
                <a:bodyPr rot="0" vert="horz" wrap="square" lIns="91440" tIns="45720" rIns="91440" bIns="45720" anchor="t" anchorCtr="0">
                  <a:spAutoFit/>
                </a:bodyPr>
                <a:lstStyle/>
                <a:p>
                  <a:pPr>
                    <a:lnSpc>
                      <a:spcPct val="107000"/>
                    </a:lnSpc>
                    <a:spcAft>
                      <a:spcPts val="800"/>
                    </a:spcAft>
                  </a:pPr>
                  <a:r>
                    <a:rPr lang="en-GB" sz="1200" dirty="0">
                      <a:effectLst/>
                      <a:latin typeface="Times New Roman" panose="02020603050405020304" pitchFamily="18" charset="0"/>
                      <a:ea typeface="Calibri" panose="020F0502020204030204" pitchFamily="34" charset="0"/>
                      <a:cs typeface="Times New Roman" panose="02020603050405020304" pitchFamily="18" charset="0"/>
                    </a:rPr>
                    <a:t>SWB factors relevant to the Family microsystem</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p:txBody>
            </p:sp>
          </p:grpSp>
        </p:grpSp>
        <p:grpSp>
          <p:nvGrpSpPr>
            <p:cNvPr id="48" name="Group 47"/>
            <p:cNvGrpSpPr/>
            <p:nvPr/>
          </p:nvGrpSpPr>
          <p:grpSpPr>
            <a:xfrm>
              <a:off x="4081157" y="-2994278"/>
              <a:ext cx="1897039" cy="946875"/>
              <a:chOff x="2928632" y="-2994278"/>
              <a:chExt cx="1897039" cy="946875"/>
            </a:xfrm>
          </p:grpSpPr>
          <p:sp>
            <p:nvSpPr>
              <p:cNvPr id="49" name="Rounded Rectangle 48"/>
              <p:cNvSpPr/>
              <p:nvPr/>
            </p:nvSpPr>
            <p:spPr>
              <a:xfrm>
                <a:off x="2928632" y="-2994278"/>
                <a:ext cx="1897039" cy="883873"/>
              </a:xfrm>
              <a:prstGeom prst="roundRect">
                <a:avLst/>
              </a:prstGeom>
              <a:solidFill>
                <a:srgbClr val="92D050"/>
              </a:solidFill>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pPr algn="ctr">
                  <a:lnSpc>
                    <a:spcPct val="107000"/>
                  </a:lnSpc>
                  <a:spcAft>
                    <a:spcPts val="800"/>
                  </a:spcAft>
                </a:pPr>
                <a:r>
                  <a:rPr lang="en-GB" sz="1100">
                    <a:effectLst/>
                    <a:ea typeface="Calibri" panose="020F0502020204030204" pitchFamily="34" charset="0"/>
                    <a:cs typeface="Times New Roman" panose="02020603050405020304" pitchFamily="18" charset="0"/>
                  </a:rPr>
                  <a:t> </a:t>
                </a:r>
              </a:p>
            </p:txBody>
          </p:sp>
          <p:sp>
            <p:nvSpPr>
              <p:cNvPr id="50" name="Text Box 2"/>
              <p:cNvSpPr txBox="1">
                <a:spLocks noChangeArrowheads="1"/>
              </p:cNvSpPr>
              <p:nvPr/>
            </p:nvSpPr>
            <p:spPr bwMode="auto">
              <a:xfrm>
                <a:off x="2974648" y="-2911638"/>
                <a:ext cx="1760220" cy="864235"/>
              </a:xfrm>
              <a:prstGeom prst="rect">
                <a:avLst/>
              </a:prstGeom>
              <a:noFill/>
              <a:ln w="9525">
                <a:noFill/>
                <a:miter lim="800000"/>
                <a:headEnd/>
                <a:tailEnd/>
              </a:ln>
            </p:spPr>
            <p:txBody>
              <a:bodyPr rot="0" vert="horz" wrap="square" lIns="91440" tIns="45720" rIns="91440" bIns="45720" anchor="t" anchorCtr="0">
                <a:noAutofit/>
              </a:bodyPr>
              <a:lstStyle/>
              <a:p>
                <a:pPr algn="ctr">
                  <a:lnSpc>
                    <a:spcPct val="107000"/>
                  </a:lnSpc>
                  <a:spcAft>
                    <a:spcPts val="800"/>
                  </a:spcAft>
                </a:pPr>
                <a:r>
                  <a:rPr lang="en-GB" sz="1200" dirty="0">
                    <a:effectLst/>
                    <a:latin typeface="Times New Roman" panose="02020603050405020304" pitchFamily="18" charset="0"/>
                    <a:ea typeface="Calibri" panose="020F0502020204030204" pitchFamily="34" charset="0"/>
                    <a:cs typeface="Times New Roman" panose="02020603050405020304" pitchFamily="18" charset="0"/>
                  </a:rPr>
                  <a:t>SWB factors relevant to the Youth Work/ Family Mesosystem</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p:txBody>
          </p:sp>
        </p:grpSp>
      </p:grpSp>
      <p:grpSp>
        <p:nvGrpSpPr>
          <p:cNvPr id="56" name="Group 55"/>
          <p:cNvGrpSpPr/>
          <p:nvPr/>
        </p:nvGrpSpPr>
        <p:grpSpPr>
          <a:xfrm>
            <a:off x="8057240" y="4777263"/>
            <a:ext cx="2992030" cy="1798252"/>
            <a:chOff x="8057240" y="4777263"/>
            <a:chExt cx="2992030" cy="1798252"/>
          </a:xfrm>
        </p:grpSpPr>
        <p:sp>
          <p:nvSpPr>
            <p:cNvPr id="3" name="Left Arrow 2"/>
            <p:cNvSpPr/>
            <p:nvPr/>
          </p:nvSpPr>
          <p:spPr>
            <a:xfrm>
              <a:off x="8057240" y="4777263"/>
              <a:ext cx="1962592" cy="1798252"/>
            </a:xfrm>
            <a:prstGeom prst="lef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extBox 1"/>
            <p:cNvSpPr txBox="1"/>
            <p:nvPr/>
          </p:nvSpPr>
          <p:spPr>
            <a:xfrm>
              <a:off x="8596533" y="5169671"/>
              <a:ext cx="2452737" cy="1077218"/>
            </a:xfrm>
            <a:prstGeom prst="rect">
              <a:avLst/>
            </a:prstGeom>
            <a:noFill/>
          </p:spPr>
          <p:txBody>
            <a:bodyPr wrap="square" rtlCol="0">
              <a:spAutoFit/>
            </a:bodyPr>
            <a:lstStyle/>
            <a:p>
              <a:r>
                <a:rPr lang="en-GB" sz="3200" dirty="0"/>
                <a:t>Family System</a:t>
              </a:r>
            </a:p>
          </p:txBody>
        </p:sp>
      </p:grpSp>
      <p:grpSp>
        <p:nvGrpSpPr>
          <p:cNvPr id="62" name="Group 61"/>
          <p:cNvGrpSpPr/>
          <p:nvPr/>
        </p:nvGrpSpPr>
        <p:grpSpPr>
          <a:xfrm>
            <a:off x="1007207" y="24970"/>
            <a:ext cx="1974137" cy="1454063"/>
            <a:chOff x="512427" y="96235"/>
            <a:chExt cx="1974137" cy="1454063"/>
          </a:xfrm>
        </p:grpSpPr>
        <p:sp>
          <p:nvSpPr>
            <p:cNvPr id="60" name="Right Arrow 59"/>
            <p:cNvSpPr/>
            <p:nvPr/>
          </p:nvSpPr>
          <p:spPr>
            <a:xfrm>
              <a:off x="512427" y="96235"/>
              <a:ext cx="1974137" cy="1454063"/>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1" name="TextBox 60"/>
            <p:cNvSpPr txBox="1"/>
            <p:nvPr/>
          </p:nvSpPr>
          <p:spPr>
            <a:xfrm>
              <a:off x="633964" y="500100"/>
              <a:ext cx="1396934" cy="646331"/>
            </a:xfrm>
            <a:prstGeom prst="rect">
              <a:avLst/>
            </a:prstGeom>
            <a:noFill/>
          </p:spPr>
          <p:txBody>
            <a:bodyPr wrap="square" rtlCol="0">
              <a:spAutoFit/>
            </a:bodyPr>
            <a:lstStyle/>
            <a:p>
              <a:r>
                <a:rPr lang="en-GB" dirty="0"/>
                <a:t>Youth Work System</a:t>
              </a:r>
            </a:p>
          </p:txBody>
        </p:sp>
      </p:grpSp>
    </p:spTree>
    <p:extLst>
      <p:ext uri="{BB962C8B-B14F-4D97-AF65-F5344CB8AC3E}">
        <p14:creationId xmlns:p14="http://schemas.microsoft.com/office/powerpoint/2010/main" val="2238631632"/>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Being Pragmatic</a:t>
            </a:r>
          </a:p>
        </p:txBody>
      </p:sp>
      <p:sp>
        <p:nvSpPr>
          <p:cNvPr id="3" name="Content Placeholder 2"/>
          <p:cNvSpPr>
            <a:spLocks noGrp="1"/>
          </p:cNvSpPr>
          <p:nvPr>
            <p:ph sz="half" idx="1"/>
          </p:nvPr>
        </p:nvSpPr>
        <p:spPr>
          <a:xfrm>
            <a:off x="838200" y="1475509"/>
            <a:ext cx="4904394" cy="4778248"/>
          </a:xfrm>
        </p:spPr>
        <p:txBody>
          <a:bodyPr/>
          <a:lstStyle/>
          <a:p>
            <a:pPr lvl="0"/>
            <a:r>
              <a:rPr lang="en-GB" dirty="0"/>
              <a:t>What is needed is a radical approach to building local communities, shifting national attitudes and confronting barriers between sectors to alter the national discourse from one of adversity and trauma to one of well-being and flourishing.</a:t>
            </a:r>
          </a:p>
        </p:txBody>
      </p:sp>
      <p:pic>
        <p:nvPicPr>
          <p:cNvPr id="8" name="Content Placeholder 7"/>
          <p:cNvPicPr>
            <a:picLocks noGrp="1" noChangeAspect="1"/>
          </p:cNvPicPr>
          <p:nvPr>
            <p:ph sz="half" idx="2"/>
          </p:nvPr>
        </p:nvPicPr>
        <p:blipFill>
          <a:blip r:embed="rId2"/>
          <a:stretch>
            <a:fillRect/>
          </a:stretch>
        </p:blipFill>
        <p:spPr>
          <a:xfrm>
            <a:off x="6463147" y="851583"/>
            <a:ext cx="4170100" cy="5402174"/>
          </a:xfrm>
          <a:prstGeom prst="rect">
            <a:avLst/>
          </a:prstGeom>
        </p:spPr>
      </p:pic>
    </p:spTree>
    <p:extLst>
      <p:ext uri="{BB962C8B-B14F-4D97-AF65-F5344CB8AC3E}">
        <p14:creationId xmlns:p14="http://schemas.microsoft.com/office/powerpoint/2010/main" val="2048500942"/>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Summary</a:t>
            </a:r>
          </a:p>
        </p:txBody>
      </p:sp>
      <p:sp>
        <p:nvSpPr>
          <p:cNvPr id="3" name="Content Placeholder 2"/>
          <p:cNvSpPr>
            <a:spLocks noGrp="1"/>
          </p:cNvSpPr>
          <p:nvPr>
            <p:ph sz="half" idx="1"/>
          </p:nvPr>
        </p:nvSpPr>
        <p:spPr>
          <a:xfrm>
            <a:off x="838199" y="1690688"/>
            <a:ext cx="5614851" cy="4932181"/>
          </a:xfrm>
        </p:spPr>
        <p:txBody>
          <a:bodyPr>
            <a:normAutofit fontScale="85000" lnSpcReduction="20000"/>
          </a:bodyPr>
          <a:lstStyle/>
          <a:p>
            <a:r>
              <a:rPr lang="en-GB" dirty="0"/>
              <a:t>Most young people in Wales are happy, have good levels of well-being</a:t>
            </a:r>
          </a:p>
          <a:p>
            <a:r>
              <a:rPr lang="en-GB" dirty="0"/>
              <a:t>Society is placing new demands and pressures on children and young people which are as yet, poorly understood</a:t>
            </a:r>
          </a:p>
          <a:p>
            <a:r>
              <a:rPr lang="en-GB" dirty="0"/>
              <a:t>Youth and Community development approaches are in a unique position to represent communities powerfully</a:t>
            </a:r>
          </a:p>
          <a:p>
            <a:r>
              <a:rPr lang="en-GB" dirty="0"/>
              <a:t>SWB has a unique selling point, we can offer young people accessible and affordable </a:t>
            </a:r>
            <a:r>
              <a:rPr lang="en-GB" i="1" dirty="0"/>
              <a:t>‘favourable adolescent and childhood experiences’</a:t>
            </a:r>
          </a:p>
          <a:p>
            <a:r>
              <a:rPr lang="en-GB" dirty="0"/>
              <a:t>Sectors need to engage more effectively, adopting a radical pragmatic approach to broker more effectively for the children and young people of Wales </a:t>
            </a:r>
          </a:p>
        </p:txBody>
      </p:sp>
      <p:pic>
        <p:nvPicPr>
          <p:cNvPr id="5" name="Content Placeholder 4"/>
          <p:cNvPicPr>
            <a:picLocks noGrp="1" noChangeAspect="1"/>
          </p:cNvPicPr>
          <p:nvPr>
            <p:ph sz="half" idx="2"/>
          </p:nvPr>
        </p:nvPicPr>
        <p:blipFill>
          <a:blip r:embed="rId2"/>
          <a:stretch>
            <a:fillRect/>
          </a:stretch>
        </p:blipFill>
        <p:spPr>
          <a:xfrm>
            <a:off x="6662056" y="1690688"/>
            <a:ext cx="5016837" cy="4261631"/>
          </a:xfrm>
          <a:prstGeom prst="rect">
            <a:avLst/>
          </a:prstGeom>
        </p:spPr>
      </p:pic>
    </p:spTree>
    <p:extLst>
      <p:ext uri="{BB962C8B-B14F-4D97-AF65-F5344CB8AC3E}">
        <p14:creationId xmlns:p14="http://schemas.microsoft.com/office/powerpoint/2010/main" val="1348498538"/>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References</a:t>
            </a:r>
          </a:p>
        </p:txBody>
      </p:sp>
      <p:sp>
        <p:nvSpPr>
          <p:cNvPr id="3" name="Content Placeholder 2"/>
          <p:cNvSpPr>
            <a:spLocks noGrp="1"/>
          </p:cNvSpPr>
          <p:nvPr>
            <p:ph idx="1"/>
          </p:nvPr>
        </p:nvSpPr>
        <p:spPr>
          <a:xfrm>
            <a:off x="838200" y="1690688"/>
            <a:ext cx="10515600" cy="4749301"/>
          </a:xfrm>
        </p:spPr>
        <p:txBody>
          <a:bodyPr>
            <a:normAutofit fontScale="77500" lnSpcReduction="20000"/>
          </a:bodyPr>
          <a:lstStyle/>
          <a:p>
            <a:pPr marL="0" indent="0">
              <a:buNone/>
            </a:pPr>
            <a:r>
              <a:rPr lang="en-GB" altLang="en-US" dirty="0"/>
              <a:t>Audit Commission, (2001) </a:t>
            </a:r>
            <a:r>
              <a:rPr lang="en-GB" altLang="en-US" i="1" dirty="0"/>
              <a:t>Worth the Risk</a:t>
            </a:r>
            <a:r>
              <a:rPr lang="en-GB" altLang="en-US" dirty="0"/>
              <a:t>, London: Audit Commission.</a:t>
            </a:r>
          </a:p>
          <a:p>
            <a:pPr marL="0" indent="0">
              <a:buNone/>
            </a:pPr>
            <a:r>
              <a:rPr lang="en-GB" dirty="0"/>
              <a:t>Brown, S., </a:t>
            </a:r>
            <a:r>
              <a:rPr lang="en-GB" dirty="0" err="1"/>
              <a:t>Shoveller</a:t>
            </a:r>
            <a:r>
              <a:rPr lang="en-GB" dirty="0"/>
              <a:t>, J., Chabot, C., and </a:t>
            </a:r>
            <a:r>
              <a:rPr lang="en-GB" dirty="0" err="1"/>
              <a:t>LaMontagne</a:t>
            </a:r>
            <a:r>
              <a:rPr lang="en-GB" dirty="0"/>
              <a:t>, A.D. (2013) Risk, resistance and the neoliberal agenda: young people, health and well-being in the UK, Canada and Australia. In </a:t>
            </a:r>
            <a:r>
              <a:rPr lang="en-GB" i="1" dirty="0"/>
              <a:t>Health, Risk &amp; Society. </a:t>
            </a:r>
            <a:r>
              <a:rPr lang="en-GB" dirty="0"/>
              <a:t>Vol.15(4), pp. 333-346. </a:t>
            </a:r>
          </a:p>
          <a:p>
            <a:pPr marL="0" indent="0">
              <a:buNone/>
            </a:pPr>
            <a:r>
              <a:rPr lang="en-GB" dirty="0" err="1"/>
              <a:t>Bywaters</a:t>
            </a:r>
            <a:r>
              <a:rPr lang="en-GB" dirty="0"/>
              <a:t> P, Brady, G, Sparks, G, </a:t>
            </a:r>
            <a:r>
              <a:rPr lang="en-GB" dirty="0" err="1"/>
              <a:t>Bos</a:t>
            </a:r>
            <a:r>
              <a:rPr lang="en-GB" dirty="0"/>
              <a:t> E , Bunting L, Daniel B , Featherstone, B, Morris K, </a:t>
            </a:r>
            <a:r>
              <a:rPr lang="en-GB" dirty="0" err="1"/>
              <a:t>Scourfield</a:t>
            </a:r>
            <a:r>
              <a:rPr lang="en-GB" dirty="0"/>
              <a:t>, J. (2015) Exploring inequities in child welfare and child protection services: Explaining the ‘inverse intervention law, in Children and Youth Services Review (57) 98–105.</a:t>
            </a:r>
          </a:p>
          <a:p>
            <a:pPr marL="0" indent="0">
              <a:buNone/>
            </a:pPr>
            <a:r>
              <a:rPr lang="en-GB" dirty="0"/>
              <a:t>Learning and Skills Improvement Service (2012) </a:t>
            </a:r>
            <a:r>
              <a:rPr lang="en-GB" i="1" dirty="0"/>
              <a:t>National Occupational Standards for Youth Work, </a:t>
            </a:r>
            <a:r>
              <a:rPr lang="en-GB" dirty="0"/>
              <a:t>Coventry, LSIS.</a:t>
            </a:r>
          </a:p>
          <a:p>
            <a:pPr marL="0" indent="0">
              <a:buNone/>
            </a:pPr>
            <a:r>
              <a:rPr lang="en-GB" dirty="0"/>
              <a:t>OECD, (2017) </a:t>
            </a:r>
            <a:r>
              <a:rPr lang="en-GB" i="1" dirty="0"/>
              <a:t>PF1.1: Public spending on family benefits, </a:t>
            </a:r>
            <a:r>
              <a:rPr lang="en-GB" dirty="0"/>
              <a:t>Organisation for Economic Cooperation and Development. (Online) Available at: </a:t>
            </a:r>
            <a:r>
              <a:rPr lang="en-GB" dirty="0">
                <a:hlinkClick r:id="rId2"/>
              </a:rPr>
              <a:t>https://www.oecd.org/els/soc/PF1_1_Public_spending_on_family_benefits.pdf</a:t>
            </a:r>
            <a:r>
              <a:rPr lang="en-GB" dirty="0"/>
              <a:t> (19.11.18)</a:t>
            </a:r>
            <a:endParaRPr lang="en-GB" i="1" dirty="0"/>
          </a:p>
          <a:p>
            <a:pPr marL="0" indent="0">
              <a:buNone/>
            </a:pPr>
            <a:r>
              <a:rPr lang="en-GB" dirty="0" err="1"/>
              <a:t>Ungar</a:t>
            </a:r>
            <a:r>
              <a:rPr lang="en-GB" dirty="0"/>
              <a:t>, M. (2004). A constructionist discourse on resilience: Multiple contexts, multiple realities among at-risk children and youth. </a:t>
            </a:r>
            <a:r>
              <a:rPr lang="en-GB" i="1" dirty="0"/>
              <a:t>Youth and Society,</a:t>
            </a:r>
            <a:r>
              <a:rPr lang="en-GB" dirty="0"/>
              <a:t> </a:t>
            </a:r>
            <a:r>
              <a:rPr lang="en-GB" i="1" dirty="0"/>
              <a:t>35</a:t>
            </a:r>
            <a:r>
              <a:rPr lang="en-GB" dirty="0"/>
              <a:t>, 341–365.</a:t>
            </a:r>
          </a:p>
          <a:p>
            <a:pPr marL="0" indent="0">
              <a:buNone/>
            </a:pPr>
            <a:r>
              <a:rPr lang="en-GB" dirty="0" err="1"/>
              <a:t>Ungar</a:t>
            </a:r>
            <a:r>
              <a:rPr lang="en-GB" dirty="0"/>
              <a:t>, M. (2008). Resilience across cultures. </a:t>
            </a:r>
            <a:r>
              <a:rPr lang="en-GB" i="1" dirty="0"/>
              <a:t>British Journal of Social Work,</a:t>
            </a:r>
            <a:r>
              <a:rPr lang="en-GB" dirty="0"/>
              <a:t> </a:t>
            </a:r>
            <a:r>
              <a:rPr lang="en-GB" i="1" dirty="0"/>
              <a:t>38</a:t>
            </a:r>
            <a:r>
              <a:rPr lang="en-GB" dirty="0"/>
              <a:t>, 218–235.</a:t>
            </a:r>
          </a:p>
          <a:p>
            <a:pPr marL="0" indent="0">
              <a:buNone/>
            </a:pPr>
            <a:endParaRPr lang="en-GB" dirty="0"/>
          </a:p>
        </p:txBody>
      </p:sp>
    </p:spTree>
    <p:extLst>
      <p:ext uri="{BB962C8B-B14F-4D97-AF65-F5344CB8AC3E}">
        <p14:creationId xmlns:p14="http://schemas.microsoft.com/office/powerpoint/2010/main" val="336881340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31650</TotalTime>
  <Words>2586</Words>
  <Application>Microsoft Office PowerPoint</Application>
  <PresentationFormat>Widescreen</PresentationFormat>
  <Paragraphs>255</Paragraphs>
  <Slides>33</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33</vt:i4>
      </vt:variant>
    </vt:vector>
  </HeadingPairs>
  <TitlesOfParts>
    <vt:vector size="39" baseType="lpstr">
      <vt:lpstr>Arial</vt:lpstr>
      <vt:lpstr>Arial Black</vt:lpstr>
      <vt:lpstr>Calibri</vt:lpstr>
      <vt:lpstr>Calibri Light</vt:lpstr>
      <vt:lpstr>Times New Roman</vt:lpstr>
      <vt:lpstr>Office Theme</vt:lpstr>
      <vt:lpstr>Developing favourable adolescent and childhood experiences (FACEs)</vt:lpstr>
      <vt:lpstr>PowerPoint Presentation</vt:lpstr>
      <vt:lpstr>PowerPoint Presentation</vt:lpstr>
      <vt:lpstr>Structure</vt:lpstr>
      <vt:lpstr>Enlightenment in Measuring Social Progress</vt:lpstr>
      <vt:lpstr>Good News!</vt:lpstr>
      <vt:lpstr>However, feedback from</vt:lpstr>
      <vt:lpstr>MA Children and Young People </vt:lpstr>
      <vt:lpstr>Neoliberal Policy Agenda</vt:lpstr>
      <vt:lpstr>Who is asking questions? Where does the power lie?</vt:lpstr>
      <vt:lpstr>Some background</vt:lpstr>
      <vt:lpstr>What makes young people feel unhappy? </vt:lpstr>
      <vt:lpstr>What is the problem?  </vt:lpstr>
      <vt:lpstr>Where did the interest come from?</vt:lpstr>
      <vt:lpstr>Key Purpose of Youth Work</vt:lpstr>
      <vt:lpstr>Research Questions</vt:lpstr>
      <vt:lpstr>A process of Social and Economic Change</vt:lpstr>
      <vt:lpstr>Perspectives on the Risk Discourse</vt:lpstr>
      <vt:lpstr>Resilience Discourse</vt:lpstr>
      <vt:lpstr>Components of Subjective Well-being</vt:lpstr>
      <vt:lpstr>UK Public Investment in Children and Young People</vt:lpstr>
      <vt:lpstr>What to investigate?</vt:lpstr>
      <vt:lpstr>Paradox </vt:lpstr>
      <vt:lpstr>An approach to prioritising Risks</vt:lpstr>
      <vt:lpstr>Subjective well-being</vt:lpstr>
      <vt:lpstr>One young person told me how much youth work meant to her</vt:lpstr>
      <vt:lpstr>Harvard Study - Happiness</vt:lpstr>
      <vt:lpstr>PowerPoint Presentation</vt:lpstr>
      <vt:lpstr>PowerPoint Presentation</vt:lpstr>
      <vt:lpstr>PowerPoint Presentation</vt:lpstr>
      <vt:lpstr>Being Pragmatic</vt:lpstr>
      <vt:lpstr>Summary</vt:lpstr>
      <vt:lpstr>References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Darrel Williams</dc:creator>
  <cp:lastModifiedBy>Darrel Williams</cp:lastModifiedBy>
  <cp:revision>47</cp:revision>
  <cp:lastPrinted>2018-12-06T14:52:41Z</cp:lastPrinted>
  <dcterms:created xsi:type="dcterms:W3CDTF">2018-11-19T11:12:51Z</dcterms:created>
  <dcterms:modified xsi:type="dcterms:W3CDTF">2023-02-28T08:56:34Z</dcterms:modified>
</cp:coreProperties>
</file>