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292" autoAdjust="0"/>
    <p:restoredTop sz="80762" autoAdjust="0"/>
  </p:normalViewPr>
  <p:slideViewPr>
    <p:cSldViewPr snapToGrid="0">
      <p:cViewPr>
        <p:scale>
          <a:sx n="50" d="100"/>
          <a:sy n="50" d="100"/>
        </p:scale>
        <p:origin x="-978" y="-21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0179A0-03EF-4BF5-83C3-ABEF55D4CA8E}" type="datetimeFigureOut">
              <a:rPr lang="en-US" smtClean="0"/>
              <a:pPr/>
              <a:t>4/28/2023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D5D00C-FAEB-4D32-BB91-FD7596199298}" type="slidenum">
              <a:rPr lang="en-US" smtClean="0"/>
              <a:pPr/>
              <a:t>‹#›</a:t>
            </a:fld>
            <a:endParaRPr lang="en-US"/>
          </a:p>
        </p:txBody>
      </p:sp>
    </p:spTree>
    <p:extLst>
      <p:ext uri="{BB962C8B-B14F-4D97-AF65-F5344CB8AC3E}">
        <p14:creationId xmlns:p14="http://schemas.microsoft.com/office/powerpoint/2010/main" xmlns="" val="9430848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Human resource management (HRM) has been around since the early 20th century, when it developed out of scientific management and social welfare ideas. Human resource management, with an emphasis on social as well as professional growth of the employees. In addition to this, legal observance, emerged in the middle of the twentieth century. In the course of the 1980s, SHRM emerged as a method of harmonizing HR policies and procedures with the overarching objectives of a business. HR has become an integral part of modern businesses thanks to HRM's focus on talent acquisition, growth, and retention as well as staff engagement, inclusion and diversity, and technological innovation.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2</a:t>
            </a:fld>
            <a:endParaRPr lang="en-US"/>
          </a:p>
        </p:txBody>
      </p:sp>
    </p:spTree>
    <p:extLst>
      <p:ext uri="{BB962C8B-B14F-4D97-AF65-F5344CB8AC3E}">
        <p14:creationId xmlns:p14="http://schemas.microsoft.com/office/powerpoint/2010/main" xmlns="" val="3546488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Human resources' apparent role as a strategic driver of business success may seem extremely different from one sector or company size to the next. When it comes to HR, small businesses often rely on a single practitioner, whereas medium-sized enterprises often employ specialized HR teams that focus on learning and development, talent management, and employee relations. Large MNCs often have sophisticated human resources (HR) departments that are tasked with systematically integrating their policies and procedures of HRM with the objectives of the international company. All HR practitioners should benefit from familiarity with the specific challenges, regulations, and cultural and social nuance of their own area in order to better administer and enhance human capital.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3</a:t>
            </a:fld>
            <a:endParaRPr lang="en-US"/>
          </a:p>
        </p:txBody>
      </p:sp>
    </p:spTree>
    <p:extLst>
      <p:ext uri="{BB962C8B-B14F-4D97-AF65-F5344CB8AC3E}">
        <p14:creationId xmlns:p14="http://schemas.microsoft.com/office/powerpoint/2010/main" xmlns="" val="2116284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Human resource management is significantly affected by the organisation's culture, design, and history. Human resource professionals need to think about both internal and external factors when making decisions. Internal factors include things like company structure, styles of leadership, demographics of the workforce, and existing culture. External factors include things like market conditions, laws, and societal trends. If HR is well-versed in these areas, the company as a whole will benefit from better organizational structures, a more positive and productive work environment, and training and development initiatives that foster both organizational success and individual advancement.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4</a:t>
            </a:fld>
            <a:endParaRPr lang="en-US"/>
          </a:p>
        </p:txBody>
      </p:sp>
    </p:spTree>
    <p:extLst>
      <p:ext uri="{BB962C8B-B14F-4D97-AF65-F5344CB8AC3E}">
        <p14:creationId xmlns:p14="http://schemas.microsoft.com/office/powerpoint/2010/main" xmlns="" val="3969398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Companies source and deploy people from national and worldwide labour markets, which are themselves constantly changing due to factors including economic fluctuations, improvements in technology, and alterations in public perception. Human resources experts have a duty to monitor trends in the labour market and adjust talent acquisition tactics accordingly. In order to access a wider talent pool and meet the needs of the organization's workforce, it may be necessary to take use of global networks, opportunities for remote work, and talent mobility initiatives.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5</a:t>
            </a:fld>
            <a:endParaRPr lang="en-US"/>
          </a:p>
        </p:txBody>
      </p:sp>
    </p:spTree>
    <p:extLst>
      <p:ext uri="{BB962C8B-B14F-4D97-AF65-F5344CB8AC3E}">
        <p14:creationId xmlns:p14="http://schemas.microsoft.com/office/powerpoint/2010/main" xmlns="" val="3595096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Integrating new hires successfully, boosting performance, and enhancing employee retention all depend on a solid on-boarding process. Human resource experts are tasked with creating all-encompassing on-boarding initiatives that feature employer branding and bonding, drawing attention to the company's values, culture, and strategic objectives. Human resources promotes pride and ownership by forging a bond of emotional attachment between workers and the organisation. Getting workers involved in the company's decision-making, community involvement, and sustainability activities may make them feel more invested in the company's success. Strengthening connections and encouraging a collaborative work environment through employer bonding activities and open communication channels contributes to the long-term success of the organisation.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6</a:t>
            </a:fld>
            <a:endParaRPr lang="en-US"/>
          </a:p>
        </p:txBody>
      </p:sp>
    </p:spTree>
    <p:extLst>
      <p:ext uri="{BB962C8B-B14F-4D97-AF65-F5344CB8AC3E}">
        <p14:creationId xmlns:p14="http://schemas.microsoft.com/office/powerpoint/2010/main" xmlns="" val="1512850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Investing in employee development, encouraging cooperation, and acknowledging triumphs are all ways in which human resources managers can help keep their teams inspired and committed to the organization's long-term success.</a:t>
            </a:r>
            <a:r>
              <a:rPr lang="en-US" baseline="0" dirty="0"/>
              <a:t> </a:t>
            </a:r>
            <a:r>
              <a:rPr lang="en-GB" sz="1200" kern="1200" dirty="0">
                <a:solidFill>
                  <a:schemeClr val="tx1"/>
                </a:solidFill>
                <a:effectLst/>
                <a:latin typeface="+mn-lt"/>
                <a:ea typeface="+mn-ea"/>
                <a:cs typeface="+mn-cs"/>
              </a:rPr>
              <a:t>Key responsibilities in human resource management include keeping tabs on employees and providing a climate that fosters development. Human resource professionals are responsible for designing performance management systems that encourage regular feedback, foster creative problem-solving, and guarantee that individual ambitions are in line with corporate aims. Regular performance evaluations, goal setting, and coaching can help workers reach their full potential. Workplace innovations that increase efficiency and adaptability include working remotely and forming cross-departmental collaborations. HR should provide learning and development opportunities for personnel so that they can meet and exceed consumers' service quality expectations. The importance of education, cooperation, and information exchange in creating a talent-developing environment cannot be overstated. Individuals are more willing to give their all for the organisation when they believe their efforts are praised and their potential is acknowledged.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7</a:t>
            </a:fld>
            <a:endParaRPr lang="en-US"/>
          </a:p>
        </p:txBody>
      </p:sp>
    </p:spTree>
    <p:extLst>
      <p:ext uri="{BB962C8B-B14F-4D97-AF65-F5344CB8AC3E}">
        <p14:creationId xmlns:p14="http://schemas.microsoft.com/office/powerpoint/2010/main" xmlns="" val="4197976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Human capital is viewed as crucial to development, creativity, and competitiveness in the talent-led knowledge economy. The "war on talent" describes the fierce battle between businesses to find, cultivate, and keep the best employees in today's market. Human resources experts play a pivotal role in this competitive environment by employing data-driven strategies like predictive analytics. Predictive analytics is the process of combining past data, statistical models, and machine learning to foresee future events and make better personnel management choices. A competitive edge in the talent market and sustained success may be gained by optimising recruiting, retention and advancement strategies in this way.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8</a:t>
            </a:fld>
            <a:endParaRPr lang="en-US"/>
          </a:p>
        </p:txBody>
      </p:sp>
    </p:spTree>
    <p:extLst>
      <p:ext uri="{BB962C8B-B14F-4D97-AF65-F5344CB8AC3E}">
        <p14:creationId xmlns:p14="http://schemas.microsoft.com/office/powerpoint/2010/main" xmlns="" val="3863077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HRM is built on a foundation of ethics and professionalism, which ensures lawful and ethical behaviour at work. Human resources professionals may show they care about diversity and inclusion by adopting practises that limit bias and broaden participation. In addition to creating a more welcoming workplace, promoting and facilitating diversity boosts creativity and efficiency in the workplace. Human resources experts may help by developing bias-awareness training, mentorship programmes, and other initiatives to promote a more diverse and inclusive workplace. Human resources may help improve organisational performance by creating a more equal, peaceful, and productive workplace by appreciating the unique abilities and experiences of all employees and spreading awareness about the importance of doing so.</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9</a:t>
            </a:fld>
            <a:endParaRPr lang="en-US"/>
          </a:p>
        </p:txBody>
      </p:sp>
    </p:spTree>
    <p:extLst>
      <p:ext uri="{BB962C8B-B14F-4D97-AF65-F5344CB8AC3E}">
        <p14:creationId xmlns:p14="http://schemas.microsoft.com/office/powerpoint/2010/main" xmlns="" val="24034008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Organisational value and sustainability depend on several factors, including social, and human capital. Networks, connections, and trust inside and between people and organisations are the building blocks of social capital, which in turn facilitates communication, cooperation, and the exchange of ideas. The term "intellectual capital" refers to a company's ability to innovate and use its knowledge base to create new products and services. Human capital is a company's employees in terms of their knowledge, experience, and talents. A company's competitive edge, innovation, and general success can all benefit from investments in different types of capital. Strategic talent management, encouraging teamwork, and providing resources for professional growth are just a few of the ways in which human resources professionals contribute to the growth of a company's intellectual, social, and human capital.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10</a:t>
            </a:fld>
            <a:endParaRPr lang="en-US"/>
          </a:p>
        </p:txBody>
      </p:sp>
    </p:spTree>
    <p:extLst>
      <p:ext uri="{BB962C8B-B14F-4D97-AF65-F5344CB8AC3E}">
        <p14:creationId xmlns:p14="http://schemas.microsoft.com/office/powerpoint/2010/main" xmlns="" val="8406458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Human resource management (HRM) is being revolutionised by artificial intelligence (AI) due to its ability to automate mundane processes, improve decision-making, and make work more personalised for employees. Recruitment, </a:t>
            </a:r>
            <a:r>
              <a:rPr lang="en-GB" sz="1200" kern="1200" dirty="0" err="1">
                <a:solidFill>
                  <a:schemeClr val="tx1"/>
                </a:solidFill>
                <a:effectLst/>
                <a:latin typeface="+mn-lt"/>
                <a:ea typeface="+mn-ea"/>
                <a:cs typeface="+mn-cs"/>
              </a:rPr>
              <a:t>onboarding</a:t>
            </a:r>
            <a:r>
              <a:rPr lang="en-GB" sz="1200" kern="1200" dirty="0">
                <a:solidFill>
                  <a:schemeClr val="tx1"/>
                </a:solidFill>
                <a:effectLst/>
                <a:latin typeface="+mn-lt"/>
                <a:ea typeface="+mn-ea"/>
                <a:cs typeface="+mn-cs"/>
              </a:rPr>
              <a:t>, and performance management are just some of the areas where AI-powered technologies have improved productivity and eliminated prejudice. AI can assist human resource managers in optimising workforce planning, increasing employee engagement, and decreasing turnover by utilising predictive analytics and machine learning. Moreover, chat-bots and virtual assistants powered by AI may offer individualised help and direction to workers, increasing their engagement and happiness in the workplace. Human resource managers may reap many benefits from artificial intelligence (AI), but they must also address ethical and privacy issues and ensure that AI is used in a responsible and transparent manner to complement rather than replace human talents.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r>
            <a:br>
              <a:rPr lang="en-GB" sz="1200" kern="1200" dirty="0">
                <a:solidFill>
                  <a:schemeClr val="tx1"/>
                </a:solidFill>
                <a:effectLst/>
                <a:latin typeface="+mn-lt"/>
                <a:ea typeface="+mn-ea"/>
                <a:cs typeface="+mn-cs"/>
              </a:rPr>
            </a:b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2D5D00C-FAEB-4D32-BB91-FD7596199298}" type="slidenum">
              <a:rPr lang="en-US" smtClean="0"/>
              <a:pPr/>
              <a:t>11</a:t>
            </a:fld>
            <a:endParaRPr lang="en-US"/>
          </a:p>
        </p:txBody>
      </p:sp>
    </p:spTree>
    <p:extLst>
      <p:ext uri="{BB962C8B-B14F-4D97-AF65-F5344CB8AC3E}">
        <p14:creationId xmlns:p14="http://schemas.microsoft.com/office/powerpoint/2010/main" xmlns="" val="1255070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Farndale</a:t>
            </a:r>
            <a:r>
              <a:rPr lang="en-US" sz="1200" kern="1200" dirty="0">
                <a:solidFill>
                  <a:schemeClr val="tx1"/>
                </a:solidFill>
                <a:effectLst/>
                <a:latin typeface="+mn-lt"/>
                <a:ea typeface="+mn-ea"/>
                <a:cs typeface="+mn-cs"/>
              </a:rPr>
              <a:t>, E., McDonnell, A., </a:t>
            </a:r>
            <a:r>
              <a:rPr lang="en-US" sz="1200" kern="1200" dirty="0" err="1">
                <a:solidFill>
                  <a:schemeClr val="tx1"/>
                </a:solidFill>
                <a:effectLst/>
                <a:latin typeface="+mn-lt"/>
                <a:ea typeface="+mn-ea"/>
                <a:cs typeface="+mn-cs"/>
              </a:rPr>
              <a:t>Scholarios</a:t>
            </a:r>
            <a:r>
              <a:rPr lang="en-US" sz="1200" kern="1200" dirty="0">
                <a:solidFill>
                  <a:schemeClr val="tx1"/>
                </a:solidFill>
                <a:effectLst/>
                <a:latin typeface="+mn-lt"/>
                <a:ea typeface="+mn-ea"/>
                <a:cs typeface="+mn-cs"/>
              </a:rPr>
              <a:t>, D. and Wilkinson, A., 2020. Human Resource Management Journal: A look to the past, present, and future of the journal and HRM scholarship. </a:t>
            </a:r>
            <a:r>
              <a:rPr lang="en-US" sz="1200" i="1" kern="1200" dirty="0">
                <a:solidFill>
                  <a:schemeClr val="tx1"/>
                </a:solidFill>
                <a:effectLst/>
                <a:latin typeface="+mn-lt"/>
                <a:ea typeface="+mn-ea"/>
                <a:cs typeface="+mn-cs"/>
              </a:rPr>
              <a:t>Human Resource Management Journal</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30</a:t>
            </a:r>
            <a:r>
              <a:rPr lang="en-US" sz="1200" kern="1200" dirty="0">
                <a:solidFill>
                  <a:schemeClr val="tx1"/>
                </a:solidFill>
                <a:effectLst/>
                <a:latin typeface="+mn-lt"/>
                <a:ea typeface="+mn-ea"/>
                <a:cs typeface="+mn-cs"/>
              </a:rPr>
              <a:t>(1), pp.1-12.</a:t>
            </a:r>
          </a:p>
          <a:p>
            <a:r>
              <a:rPr lang="en-US" sz="1200" kern="1200" dirty="0" err="1">
                <a:solidFill>
                  <a:schemeClr val="tx1"/>
                </a:solidFill>
                <a:effectLst/>
                <a:latin typeface="+mn-lt"/>
                <a:ea typeface="+mn-ea"/>
                <a:cs typeface="+mn-cs"/>
              </a:rPr>
              <a:t>Haque</a:t>
            </a:r>
            <a:r>
              <a:rPr lang="en-US" sz="1200" kern="1200" dirty="0">
                <a:solidFill>
                  <a:schemeClr val="tx1"/>
                </a:solidFill>
                <a:effectLst/>
                <a:latin typeface="+mn-lt"/>
                <a:ea typeface="+mn-ea"/>
                <a:cs typeface="+mn-cs"/>
              </a:rPr>
              <a:t>, A.U. and </a:t>
            </a:r>
            <a:r>
              <a:rPr lang="en-US" sz="1200" kern="1200" dirty="0" err="1">
                <a:solidFill>
                  <a:schemeClr val="tx1"/>
                </a:solidFill>
                <a:effectLst/>
                <a:latin typeface="+mn-lt"/>
                <a:ea typeface="+mn-ea"/>
                <a:cs typeface="+mn-cs"/>
              </a:rPr>
              <a:t>Oino</a:t>
            </a:r>
            <a:r>
              <a:rPr lang="en-US" sz="1200" kern="1200" dirty="0">
                <a:solidFill>
                  <a:schemeClr val="tx1"/>
                </a:solidFill>
                <a:effectLst/>
                <a:latin typeface="+mn-lt"/>
                <a:ea typeface="+mn-ea"/>
                <a:cs typeface="+mn-cs"/>
              </a:rPr>
              <a:t>, I., 2019. Managerial challenges for software houses related to work, worker and workplace: Stress reduction and sustenance of human capital. </a:t>
            </a:r>
            <a:r>
              <a:rPr lang="en-US" sz="1200" i="1" kern="1200" dirty="0">
                <a:solidFill>
                  <a:schemeClr val="tx1"/>
                </a:solidFill>
                <a:effectLst/>
                <a:latin typeface="+mn-lt"/>
                <a:ea typeface="+mn-ea"/>
                <a:cs typeface="+mn-cs"/>
              </a:rPr>
              <a:t>Polish Journal of Management Studies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19</a:t>
            </a:r>
            <a:r>
              <a:rPr lang="en-US" sz="1200" kern="1200" dirty="0">
                <a:solidFill>
                  <a:schemeClr val="tx1"/>
                </a:solidFill>
                <a:effectLst/>
                <a:latin typeface="+mn-lt"/>
                <a:ea typeface="+mn-ea"/>
                <a:cs typeface="+mn-cs"/>
              </a:rPr>
              <a:t>(1), pp.170-189.</a:t>
            </a:r>
          </a:p>
          <a:p>
            <a:r>
              <a:rPr lang="en-US" sz="1200" kern="1200" dirty="0">
                <a:solidFill>
                  <a:schemeClr val="tx1"/>
                </a:solidFill>
                <a:effectLst/>
                <a:latin typeface="+mn-lt"/>
                <a:ea typeface="+mn-ea"/>
                <a:cs typeface="+mn-cs"/>
              </a:rPr>
              <a:t>Johansson, J. and </a:t>
            </a:r>
            <a:r>
              <a:rPr lang="en-US" sz="1200" kern="1200" dirty="0" err="1">
                <a:solidFill>
                  <a:schemeClr val="tx1"/>
                </a:solidFill>
                <a:effectLst/>
                <a:latin typeface="+mn-lt"/>
                <a:ea typeface="+mn-ea"/>
                <a:cs typeface="+mn-cs"/>
              </a:rPr>
              <a:t>Herranen</a:t>
            </a:r>
            <a:r>
              <a:rPr lang="en-US" sz="1200" kern="1200" dirty="0">
                <a:solidFill>
                  <a:schemeClr val="tx1"/>
                </a:solidFill>
                <a:effectLst/>
                <a:latin typeface="+mn-lt"/>
                <a:ea typeface="+mn-ea"/>
                <a:cs typeface="+mn-cs"/>
              </a:rPr>
              <a:t>, S., 2019. The application of artificial intelligence (AI) in human resource management: Current state of AI and its impact on the traditional recruitment process.</a:t>
            </a:r>
          </a:p>
          <a:p>
            <a:r>
              <a:rPr lang="en-US" sz="1200" kern="1200" dirty="0" err="1">
                <a:solidFill>
                  <a:schemeClr val="tx1"/>
                </a:solidFill>
                <a:effectLst/>
                <a:latin typeface="+mn-lt"/>
                <a:ea typeface="+mn-ea"/>
                <a:cs typeface="+mn-cs"/>
              </a:rPr>
              <a:t>Mekonnen</a:t>
            </a:r>
            <a:r>
              <a:rPr lang="en-US" sz="1200" kern="1200" dirty="0">
                <a:solidFill>
                  <a:schemeClr val="tx1"/>
                </a:solidFill>
                <a:effectLst/>
                <a:latin typeface="+mn-lt"/>
                <a:ea typeface="+mn-ea"/>
                <a:cs typeface="+mn-cs"/>
              </a:rPr>
              <a:t>, W. and </a:t>
            </a:r>
            <a:r>
              <a:rPr lang="en-US" sz="1200" kern="1200" dirty="0" err="1">
                <a:solidFill>
                  <a:schemeClr val="tx1"/>
                </a:solidFill>
                <a:effectLst/>
                <a:latin typeface="+mn-lt"/>
                <a:ea typeface="+mn-ea"/>
                <a:cs typeface="+mn-cs"/>
              </a:rPr>
              <a:t>Limeneh</a:t>
            </a:r>
            <a:r>
              <a:rPr lang="en-US" sz="1200" kern="1200" dirty="0">
                <a:solidFill>
                  <a:schemeClr val="tx1"/>
                </a:solidFill>
                <a:effectLst/>
                <a:latin typeface="+mn-lt"/>
                <a:ea typeface="+mn-ea"/>
                <a:cs typeface="+mn-cs"/>
              </a:rPr>
              <a:t>, H., 2021. Role of Strategic Human Resource Management Practices on Organizational Effectiveness: A case study companies in Ethiopia. </a:t>
            </a:r>
            <a:r>
              <a:rPr lang="en-US" sz="1200" i="1" kern="1200" dirty="0" err="1">
                <a:solidFill>
                  <a:schemeClr val="tx1"/>
                </a:solidFill>
                <a:effectLst/>
                <a:latin typeface="+mn-lt"/>
                <a:ea typeface="+mn-ea"/>
                <a:cs typeface="+mn-cs"/>
              </a:rPr>
              <a:t>Srusti</a:t>
            </a:r>
            <a:r>
              <a:rPr lang="en-US" sz="1200" i="1" kern="1200" dirty="0">
                <a:solidFill>
                  <a:schemeClr val="tx1"/>
                </a:solidFill>
                <a:effectLst/>
                <a:latin typeface="+mn-lt"/>
                <a:ea typeface="+mn-ea"/>
                <a:cs typeface="+mn-cs"/>
              </a:rPr>
              <a:t> Management Review</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14</a:t>
            </a:r>
            <a:r>
              <a:rPr lang="en-US" sz="1200" kern="1200" dirty="0">
                <a:solidFill>
                  <a:schemeClr val="tx1"/>
                </a:solidFill>
                <a:effectLst/>
                <a:latin typeface="+mn-lt"/>
                <a:ea typeface="+mn-ea"/>
                <a:cs typeface="+mn-cs"/>
              </a:rPr>
              <a:t>(1), pp.65-76.</a:t>
            </a:r>
          </a:p>
          <a:p>
            <a:r>
              <a:rPr lang="en-US" sz="1200" kern="1200" dirty="0" err="1">
                <a:solidFill>
                  <a:schemeClr val="tx1"/>
                </a:solidFill>
                <a:effectLst/>
                <a:latin typeface="+mn-lt"/>
                <a:ea typeface="+mn-ea"/>
                <a:cs typeface="+mn-cs"/>
              </a:rPr>
              <a:t>Whysall</a:t>
            </a:r>
            <a:r>
              <a:rPr lang="en-US" sz="1200" kern="1200" dirty="0">
                <a:solidFill>
                  <a:schemeClr val="tx1"/>
                </a:solidFill>
                <a:effectLst/>
                <a:latin typeface="+mn-lt"/>
                <a:ea typeface="+mn-ea"/>
                <a:cs typeface="+mn-cs"/>
              </a:rPr>
              <a:t>, Z., </a:t>
            </a:r>
            <a:r>
              <a:rPr lang="en-US" sz="1200" kern="1200" dirty="0" err="1">
                <a:solidFill>
                  <a:schemeClr val="tx1"/>
                </a:solidFill>
                <a:effectLst/>
                <a:latin typeface="+mn-lt"/>
                <a:ea typeface="+mn-ea"/>
                <a:cs typeface="+mn-cs"/>
              </a:rPr>
              <a:t>Owtram</a:t>
            </a:r>
            <a:r>
              <a:rPr lang="en-US" sz="1200" kern="1200" dirty="0">
                <a:solidFill>
                  <a:schemeClr val="tx1"/>
                </a:solidFill>
                <a:effectLst/>
                <a:latin typeface="+mn-lt"/>
                <a:ea typeface="+mn-ea"/>
                <a:cs typeface="+mn-cs"/>
              </a:rPr>
              <a:t>, M. and </a:t>
            </a:r>
            <a:r>
              <a:rPr lang="en-US" sz="1200" kern="1200" dirty="0" err="1">
                <a:solidFill>
                  <a:schemeClr val="tx1"/>
                </a:solidFill>
                <a:effectLst/>
                <a:latin typeface="+mn-lt"/>
                <a:ea typeface="+mn-ea"/>
                <a:cs typeface="+mn-cs"/>
              </a:rPr>
              <a:t>Brittain</a:t>
            </a:r>
            <a:r>
              <a:rPr lang="en-US" sz="1200" kern="1200" dirty="0">
                <a:solidFill>
                  <a:schemeClr val="tx1"/>
                </a:solidFill>
                <a:effectLst/>
                <a:latin typeface="+mn-lt"/>
                <a:ea typeface="+mn-ea"/>
                <a:cs typeface="+mn-cs"/>
              </a:rPr>
              <a:t>, S., 2019. The new talent management challenges of Industry 4.0. </a:t>
            </a:r>
            <a:r>
              <a:rPr lang="en-US" sz="1200" i="1" kern="1200" dirty="0">
                <a:solidFill>
                  <a:schemeClr val="tx1"/>
                </a:solidFill>
                <a:effectLst/>
                <a:latin typeface="+mn-lt"/>
                <a:ea typeface="+mn-ea"/>
                <a:cs typeface="+mn-cs"/>
              </a:rPr>
              <a:t>Journal of management development</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A2D5D00C-FAEB-4D32-BB91-FD7596199298}" type="slidenum">
              <a:rPr lang="en-US" smtClean="0"/>
              <a:pPr/>
              <a:t>12</a:t>
            </a:fld>
            <a:endParaRPr lang="en-US"/>
          </a:p>
        </p:txBody>
      </p:sp>
    </p:spTree>
    <p:extLst>
      <p:ext uri="{BB962C8B-B14F-4D97-AF65-F5344CB8AC3E}">
        <p14:creationId xmlns:p14="http://schemas.microsoft.com/office/powerpoint/2010/main" xmlns="" val="11740530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Thank You!</a:t>
            </a:r>
          </a:p>
        </p:txBody>
      </p:sp>
      <p:sp>
        <p:nvSpPr>
          <p:cNvPr id="4" name="Slide Number Placeholder 3"/>
          <p:cNvSpPr>
            <a:spLocks noGrp="1"/>
          </p:cNvSpPr>
          <p:nvPr>
            <p:ph type="sldNum" sz="quarter" idx="10"/>
          </p:nvPr>
        </p:nvSpPr>
        <p:spPr/>
        <p:txBody>
          <a:bodyPr/>
          <a:lstStyle/>
          <a:p>
            <a:fld id="{A2D5D00C-FAEB-4D32-BB91-FD7596199298}" type="slidenum">
              <a:rPr lang="en-US" smtClean="0"/>
              <a:pPr/>
              <a:t>13</a:t>
            </a:fld>
            <a:endParaRPr lang="en-US"/>
          </a:p>
        </p:txBody>
      </p:sp>
    </p:spTree>
    <p:extLst>
      <p:ext uri="{BB962C8B-B14F-4D97-AF65-F5344CB8AC3E}">
        <p14:creationId xmlns:p14="http://schemas.microsoft.com/office/powerpoint/2010/main" xmlns="" val="3394288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45574B-FAF9-4B96-86EC-4A0D3A939A2D}" type="datetimeFigureOut">
              <a:rPr lang="en-US" smtClean="0"/>
              <a:pPr/>
              <a:t>4/28/2023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1611958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45574B-FAF9-4B96-86EC-4A0D3A939A2D}" type="datetimeFigureOut">
              <a:rPr lang="en-US" smtClean="0"/>
              <a:pPr/>
              <a:t>4/28/2023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938910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45574B-FAF9-4B96-86EC-4A0D3A939A2D}" type="datetimeFigureOut">
              <a:rPr lang="en-US" smtClean="0"/>
              <a:pPr/>
              <a:t>4/28/2023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1300766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45574B-FAF9-4B96-86EC-4A0D3A939A2D}" type="datetimeFigureOut">
              <a:rPr lang="en-US" smtClean="0"/>
              <a:pPr/>
              <a:t>4/28/2023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4241870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45574B-FAF9-4B96-86EC-4A0D3A939A2D}" type="datetimeFigureOut">
              <a:rPr lang="en-US" smtClean="0"/>
              <a:pPr/>
              <a:t>4/28/2023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2010862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45574B-FAF9-4B96-86EC-4A0D3A939A2D}" type="datetimeFigureOut">
              <a:rPr lang="en-US" smtClean="0"/>
              <a:pPr/>
              <a:t>4/28/2023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3188939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45574B-FAF9-4B96-86EC-4A0D3A939A2D}" type="datetimeFigureOut">
              <a:rPr lang="en-US" smtClean="0"/>
              <a:pPr/>
              <a:t>4/28/2023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237875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645574B-FAF9-4B96-86EC-4A0D3A939A2D}" type="datetimeFigureOut">
              <a:rPr lang="en-US" smtClean="0"/>
              <a:pPr/>
              <a:t>4/28/2023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3508653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645574B-FAF9-4B96-86EC-4A0D3A939A2D}" type="datetimeFigureOut">
              <a:rPr lang="en-US" smtClean="0"/>
              <a:pPr/>
              <a:t>4/28/2023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2458306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45574B-FAF9-4B96-86EC-4A0D3A939A2D}" type="datetimeFigureOut">
              <a:rPr lang="en-US" smtClean="0"/>
              <a:pPr/>
              <a:t>4/28/2023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2676676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645574B-FAF9-4B96-86EC-4A0D3A939A2D}" type="datetimeFigureOut">
              <a:rPr lang="en-US" smtClean="0"/>
              <a:pPr/>
              <a:t>4/28/2023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9815795-D586-495C-BC7B-3FA07108063B}"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xmlns="" val="4156856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645574B-FAF9-4B96-86EC-4A0D3A939A2D}" type="datetimeFigureOut">
              <a:rPr lang="en-US" smtClean="0"/>
              <a:pPr/>
              <a:t>4/28/2023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26750162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645574B-FAF9-4B96-86EC-4A0D3A939A2D}" type="datetimeFigureOut">
              <a:rPr lang="en-US" smtClean="0"/>
              <a:pPr/>
              <a:t>4/28/2023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9815795-D586-495C-BC7B-3FA07108063B}"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xmlns="" val="1081040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F645574B-FAF9-4B96-86EC-4A0D3A939A2D}" type="datetimeFigureOut">
              <a:rPr lang="en-US" smtClean="0"/>
              <a:pPr/>
              <a:t>4/28/2023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32652950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45574B-FAF9-4B96-86EC-4A0D3A939A2D}" type="datetimeFigureOut">
              <a:rPr lang="en-US" smtClean="0"/>
              <a:pPr/>
              <a:t>4/28/2023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11860169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45574B-FAF9-4B96-86EC-4A0D3A939A2D}" type="datetimeFigureOut">
              <a:rPr lang="en-US" smtClean="0"/>
              <a:pPr/>
              <a:t>4/28/2023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707964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645574B-FAF9-4B96-86EC-4A0D3A939A2D}" type="datetimeFigureOut">
              <a:rPr lang="en-US" smtClean="0"/>
              <a:pPr/>
              <a:t>4/28/2023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9815795-D586-495C-BC7B-3FA07108063B}" type="slidenum">
              <a:rPr lang="en-US" smtClean="0"/>
              <a:pPr/>
              <a:t>‹#›</a:t>
            </a:fld>
            <a:endParaRPr lang="en-US"/>
          </a:p>
        </p:txBody>
      </p:sp>
    </p:spTree>
    <p:extLst>
      <p:ext uri="{BB962C8B-B14F-4D97-AF65-F5344CB8AC3E}">
        <p14:creationId xmlns:p14="http://schemas.microsoft.com/office/powerpoint/2010/main" xmlns="" val="396522679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audio" Target="file:///C:\Users\lenovo\Desktop\New%20folder\Voice%20001.m4a"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audio" Target="file:///C:\Users\lenovo\Desktop\New%20folder\Voice%20002.m4a"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file:///C:\Users\lenovo\Desktop\New%20folder\3rd.mp4" TargetMode="Externa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audio" Target="file:///C:\Users\lenovo\Desktop\New%20folder\Voice%205.m4a" TargetMode="Externa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audio" Target="file:///C:\Users\lenovo\Desktop\New%20folder\Voice%20006.m4a" TargetMode="Externa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audio" Target="file:///C:\Users\lenovo\Desktop\New%20folder\Voice%20009.m4a" TargetMode="External"/><Relationship Id="rId1" Type="http://schemas.openxmlformats.org/officeDocument/2006/relationships/audio" Target="file:///C:\Users\lenovo\Desktop\New%20folder\Voice%20007.m4a" TargetMode="Externa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file:///C:\Users\lenovo\Desktop\New%20folder\20230428_112524.mp4" TargetMode="Externa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audio" Target="file:///C:\Users\lenovo\Desktop\New%20folder\Voice%20009.m4a" TargetMode="Externa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audio" Target="file:///C:\Users\lenovo\Desktop\New%20folder\Voice%20010.m4a" TargetMode="External"/><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audio" Target="file:///C:\Users\lenovo\Desktop\New%20folder\Voice%2011.m4a" TargetMode="External"/><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BMMB7007</a:t>
            </a:r>
            <a:r>
              <a:rPr lang="en-US" dirty="0"/>
              <a:t/>
            </a:r>
            <a:br>
              <a:rPr lang="en-US" dirty="0"/>
            </a:br>
            <a:r>
              <a:rPr lang="en-GB" dirty="0"/>
              <a:t> </a:t>
            </a:r>
            <a:r>
              <a:rPr lang="en-US" dirty="0"/>
              <a:t/>
            </a:r>
            <a:br>
              <a:rPr lang="en-US" dirty="0"/>
            </a:br>
            <a:r>
              <a:rPr lang="en-GB" b="1" dirty="0"/>
              <a:t>HUMAN RESOURCE MANAGEMENT</a:t>
            </a:r>
            <a:endParaRPr lang="en-US" dirty="0"/>
          </a:p>
        </p:txBody>
      </p:sp>
      <p:sp>
        <p:nvSpPr>
          <p:cNvPr id="3" name="Subtitle 2"/>
          <p:cNvSpPr>
            <a:spLocks noGrp="1"/>
          </p:cNvSpPr>
          <p:nvPr>
            <p:ph type="subTitle" idx="1"/>
          </p:nvPr>
        </p:nvSpPr>
        <p:spPr>
          <a:xfrm>
            <a:off x="2589213" y="5136608"/>
            <a:ext cx="8915399" cy="1126283"/>
          </a:xfrm>
        </p:spPr>
        <p:txBody>
          <a:bodyPr>
            <a:normAutofit lnSpcReduction="10000"/>
          </a:bodyPr>
          <a:lstStyle/>
          <a:p>
            <a:r>
              <a:rPr lang="en-GB" i="1" dirty="0"/>
              <a:t>Submitted by: </a:t>
            </a:r>
            <a:r>
              <a:rPr lang="en-GB" i="1" dirty="0" smtClean="0"/>
              <a:t>S</a:t>
            </a:r>
            <a:r>
              <a:rPr lang="en-GB" i="1" dirty="0" smtClean="0"/>
              <a:t>harika Sharma</a:t>
            </a:r>
            <a:endParaRPr lang="en-US" dirty="0"/>
          </a:p>
          <a:p>
            <a:r>
              <a:rPr lang="en-GB" i="1" dirty="0"/>
              <a:t>Student ID: </a:t>
            </a:r>
            <a:r>
              <a:rPr lang="en-GB" i="1" dirty="0" smtClean="0"/>
              <a:t>2225856</a:t>
            </a:r>
            <a:endParaRPr lang="en-US" dirty="0"/>
          </a:p>
          <a:p>
            <a:r>
              <a:rPr lang="en-GB" i="1" dirty="0"/>
              <a:t>Date of Submission:</a:t>
            </a:r>
            <a:r>
              <a:rPr lang="en-GB" dirty="0"/>
              <a:t> </a:t>
            </a:r>
            <a:r>
              <a:rPr lang="en-GB" dirty="0" smtClean="0"/>
              <a:t>28-04-2023</a:t>
            </a:r>
          </a:p>
          <a:p>
            <a:endParaRPr lang="en-US" dirty="0"/>
          </a:p>
        </p:txBody>
      </p:sp>
      <p:pic>
        <p:nvPicPr>
          <p:cNvPr id="4" name="Picture 3"/>
          <p:cNvPicPr/>
          <p:nvPr/>
        </p:nvPicPr>
        <p:blipFill>
          <a:blip r:embed="rId3"/>
          <a:stretch>
            <a:fillRect/>
          </a:stretch>
        </p:blipFill>
        <p:spPr>
          <a:xfrm>
            <a:off x="8363631" y="214356"/>
            <a:ext cx="3605213" cy="1630772"/>
          </a:xfrm>
          <a:prstGeom prst="rect">
            <a:avLst/>
          </a:prstGeom>
          <a:ln>
            <a:noFill/>
          </a:ln>
          <a:effectLst>
            <a:outerShdw blurRad="292100" dist="139700" dir="2700000" algn="tl" rotWithShape="0">
              <a:srgbClr val="333333">
                <a:alpha val="65000"/>
              </a:srgbClr>
            </a:outerShdw>
          </a:effectLst>
        </p:spPr>
      </p:pic>
      <p:pic>
        <p:nvPicPr>
          <p:cNvPr id="6" name="Voice 001.m4a">
            <a:hlinkClick r:id="" action="ppaction://media"/>
          </p:cNvPr>
          <p:cNvPicPr>
            <a:picLocks noRot="1" noChangeAspect="1"/>
          </p:cNvPicPr>
          <p:nvPr>
            <a:audioFile r:link="rId1"/>
          </p:nvPr>
        </p:nvPicPr>
        <p:blipFill>
          <a:blip r:embed="rId4"/>
          <a:stretch>
            <a:fillRect/>
          </a:stretch>
        </p:blipFill>
        <p:spPr>
          <a:xfrm>
            <a:off x="11646976" y="6553200"/>
            <a:ext cx="304800" cy="304800"/>
          </a:xfrm>
          <a:prstGeom prst="rect">
            <a:avLst/>
          </a:prstGeom>
        </p:spPr>
      </p:pic>
    </p:spTree>
    <p:extLst>
      <p:ext uri="{BB962C8B-B14F-4D97-AF65-F5344CB8AC3E}">
        <p14:creationId xmlns:p14="http://schemas.microsoft.com/office/powerpoint/2010/main" xmlns="" val="414847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2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t>The history and context of HRM</a:t>
            </a:r>
            <a:endParaRPr lang="en-US" sz="2400" dirty="0"/>
          </a:p>
        </p:txBody>
      </p:sp>
      <p:sp>
        <p:nvSpPr>
          <p:cNvPr id="3" name="Content Placeholder 2"/>
          <p:cNvSpPr>
            <a:spLocks noGrp="1"/>
          </p:cNvSpPr>
          <p:nvPr>
            <p:ph idx="1"/>
          </p:nvPr>
        </p:nvSpPr>
        <p:spPr>
          <a:xfrm>
            <a:off x="2367149" y="1714500"/>
            <a:ext cx="3789218" cy="4004768"/>
          </a:xfrm>
        </p:spPr>
        <p:txBody>
          <a:bodyPr>
            <a:normAutofit lnSpcReduction="10000"/>
          </a:bodyPr>
          <a:lstStyle/>
          <a:p>
            <a:pPr algn="just"/>
            <a:r>
              <a:rPr lang="en-GB" dirty="0"/>
              <a:t>Strategic human resource management can be considered as the iteration of a field that has its origins in scientific management as well as social welfare work (</a:t>
            </a:r>
            <a:r>
              <a:rPr lang="en-US" dirty="0" err="1"/>
              <a:t>Farndale</a:t>
            </a:r>
            <a:r>
              <a:rPr lang="en-US" dirty="0"/>
              <a:t> </a:t>
            </a:r>
            <a:r>
              <a:rPr lang="en-US" i="1" dirty="0"/>
              <a:t>et al., </a:t>
            </a:r>
            <a:r>
              <a:rPr lang="en-US" dirty="0"/>
              <a:t>2020</a:t>
            </a:r>
            <a:r>
              <a:rPr lang="en-GB" dirty="0"/>
              <a:t>)</a:t>
            </a:r>
            <a:r>
              <a:rPr lang="en-GB" sz="1800" dirty="0"/>
              <a:t>. </a:t>
            </a:r>
            <a:endParaRPr lang="en-US" sz="1800" dirty="0"/>
          </a:p>
          <a:p>
            <a:pPr algn="just"/>
            <a:r>
              <a:rPr lang="en-GB" sz="1800" dirty="0"/>
              <a:t>Talent management, staff involvement, inclusiveness and diversity, and the use of technology are at the forefront of modern HRM, which plays a pivotal role in driving business success.</a:t>
            </a:r>
            <a:endParaRPr lang="en-US" sz="1800" dirty="0"/>
          </a:p>
          <a:p>
            <a:endParaRPr lang="en-US" sz="1800" dirty="0"/>
          </a:p>
        </p:txBody>
      </p:sp>
      <p:pic>
        <p:nvPicPr>
          <p:cNvPr id="4" name="Picture 3"/>
          <p:cNvPicPr>
            <a:picLocks noChangeAspect="1"/>
          </p:cNvPicPr>
          <p:nvPr/>
        </p:nvPicPr>
        <p:blipFill>
          <a:blip r:embed="rId4"/>
          <a:stretch>
            <a:fillRect/>
          </a:stretch>
        </p:blipFill>
        <p:spPr>
          <a:xfrm>
            <a:off x="6528747" y="1208314"/>
            <a:ext cx="5201641" cy="5160876"/>
          </a:xfrm>
          <a:prstGeom prst="rect">
            <a:avLst/>
          </a:prstGeom>
          <a:ln>
            <a:noFill/>
          </a:ln>
          <a:effectLst>
            <a:outerShdw blurRad="292100" dist="139700" dir="2700000" algn="tl" rotWithShape="0">
              <a:srgbClr val="333333">
                <a:alpha val="65000"/>
              </a:srgbClr>
            </a:outerShdw>
          </a:effectLst>
        </p:spPr>
      </p:pic>
      <p:pic>
        <p:nvPicPr>
          <p:cNvPr id="6" name="Voice 002.m4a">
            <a:hlinkClick r:id="" action="ppaction://media"/>
          </p:cNvPr>
          <p:cNvPicPr>
            <a:picLocks noRot="1" noChangeAspect="1"/>
          </p:cNvPicPr>
          <p:nvPr>
            <a:audioFile r:link="rId1"/>
          </p:nvPr>
        </p:nvPicPr>
        <p:blipFill>
          <a:blip r:embed="rId5"/>
          <a:stretch>
            <a:fillRect/>
          </a:stretch>
        </p:blipFill>
        <p:spPr>
          <a:xfrm flipH="1" flipV="1">
            <a:off x="11873639" y="6812280"/>
            <a:ext cx="636722" cy="45719"/>
          </a:xfrm>
          <a:prstGeom prst="rect">
            <a:avLst/>
          </a:prstGeom>
        </p:spPr>
      </p:pic>
    </p:spTree>
    <p:extLst>
      <p:ext uri="{BB962C8B-B14F-4D97-AF65-F5344CB8AC3E}">
        <p14:creationId xmlns:p14="http://schemas.microsoft.com/office/powerpoint/2010/main" xmlns="" val="364242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1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150581"/>
            <a:ext cx="8911687" cy="1280890"/>
          </a:xfrm>
        </p:spPr>
        <p:txBody>
          <a:bodyPr>
            <a:noAutofit/>
          </a:bodyPr>
          <a:lstStyle/>
          <a:p>
            <a:pPr algn="ctr"/>
            <a:r>
              <a:rPr lang="en-GB" sz="2400" dirty="0"/>
              <a:t>Critical appraisal of the strategic HR role/strategic human resource management within varying sectors</a:t>
            </a:r>
            <a:endParaRPr lang="en-US" sz="2400" dirty="0"/>
          </a:p>
        </p:txBody>
      </p:sp>
      <p:sp>
        <p:nvSpPr>
          <p:cNvPr id="3" name="Content Placeholder 2"/>
          <p:cNvSpPr>
            <a:spLocks noGrp="1"/>
          </p:cNvSpPr>
          <p:nvPr>
            <p:ph idx="1"/>
          </p:nvPr>
        </p:nvSpPr>
        <p:spPr>
          <a:xfrm>
            <a:off x="2589212" y="1104900"/>
            <a:ext cx="9379631" cy="4332514"/>
          </a:xfrm>
        </p:spPr>
        <p:txBody>
          <a:bodyPr>
            <a:normAutofit/>
          </a:bodyPr>
          <a:lstStyle/>
          <a:p>
            <a:pPr algn="just"/>
            <a:r>
              <a:rPr lang="en-GB" dirty="0"/>
              <a:t>Different industries and company sizes call for different types of strategic human resource jobs. These responsibilities can be handled by a lone professional at a start-up or by an elaborate HR division in a multinational enterprise. </a:t>
            </a:r>
            <a:endParaRPr lang="en-US" dirty="0"/>
          </a:p>
          <a:p>
            <a:pPr algn="just"/>
            <a:r>
              <a:rPr lang="en-GB" dirty="0"/>
              <a:t>As opined by </a:t>
            </a:r>
            <a:r>
              <a:rPr lang="en-US" dirty="0" err="1"/>
              <a:t>Abuladze</a:t>
            </a:r>
            <a:r>
              <a:rPr lang="en-US" dirty="0"/>
              <a:t> and </a:t>
            </a:r>
            <a:r>
              <a:rPr lang="en-US" dirty="0" err="1"/>
              <a:t>Skorková</a:t>
            </a:r>
            <a:r>
              <a:rPr lang="en-US" dirty="0"/>
              <a:t>, (2021), </a:t>
            </a:r>
            <a:r>
              <a:rPr lang="en-GB" dirty="0"/>
              <a:t>Human resource professionals must to be ready to adjust to the particular challenges, norms, and nuances of culture that are specific to the sectors in order to oversee and cultivate human capital successfully in a range of business environments.</a:t>
            </a:r>
            <a:endParaRPr lang="en-US" dirty="0"/>
          </a:p>
          <a:p>
            <a:pPr algn="just"/>
            <a:endParaRPr lang="en-US" dirty="0"/>
          </a:p>
        </p:txBody>
      </p:sp>
      <p:pic>
        <p:nvPicPr>
          <p:cNvPr id="4" name="Picture 3"/>
          <p:cNvPicPr>
            <a:picLocks noChangeAspect="1"/>
          </p:cNvPicPr>
          <p:nvPr/>
        </p:nvPicPr>
        <p:blipFill rotWithShape="1">
          <a:blip r:embed="rId4"/>
          <a:srcRect t="14677"/>
          <a:stretch/>
        </p:blipFill>
        <p:spPr>
          <a:xfrm>
            <a:off x="4065814" y="3369129"/>
            <a:ext cx="6103982" cy="330790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6" name="3rd.mp4">
            <a:hlinkClick r:id="" action="ppaction://media"/>
          </p:cNvPr>
          <p:cNvPicPr preferRelativeResize="0">
            <a:picLocks noRot="1"/>
          </p:cNvPicPr>
          <p:nvPr>
            <a:videoFile r:link="rId1"/>
          </p:nvPr>
        </p:nvPicPr>
        <p:blipFill>
          <a:blip r:embed="rId5" cstate="print"/>
          <a:stretch>
            <a:fillRect/>
          </a:stretch>
        </p:blipFill>
        <p:spPr>
          <a:xfrm>
            <a:off x="10332000" y="5724000"/>
            <a:ext cx="1920000" cy="1080000"/>
          </a:xfrm>
          <a:prstGeom prst="rect">
            <a:avLst/>
          </a:prstGeom>
        </p:spPr>
      </p:pic>
    </p:spTree>
    <p:extLst>
      <p:ext uri="{BB962C8B-B14F-4D97-AF65-F5344CB8AC3E}">
        <p14:creationId xmlns:p14="http://schemas.microsoft.com/office/powerpoint/2010/main" xmlns="" val="29615018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400" dirty="0"/>
              <a:t>Organisation design, culture and development including the analysis of internal and external environments that impact upon the work of Human Resource professionals</a:t>
            </a:r>
            <a:endParaRPr lang="en-US" sz="2400" dirty="0"/>
          </a:p>
        </p:txBody>
      </p:sp>
      <p:sp>
        <p:nvSpPr>
          <p:cNvPr id="3" name="Content Placeholder 2"/>
          <p:cNvSpPr>
            <a:spLocks noGrp="1"/>
          </p:cNvSpPr>
          <p:nvPr>
            <p:ph idx="1"/>
          </p:nvPr>
        </p:nvSpPr>
        <p:spPr>
          <a:xfrm>
            <a:off x="2589212" y="2133600"/>
            <a:ext cx="3778931" cy="4267200"/>
          </a:xfrm>
        </p:spPr>
        <p:txBody>
          <a:bodyPr>
            <a:normAutofit fontScale="92500" lnSpcReduction="10000"/>
          </a:bodyPr>
          <a:lstStyle/>
          <a:p>
            <a:pPr algn="just"/>
            <a:r>
              <a:rPr lang="en-GB" dirty="0"/>
              <a:t>Human resource professionals must analyse internal as well as external variables in depth to effectively construct organizational structures, foster a productive work environment, and execute development initiatives (</a:t>
            </a:r>
            <a:r>
              <a:rPr lang="en-US" dirty="0" err="1"/>
              <a:t>Boudlaie</a:t>
            </a:r>
            <a:r>
              <a:rPr lang="en-US" dirty="0"/>
              <a:t> </a:t>
            </a:r>
            <a:r>
              <a:rPr lang="en-US" i="1" dirty="0"/>
              <a:t>et al., </a:t>
            </a:r>
            <a:r>
              <a:rPr lang="en-US" dirty="0"/>
              <a:t>2020</a:t>
            </a:r>
            <a:r>
              <a:rPr lang="en-GB" dirty="0"/>
              <a:t>). </a:t>
            </a:r>
            <a:endParaRPr lang="en-US" dirty="0"/>
          </a:p>
          <a:p>
            <a:pPr algn="just"/>
            <a:r>
              <a:rPr lang="en-GB" dirty="0"/>
              <a:t>One of the most effective ways to assure a company's continuous profitability is to increase the efficiency of its business activities and the velocity at which its people advance in their professions.</a:t>
            </a:r>
            <a:endParaRPr lang="en-US" dirty="0"/>
          </a:p>
        </p:txBody>
      </p:sp>
      <p:pic>
        <p:nvPicPr>
          <p:cNvPr id="4" name="Picture 3"/>
          <p:cNvPicPr>
            <a:picLocks noChangeAspect="1"/>
          </p:cNvPicPr>
          <p:nvPr/>
        </p:nvPicPr>
        <p:blipFill rotWithShape="1">
          <a:blip r:embed="rId3" cstate="print"/>
          <a:srcRect l="8522" t="12246" r="8580" b="11110"/>
          <a:stretch/>
        </p:blipFill>
        <p:spPr>
          <a:xfrm>
            <a:off x="7004957" y="1905000"/>
            <a:ext cx="4637315" cy="467354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xmlns="" val="21406974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400" dirty="0"/>
              <a:t>National and international employment markets from which organisations source and mobilise staff how employment markets are evolving and changing</a:t>
            </a:r>
            <a:endParaRPr lang="en-US" sz="2400" dirty="0"/>
          </a:p>
        </p:txBody>
      </p:sp>
      <p:sp>
        <p:nvSpPr>
          <p:cNvPr id="3" name="Content Placeholder 2"/>
          <p:cNvSpPr>
            <a:spLocks noGrp="1"/>
          </p:cNvSpPr>
          <p:nvPr>
            <p:ph idx="1"/>
          </p:nvPr>
        </p:nvSpPr>
        <p:spPr>
          <a:xfrm>
            <a:off x="2589212" y="2133599"/>
            <a:ext cx="3925888" cy="4365171"/>
          </a:xfrm>
        </p:spPr>
        <p:txBody>
          <a:bodyPr>
            <a:normAutofit fontScale="92500" lnSpcReduction="10000"/>
          </a:bodyPr>
          <a:lstStyle/>
          <a:p>
            <a:pPr algn="just"/>
            <a:r>
              <a:rPr lang="en-GB" dirty="0"/>
              <a:t>The evolution of national and global labour markets is influenced by economic shifts, technological progress, and cultural shifts. </a:t>
            </a:r>
            <a:endParaRPr lang="en-US" dirty="0"/>
          </a:p>
          <a:p>
            <a:pPr algn="just"/>
            <a:r>
              <a:rPr lang="en-GB" dirty="0"/>
              <a:t>According to </a:t>
            </a:r>
            <a:r>
              <a:rPr lang="en-US" dirty="0" err="1"/>
              <a:t>Mekonnen</a:t>
            </a:r>
            <a:r>
              <a:rPr lang="en-US" dirty="0"/>
              <a:t> and </a:t>
            </a:r>
            <a:r>
              <a:rPr lang="en-US" dirty="0" err="1"/>
              <a:t>Limeneh</a:t>
            </a:r>
            <a:r>
              <a:rPr lang="en-US" dirty="0"/>
              <a:t>, (2021) </a:t>
            </a:r>
            <a:r>
              <a:rPr lang="en-GB" dirty="0"/>
              <a:t>HR managers will need to adapt talent acquisition strategies by making use of international connections, work schedules and offices that are flexible, and talent mobility initiatives in order to meet the staffing needs of an enterprise and effectively navigate the changing employment climate.</a:t>
            </a:r>
            <a:endParaRPr lang="en-US" dirty="0"/>
          </a:p>
          <a:p>
            <a:pPr algn="just"/>
            <a:endParaRPr lang="en-US" dirty="0"/>
          </a:p>
        </p:txBody>
      </p:sp>
      <p:pic>
        <p:nvPicPr>
          <p:cNvPr id="4" name="Picture 3"/>
          <p:cNvPicPr>
            <a:picLocks noChangeAspect="1"/>
          </p:cNvPicPr>
          <p:nvPr/>
        </p:nvPicPr>
        <p:blipFill>
          <a:blip r:embed="rId4"/>
          <a:stretch>
            <a:fillRect/>
          </a:stretch>
        </p:blipFill>
        <p:spPr>
          <a:xfrm>
            <a:off x="6678386" y="2133599"/>
            <a:ext cx="5293636" cy="43651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Voice 5.m4a">
            <a:hlinkClick r:id="" action="ppaction://media"/>
          </p:cNvPr>
          <p:cNvPicPr>
            <a:picLocks noRot="1" noChangeAspect="1"/>
          </p:cNvPicPr>
          <p:nvPr>
            <a:audioFile r:link="rId1"/>
          </p:nvPr>
        </p:nvPicPr>
        <p:blipFill>
          <a:blip r:embed="rId5"/>
          <a:stretch>
            <a:fillRect/>
          </a:stretch>
        </p:blipFill>
        <p:spPr>
          <a:xfrm>
            <a:off x="11887200" y="6553200"/>
            <a:ext cx="304800" cy="304800"/>
          </a:xfrm>
          <a:prstGeom prst="rect">
            <a:avLst/>
          </a:prstGeom>
        </p:spPr>
      </p:pic>
    </p:spTree>
    <p:extLst>
      <p:ext uri="{BB962C8B-B14F-4D97-AF65-F5344CB8AC3E}">
        <p14:creationId xmlns:p14="http://schemas.microsoft.com/office/powerpoint/2010/main" xmlns="" val="2802317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9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t>On-boarding personnel, building the business activist, employer bonding and branding</a:t>
            </a:r>
            <a:endParaRPr lang="en-US" sz="2400" dirty="0"/>
          </a:p>
        </p:txBody>
      </p:sp>
      <p:sp>
        <p:nvSpPr>
          <p:cNvPr id="3" name="Content Placeholder 2"/>
          <p:cNvSpPr>
            <a:spLocks noGrp="1"/>
          </p:cNvSpPr>
          <p:nvPr>
            <p:ph idx="1"/>
          </p:nvPr>
        </p:nvSpPr>
        <p:spPr>
          <a:xfrm>
            <a:off x="2327954" y="1583871"/>
            <a:ext cx="4089174" cy="5127172"/>
          </a:xfrm>
        </p:spPr>
        <p:txBody>
          <a:bodyPr>
            <a:normAutofit lnSpcReduction="10000"/>
          </a:bodyPr>
          <a:lstStyle/>
          <a:p>
            <a:pPr algn="just"/>
            <a:r>
              <a:rPr lang="en-GB" dirty="0"/>
              <a:t>Integration, productivity, and retention can only be achieved via strong bonding, employer branding, and on-boarding. </a:t>
            </a:r>
            <a:endParaRPr lang="en-US" dirty="0"/>
          </a:p>
          <a:p>
            <a:pPr algn="just"/>
            <a:r>
              <a:rPr lang="en-GB" dirty="0"/>
              <a:t>As underpinned by </a:t>
            </a:r>
            <a:r>
              <a:rPr lang="en-US" dirty="0" err="1"/>
              <a:t>Boudlaie</a:t>
            </a:r>
            <a:r>
              <a:rPr lang="en-US" dirty="0"/>
              <a:t> </a:t>
            </a:r>
            <a:r>
              <a:rPr lang="en-GB" i="1" dirty="0"/>
              <a:t>et al., </a:t>
            </a:r>
            <a:r>
              <a:rPr lang="en-GB" dirty="0"/>
              <a:t>(2020), Employees are more likely to buy into the company's goals and values when they participate in extensive on-boarding programmes and corporate activism. </a:t>
            </a:r>
            <a:endParaRPr lang="en-US" dirty="0"/>
          </a:p>
          <a:p>
            <a:pPr algn="just"/>
            <a:r>
              <a:rPr lang="en-GB" dirty="0"/>
              <a:t>Human resource managers may increase employee dedication and retention by encouraging team building exercises and open lines of communication in the workplace.</a:t>
            </a:r>
            <a:endParaRPr lang="en-US" dirty="0"/>
          </a:p>
        </p:txBody>
      </p:sp>
      <p:pic>
        <p:nvPicPr>
          <p:cNvPr id="4" name="Picture 3"/>
          <p:cNvPicPr>
            <a:picLocks noChangeAspect="1"/>
          </p:cNvPicPr>
          <p:nvPr/>
        </p:nvPicPr>
        <p:blipFill rotWithShape="1">
          <a:blip r:embed="rId4" cstate="print"/>
          <a:srcRect l="14535" r="13531"/>
          <a:stretch/>
        </p:blipFill>
        <p:spPr>
          <a:xfrm>
            <a:off x="6662058" y="2027841"/>
            <a:ext cx="5306296" cy="416068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5" name="Voice 006.m4a">
            <a:hlinkClick r:id="" action="ppaction://media"/>
          </p:cNvPr>
          <p:cNvPicPr>
            <a:picLocks noRot="1" noChangeAspect="1"/>
          </p:cNvPicPr>
          <p:nvPr>
            <a:audioFile r:link="rId1"/>
          </p:nvPr>
        </p:nvPicPr>
        <p:blipFill>
          <a:blip r:embed="rId5"/>
          <a:stretch>
            <a:fillRect/>
          </a:stretch>
        </p:blipFill>
        <p:spPr>
          <a:xfrm>
            <a:off x="11832955" y="6577739"/>
            <a:ext cx="304800" cy="304800"/>
          </a:xfrm>
          <a:prstGeom prst="rect">
            <a:avLst/>
          </a:prstGeom>
        </p:spPr>
      </p:pic>
    </p:spTree>
    <p:extLst>
      <p:ext uri="{BB962C8B-B14F-4D97-AF65-F5344CB8AC3E}">
        <p14:creationId xmlns:p14="http://schemas.microsoft.com/office/powerpoint/2010/main" xmlns="" val="2114520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74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2400" dirty="0"/>
              <a:t>Processes of managing performance; innovating new working practices; delivering outstanding customer service; breeding an environment where talent may grow</a:t>
            </a:r>
            <a:endParaRPr lang="en-US" sz="2400" dirty="0"/>
          </a:p>
        </p:txBody>
      </p:sp>
      <p:sp>
        <p:nvSpPr>
          <p:cNvPr id="3" name="Content Placeholder 2"/>
          <p:cNvSpPr>
            <a:spLocks noGrp="1"/>
          </p:cNvSpPr>
          <p:nvPr>
            <p:ph idx="1"/>
          </p:nvPr>
        </p:nvSpPr>
        <p:spPr>
          <a:xfrm>
            <a:off x="2327955" y="2264228"/>
            <a:ext cx="4464731" cy="3777622"/>
          </a:xfrm>
        </p:spPr>
        <p:txBody>
          <a:bodyPr>
            <a:normAutofit lnSpcReduction="10000"/>
          </a:bodyPr>
          <a:lstStyle/>
          <a:p>
            <a:pPr algn="just"/>
            <a:r>
              <a:rPr lang="en-GB" dirty="0"/>
              <a:t>Human resource responsibilities including performance review, procedure refinement, and customer happiness should not be ignored. </a:t>
            </a:r>
            <a:endParaRPr lang="en-US" dirty="0"/>
          </a:p>
          <a:p>
            <a:pPr algn="just"/>
            <a:r>
              <a:rPr lang="en-GB" dirty="0"/>
              <a:t>As discussed by </a:t>
            </a:r>
            <a:r>
              <a:rPr lang="en-US" dirty="0"/>
              <a:t>Claus, L., (2019) </a:t>
            </a:r>
            <a:r>
              <a:rPr lang="en-GB" dirty="0"/>
              <a:t>Staff productivity and growth are both enhanced when an environment conducive to fostering talent is fostered, feedback is actively encouraged, and individual goals are aligned with organisational ones. </a:t>
            </a:r>
            <a:endParaRPr lang="en-US" dirty="0"/>
          </a:p>
        </p:txBody>
      </p:sp>
      <p:pic>
        <p:nvPicPr>
          <p:cNvPr id="4" name="Picture 3"/>
          <p:cNvPicPr>
            <a:picLocks noChangeAspect="1"/>
          </p:cNvPicPr>
          <p:nvPr/>
        </p:nvPicPr>
        <p:blipFill rotWithShape="1">
          <a:blip r:embed="rId5"/>
          <a:srcRect l="15290" t="5882" r="12890" b="14201"/>
          <a:stretch/>
        </p:blipFill>
        <p:spPr>
          <a:xfrm>
            <a:off x="6921555" y="2239876"/>
            <a:ext cx="5145258" cy="380197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Voice 007.m4a">
            <a:hlinkClick r:id="" action="ppaction://media"/>
          </p:cNvPr>
          <p:cNvPicPr>
            <a:picLocks noRot="1" noChangeAspect="1"/>
          </p:cNvPicPr>
          <p:nvPr>
            <a:audioFile r:link="rId1"/>
          </p:nvPr>
        </p:nvPicPr>
        <p:blipFill>
          <a:blip r:embed="rId6"/>
          <a:stretch>
            <a:fillRect/>
          </a:stretch>
        </p:blipFill>
        <p:spPr>
          <a:xfrm>
            <a:off x="11887200" y="6553200"/>
            <a:ext cx="304800" cy="304800"/>
          </a:xfrm>
          <a:prstGeom prst="rect">
            <a:avLst/>
          </a:prstGeom>
        </p:spPr>
      </p:pic>
      <p:pic>
        <p:nvPicPr>
          <p:cNvPr id="6" name="Voice 009.m4a">
            <a:hlinkClick r:id="" action="ppaction://media"/>
          </p:cNvPr>
          <p:cNvPicPr>
            <a:picLocks noRot="1" noChangeAspect="1"/>
          </p:cNvPicPr>
          <p:nvPr>
            <a:audioFile r:link="rId2"/>
          </p:nvPr>
        </p:nvPicPr>
        <p:blipFill>
          <a:blip r:embed="rId7"/>
          <a:stretch>
            <a:fillRect/>
          </a:stretch>
        </p:blipFill>
        <p:spPr>
          <a:xfrm>
            <a:off x="11887200" y="6553200"/>
            <a:ext cx="304800" cy="304800"/>
          </a:xfrm>
          <a:prstGeom prst="rect">
            <a:avLst/>
          </a:prstGeom>
        </p:spPr>
      </p:pic>
    </p:spTree>
    <p:extLst>
      <p:ext uri="{BB962C8B-B14F-4D97-AF65-F5344CB8AC3E}">
        <p14:creationId xmlns:p14="http://schemas.microsoft.com/office/powerpoint/2010/main" xmlns="" val="2005219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50" fill="hold"/>
                                        <p:tgtEl>
                                          <p:spTgt spid="5"/>
                                        </p:tgtEl>
                                      </p:cBhvr>
                                    </p:cmd>
                                  </p:childTnLst>
                                </p:cTn>
                              </p:par>
                            </p:childTnLst>
                          </p:cTn>
                        </p:par>
                        <p:par>
                          <p:cTn id="7" fill="hold">
                            <p:stCondLst>
                              <p:cond delay="23150"/>
                            </p:stCondLst>
                            <p:childTnLst>
                              <p:par>
                                <p:cTn id="8" presetID="1" presetClass="mediacall" presetSubtype="0" fill="hold" nodeType="afterEffect">
                                  <p:stCondLst>
                                    <p:cond delay="0"/>
                                  </p:stCondLst>
                                  <p:childTnLst>
                                    <p:cmd type="call" cmd="playFrom(0.0)">
                                      <p:cBhvr>
                                        <p:cTn id="9" dur="177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0"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audio>
              <p:cMediaNode>
                <p:cTn id="11"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t>The talent led knowledge economy. War on talent. Predictive analytics</a:t>
            </a:r>
            <a:endParaRPr lang="en-US" sz="2400" dirty="0"/>
          </a:p>
        </p:txBody>
      </p:sp>
      <p:sp>
        <p:nvSpPr>
          <p:cNvPr id="3" name="Content Placeholder 2"/>
          <p:cNvSpPr>
            <a:spLocks noGrp="1"/>
          </p:cNvSpPr>
          <p:nvPr>
            <p:ph idx="1"/>
          </p:nvPr>
        </p:nvSpPr>
        <p:spPr>
          <a:xfrm>
            <a:off x="1662197" y="1611086"/>
            <a:ext cx="4007531" cy="3777622"/>
          </a:xfrm>
        </p:spPr>
        <p:txBody>
          <a:bodyPr>
            <a:normAutofit fontScale="92500" lnSpcReduction="20000"/>
          </a:bodyPr>
          <a:lstStyle/>
          <a:p>
            <a:pPr algn="just"/>
            <a:r>
              <a:rPr lang="en-GB" dirty="0"/>
              <a:t>In the information economy, elite talent is in high demand, and the "war on talent" has brought this battle to the forefront. Human resource managers may improve their approaches to talent acquisition, retention, and growth by using predictive analytics (</a:t>
            </a:r>
            <a:r>
              <a:rPr lang="en-US" dirty="0" err="1"/>
              <a:t>Whysall</a:t>
            </a:r>
            <a:r>
              <a:rPr lang="en-US" dirty="0"/>
              <a:t> </a:t>
            </a:r>
            <a:r>
              <a:rPr lang="en-US" i="1" dirty="0"/>
              <a:t>et al., </a:t>
            </a:r>
            <a:r>
              <a:rPr lang="en-US" dirty="0"/>
              <a:t>2019</a:t>
            </a:r>
            <a:r>
              <a:rPr lang="en-GB" dirty="0"/>
              <a:t>). </a:t>
            </a:r>
            <a:endParaRPr lang="en-US" dirty="0"/>
          </a:p>
          <a:p>
            <a:pPr algn="just"/>
            <a:r>
              <a:rPr lang="en-GB" dirty="0"/>
              <a:t>Human resources may successfully navigate the increasingly competitive talent environment and significantly contribute to the company's long-term success by leveraging predictive analytics.</a:t>
            </a:r>
            <a:endParaRPr lang="en-US" dirty="0"/>
          </a:p>
          <a:p>
            <a:endParaRPr lang="en-US" dirty="0"/>
          </a:p>
        </p:txBody>
      </p:sp>
      <p:pic>
        <p:nvPicPr>
          <p:cNvPr id="5" name="Picture 4"/>
          <p:cNvPicPr>
            <a:picLocks noChangeAspect="1"/>
          </p:cNvPicPr>
          <p:nvPr/>
        </p:nvPicPr>
        <p:blipFill>
          <a:blip r:embed="rId4"/>
          <a:stretch>
            <a:fillRect/>
          </a:stretch>
        </p:blipFill>
        <p:spPr>
          <a:xfrm>
            <a:off x="5976256" y="2019300"/>
            <a:ext cx="6048273" cy="381410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8" name="20230428_112524.mp4">
            <a:hlinkClick r:id="" action="ppaction://media"/>
          </p:cNvPr>
          <p:cNvPicPr>
            <a:picLocks noRot="1" noChangeAspect="1"/>
          </p:cNvPicPr>
          <p:nvPr>
            <a:videoFile r:link="rId1"/>
          </p:nvPr>
        </p:nvPicPr>
        <p:blipFill>
          <a:blip r:embed="rId5" cstate="print"/>
          <a:stretch>
            <a:fillRect/>
          </a:stretch>
        </p:blipFill>
        <p:spPr>
          <a:xfrm>
            <a:off x="10272000" y="5905500"/>
            <a:ext cx="1693333" cy="952500"/>
          </a:xfrm>
          <a:prstGeom prst="rect">
            <a:avLst/>
          </a:prstGeom>
        </p:spPr>
      </p:pic>
    </p:spTree>
    <p:extLst>
      <p:ext uri="{BB962C8B-B14F-4D97-AF65-F5344CB8AC3E}">
        <p14:creationId xmlns:p14="http://schemas.microsoft.com/office/powerpoint/2010/main" xmlns="" val="403473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7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endCondLst>
                    <p:cond evt="onNext" delay="0">
                      <p:tgtEl>
                        <p:sldTgt/>
                      </p:tgtEl>
                    </p:cond>
                    <p:cond evt="onPrev" delay="0">
                      <p:tgtEl>
                        <p:sldTgt/>
                      </p:tgtEl>
                    </p:cond>
                  </p:end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t>Ethics and professionalism; commitment to equality of opportunity; encouraging and enabling diversity</a:t>
            </a:r>
            <a:endParaRPr lang="en-US" sz="2400" dirty="0"/>
          </a:p>
        </p:txBody>
      </p:sp>
      <p:sp>
        <p:nvSpPr>
          <p:cNvPr id="3" name="Content Placeholder 2"/>
          <p:cNvSpPr>
            <a:spLocks noGrp="1"/>
          </p:cNvSpPr>
          <p:nvPr>
            <p:ph idx="1"/>
          </p:nvPr>
        </p:nvSpPr>
        <p:spPr>
          <a:xfrm>
            <a:off x="1380898" y="1905000"/>
            <a:ext cx="4644345" cy="4430486"/>
          </a:xfrm>
        </p:spPr>
        <p:txBody>
          <a:bodyPr>
            <a:normAutofit fontScale="92500" lnSpcReduction="10000"/>
          </a:bodyPr>
          <a:lstStyle/>
          <a:p>
            <a:pPr algn="just"/>
            <a:r>
              <a:rPr lang="en-GB" dirty="0"/>
              <a:t>Human resources professionals have a responsibility to act ethically and professionally, displaying a dedication to diversity and inclusion through promoting equal opportunity. </a:t>
            </a:r>
            <a:endParaRPr lang="en-US" dirty="0"/>
          </a:p>
          <a:p>
            <a:pPr algn="just"/>
            <a:r>
              <a:rPr lang="en-GB" dirty="0"/>
              <a:t>Creating inclusive policies, raising people's consciousness about the value of diversity, and encouraging an inclusive culture all contribute to better creativity and better decision-making. </a:t>
            </a:r>
            <a:endParaRPr lang="en-US" dirty="0"/>
          </a:p>
          <a:p>
            <a:pPr algn="just"/>
            <a:r>
              <a:rPr lang="en-GB" dirty="0"/>
              <a:t>Human resources helps create a more high-performing and rational workplace by recognising different points of view and experiences, which in turn aids in the organisation's performance over the long run (</a:t>
            </a:r>
            <a:r>
              <a:rPr lang="en-US" dirty="0"/>
              <a:t>Anderson-Gough </a:t>
            </a:r>
            <a:r>
              <a:rPr lang="en-US" i="1" dirty="0"/>
              <a:t>et al., </a:t>
            </a:r>
            <a:r>
              <a:rPr lang="en-US" dirty="0"/>
              <a:t>2022</a:t>
            </a:r>
            <a:r>
              <a:rPr lang="en-GB" dirty="0"/>
              <a:t>).</a:t>
            </a:r>
            <a:endParaRPr lang="en-US" dirty="0"/>
          </a:p>
          <a:p>
            <a:endParaRPr lang="en-US" dirty="0"/>
          </a:p>
        </p:txBody>
      </p:sp>
      <p:pic>
        <p:nvPicPr>
          <p:cNvPr id="4" name="Picture 3"/>
          <p:cNvPicPr>
            <a:picLocks noChangeAspect="1"/>
          </p:cNvPicPr>
          <p:nvPr/>
        </p:nvPicPr>
        <p:blipFill>
          <a:blip r:embed="rId4"/>
          <a:stretch>
            <a:fillRect/>
          </a:stretch>
        </p:blipFill>
        <p:spPr>
          <a:xfrm>
            <a:off x="6405325" y="2215243"/>
            <a:ext cx="5280489" cy="351812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 name="Voice 009.m4a">
            <a:hlinkClick r:id="" action="ppaction://media"/>
          </p:cNvPr>
          <p:cNvPicPr>
            <a:picLocks noRot="1" noChangeAspect="1"/>
          </p:cNvPicPr>
          <p:nvPr>
            <a:audioFile r:link="rId1"/>
          </p:nvPr>
        </p:nvPicPr>
        <p:blipFill>
          <a:blip r:embed="rId5"/>
          <a:stretch>
            <a:fillRect/>
          </a:stretch>
        </p:blipFill>
        <p:spPr>
          <a:xfrm>
            <a:off x="11887200" y="6553200"/>
            <a:ext cx="304800" cy="304800"/>
          </a:xfrm>
          <a:prstGeom prst="rect">
            <a:avLst/>
          </a:prstGeom>
        </p:spPr>
      </p:pic>
    </p:spTree>
    <p:extLst>
      <p:ext uri="{BB962C8B-B14F-4D97-AF65-F5344CB8AC3E}">
        <p14:creationId xmlns:p14="http://schemas.microsoft.com/office/powerpoint/2010/main" xmlns="" val="2511924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7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t>Social, intellectual and human capital</a:t>
            </a:r>
            <a:endParaRPr lang="en-US" sz="2400" dirty="0"/>
          </a:p>
        </p:txBody>
      </p:sp>
      <p:sp>
        <p:nvSpPr>
          <p:cNvPr id="3" name="Content Placeholder 2"/>
          <p:cNvSpPr>
            <a:spLocks noGrp="1"/>
          </p:cNvSpPr>
          <p:nvPr>
            <p:ph idx="1"/>
          </p:nvPr>
        </p:nvSpPr>
        <p:spPr>
          <a:xfrm>
            <a:off x="1968726" y="1529442"/>
            <a:ext cx="4350431" cy="4463143"/>
          </a:xfrm>
        </p:spPr>
        <p:txBody>
          <a:bodyPr>
            <a:normAutofit lnSpcReduction="10000"/>
          </a:bodyPr>
          <a:lstStyle/>
          <a:p>
            <a:pPr algn="just"/>
            <a:r>
              <a:rPr lang="en-GB" dirty="0"/>
              <a:t>The combined value of a company's intellectual, social, and human capital is essential to its survival and growth. Human capital refers to the knowledge, skills, and experience of the workforce, whereas social capital refers to the networks and interactions between individuals (</a:t>
            </a:r>
            <a:r>
              <a:rPr lang="en-US" dirty="0" err="1"/>
              <a:t>Haque</a:t>
            </a:r>
            <a:r>
              <a:rPr lang="en-US" dirty="0"/>
              <a:t> and </a:t>
            </a:r>
            <a:r>
              <a:rPr lang="en-US" dirty="0" err="1"/>
              <a:t>Oino</a:t>
            </a:r>
            <a:r>
              <a:rPr lang="en-US" dirty="0"/>
              <a:t>, 2019</a:t>
            </a:r>
            <a:r>
              <a:rPr lang="en-GB" dirty="0"/>
              <a:t>). </a:t>
            </a:r>
            <a:endParaRPr lang="en-US" dirty="0"/>
          </a:p>
          <a:p>
            <a:pPr algn="just"/>
            <a:r>
              <a:rPr lang="en-GB" dirty="0"/>
              <a:t>Human resource professionals may boost creativity and productivity by cultivating these kinds of capital via strategic talent management, encouraging teamwork, and promoting lifelong education.</a:t>
            </a:r>
            <a:endParaRPr lang="en-US" dirty="0"/>
          </a:p>
          <a:p>
            <a:endParaRPr lang="en-US" dirty="0"/>
          </a:p>
        </p:txBody>
      </p:sp>
      <p:pic>
        <p:nvPicPr>
          <p:cNvPr id="4" name="Picture 3"/>
          <p:cNvPicPr>
            <a:picLocks noChangeAspect="1"/>
          </p:cNvPicPr>
          <p:nvPr/>
        </p:nvPicPr>
        <p:blipFill rotWithShape="1">
          <a:blip r:embed="rId4"/>
          <a:srcRect b="11587"/>
          <a:stretch/>
        </p:blipFill>
        <p:spPr>
          <a:xfrm>
            <a:off x="6601715" y="1963509"/>
            <a:ext cx="5421555" cy="3595007"/>
          </a:xfrm>
          <a:prstGeom prst="rect">
            <a:avLst/>
          </a:prstGeom>
          <a:ln>
            <a:noFill/>
          </a:ln>
          <a:effectLst>
            <a:softEdge rad="112500"/>
          </a:effectLst>
        </p:spPr>
      </p:pic>
      <p:pic>
        <p:nvPicPr>
          <p:cNvPr id="5" name="Voice 010.m4a">
            <a:hlinkClick r:id="" action="ppaction://media"/>
          </p:cNvPr>
          <p:cNvPicPr>
            <a:picLocks noRot="1" noChangeAspect="1"/>
          </p:cNvPicPr>
          <p:nvPr>
            <a:audioFile r:link="rId1"/>
          </p:nvPr>
        </p:nvPicPr>
        <p:blipFill>
          <a:blip r:embed="rId5"/>
          <a:stretch>
            <a:fillRect/>
          </a:stretch>
        </p:blipFill>
        <p:spPr>
          <a:xfrm>
            <a:off x="11631478" y="6553200"/>
            <a:ext cx="304800" cy="304800"/>
          </a:xfrm>
          <a:prstGeom prst="rect">
            <a:avLst/>
          </a:prstGeom>
        </p:spPr>
      </p:pic>
    </p:spTree>
    <p:extLst>
      <p:ext uri="{BB962C8B-B14F-4D97-AF65-F5344CB8AC3E}">
        <p14:creationId xmlns:p14="http://schemas.microsoft.com/office/powerpoint/2010/main" xmlns="" val="239238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3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t>Artificial Intelligence (AI) and its impact on HRM</a:t>
            </a:r>
            <a:endParaRPr lang="en-US" sz="2400" dirty="0"/>
          </a:p>
        </p:txBody>
      </p:sp>
      <p:sp>
        <p:nvSpPr>
          <p:cNvPr id="3" name="Content Placeholder 2"/>
          <p:cNvSpPr>
            <a:spLocks noGrp="1"/>
          </p:cNvSpPr>
          <p:nvPr>
            <p:ph idx="1"/>
          </p:nvPr>
        </p:nvSpPr>
        <p:spPr>
          <a:xfrm>
            <a:off x="1821769" y="1905000"/>
            <a:ext cx="4072845" cy="3777622"/>
          </a:xfrm>
        </p:spPr>
        <p:txBody>
          <a:bodyPr>
            <a:normAutofit fontScale="85000" lnSpcReduction="10000"/>
          </a:bodyPr>
          <a:lstStyle/>
          <a:p>
            <a:pPr algn="just"/>
            <a:r>
              <a:rPr lang="en-GB" dirty="0"/>
              <a:t>Human resource management is being revolutionised by artificial intelligence because of its ability to automate processes, improve decision-making, and open the door to individualised interactions. </a:t>
            </a:r>
            <a:endParaRPr lang="en-US" dirty="0"/>
          </a:p>
          <a:p>
            <a:pPr algn="just"/>
            <a:r>
              <a:rPr lang="en-GB" dirty="0"/>
              <a:t>As opined by </a:t>
            </a:r>
            <a:r>
              <a:rPr lang="en-US" dirty="0"/>
              <a:t>Johansson and </a:t>
            </a:r>
            <a:r>
              <a:rPr lang="en-US" dirty="0" err="1"/>
              <a:t>Herranen</a:t>
            </a:r>
            <a:r>
              <a:rPr lang="en-US" dirty="0"/>
              <a:t>, (2019), </a:t>
            </a:r>
            <a:r>
              <a:rPr lang="en-GB" dirty="0"/>
              <a:t>AI-powered software simplifies operations, enhances talent management, and boosts staff morale. Human resource professionals have a responsibility to address ethical and privacy concerns, ensuring AI is applied in a transparent and responsible manner that enhances rather than replaces human talents.</a:t>
            </a:r>
            <a:endParaRPr lang="en-US" dirty="0"/>
          </a:p>
          <a:p>
            <a:pPr algn="just"/>
            <a:endParaRPr lang="en-US" dirty="0"/>
          </a:p>
        </p:txBody>
      </p:sp>
      <p:pic>
        <p:nvPicPr>
          <p:cNvPr id="8" name="Picture 7"/>
          <p:cNvPicPr>
            <a:picLocks noChangeAspect="1"/>
          </p:cNvPicPr>
          <p:nvPr/>
        </p:nvPicPr>
        <p:blipFill>
          <a:blip r:embed="rId4"/>
          <a:stretch>
            <a:fillRect/>
          </a:stretch>
        </p:blipFill>
        <p:spPr>
          <a:xfrm>
            <a:off x="6242957" y="2298386"/>
            <a:ext cx="5715000" cy="2990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Voice 11.m4a">
            <a:hlinkClick r:id="" action="ppaction://media"/>
          </p:cNvPr>
          <p:cNvPicPr>
            <a:picLocks noRot="1" noChangeAspect="1"/>
          </p:cNvPicPr>
          <p:nvPr>
            <a:audioFile r:link="rId1"/>
          </p:nvPr>
        </p:nvPicPr>
        <p:blipFill>
          <a:blip r:embed="rId5"/>
          <a:stretch>
            <a:fillRect/>
          </a:stretch>
        </p:blipFill>
        <p:spPr>
          <a:xfrm flipV="1">
            <a:off x="11670224" y="6336224"/>
            <a:ext cx="521776" cy="521776"/>
          </a:xfrm>
          <a:prstGeom prst="rect">
            <a:avLst/>
          </a:prstGeom>
        </p:spPr>
      </p:pic>
    </p:spTree>
    <p:extLst>
      <p:ext uri="{BB962C8B-B14F-4D97-AF65-F5344CB8AC3E}">
        <p14:creationId xmlns:p14="http://schemas.microsoft.com/office/powerpoint/2010/main" xmlns="" val="4264821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55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92500" lnSpcReduction="20000"/>
          </a:bodyPr>
          <a:lstStyle/>
          <a:p>
            <a:r>
              <a:rPr lang="en-US" dirty="0" err="1"/>
              <a:t>Abuladze</a:t>
            </a:r>
            <a:r>
              <a:rPr lang="en-US" dirty="0"/>
              <a:t>, L. and </a:t>
            </a:r>
            <a:r>
              <a:rPr lang="en-US" dirty="0" err="1"/>
              <a:t>Skorková</a:t>
            </a:r>
            <a:r>
              <a:rPr lang="en-US" dirty="0"/>
              <a:t>, Z., 2021. Human resource management department development and its organizational structures. In </a:t>
            </a:r>
            <a:r>
              <a:rPr lang="en-US" i="1" dirty="0"/>
              <a:t>SHS Web of Conferences</a:t>
            </a:r>
            <a:r>
              <a:rPr lang="en-US" dirty="0"/>
              <a:t> (Vol. 115, p. 03001). EDP Sciences.</a:t>
            </a:r>
          </a:p>
          <a:p>
            <a:r>
              <a:rPr lang="en-US" dirty="0"/>
              <a:t>Anderson-Gough, F., </a:t>
            </a:r>
            <a:r>
              <a:rPr lang="en-US" dirty="0" err="1"/>
              <a:t>Edgley</a:t>
            </a:r>
            <a:r>
              <a:rPr lang="en-US" dirty="0"/>
              <a:t>, C., Robson, K. and Sharma, N., 2022. Organizational responses to multiple logics: Diversity, identity and the professional service firm. </a:t>
            </a:r>
            <a:r>
              <a:rPr lang="en-US" i="1" dirty="0"/>
              <a:t>Accounting, Organizations and Society</a:t>
            </a:r>
            <a:r>
              <a:rPr lang="en-US" dirty="0"/>
              <a:t>, </a:t>
            </a:r>
            <a:r>
              <a:rPr lang="en-US" i="1" dirty="0"/>
              <a:t>103</a:t>
            </a:r>
            <a:r>
              <a:rPr lang="en-US" dirty="0"/>
              <a:t>, p.101336.</a:t>
            </a:r>
          </a:p>
          <a:p>
            <a:r>
              <a:rPr lang="en-US" dirty="0" err="1"/>
              <a:t>Boudlaie</a:t>
            </a:r>
            <a:r>
              <a:rPr lang="en-US" dirty="0"/>
              <a:t>, H., </a:t>
            </a:r>
            <a:r>
              <a:rPr lang="en-US" dirty="0" err="1"/>
              <a:t>Mahdiraji</a:t>
            </a:r>
            <a:r>
              <a:rPr lang="en-US" dirty="0"/>
              <a:t>, H.A., </a:t>
            </a:r>
            <a:r>
              <a:rPr lang="en-US" dirty="0" err="1"/>
              <a:t>Shamsi</a:t>
            </a:r>
            <a:r>
              <a:rPr lang="en-US" dirty="0"/>
              <a:t>, S., </a:t>
            </a:r>
            <a:r>
              <a:rPr lang="en-US" dirty="0" err="1"/>
              <a:t>Jafari-Sadeghi</a:t>
            </a:r>
            <a:r>
              <a:rPr lang="en-US" dirty="0"/>
              <a:t>, V. and Garcia-</a:t>
            </a:r>
            <a:r>
              <a:rPr lang="en-US" dirty="0" err="1"/>
              <a:t>Pereze</a:t>
            </a:r>
            <a:r>
              <a:rPr lang="en-US" dirty="0"/>
              <a:t>, A., 2020. Designing a human resource scorecard: An empirical stakeholder-based study with a company culture perspective. </a:t>
            </a:r>
            <a:r>
              <a:rPr lang="en-US" i="1" dirty="0"/>
              <a:t>Journal of Entrepreneurship, Management and Innovation</a:t>
            </a:r>
            <a:r>
              <a:rPr lang="en-US" dirty="0"/>
              <a:t>, </a:t>
            </a:r>
            <a:r>
              <a:rPr lang="en-US" i="1" dirty="0"/>
              <a:t>16</a:t>
            </a:r>
            <a:r>
              <a:rPr lang="en-US" dirty="0"/>
              <a:t>(4), pp.113-147.</a:t>
            </a:r>
          </a:p>
          <a:p>
            <a:r>
              <a:rPr lang="en-US" dirty="0"/>
              <a:t>Claus, L., 2019. HR disruption—Time already to reinvent talent management. </a:t>
            </a:r>
            <a:r>
              <a:rPr lang="en-US" i="1" dirty="0"/>
              <a:t>BRQ Business Research Quarterly</a:t>
            </a:r>
            <a:r>
              <a:rPr lang="en-US" dirty="0"/>
              <a:t>, </a:t>
            </a:r>
            <a:r>
              <a:rPr lang="en-US" i="1" dirty="0"/>
              <a:t>22</a:t>
            </a:r>
            <a:r>
              <a:rPr lang="en-US" dirty="0"/>
              <a:t>(3), pp.207-215.</a:t>
            </a:r>
          </a:p>
          <a:p>
            <a:r>
              <a:rPr lang="en-US" dirty="0"/>
              <a:t>Day, G.S. and </a:t>
            </a:r>
            <a:r>
              <a:rPr lang="en-US" dirty="0" err="1"/>
              <a:t>Shea</a:t>
            </a:r>
            <a:r>
              <a:rPr lang="en-US" dirty="0"/>
              <a:t>, G., 2020. Changing the work of innovation: A systems approach. </a:t>
            </a:r>
            <a:r>
              <a:rPr lang="en-US" i="1" dirty="0"/>
              <a:t>California Management Review</a:t>
            </a:r>
            <a:r>
              <a:rPr lang="en-US" dirty="0"/>
              <a:t>, </a:t>
            </a:r>
            <a:r>
              <a:rPr lang="en-US" i="1" dirty="0"/>
              <a:t>63</a:t>
            </a:r>
            <a:r>
              <a:rPr lang="en-US" dirty="0"/>
              <a:t>(1), pp.41-60.</a:t>
            </a:r>
          </a:p>
          <a:p>
            <a:endParaRPr lang="en-US" dirty="0"/>
          </a:p>
        </p:txBody>
      </p:sp>
    </p:spTree>
    <p:extLst>
      <p:ext uri="{BB962C8B-B14F-4D97-AF65-F5344CB8AC3E}">
        <p14:creationId xmlns:p14="http://schemas.microsoft.com/office/powerpoint/2010/main" xmlns="" val="1597076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755446" y="898072"/>
            <a:ext cx="7296122" cy="516323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xmlns="" val="273868057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155</TotalTime>
  <Words>2228</Words>
  <Application>Microsoft Office PowerPoint</Application>
  <PresentationFormat>Custom</PresentationFormat>
  <Paragraphs>71</Paragraphs>
  <Slides>13</Slides>
  <Notes>12</Notes>
  <HiddenSlides>0</HiddenSlides>
  <MMClips>11</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BMMB7007   HUMAN RESOURCE MANAGEMENT</vt:lpstr>
      <vt:lpstr>The history and context of HRM</vt:lpstr>
      <vt:lpstr>Critical appraisal of the strategic HR role/strategic human resource management within varying sectors</vt:lpstr>
      <vt:lpstr>Organisation design, culture and development including the analysis of internal and external environments that impact upon the work of Human Resource professionals</vt:lpstr>
      <vt:lpstr>National and international employment markets from which organisations source and mobilise staff how employment markets are evolving and changing</vt:lpstr>
      <vt:lpstr>On-boarding personnel, building the business activist, employer bonding and branding</vt:lpstr>
      <vt:lpstr>Processes of managing performance; innovating new working practices; delivering outstanding customer service; breeding an environment where talent may grow</vt:lpstr>
      <vt:lpstr>The talent led knowledge economy. War on talent. Predictive analytics</vt:lpstr>
      <vt:lpstr>Ethics and professionalism; commitment to equality of opportunity; encouraging and enabling diversity</vt:lpstr>
      <vt:lpstr>Social, intellectual and human capital</vt:lpstr>
      <vt:lpstr>Artificial Intelligence (AI) and its impact on HRM</vt:lpstr>
      <vt:lpstr>References</vt:lpstr>
      <vt:lpstr>Slide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Rahul</dc:creator>
  <cp:lastModifiedBy>lenovo</cp:lastModifiedBy>
  <cp:revision>9</cp:revision>
  <dcterms:created xsi:type="dcterms:W3CDTF">2023-04-24T22:03:04Z</dcterms:created>
  <dcterms:modified xsi:type="dcterms:W3CDTF">2023-04-28T11:46:18Z</dcterms:modified>
</cp:coreProperties>
</file>