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43"/>
  </p:notesMasterIdLst>
  <p:sldIdLst>
    <p:sldId id="299" r:id="rId4"/>
    <p:sldId id="300" r:id="rId5"/>
    <p:sldId id="301" r:id="rId6"/>
    <p:sldId id="340" r:id="rId7"/>
    <p:sldId id="381" r:id="rId8"/>
    <p:sldId id="382" r:id="rId9"/>
    <p:sldId id="383" r:id="rId10"/>
    <p:sldId id="417" r:id="rId11"/>
    <p:sldId id="384" r:id="rId12"/>
    <p:sldId id="418" r:id="rId13"/>
    <p:sldId id="385" r:id="rId14"/>
    <p:sldId id="386" r:id="rId15"/>
    <p:sldId id="419" r:id="rId16"/>
    <p:sldId id="387" r:id="rId17"/>
    <p:sldId id="389" r:id="rId18"/>
    <p:sldId id="390" r:id="rId19"/>
    <p:sldId id="420" r:id="rId20"/>
    <p:sldId id="391" r:id="rId21"/>
    <p:sldId id="421" r:id="rId22"/>
    <p:sldId id="392" r:id="rId23"/>
    <p:sldId id="422" r:id="rId24"/>
    <p:sldId id="393" r:id="rId25"/>
    <p:sldId id="394" r:id="rId26"/>
    <p:sldId id="397" r:id="rId27"/>
    <p:sldId id="423" r:id="rId28"/>
    <p:sldId id="398" r:id="rId29"/>
    <p:sldId id="399" r:id="rId30"/>
    <p:sldId id="400" r:id="rId31"/>
    <p:sldId id="401" r:id="rId32"/>
    <p:sldId id="312" r:id="rId33"/>
    <p:sldId id="259" r:id="rId34"/>
    <p:sldId id="279" r:id="rId35"/>
    <p:sldId id="396" r:id="rId36"/>
    <p:sldId id="294" r:id="rId37"/>
    <p:sldId id="395" r:id="rId38"/>
    <p:sldId id="424" r:id="rId39"/>
    <p:sldId id="425" r:id="rId40"/>
    <p:sldId id="297" r:id="rId41"/>
    <p:sldId id="298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ocij, Paul" initials="BP" lastIdx="1" clrIdx="0">
    <p:extLst>
      <p:ext uri="{19B8F6BF-5375-455C-9EA6-DF929625EA0E}">
        <p15:presenceInfo xmlns:p15="http://schemas.microsoft.com/office/powerpoint/2012/main" userId="S::PBocij@qa.com::5f72c235-09b9-419e-b0a1-b790b44ef5d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8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324" autoAdjust="0"/>
    <p:restoredTop sz="96247" autoAdjust="0"/>
  </p:normalViewPr>
  <p:slideViewPr>
    <p:cSldViewPr snapToGrid="0">
      <p:cViewPr varScale="1">
        <p:scale>
          <a:sx n="82" d="100"/>
          <a:sy n="82" d="100"/>
        </p:scale>
        <p:origin x="47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viewProps" Target="view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4E68F-448B-4FFC-ACF4-AF8ACA0A3EF9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D64687-B6B2-4878-AAD0-62B35E8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173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33400" y="763588"/>
            <a:ext cx="6704013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BF6400A-38B0-4C63-B7AD-5FAA179D5B20}" type="slidenum">
              <a:rPr kumimoji="0" lang="en-US" sz="1400" b="0" i="0" u="none" strike="noStrike" kern="1200" cap="none" spc="-1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4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58127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82201-E39C-4301-8A75-4EBD1F5463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35337-3A79-49F7-AFDF-1B52942683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13096-9FAE-4406-9D26-E2950515F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C2F1E-DB61-4B43-86D1-E1D2571CF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2676B-0CB4-46B1-A0BD-EF668E1FF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28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2C18F-3C80-416E-86DB-2D65584ED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860A5-B5A2-4919-8C35-BE3497873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9C969-E796-4A1C-8DBC-33B6847FC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0CD26-CB20-4333-8BB0-A2D300AC8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1B5BA3-EEC7-47ED-90C6-9BEBAD2EE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8F13EA4-40AA-49F4-8B68-A0EADA92DB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7000" y="6198853"/>
            <a:ext cx="2664000" cy="55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409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0771E-C39D-4510-B6C6-4F3E9A664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C529B-88F8-4A82-89BD-2D8633FFF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3BA46-ADAD-47DE-809A-89041C516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BBE42-2071-4206-9757-AC9281049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F9025-EB7B-4E1A-A13F-1E340FC9E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44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DBAC3-DAB4-4475-A2F9-429627818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74B6A-BAB9-4886-BECC-6BFFBBC963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D60482-547F-4385-A2D6-A76616546A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DDB98-928D-4C16-8587-97202765A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D0925D-1532-4178-9AAD-36FB96184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F7D53D-10BA-4A1B-B2BB-2BFE2637F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086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CE899-D20A-4B69-8562-54C620FFF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38FEAF-CDFB-43B4-AE24-3EEEEB66D5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C8572F-CFD3-4187-B3F3-05652350FA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FB5435-A252-4780-8093-92279CB8FB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2F35E9-D482-4050-9200-3B18DC4655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01961A-7AC6-4564-B374-C1A239E3A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512B5E-EDFC-4B6A-9FD9-23CE0B0A7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EA2981-E32B-446B-B7C5-2FFC52095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91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E1CBD-89F5-41A9-9F60-E928506E8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241DAF-A031-459E-B6AF-E811E4487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A872DF-EE7A-4E3F-B739-07C4BF64B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64FC41-A0EA-4F77-9FFD-5B78F8662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36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D377CC-7511-4CC2-B1DA-3F81853CE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5EA87-C3B5-41D5-BEE1-ADD9F2491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909BD9-B23D-4277-9362-38D57DE1F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543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E37FF-7910-48A3-9384-87B1B448A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AB017-F82B-44F7-98F6-85434A8DB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DF582B-D7F7-4FB4-9E17-C38F470B83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2060C3-0FDA-4B68-857A-9B96CFA2D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5CA731-1C61-49DF-8335-8A4F10F99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5DD82A-B2B6-47FD-A4F8-2648E3602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56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4B2FB-1B37-42D5-A417-EC3BDBCEA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D56068-BC9C-4BC4-99D3-F6623B7C49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6EA062-6DFE-4902-92F8-C7BC0A069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C77B1-EEA2-42D0-828C-5CABE4B4D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359EA6-4BC7-461A-A1F1-E9D3D97AB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F40E2-AC62-4276-9440-FB54E25A5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57277-4CC4-45C7-A672-4696ECDA4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F33EE6-0CD6-4F4B-B009-FA0989066B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C8A19-FFE2-47CF-84CB-6D05E0215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5CE6A7-03C1-4C0A-8963-2CA5ED2CB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FF8CA-BFCA-4CB4-8474-589EA199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391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4FE283-4119-4DE4-9D8A-6F4411C41E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C6533F-B19D-4A98-8234-FC50B4DDBC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CC0FBD-DF56-4BB8-AE89-39F66D188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A08989-7D82-4E3C-861C-DCD2EDB02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CBF76-6072-4FA7-8774-35AF67CB8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371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3" descr=" Cover.jpg                                                      00B3F7F4Macintosh HD                   C35A0985:">
            <a:extLst>
              <a:ext uri="{FF2B5EF4-FFF2-40B4-BE49-F238E27FC236}">
                <a16:creationId xmlns:a16="http://schemas.microsoft.com/office/drawing/2014/main" id="{2296ED30-DC2A-4A16-9CD8-862EAC907141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7238" cy="685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958851" y="4800600"/>
            <a:ext cx="85344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958851" y="1752600"/>
            <a:ext cx="9042400" cy="1524000"/>
          </a:xfrm>
        </p:spPr>
        <p:txBody>
          <a:bodyPr/>
          <a:lstStyle>
            <a:lvl1pPr>
              <a:lnSpc>
                <a:spcPct val="75000"/>
              </a:lnSpc>
              <a:defRPr sz="4100">
                <a:solidFill>
                  <a:srgbClr val="AFC12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75278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727075" indent="-342900">
              <a:defRPr/>
            </a:lvl2pPr>
            <a:lvl3pPr>
              <a:defRPr lang="en-GB" altLang="en-US" sz="2000" dirty="0">
                <a:solidFill>
                  <a:srgbClr val="585555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defRPr>
            </a:lvl3pPr>
            <a:lvl4pPr marL="719138" indent="358775">
              <a:buFont typeface="Wingdings" panose="05000000000000000000" pitchFamily="2" charset="2"/>
              <a:buChar char="§"/>
              <a:defRPr/>
            </a:lvl4pPr>
            <a:lvl5pPr marL="828000" indent="324000">
              <a:buFont typeface="Courier New" panose="02070309020205020404" pitchFamily="49" charset="0"/>
              <a:buChar char="o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2"/>
            <a:r>
              <a:rPr lang="en-GB" dirty="0"/>
              <a:t>Second level</a:t>
            </a:r>
          </a:p>
          <a:p>
            <a:pPr lvl="3"/>
            <a:r>
              <a:rPr lang="en-GB" dirty="0"/>
              <a:t>Third level</a:t>
            </a:r>
          </a:p>
          <a:p>
            <a:pPr lvl="4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39832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700455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2800" y="1676400"/>
            <a:ext cx="50800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676400"/>
            <a:ext cx="50800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066922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726469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907226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93425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3696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766812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07040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00" y="838200"/>
            <a:ext cx="25908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800" y="838200"/>
            <a:ext cx="7569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1559780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826207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6956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962717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096470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892714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80858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911410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534827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9548504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4067346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9953421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47944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6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12C26B-8751-4358-A320-C9B8AFAF5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73CE2-FAF1-4C3F-9986-E859BCD3CE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1EE7B-3729-4B0C-BBB4-6CCB33546C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BECE16-1E73-4349-AD10-6AFFBB7F369E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52C1D-5712-4A9E-8CEC-7A70057EE5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D8E89-BBC7-4471-BC86-F03DEBCF54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267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">
            <a:extLst>
              <a:ext uri="{FF2B5EF4-FFF2-40B4-BE49-F238E27FC236}">
                <a16:creationId xmlns:a16="http://schemas.microsoft.com/office/drawing/2014/main" id="{7D0B9F90-163F-4DBB-9347-100C1B2602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3">
            <a:extLst>
              <a:ext uri="{FF2B5EF4-FFF2-40B4-BE49-F238E27FC236}">
                <a16:creationId xmlns:a16="http://schemas.microsoft.com/office/drawing/2014/main" id="{97BE7CC5-5F2C-4F0A-A58F-F737EBD6DD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12800" y="1676400"/>
            <a:ext cx="103632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2"/>
            <a:r>
              <a:rPr lang="en-US" altLang="en-US" dirty="0"/>
              <a:t>Second level</a:t>
            </a:r>
          </a:p>
          <a:p>
            <a:pPr lvl="3"/>
            <a:r>
              <a:rPr lang="en-US" altLang="en-US" dirty="0"/>
              <a:t> 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  <p:sp>
        <p:nvSpPr>
          <p:cNvPr id="1028" name="Rectangle 23">
            <a:extLst>
              <a:ext uri="{FF2B5EF4-FFF2-40B4-BE49-F238E27FC236}">
                <a16:creationId xmlns:a16="http://schemas.microsoft.com/office/drawing/2014/main" id="{C606F4B5-EC99-4AA8-968C-13ACE64F9E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12800" y="838200"/>
            <a:ext cx="103632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pic>
        <p:nvPicPr>
          <p:cNvPr id="1029" name="Picture 3">
            <a:extLst>
              <a:ext uri="{FF2B5EF4-FFF2-40B4-BE49-F238E27FC236}">
                <a16:creationId xmlns:a16="http://schemas.microsoft.com/office/drawing/2014/main" id="{C3EAADFA-B896-4B9C-86C3-0E7A9F8D5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-95250"/>
            <a:ext cx="2905125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5">
            <a:extLst>
              <a:ext uri="{FF2B5EF4-FFF2-40B4-BE49-F238E27FC236}">
                <a16:creationId xmlns:a16="http://schemas.microsoft.com/office/drawing/2014/main" id="{53676EF1-BA55-42B5-952C-8EE0DCA2F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7713" y="44450"/>
            <a:ext cx="9493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0033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altLang="en-US" sz="2000" b="1" dirty="0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9pPr>
    </p:titleStyle>
    <p:bodyStyle>
      <a:lvl1pPr algn="l" rtl="0" eaLnBrk="0" fontAlgn="base" hangingPunct="0">
        <a:spcBef>
          <a:spcPct val="0"/>
        </a:spcBef>
        <a:spcAft>
          <a:spcPct val="75000"/>
        </a:spcAft>
        <a:defRPr sz="2100">
          <a:solidFill>
            <a:schemeClr val="tx1">
              <a:lumMod val="95000"/>
              <a:lumOff val="5000"/>
            </a:schemeClr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1pPr>
      <a:lvl2pPr marL="534988" indent="-342900" algn="l" rtl="0" eaLnBrk="0" fontAlgn="base" hangingPunct="0">
        <a:spcBef>
          <a:spcPct val="0"/>
        </a:spcBef>
        <a:spcAft>
          <a:spcPct val="50000"/>
        </a:spcAft>
        <a:buChar char="–"/>
        <a:defRPr sz="1900">
          <a:solidFill>
            <a:srgbClr val="585555"/>
          </a:solidFill>
          <a:latin typeface="Arial MT" charset="0"/>
          <a:ea typeface="ヒラギノ角ゴ Pro W3" charset="-128"/>
        </a:defRPr>
      </a:lvl2pPr>
      <a:lvl3pPr marL="727075" indent="-342900" algn="l" rtl="0" eaLnBrk="0" fontAlgn="base" hangingPunct="0">
        <a:lnSpc>
          <a:spcPct val="75000"/>
        </a:lnSpc>
        <a:spcBef>
          <a:spcPct val="20000"/>
        </a:spcBef>
        <a:spcAft>
          <a:spcPct val="0"/>
        </a:spcAft>
        <a:buClr>
          <a:srgbClr val="B6BF00"/>
        </a:buClr>
        <a:buChar char="&gt;"/>
        <a:defRPr lang="en-US" altLang="en-US" sz="2000" dirty="0">
          <a:solidFill>
            <a:srgbClr val="585555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3pPr>
      <a:lvl4pPr marL="719138" indent="358775" algn="l" rtl="0" eaLnBrk="0" fontAlgn="base" hangingPunct="0">
        <a:spcBef>
          <a:spcPct val="20000"/>
        </a:spcBef>
        <a:spcAft>
          <a:spcPct val="0"/>
        </a:spcAft>
        <a:buFont typeface="Courier New" panose="02070309020205020404" pitchFamily="49" charset="0"/>
        <a:buChar char="o"/>
        <a:defRPr lang="en-US" altLang="en-US" sz="2000" dirty="0">
          <a:solidFill>
            <a:srgbClr val="585555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4pPr>
      <a:lvl5pPr marL="765175" indent="1063625" algn="l" rtl="0" eaLnBrk="0" fontAlgn="base" hangingPunct="0">
        <a:spcBef>
          <a:spcPct val="20000"/>
        </a:spcBef>
        <a:spcAft>
          <a:spcPct val="0"/>
        </a:spcAft>
        <a:buChar char="&gt;"/>
        <a:defRPr sz="2000">
          <a:solidFill>
            <a:srgbClr val="585555"/>
          </a:solidFill>
          <a:latin typeface="Arial MT" charset="0"/>
          <a:ea typeface="ヒラギノ角ゴ Pro W3" charset="-128"/>
          <a:cs typeface="Arial" panose="020B0604020202020204" pitchFamily="34" charset="0"/>
        </a:defRPr>
      </a:lvl5pPr>
      <a:lvl6pPr marL="12223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6pPr>
      <a:lvl7pPr marL="16795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7pPr>
      <a:lvl8pPr marL="21367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8pPr>
      <a:lvl9pPr marL="25939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/>
          <p:cNvPicPr/>
          <p:nvPr/>
        </p:nvPicPr>
        <p:blipFill>
          <a:blip r:embed="rId14"/>
          <a:stretch/>
        </p:blipFill>
        <p:spPr>
          <a:xfrm>
            <a:off x="0" y="0"/>
            <a:ext cx="12191400" cy="1370880"/>
          </a:xfrm>
          <a:prstGeom prst="rect">
            <a:avLst/>
          </a:prstGeom>
          <a:ln w="0">
            <a:noFill/>
          </a:ln>
        </p:spPr>
      </p:pic>
      <p:pic>
        <p:nvPicPr>
          <p:cNvPr id="6" name="Picture 3"/>
          <p:cNvPicPr/>
          <p:nvPr/>
        </p:nvPicPr>
        <p:blipFill>
          <a:blip r:embed="rId15"/>
          <a:stretch/>
        </p:blipFill>
        <p:spPr>
          <a:xfrm>
            <a:off x="144360" y="-95400"/>
            <a:ext cx="2904480" cy="1005840"/>
          </a:xfrm>
          <a:prstGeom prst="rect">
            <a:avLst/>
          </a:prstGeom>
          <a:ln w="0">
            <a:noFill/>
          </a:ln>
        </p:spPr>
      </p:pic>
      <p:pic>
        <p:nvPicPr>
          <p:cNvPr id="2" name="Picture 5"/>
          <p:cNvPicPr/>
          <p:nvPr/>
        </p:nvPicPr>
        <p:blipFill>
          <a:blip r:embed="rId16"/>
          <a:stretch/>
        </p:blipFill>
        <p:spPr>
          <a:xfrm>
            <a:off x="10907640" y="44280"/>
            <a:ext cx="948600" cy="791280"/>
          </a:xfrm>
          <a:prstGeom prst="rect">
            <a:avLst/>
          </a:prstGeom>
          <a:ln w="0">
            <a:noFill/>
          </a:ln>
        </p:spPr>
      </p:pic>
      <p:sp>
        <p:nvSpPr>
          <p:cNvPr id="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Click to edit the title text format</a:t>
            </a:r>
          </a:p>
        </p:txBody>
      </p:sp>
      <p:sp>
        <p:nvSpPr>
          <p:cNvPr id="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Seventh Outline Level</a:t>
            </a:r>
          </a:p>
        </p:txBody>
      </p:sp>
    </p:spTree>
    <p:extLst>
      <p:ext uri="{BB962C8B-B14F-4D97-AF65-F5344CB8AC3E}">
        <p14:creationId xmlns:p14="http://schemas.microsoft.com/office/powerpoint/2010/main" val="1794153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.uk/people/kurt-lewin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gif"/><Relationship Id="rId4" Type="http://schemas.openxmlformats.org/officeDocument/2006/relationships/hyperlink" Target="http://www.strategies-for-managing-change.com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everism.com/understanding-kubler-ross-change-curve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daniellock.com/force-field-analysis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www.mspguide.org/tool/force-field-analysis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daniellock.com/force-field-analysis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www.mspguide.org/tool/force-field-analysis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daniellock.com/force-field-analysis/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www.mspguide.org/tool/force-field-analysis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.oregonstate.education/strategicmanagement/chapter/8-strategy-analysis-framework-saf/" TargetMode="External"/><Relationship Id="rId2" Type="http://schemas.openxmlformats.org/officeDocument/2006/relationships/hyperlink" Target="https://hbr.org/1963/07/how-to-evaluate-corporate-strategy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businessmanagementideas.com/scientific-management/strategic-analysis-and-choice/strategic-analysis-and-choice-nature-techniques-approaches-ways-and-factors/18679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.uk/people/kurt-lewin" TargetMode="External"/><Relationship Id="rId2" Type="http://schemas.openxmlformats.org/officeDocument/2006/relationships/hyperlink" Target="https://doi.org/10.1177/0018726715577707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insights.com/resources/coaching-people-through-the-change-curve/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TED_06.htm" TargetMode="External"/><Relationship Id="rId2" Type="http://schemas.openxmlformats.org/officeDocument/2006/relationships/hyperlink" Target="https://daniellock.com/force-field-analysis/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tutor2u.net/business/reference/models-of-change-management-lewins-force-field-model" TargetMode="External"/><Relationship Id="rId4" Type="http://schemas.openxmlformats.org/officeDocument/2006/relationships/hyperlink" Target="https://asq.org/quality-resources/force-field-analysis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questionpro.com/blog/market-intelligence/" TargetMode="External"/><Relationship Id="rId2" Type="http://schemas.openxmlformats.org/officeDocument/2006/relationships/hyperlink" Target="https://www.askattest.com/blog/marketing/an-introduction-to-market-intelligence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ijbssnet.com/journals/Vol._2_No._13_Special_Issue_July_2011/1.pdf" TargetMode="External"/><Relationship Id="rId4" Type="http://schemas.openxmlformats.org/officeDocument/2006/relationships/hyperlink" Target="https://whel-primo.hosted.exlibrisgroup.com/permalink/f/mqg008/TN_cdi_proquest_miscellaneous_227762059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textbc.ca/strategicmanagement/chapter/the-history-of-strategic-management/" TargetMode="External"/><Relationship Id="rId2" Type="http://schemas.openxmlformats.org/officeDocument/2006/relationships/hyperlink" Target="https://www.businessinsider.com/war-strategies-to-win-in-business-2014-8?r=US&amp;IR=T" TargetMode="Externa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D73DE-44D8-4B5F-8224-968642F53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873" y="1141025"/>
            <a:ext cx="10877908" cy="23876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 for SMEs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BMSW6104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341DBB-896A-4095-8A61-9517D1A5E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470" y="4986800"/>
            <a:ext cx="5004402" cy="1042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960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D73DE-44D8-4B5F-8224-968642F53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873" y="1122363"/>
            <a:ext cx="10877908" cy="1508694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Strategy Selection, Justification, Implementation and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SAFe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341DBB-896A-4095-8A61-9517D1A5E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470" y="4986800"/>
            <a:ext cx="5004402" cy="1042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353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Recap – Last Time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</a:t>
            </a:r>
            <a:r>
              <a:rPr lang="en-GB" altLang="en-US" b="1" dirty="0">
                <a:solidFill>
                  <a:srgbClr val="C00000"/>
                </a:solidFill>
              </a:rPr>
              <a:t>Ansoff Matrix </a:t>
            </a: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helps to choose from four market development strategies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GB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</a:t>
            </a:r>
            <a:r>
              <a:rPr lang="en-US" altLang="en-US" b="1" dirty="0">
                <a:solidFill>
                  <a:srgbClr val="C00000"/>
                </a:solidFill>
              </a:rPr>
              <a:t>BCG Growth Share Matrix </a:t>
            </a: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helps to decide on which products to focus. The </a:t>
            </a:r>
            <a:r>
              <a:rPr lang="en-GB" altLang="en-US" b="1" dirty="0">
                <a:solidFill>
                  <a:srgbClr val="C00000"/>
                </a:solidFill>
              </a:rPr>
              <a:t>GE-McKinsey Matrix </a:t>
            </a: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helps to decide if we should invest or withdraw from markets.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GB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Knowing our position in the </a:t>
            </a:r>
            <a:r>
              <a:rPr lang="en-US" altLang="en-US" b="1" dirty="0">
                <a:solidFill>
                  <a:srgbClr val="C00000"/>
                </a:solidFill>
              </a:rPr>
              <a:t>Industry Lifecycle</a:t>
            </a:r>
            <a:r>
              <a:rPr lang="en-GB" altLang="en-US" b="1" dirty="0">
                <a:solidFill>
                  <a:srgbClr val="C00000"/>
                </a:solidFill>
              </a:rPr>
              <a:t> </a:t>
            </a: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can be used to help deal with competitors/customers and decide whether to stay/leave a given market.</a:t>
            </a: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  <a:defRPr/>
            </a:pPr>
            <a:endParaRPr lang="en-GB" altLang="en-US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5545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spcAft>
                <a:spcPts val="0"/>
              </a:spcAft>
              <a:buFontTx/>
              <a:buNone/>
              <a:defRPr/>
            </a:pPr>
            <a:r>
              <a:rPr lang="en-US" altLang="en-US" sz="2000" dirty="0"/>
              <a:t>By the end of this session you will be able to…</a:t>
            </a:r>
          </a:p>
          <a:p>
            <a:pPr marL="444088" lvl="2" indent="-25200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5BE00"/>
              </a:buClr>
              <a:defRPr/>
            </a:pPr>
            <a:endParaRPr lang="en-US" altLang="en-US" dirty="0">
              <a:latin typeface="Arial" panose="020B0604020202020204" pitchFamily="34" charset="0"/>
            </a:endParaRP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tx1"/>
                </a:solidFill>
              </a:rPr>
              <a:t>Explain the </a:t>
            </a:r>
            <a:r>
              <a:rPr lang="en-GB" altLang="en-US" b="1" dirty="0" err="1">
                <a:solidFill>
                  <a:srgbClr val="C00000"/>
                </a:solidFill>
              </a:rPr>
              <a:t>SAFe</a:t>
            </a:r>
            <a:r>
              <a:rPr lang="en-GB" altLang="en-US" dirty="0">
                <a:solidFill>
                  <a:schemeClr val="tx1"/>
                </a:solidFill>
              </a:rPr>
              <a:t> model for selecting a strategy to use, including the </a:t>
            </a:r>
            <a:r>
              <a:rPr lang="en-GB" altLang="en-US" b="1" dirty="0">
                <a:solidFill>
                  <a:schemeClr val="tx1"/>
                </a:solidFill>
              </a:rPr>
              <a:t>three Rs </a:t>
            </a:r>
            <a:r>
              <a:rPr lang="en-GB" altLang="en-US" dirty="0">
                <a:solidFill>
                  <a:schemeClr val="tx1"/>
                </a:solidFill>
              </a:rPr>
              <a:t>and </a:t>
            </a:r>
            <a:r>
              <a:rPr lang="en-GB" altLang="en-US" b="1" dirty="0">
                <a:solidFill>
                  <a:schemeClr val="tx1"/>
                </a:solidFill>
              </a:rPr>
              <a:t>M-word Model</a:t>
            </a:r>
            <a:r>
              <a:rPr lang="en-GB" altLang="en-US" dirty="0">
                <a:solidFill>
                  <a:schemeClr val="tx1"/>
                </a:solidFill>
              </a:rPr>
              <a:t> and </a:t>
            </a:r>
            <a:r>
              <a:rPr lang="en-US" b="1" dirty="0" err="1">
                <a:solidFill>
                  <a:schemeClr val="tx1"/>
                </a:solidFill>
              </a:rPr>
              <a:t>Mulcaster’s</a:t>
            </a:r>
            <a:r>
              <a:rPr lang="en-US" b="1" dirty="0">
                <a:solidFill>
                  <a:schemeClr val="tx1"/>
                </a:solidFill>
              </a:rPr>
              <a:t> Managing Forces Framework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schemeClr val="tx1"/>
                </a:solidFill>
              </a:rPr>
              <a:t>Explain Kurt Lewin’s </a:t>
            </a:r>
            <a:r>
              <a:rPr lang="en-GB" altLang="en-US" b="1" dirty="0">
                <a:solidFill>
                  <a:srgbClr val="C00000"/>
                </a:solidFill>
              </a:rPr>
              <a:t>Force Field Analysis </a:t>
            </a:r>
            <a:r>
              <a:rPr lang="en-GB" altLang="en-US" dirty="0">
                <a:solidFill>
                  <a:schemeClr val="tx1"/>
                </a:solidFill>
              </a:rPr>
              <a:t>technique for selecting strategy and decision making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tx1"/>
                </a:solidFill>
              </a:rPr>
              <a:t>Explain the process of change management with reference to </a:t>
            </a:r>
            <a:r>
              <a:rPr lang="en-US" altLang="en-US" dirty="0">
                <a:solidFill>
                  <a:schemeClr val="tx1"/>
                </a:solidFill>
              </a:rPr>
              <a:t>Kurt Lewin’s </a:t>
            </a:r>
            <a:r>
              <a:rPr lang="en-US" altLang="en-US" b="1" dirty="0">
                <a:solidFill>
                  <a:srgbClr val="C00000"/>
                </a:solidFill>
              </a:rPr>
              <a:t>Change Management Model</a:t>
            </a:r>
            <a:r>
              <a:rPr lang="en-US" altLang="en-US" dirty="0">
                <a:solidFill>
                  <a:schemeClr val="tx1"/>
                </a:solidFill>
              </a:rPr>
              <a:t>. 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/>
                </a:solidFill>
              </a:rPr>
              <a:t>Discuss some reasons for resistance to change with reference to the Kubler-Ross </a:t>
            </a:r>
            <a:r>
              <a:rPr lang="en-US" altLang="en-US" b="1" dirty="0">
                <a:solidFill>
                  <a:srgbClr val="C00000"/>
                </a:solidFill>
              </a:rPr>
              <a:t>Change Curve Model</a:t>
            </a:r>
            <a:r>
              <a:rPr lang="en-US" altLang="en-US" dirty="0">
                <a:solidFill>
                  <a:schemeClr val="tx1"/>
                </a:solidFill>
              </a:rPr>
              <a:t>. </a:t>
            </a: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defRPr/>
            </a:pP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defRPr/>
            </a:pP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7879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BD74A786-42C2-4E90-9EEB-0F895CAD6F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2" t="3660" r="4416" b="8490"/>
          <a:stretch/>
        </p:blipFill>
        <p:spPr bwMode="auto">
          <a:xfrm>
            <a:off x="8471140" y="3429000"/>
            <a:ext cx="3459193" cy="251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AD825D-A32A-482F-831B-938BFCC29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SAFe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C3C59-7E5D-4414-B0BD-2BA36468EE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676400"/>
            <a:ext cx="10910499" cy="2050211"/>
          </a:xfrm>
        </p:spPr>
        <p:txBody>
          <a:bodyPr/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b="1" dirty="0">
                <a:solidFill>
                  <a:srgbClr val="C00000"/>
                </a:solidFill>
              </a:rPr>
              <a:t>Safety, Acceptability, Feasibility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Developed by Johnson, Scholes &amp; Whittington (yes, that one)*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Sometimes called </a:t>
            </a:r>
            <a:r>
              <a:rPr lang="en-US" altLang="en-US" b="1" dirty="0">
                <a:solidFill>
                  <a:schemeClr val="tx1"/>
                </a:solidFill>
              </a:rPr>
              <a:t>SAF</a:t>
            </a:r>
            <a:r>
              <a:rPr lang="en-US" altLang="en-US" dirty="0">
                <a:solidFill>
                  <a:schemeClr val="tx1"/>
                </a:solidFill>
              </a:rPr>
              <a:t> or </a:t>
            </a:r>
            <a:r>
              <a:rPr lang="en-US" altLang="en-US" b="1" dirty="0">
                <a:solidFill>
                  <a:schemeClr val="tx1"/>
                </a:solidFill>
              </a:rPr>
              <a:t>JSW SAF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Not to be confused with other models with same name (</a:t>
            </a:r>
            <a:r>
              <a:rPr lang="en-US" altLang="en-US" dirty="0" err="1">
                <a:solidFill>
                  <a:schemeClr val="tx1"/>
                </a:solidFill>
              </a:rPr>
              <a:t>SAFe</a:t>
            </a:r>
            <a:r>
              <a:rPr lang="en-US" altLang="en-US" dirty="0">
                <a:solidFill>
                  <a:schemeClr val="tx1"/>
                </a:solidFill>
              </a:rPr>
              <a:t>) e.g. safety management, Agile software development, etc.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DC39B1-DFFD-4912-AD61-FD886BABACDE}"/>
              </a:ext>
            </a:extLst>
          </p:cNvPr>
          <p:cNvSpPr txBox="1"/>
          <p:nvPr/>
        </p:nvSpPr>
        <p:spPr>
          <a:xfrm>
            <a:off x="7179095" y="6404370"/>
            <a:ext cx="48297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https://www.tutor2u.net/business/reference/what-is-strategy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10EBE96-5ADB-48C8-812B-517FB9CF8B15}"/>
              </a:ext>
            </a:extLst>
          </p:cNvPr>
          <p:cNvSpPr txBox="1">
            <a:spLocks/>
          </p:cNvSpPr>
          <p:nvPr/>
        </p:nvSpPr>
        <p:spPr bwMode="auto">
          <a:xfrm>
            <a:off x="812800" y="3319732"/>
            <a:ext cx="7658340" cy="319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75000"/>
              </a:spcAft>
              <a:defRPr sz="210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defRPr>
            </a:lvl1pPr>
            <a:lvl2pPr marL="727075" indent="-342900" algn="l" rtl="0" eaLnBrk="0" fontAlgn="base" hangingPunct="0">
              <a:spcBef>
                <a:spcPct val="0"/>
              </a:spcBef>
              <a:spcAft>
                <a:spcPct val="50000"/>
              </a:spcAft>
              <a:buChar char="–"/>
              <a:defRPr sz="1900">
                <a:solidFill>
                  <a:srgbClr val="585555"/>
                </a:solidFill>
                <a:latin typeface="Arial MT" charset="0"/>
                <a:ea typeface="ヒラギノ角ゴ Pro W3" charset="-128"/>
              </a:defRPr>
            </a:lvl2pPr>
            <a:lvl3pPr marL="727075" indent="-342900" algn="l" rtl="0" eaLnBrk="0" fontAlgn="base" hangingPunct="0">
              <a:lnSpc>
                <a:spcPct val="75000"/>
              </a:lnSpc>
              <a:spcBef>
                <a:spcPct val="20000"/>
              </a:spcBef>
              <a:spcAft>
                <a:spcPct val="0"/>
              </a:spcAft>
              <a:buClr>
                <a:srgbClr val="B6BF00"/>
              </a:buClr>
              <a:buChar char="&gt;"/>
              <a:defRPr lang="en-GB" altLang="en-US" sz="2000" dirty="0">
                <a:solidFill>
                  <a:srgbClr val="585555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defRPr>
            </a:lvl3pPr>
            <a:lvl4pPr marL="719138" indent="358775" algn="l" rtl="0" eaLnBrk="0" fontAlgn="base" hangingPunct="0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lang="en-US" altLang="en-US" sz="2000">
                <a:solidFill>
                  <a:srgbClr val="585555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defRPr>
            </a:lvl4pPr>
            <a:lvl5pPr marL="828000" indent="324000" algn="l" rtl="0" eaLnBrk="0" fontAlgn="base" hangingPunct="0">
              <a:spcBef>
                <a:spcPct val="20000"/>
              </a:spcBef>
              <a:spcAft>
                <a:spcPct val="0"/>
              </a:spcAft>
              <a:buFont typeface="Courier New" panose="02070309020205020404" pitchFamily="49" charset="0"/>
              <a:buChar char="o"/>
              <a:defRPr sz="2000">
                <a:solidFill>
                  <a:srgbClr val="585555"/>
                </a:solidFill>
                <a:latin typeface="Arial MT" charset="0"/>
                <a:ea typeface="ヒラギノ角ゴ Pro W3" charset="-128"/>
                <a:cs typeface="Arial" panose="020B0604020202020204" pitchFamily="34" charset="0"/>
              </a:defRPr>
            </a:lvl5pPr>
            <a:lvl6pPr marL="1222375" algn="l" rtl="0" fontAlgn="base">
              <a:spcBef>
                <a:spcPct val="20000"/>
              </a:spcBef>
              <a:spcAft>
                <a:spcPct val="0"/>
              </a:spcAft>
              <a:buChar char="&gt;"/>
              <a:defRPr sz="1100">
                <a:solidFill>
                  <a:srgbClr val="585555"/>
                </a:solidFill>
                <a:latin typeface="Arial MT" charset="0"/>
                <a:ea typeface="ヒラギノ角ゴ Pro W3" charset="-128"/>
              </a:defRPr>
            </a:lvl6pPr>
            <a:lvl7pPr marL="1679575" algn="l" rtl="0" fontAlgn="base">
              <a:spcBef>
                <a:spcPct val="20000"/>
              </a:spcBef>
              <a:spcAft>
                <a:spcPct val="0"/>
              </a:spcAft>
              <a:buChar char="&gt;"/>
              <a:defRPr sz="1100">
                <a:solidFill>
                  <a:srgbClr val="585555"/>
                </a:solidFill>
                <a:latin typeface="Arial MT" charset="0"/>
                <a:ea typeface="ヒラギノ角ゴ Pro W3" charset="-128"/>
              </a:defRPr>
            </a:lvl7pPr>
            <a:lvl8pPr marL="2136775" algn="l" rtl="0" fontAlgn="base">
              <a:spcBef>
                <a:spcPct val="20000"/>
              </a:spcBef>
              <a:spcAft>
                <a:spcPct val="0"/>
              </a:spcAft>
              <a:buChar char="&gt;"/>
              <a:defRPr sz="1100">
                <a:solidFill>
                  <a:srgbClr val="585555"/>
                </a:solidFill>
                <a:latin typeface="Arial MT" charset="0"/>
                <a:ea typeface="ヒラギノ角ゴ Pro W3" charset="-128"/>
              </a:defRPr>
            </a:lvl8pPr>
            <a:lvl9pPr marL="2593975" algn="l" rtl="0" fontAlgn="base">
              <a:spcBef>
                <a:spcPct val="20000"/>
              </a:spcBef>
              <a:spcAft>
                <a:spcPct val="0"/>
              </a:spcAft>
              <a:buChar char="&gt;"/>
              <a:defRPr sz="1100">
                <a:solidFill>
                  <a:srgbClr val="585555"/>
                </a:solidFill>
                <a:latin typeface="Arial MT" charset="0"/>
                <a:ea typeface="ヒラギノ角ゴ Pro W3" charset="-128"/>
              </a:defRPr>
            </a:lvl9pPr>
          </a:lstStyle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kern="0" dirty="0">
                <a:solidFill>
                  <a:schemeClr val="tx1"/>
                </a:solidFill>
              </a:rPr>
              <a:t>Broadly follows traditional, top-down approach to strategic planning i.e. </a:t>
            </a:r>
            <a:r>
              <a:rPr lang="en-US" b="1" kern="0" dirty="0">
                <a:solidFill>
                  <a:schemeClr val="tx1"/>
                </a:solidFill>
              </a:rPr>
              <a:t>strategic analysis</a:t>
            </a:r>
            <a:r>
              <a:rPr lang="en-US" kern="0" dirty="0">
                <a:solidFill>
                  <a:schemeClr val="tx1"/>
                </a:solidFill>
              </a:rPr>
              <a:t> (where are we now?), </a:t>
            </a:r>
            <a:r>
              <a:rPr lang="en-US" b="1" kern="0" dirty="0">
                <a:solidFill>
                  <a:schemeClr val="tx1"/>
                </a:solidFill>
              </a:rPr>
              <a:t>strategic choice </a:t>
            </a:r>
            <a:r>
              <a:rPr lang="en-US" kern="0" dirty="0">
                <a:solidFill>
                  <a:schemeClr val="tx1"/>
                </a:solidFill>
              </a:rPr>
              <a:t>(where do we want to go? How do we get there?) </a:t>
            </a:r>
            <a:r>
              <a:rPr lang="en-US" b="1" kern="0" dirty="0">
                <a:solidFill>
                  <a:schemeClr val="tx1"/>
                </a:solidFill>
              </a:rPr>
              <a:t>strategic implementation </a:t>
            </a:r>
            <a:r>
              <a:rPr lang="en-US" kern="0" dirty="0">
                <a:solidFill>
                  <a:schemeClr val="tx1"/>
                </a:solidFill>
              </a:rPr>
              <a:t>(“strategy into action”).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kern="0" dirty="0">
                <a:solidFill>
                  <a:schemeClr val="tx1"/>
                </a:solidFill>
              </a:rPr>
              <a:t>Considered flexible i.e. can use at any point in planning process</a:t>
            </a:r>
          </a:p>
          <a:p>
            <a:pPr>
              <a:spcAft>
                <a:spcPts val="0"/>
              </a:spcAft>
            </a:pPr>
            <a:endParaRPr lang="en-US" sz="2000" kern="0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r>
              <a:rPr lang="en-US" sz="2000" kern="0" dirty="0">
                <a:solidFill>
                  <a:schemeClr val="tx1"/>
                </a:solidFill>
              </a:rPr>
              <a:t>*</a:t>
            </a:r>
            <a:r>
              <a:rPr lang="en-US" sz="2000" b="1" kern="0" dirty="0">
                <a:solidFill>
                  <a:schemeClr val="tx1"/>
                </a:solidFill>
              </a:rPr>
              <a:t>See: </a:t>
            </a:r>
            <a:r>
              <a:rPr lang="en-US" sz="2000" kern="0" dirty="0">
                <a:solidFill>
                  <a:schemeClr val="tx1"/>
                </a:solidFill>
              </a:rPr>
              <a:t>Scholes, K., Johnson, G., Whittington, R. (2009). Exploring Corporate Strategy: Text &amp; Cases. London: Financial Times Prentice Hall</a:t>
            </a:r>
          </a:p>
        </p:txBody>
      </p:sp>
    </p:spTree>
    <p:extLst>
      <p:ext uri="{BB962C8B-B14F-4D97-AF65-F5344CB8AC3E}">
        <p14:creationId xmlns:p14="http://schemas.microsoft.com/office/powerpoint/2010/main" val="1607994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365AE-4218-49BD-845A-4521F9F93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SAFe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A2557-06C6-47D9-B491-F01740C48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Three main criteria, summarized like this:</a:t>
            </a:r>
            <a:endParaRPr lang="en-GB" altLang="en-US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1198D3-B9A9-419C-8CD0-65EF49DBE1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3" t="3335" r="1553" b="3335"/>
          <a:stretch/>
        </p:blipFill>
        <p:spPr>
          <a:xfrm>
            <a:off x="1985639" y="2369595"/>
            <a:ext cx="8220722" cy="3505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F24A49-5477-41ED-915C-B46615F4E6BE}"/>
              </a:ext>
            </a:extLst>
          </p:cNvPr>
          <p:cNvSpPr txBox="1"/>
          <p:nvPr/>
        </p:nvSpPr>
        <p:spPr>
          <a:xfrm>
            <a:off x="1894531" y="6512196"/>
            <a:ext cx="85858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Johnson, Whittington and Scholes, Exploring Strategy, 9th Edition, London: Pearson Education (Support Materials)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2683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87060-EA0C-4DFA-9573-8B19604D7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SAFe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28935-D1B2-4435-9101-310FF4B5FC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US" b="1" dirty="0"/>
              <a:t>Suitability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Some considerations/questions might include: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Does the strategy make the most of company </a:t>
            </a:r>
            <a:r>
              <a:rPr lang="en-US" altLang="en-US" b="1" dirty="0">
                <a:solidFill>
                  <a:schemeClr val="tx1"/>
                </a:solidFill>
              </a:rPr>
              <a:t>strengths</a:t>
            </a:r>
            <a:r>
              <a:rPr lang="en-US" altLang="en-US" dirty="0">
                <a:solidFill>
                  <a:schemeClr val="tx1"/>
                </a:solidFill>
              </a:rPr>
              <a:t> e.g. allow the company to strengthen its position in the market?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Does the strategy help to overcome </a:t>
            </a:r>
            <a:r>
              <a:rPr lang="en-US" altLang="en-US" b="1" dirty="0">
                <a:solidFill>
                  <a:schemeClr val="tx1"/>
                </a:solidFill>
              </a:rPr>
              <a:t>weaknesses</a:t>
            </a:r>
            <a:r>
              <a:rPr lang="en-US" altLang="en-US" dirty="0">
                <a:solidFill>
                  <a:schemeClr val="tx1"/>
                </a:solidFill>
              </a:rPr>
              <a:t> e.g. reduce reliance on certain suppliers, etc.? 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Does it fit in with the </a:t>
            </a:r>
            <a:r>
              <a:rPr lang="en-US" altLang="en-US" dirty="0" err="1">
                <a:solidFill>
                  <a:schemeClr val="tx1"/>
                </a:solidFill>
              </a:rPr>
              <a:t>organisation’s</a:t>
            </a:r>
            <a:r>
              <a:rPr lang="en-US" altLang="en-US" dirty="0">
                <a:solidFill>
                  <a:schemeClr val="tx1"/>
                </a:solidFill>
              </a:rPr>
              <a:t> goals/vision e.g. will it help to achieve targets like % market share?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Does the strategy improve </a:t>
            </a:r>
            <a:r>
              <a:rPr lang="en-US" altLang="en-US" b="1" dirty="0">
                <a:solidFill>
                  <a:schemeClr val="tx1"/>
                </a:solidFill>
              </a:rPr>
              <a:t>competitiveness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  <a:endParaRPr lang="en-GB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140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1674009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SAFe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- A British car manufacturer plans to buy a smaller Korean car manufacturer. Assess this strategic decision in terms of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Suitability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26592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87060-EA0C-4DFA-9573-8B19604D7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SAFe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28935-D1B2-4435-9101-310FF4B5FC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US" sz="2000" b="1" dirty="0"/>
              <a:t>Acceptability</a:t>
            </a:r>
          </a:p>
          <a:p>
            <a:pPr>
              <a:spcAft>
                <a:spcPts val="0"/>
              </a:spcAft>
            </a:pPr>
            <a:r>
              <a:rPr lang="en-US" sz="2000" dirty="0"/>
              <a:t>(Often looked at in terms of financial measures, like shareholder returns)</a:t>
            </a:r>
          </a:p>
          <a:p>
            <a:pPr>
              <a:spcAft>
                <a:spcPts val="0"/>
              </a:spcAft>
            </a:pPr>
            <a:endParaRPr lang="en-US" sz="2000" dirty="0"/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Some considerations/questions might include: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Will any part of the organization change significantly (including roles of individuals, etc.)?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Will the relationship with external stakeholders change (e.g., suppliers, government, customers)?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Will the </a:t>
            </a:r>
            <a:r>
              <a:rPr lang="en-US" altLang="en-US" dirty="0" err="1">
                <a:solidFill>
                  <a:schemeClr val="tx1"/>
                </a:solidFill>
              </a:rPr>
              <a:t>organisation’s</a:t>
            </a:r>
            <a:r>
              <a:rPr lang="en-US" altLang="en-US" dirty="0">
                <a:solidFill>
                  <a:schemeClr val="tx1"/>
                </a:solidFill>
              </a:rPr>
              <a:t> environment change (e.g. more road traffic)?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endParaRPr lang="en-US" altLang="en-US" dirty="0">
              <a:solidFill>
                <a:schemeClr val="tx1"/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Acceptability is often described in terms of “</a:t>
            </a:r>
            <a:r>
              <a:rPr lang="en-US" altLang="en-US" b="1" dirty="0">
                <a:solidFill>
                  <a:srgbClr val="C00000"/>
                </a:solidFill>
              </a:rPr>
              <a:t>three Rs</a:t>
            </a:r>
            <a:r>
              <a:rPr lang="en-US" altLang="en-US" dirty="0">
                <a:solidFill>
                  <a:schemeClr val="tx1"/>
                </a:solidFill>
              </a:rPr>
              <a:t>”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Is the level of </a:t>
            </a:r>
            <a:r>
              <a:rPr lang="en-US" altLang="en-US" b="1" dirty="0">
                <a:solidFill>
                  <a:schemeClr val="tx1"/>
                </a:solidFill>
              </a:rPr>
              <a:t>risk</a:t>
            </a:r>
            <a:r>
              <a:rPr lang="en-US" altLang="en-US" dirty="0">
                <a:solidFill>
                  <a:schemeClr val="tx1"/>
                </a:solidFill>
              </a:rPr>
              <a:t> acceptable?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Is the likely </a:t>
            </a:r>
            <a:r>
              <a:rPr lang="en-US" altLang="en-US" b="1" dirty="0">
                <a:solidFill>
                  <a:schemeClr val="tx1"/>
                </a:solidFill>
              </a:rPr>
              <a:t>return</a:t>
            </a:r>
            <a:r>
              <a:rPr lang="en-US" altLang="en-US" dirty="0">
                <a:solidFill>
                  <a:schemeClr val="tx1"/>
                </a:solidFill>
              </a:rPr>
              <a:t> acceptable?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Will stakeholders </a:t>
            </a:r>
            <a:r>
              <a:rPr lang="en-US" altLang="en-US" b="1" dirty="0">
                <a:solidFill>
                  <a:schemeClr val="tx1"/>
                </a:solidFill>
              </a:rPr>
              <a:t>react</a:t>
            </a:r>
            <a:r>
              <a:rPr lang="en-US" altLang="en-US" dirty="0">
                <a:solidFill>
                  <a:schemeClr val="tx1"/>
                </a:solidFill>
              </a:rPr>
              <a:t> positively?</a:t>
            </a:r>
            <a:endParaRPr lang="en-GB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463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2244377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SAFe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- A British car manufacturer plans to buy a smaller Korean car manufacturer. To do this, the company will need to take a large loan that they may struggle to repay if sales do not stay at the same level or increase.  Assess this strategic decision in terms of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Acceptability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478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87060-EA0C-4DFA-9573-8B19604D7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SAFe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28935-D1B2-4435-9101-310FF4B5FC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US" sz="2000" b="1" dirty="0"/>
              <a:t>Feasibility</a:t>
            </a:r>
          </a:p>
          <a:p>
            <a:pPr>
              <a:spcAft>
                <a:spcPts val="0"/>
              </a:spcAft>
            </a:pPr>
            <a:endParaRPr lang="en-US" sz="2000" dirty="0"/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Usually based around two main questions: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Do the resources/competencies needed to implement the strategy currently exist? 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If not, can they be obtained?</a:t>
            </a:r>
          </a:p>
          <a:p>
            <a:pPr>
              <a:spcAft>
                <a:spcPts val="0"/>
              </a:spcAft>
            </a:pPr>
            <a:endParaRPr lang="en-US" sz="2000" dirty="0"/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Some other considerations/questions might include: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Will the planned strategy work in practice?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Is the structure of the </a:t>
            </a:r>
            <a:r>
              <a:rPr lang="en-US" altLang="en-US" dirty="0" err="1">
                <a:solidFill>
                  <a:schemeClr val="tx1"/>
                </a:solidFill>
              </a:rPr>
              <a:t>organisation</a:t>
            </a:r>
            <a:r>
              <a:rPr lang="en-US" altLang="en-US" dirty="0">
                <a:solidFill>
                  <a:schemeClr val="tx1"/>
                </a:solidFill>
              </a:rPr>
              <a:t> fit for the strategic plan?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Are the systems and technology needed in place?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Can the strategy be funded?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Can competitor reactions be handled?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endParaRPr lang="en-US" altLang="en-US" dirty="0">
              <a:solidFill>
                <a:schemeClr val="tx1"/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The </a:t>
            </a:r>
            <a:r>
              <a:rPr lang="en-US" altLang="en-US" b="1" dirty="0">
                <a:solidFill>
                  <a:srgbClr val="C00000"/>
                </a:solidFill>
              </a:rPr>
              <a:t>M-word model </a:t>
            </a:r>
            <a:r>
              <a:rPr lang="en-US" altLang="en-US" dirty="0">
                <a:solidFill>
                  <a:schemeClr val="tx1"/>
                </a:solidFill>
              </a:rPr>
              <a:t>is often used to assess feasibility (see next slide)</a:t>
            </a:r>
          </a:p>
        </p:txBody>
      </p:sp>
    </p:spTree>
    <p:extLst>
      <p:ext uri="{BB962C8B-B14F-4D97-AF65-F5344CB8AC3E}">
        <p14:creationId xmlns:p14="http://schemas.microsoft.com/office/powerpoint/2010/main" val="37665940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85F17-D524-4AA4-8BFE-0FCCF320E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SAFe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4F3F3-3171-4144-945C-2735E6604D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676400"/>
            <a:ext cx="10363200" cy="4343400"/>
          </a:xfrm>
        </p:spPr>
        <p:txBody>
          <a:bodyPr/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The M-word Model: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2D38EF6-3C91-40DF-8C32-5FC4944C22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5760247"/>
              </p:ext>
            </p:extLst>
          </p:nvPr>
        </p:nvGraphicFramePr>
        <p:xfrm>
          <a:off x="891396" y="2255167"/>
          <a:ext cx="10548189" cy="347472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2042543">
                  <a:extLst>
                    <a:ext uri="{9D8B030D-6E8A-4147-A177-3AD203B41FA5}">
                      <a16:colId xmlns:a16="http://schemas.microsoft.com/office/drawing/2014/main" val="3375893982"/>
                    </a:ext>
                  </a:extLst>
                </a:gridCol>
                <a:gridCol w="8505646">
                  <a:extLst>
                    <a:ext uri="{9D8B030D-6E8A-4147-A177-3AD203B41FA5}">
                      <a16:colId xmlns:a16="http://schemas.microsoft.com/office/drawing/2014/main" val="2670525889"/>
                    </a:ext>
                  </a:extLst>
                </a:gridCol>
              </a:tblGrid>
              <a:tr h="39020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chemeClr val="accent4"/>
                          </a:solidFill>
                        </a:rPr>
                        <a:t>‘M’</a:t>
                      </a:r>
                      <a:endParaRPr lang="en-GB" sz="2000" b="1" dirty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accent4"/>
                          </a:solidFill>
                        </a:rPr>
                        <a:t>Example Question</a:t>
                      </a:r>
                      <a:endParaRPr lang="en-GB" sz="2000" b="1" dirty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52473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b="1" dirty="0"/>
                        <a:t>Machinery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0" dirty="0"/>
                        <a:t>Do we have sufficient capacity?</a:t>
                      </a:r>
                      <a:endParaRPr lang="en-GB" sz="20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0017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b="1" dirty="0"/>
                        <a:t>Management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dirty="0"/>
                        <a:t>Is existing management skilled enough to carry out the strategy?</a:t>
                      </a:r>
                      <a:endParaRPr lang="en-GB" sz="20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91935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b="1" dirty="0"/>
                        <a:t>Money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dirty="0"/>
                        <a:t>Can we afford this?</a:t>
                      </a:r>
                      <a:endParaRPr lang="en-GB" sz="20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820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b="1" dirty="0"/>
                        <a:t>Manpower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dirty="0"/>
                        <a:t>Do we have enough/skilled staff or can we get them?</a:t>
                      </a:r>
                      <a:endParaRPr lang="en-GB" sz="20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5551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b="1" dirty="0"/>
                        <a:t>Markets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dirty="0"/>
                        <a:t>Is our existing brand name strong enough for the strategy to work? What market share do we need for success?</a:t>
                      </a:r>
                      <a:endParaRPr lang="en-GB" sz="20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8298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b="1" dirty="0"/>
                        <a:t>Materials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dirty="0"/>
                        <a:t>Do we have enough/the right supplier? Will we need to change quality?</a:t>
                      </a:r>
                      <a:endParaRPr lang="en-GB" sz="20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5625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/>
                        <a:t>Make-up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dirty="0"/>
                        <a:t>Is the </a:t>
                      </a:r>
                      <a:r>
                        <a:rPr lang="en-US" sz="2000" b="0" dirty="0" err="1"/>
                        <a:t>organisational</a:t>
                      </a:r>
                      <a:r>
                        <a:rPr lang="en-US" sz="2000" b="0" dirty="0"/>
                        <a:t> structure adequate or will we need to change it?</a:t>
                      </a:r>
                      <a:endParaRPr lang="en-GB" sz="20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350012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F180CEA-A6AE-4135-B1BA-54DAE9401E18}"/>
              </a:ext>
            </a:extLst>
          </p:cNvPr>
          <p:cNvSpPr txBox="1"/>
          <p:nvPr/>
        </p:nvSpPr>
        <p:spPr>
          <a:xfrm>
            <a:off x="961844" y="6151789"/>
            <a:ext cx="10548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Helmold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 Marc., Samara, 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Warda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., (2019). Progress in Performance Management: Industry Insights and Case Studies on Principles, Application Tools, and Practice. Germany: Springer International Publishing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64893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1760017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SAFe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- A British car manufacturer plans to buy a smaller Korean car manufacturer. Thinking of the points raised earlier, assess this strategic decision with regard to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Feasibility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Use the 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M-word model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7755AA8C-DB78-469A-955D-50ABBE36FB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3357374"/>
              </p:ext>
            </p:extLst>
          </p:nvPr>
        </p:nvGraphicFramePr>
        <p:xfrm>
          <a:off x="2595855" y="3530851"/>
          <a:ext cx="7000290" cy="319532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332820">
                  <a:extLst>
                    <a:ext uri="{9D8B030D-6E8A-4147-A177-3AD203B41FA5}">
                      <a16:colId xmlns:a16="http://schemas.microsoft.com/office/drawing/2014/main" val="3375893982"/>
                    </a:ext>
                  </a:extLst>
                </a:gridCol>
                <a:gridCol w="5667470">
                  <a:extLst>
                    <a:ext uri="{9D8B030D-6E8A-4147-A177-3AD203B41FA5}">
                      <a16:colId xmlns:a16="http://schemas.microsoft.com/office/drawing/2014/main" val="2670525889"/>
                    </a:ext>
                  </a:extLst>
                </a:gridCol>
              </a:tblGrid>
              <a:tr h="288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accent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‘M’</a:t>
                      </a:r>
                      <a:endParaRPr lang="en-GB" sz="1400" b="1" dirty="0">
                        <a:solidFill>
                          <a:schemeClr val="accent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accent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 Question</a:t>
                      </a:r>
                      <a:endParaRPr lang="en-GB" sz="1400" b="1" dirty="0">
                        <a:solidFill>
                          <a:schemeClr val="accent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52473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Machinery</a:t>
                      </a:r>
                      <a:endParaRPr lang="en-GB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 we have sufficient capacity?</a:t>
                      </a:r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0017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</a:t>
                      </a:r>
                      <a:endParaRPr lang="en-GB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 existing management skilled enough to carry out the strategy?</a:t>
                      </a:r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91935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Money</a:t>
                      </a:r>
                      <a:endParaRPr lang="en-GB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we afford this?</a:t>
                      </a:r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820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Manpower</a:t>
                      </a:r>
                      <a:endParaRPr lang="en-GB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 we have enough/skilled staff or can we get them?</a:t>
                      </a:r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5551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Markets</a:t>
                      </a:r>
                      <a:endParaRPr lang="en-GB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 our existing brand name strong enough for the strategy to work? What market share do we need for success?</a:t>
                      </a:r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8298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Materials</a:t>
                      </a:r>
                      <a:endParaRPr lang="en-GB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 we have enough/the right supplier? Will we need to change quality?</a:t>
                      </a:r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5625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Make-up</a:t>
                      </a:r>
                      <a:endParaRPr lang="en-GB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 the </a:t>
                      </a:r>
                      <a:r>
                        <a:rPr lang="en-US" sz="14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organisational</a:t>
                      </a: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structure adequate or will we need to change it?</a:t>
                      </a:r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35001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56360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87060-EA0C-4DFA-9573-8B19604D7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SAFe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28935-D1B2-4435-9101-310FF4B5FC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Documenting </a:t>
            </a:r>
            <a:r>
              <a:rPr lang="en-US" altLang="en-US" dirty="0" err="1">
                <a:solidFill>
                  <a:schemeClr val="tx1"/>
                </a:solidFill>
              </a:rPr>
              <a:t>SAFe</a:t>
            </a:r>
            <a:endParaRPr lang="en-US" alt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sz="2000" dirty="0"/>
          </a:p>
          <a:p>
            <a:pPr>
              <a:spcAft>
                <a:spcPts val="0"/>
              </a:spcAft>
            </a:pPr>
            <a:endParaRPr lang="en-US" sz="2000" dirty="0"/>
          </a:p>
        </p:txBody>
      </p:sp>
      <p:pic>
        <p:nvPicPr>
          <p:cNvPr id="2050" name="Picture 2" descr="Img">
            <a:extLst>
              <a:ext uri="{FF2B5EF4-FFF2-40B4-BE49-F238E27FC236}">
                <a16:creationId xmlns:a16="http://schemas.microsoft.com/office/drawing/2014/main" id="{67855527-65E6-4249-ADDB-3B73056684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8" t="6666" r="4213" b="12222"/>
          <a:stretch/>
        </p:blipFill>
        <p:spPr bwMode="auto">
          <a:xfrm>
            <a:off x="1571354" y="2149142"/>
            <a:ext cx="7369344" cy="409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45E620-750E-462D-8456-595DDDF41CF1}"/>
              </a:ext>
            </a:extLst>
          </p:cNvPr>
          <p:cNvSpPr txBox="1"/>
          <p:nvPr/>
        </p:nvSpPr>
        <p:spPr>
          <a:xfrm>
            <a:off x="3041903" y="6445365"/>
            <a:ext cx="51682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https://getlucidity.com/strategy-resources/guide-to-the-sfa-matrix/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96EDA0-CDAF-4F83-BEFD-127EC765A6F3}"/>
              </a:ext>
            </a:extLst>
          </p:cNvPr>
          <p:cNvSpPr txBox="1"/>
          <p:nvPr/>
        </p:nvSpPr>
        <p:spPr>
          <a:xfrm>
            <a:off x="9330804" y="2652234"/>
            <a:ext cx="2613804" cy="646331"/>
          </a:xfrm>
          <a:prstGeom prst="rect">
            <a:avLst/>
          </a:prstGeom>
          <a:solidFill>
            <a:srgbClr val="FFF8E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1. Write the options – working across the grid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A556BC-C669-49DE-83A1-B9053D99052B}"/>
              </a:ext>
            </a:extLst>
          </p:cNvPr>
          <p:cNvSpPr txBox="1"/>
          <p:nvPr/>
        </p:nvSpPr>
        <p:spPr>
          <a:xfrm>
            <a:off x="9342408" y="4031229"/>
            <a:ext cx="2613804" cy="923330"/>
          </a:xfrm>
          <a:prstGeom prst="rect">
            <a:avLst/>
          </a:prstGeom>
          <a:solidFill>
            <a:srgbClr val="FFF8E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2. Score each option – any scale is OK (1 - 10, 1- 100, etc.)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596C1F-6339-4805-BCC0-35AEE0652F71}"/>
              </a:ext>
            </a:extLst>
          </p:cNvPr>
          <p:cNvSpPr txBox="1"/>
          <p:nvPr/>
        </p:nvSpPr>
        <p:spPr>
          <a:xfrm>
            <a:off x="9342408" y="5259359"/>
            <a:ext cx="2613804" cy="646331"/>
          </a:xfrm>
          <a:prstGeom prst="rect">
            <a:avLst/>
          </a:prstGeom>
          <a:solidFill>
            <a:srgbClr val="FFF8E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3. Add the scores – the highest is the “winner”</a:t>
            </a:r>
            <a:endParaRPr lang="en-GB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92118D1-2B1D-4C99-99CF-BDAF2D270735}"/>
              </a:ext>
            </a:extLst>
          </p:cNvPr>
          <p:cNvCxnSpPr>
            <a:cxnSpLocks/>
            <a:stCxn id="5" idx="1"/>
          </p:cNvCxnSpPr>
          <p:nvPr/>
        </p:nvCxnSpPr>
        <p:spPr bwMode="auto">
          <a:xfrm flipH="1">
            <a:off x="8647869" y="2975400"/>
            <a:ext cx="682935" cy="147915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4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171B221-F2DF-4DC3-B44F-9A474755B609}"/>
              </a:ext>
            </a:extLst>
          </p:cNvPr>
          <p:cNvCxnSpPr>
            <a:cxnSpLocks/>
          </p:cNvCxnSpPr>
          <p:nvPr/>
        </p:nvCxnSpPr>
        <p:spPr bwMode="auto">
          <a:xfrm flipH="1">
            <a:off x="8326877" y="5548724"/>
            <a:ext cx="1003927" cy="280589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4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A2D4134-DECC-41EF-BC9C-3C7B92D727EE}"/>
              </a:ext>
            </a:extLst>
          </p:cNvPr>
          <p:cNvCxnSpPr>
            <a:cxnSpLocks/>
            <a:stCxn id="6" idx="1"/>
          </p:cNvCxnSpPr>
          <p:nvPr/>
        </p:nvCxnSpPr>
        <p:spPr bwMode="auto">
          <a:xfrm flipH="1">
            <a:off x="8453338" y="4492894"/>
            <a:ext cx="889070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4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24302875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783A9-B87D-4304-8813-E55043265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DCE9F-8CB2-49CB-9CAB-576CCC8D06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b="1" dirty="0">
                <a:solidFill>
                  <a:schemeClr val="tx1"/>
                </a:solidFill>
              </a:rPr>
              <a:t>Kurt Lewin’s Change Management Model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Classic model of change management developed in 1940s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Still widely used and taught today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Based largely in social sciences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tx1"/>
                </a:solidFill>
              </a:rPr>
              <a:t>Related to </a:t>
            </a:r>
            <a:r>
              <a:rPr lang="en-US" altLang="en-US" b="1" dirty="0">
                <a:solidFill>
                  <a:schemeClr val="tx1"/>
                </a:solidFill>
              </a:rPr>
              <a:t>Force Field Theory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Proposes three phases: Unfreeze, Change, Refreeze</a:t>
            </a:r>
            <a:endParaRPr lang="en-GB" altLang="en-US" dirty="0">
              <a:solidFill>
                <a:schemeClr val="tx1"/>
              </a:solidFill>
            </a:endParaRPr>
          </a:p>
        </p:txBody>
      </p:sp>
      <p:pic>
        <p:nvPicPr>
          <p:cNvPr id="3074" name="Picture 2" descr="Kurt Lewin: Change management and group dynamics thinker">
            <a:extLst>
              <a:ext uri="{FF2B5EF4-FFF2-40B4-BE49-F238E27FC236}">
                <a16:creationId xmlns:a16="http://schemas.microsoft.com/office/drawing/2014/main" id="{729859DA-9210-4E69-B7C1-2FE143967D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15" r="28313"/>
          <a:stretch/>
        </p:blipFill>
        <p:spPr bwMode="auto">
          <a:xfrm>
            <a:off x="8741841" y="1772701"/>
            <a:ext cx="2529193" cy="32575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C17629-9544-4DAA-8EB8-DC8ABD52FAED}"/>
              </a:ext>
            </a:extLst>
          </p:cNvPr>
          <p:cNvSpPr txBox="1"/>
          <p:nvPr/>
        </p:nvSpPr>
        <p:spPr>
          <a:xfrm>
            <a:off x="7892715" y="6396335"/>
            <a:ext cx="4040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Sources: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https://www.bl.uk/people/kurt-lewin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	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  <a:hlinkClick r:id="rId4"/>
              </a:rPr>
              <a:t>www.strategies-for-managing-change.com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6" name="Picture 4" descr="Three Stage Theory">
            <a:extLst>
              <a:ext uri="{FF2B5EF4-FFF2-40B4-BE49-F238E27FC236}">
                <a16:creationId xmlns:a16="http://schemas.microsoft.com/office/drawing/2014/main" id="{FA50D9DC-9331-4659-879E-41AF913F17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87" y="4226998"/>
            <a:ext cx="8101217" cy="954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39458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5D591-64AA-4B80-956C-204A53A89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F003D-4CDC-479C-AD4D-03FC91A9B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US" b="1" dirty="0"/>
              <a:t>Unfreeze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Communication is vital to gain support and involvement</a:t>
            </a:r>
          </a:p>
          <a:p>
            <a:pPr>
              <a:spcAft>
                <a:spcPts val="0"/>
              </a:spcAft>
            </a:pPr>
            <a:endParaRPr lang="en-US" dirty="0">
              <a:solidFill>
                <a:schemeClr val="accent4"/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Argues that people are reluctant to change habits/beliefs and will fall back into established ideas easily so…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US" dirty="0">
              <a:solidFill>
                <a:schemeClr val="accent4"/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dirty="0">
                <a:solidFill>
                  <a:schemeClr val="accent4"/>
                </a:solidFill>
              </a:rPr>
              <a:t>People need to be</a:t>
            </a:r>
            <a:r>
              <a:rPr lang="en-US" altLang="en-US" dirty="0">
                <a:solidFill>
                  <a:schemeClr val="accent4"/>
                </a:solidFill>
              </a:rPr>
              <a:t>: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Aware of the need for change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Ready/willing to accept change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Willing to leave established comfort zones and habits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Motivated to accept new ways of working for better results</a:t>
            </a:r>
          </a:p>
          <a:p>
            <a:pPr>
              <a:spcAft>
                <a:spcPts val="0"/>
              </a:spcAft>
            </a:pPr>
            <a:endParaRPr lang="en-US" dirty="0">
              <a:solidFill>
                <a:schemeClr val="accent4"/>
              </a:solidFill>
            </a:endParaRPr>
          </a:p>
          <a:p>
            <a:pPr>
              <a:spcAft>
                <a:spcPts val="0"/>
              </a:spcAft>
            </a:pPr>
            <a:endParaRPr lang="en-US" dirty="0">
              <a:solidFill>
                <a:schemeClr val="accent4"/>
              </a:solidFill>
            </a:endParaRPr>
          </a:p>
          <a:p>
            <a:pPr>
              <a:spcAft>
                <a:spcPts val="0"/>
              </a:spcAft>
            </a:pPr>
            <a:endParaRPr lang="en-US" dirty="0">
              <a:solidFill>
                <a:schemeClr val="accent4"/>
              </a:solidFill>
            </a:endParaRPr>
          </a:p>
          <a:p>
            <a:pPr>
              <a:spcAft>
                <a:spcPts val="0"/>
              </a:spcAft>
            </a:pPr>
            <a:endParaRPr lang="en-US" dirty="0">
              <a:solidFill>
                <a:schemeClr val="accent4"/>
              </a:solidFill>
            </a:endParaRPr>
          </a:p>
          <a:p>
            <a:pPr>
              <a:spcAft>
                <a:spcPts val="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7054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3"/>
            <a:ext cx="10363200" cy="133903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 sort of techniques could be used to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Unfreeze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an organization and employees?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3269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5D591-64AA-4B80-956C-204A53A89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F003D-4CDC-479C-AD4D-03FC91A9B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US" b="1" dirty="0"/>
              <a:t>Change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Change is implemented in this stage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Careful planning, involvement of people and good communication are vital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Change is likely to need significant time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US" altLang="en-US" dirty="0">
              <a:solidFill>
                <a:schemeClr val="tx1"/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People: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Are likely to be fearful or uncertain about changes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Will need to learn new processes, ways of working, etc. so productivity will slow down for a while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Who can endorse changes need to be involved closely</a:t>
            </a:r>
          </a:p>
          <a:p>
            <a:pPr>
              <a:spcAft>
                <a:spcPts val="0"/>
              </a:spcAft>
            </a:pPr>
            <a:endParaRPr lang="en-US" dirty="0">
              <a:solidFill>
                <a:schemeClr val="accent4"/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In order to gain acceptance, people may need to be shown how change will benefit them personally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Note that not every person will agree to or accept change</a:t>
            </a:r>
          </a:p>
          <a:p>
            <a:pPr>
              <a:spcAft>
                <a:spcPts val="0"/>
              </a:spcAft>
            </a:pPr>
            <a:endParaRPr lang="en-US" dirty="0">
              <a:solidFill>
                <a:schemeClr val="accent4"/>
              </a:solidFill>
            </a:endParaRPr>
          </a:p>
          <a:p>
            <a:pPr>
              <a:spcAft>
                <a:spcPts val="0"/>
              </a:spcAft>
            </a:pPr>
            <a:endParaRPr lang="en-US" dirty="0">
              <a:solidFill>
                <a:schemeClr val="accent4"/>
              </a:solidFill>
            </a:endParaRPr>
          </a:p>
          <a:p>
            <a:pPr>
              <a:spcAft>
                <a:spcPts val="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5170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3"/>
            <a:ext cx="10363200" cy="133903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 might some people resist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 What sorts of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might be seen?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4215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5D591-64AA-4B80-956C-204A53A89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F003D-4CDC-479C-AD4D-03FC91A9B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US" b="1" dirty="0"/>
              <a:t>Refreeze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Changes become permanent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The organization becomes stable e.g. the organization chart becomes stable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Consolidation and reinforcement are needed: old processes are removed, new processes are used exclusively (e.g. recruitment, promotion, etc.)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May involve </a:t>
            </a:r>
            <a:r>
              <a:rPr lang="en-US" altLang="en-US" b="1" dirty="0">
                <a:solidFill>
                  <a:schemeClr val="accent4"/>
                </a:solidFill>
              </a:rPr>
              <a:t>positive reinforcement </a:t>
            </a:r>
            <a:r>
              <a:rPr lang="en-US" altLang="en-US" dirty="0">
                <a:solidFill>
                  <a:schemeClr val="accent4"/>
                </a:solidFill>
              </a:rPr>
              <a:t>(praise, reward, etc.) or </a:t>
            </a:r>
            <a:r>
              <a:rPr lang="en-US" altLang="en-US" b="1" dirty="0">
                <a:solidFill>
                  <a:schemeClr val="accent4"/>
                </a:solidFill>
              </a:rPr>
              <a:t>negative reinforcement</a:t>
            </a:r>
            <a:r>
              <a:rPr lang="en-US" altLang="en-US" dirty="0">
                <a:solidFill>
                  <a:schemeClr val="accent4"/>
                </a:solidFill>
              </a:rPr>
              <a:t> (sanctions) 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US" altLang="en-US" dirty="0">
              <a:solidFill>
                <a:schemeClr val="tx1"/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People: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Have accepted new ways of working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Have internalized new processes, ideas, etc.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Are more productive/efficient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endParaRPr lang="en-US" dirty="0">
              <a:solidFill>
                <a:schemeClr val="accent4"/>
              </a:solidFill>
            </a:endParaRPr>
          </a:p>
          <a:p>
            <a:pPr>
              <a:spcAft>
                <a:spcPts val="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5871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3"/>
            <a:ext cx="10363200" cy="133903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 might an organization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Refreeze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after changes have been implemented?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4362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E626B-953A-4DD7-8FA6-2D36F4CEC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Change Curve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63DF9-C46E-4F4D-BD9A-36E6C9231C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The </a:t>
            </a:r>
            <a:r>
              <a:rPr lang="en-US" altLang="en-US" b="1" dirty="0">
                <a:solidFill>
                  <a:srgbClr val="C00000"/>
                </a:solidFill>
              </a:rPr>
              <a:t>Change Curve Model </a:t>
            </a:r>
            <a:r>
              <a:rPr lang="en-US" altLang="en-US" dirty="0">
                <a:solidFill>
                  <a:schemeClr val="tx1"/>
                </a:solidFill>
              </a:rPr>
              <a:t>developed by Elizabeth Kubler-Ross in the 1960s can help us to understand how change affects individuals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4100" name="Picture 4" descr="Understanding the Kubler-Ross change curve - Kübler-Ross Model">
            <a:extLst>
              <a:ext uri="{FF2B5EF4-FFF2-40B4-BE49-F238E27FC236}">
                <a16:creationId xmlns:a16="http://schemas.microsoft.com/office/drawing/2014/main" id="{858F6188-7741-412A-94C1-E7B64DA66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79" y="2338000"/>
            <a:ext cx="6408638" cy="4156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F51FD9F-5DFE-4183-BFE3-6E8A96814DC1}"/>
              </a:ext>
            </a:extLst>
          </p:cNvPr>
          <p:cNvSpPr txBox="1"/>
          <p:nvPr/>
        </p:nvSpPr>
        <p:spPr>
          <a:xfrm>
            <a:off x="2889115" y="6494954"/>
            <a:ext cx="106744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https://www.cleverism.com/understanding-kubler-ross-change-curve/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98F391-2C5D-4253-85A5-0C32371590A4}"/>
              </a:ext>
            </a:extLst>
          </p:cNvPr>
          <p:cNvSpPr txBox="1"/>
          <p:nvPr/>
        </p:nvSpPr>
        <p:spPr>
          <a:xfrm>
            <a:off x="7450579" y="3908645"/>
            <a:ext cx="45976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See: </a:t>
            </a:r>
            <a:r>
              <a:rPr lang="en-US" sz="2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Kübler-Ross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E., 1969. </a:t>
            </a:r>
            <a:r>
              <a:rPr lang="en-US" sz="2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 Death And Dying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York: Macmillan Publishing Company.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66801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5D591-64AA-4B80-956C-204A53A89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 Field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F003D-4CDC-479C-AD4D-03FC91A9B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Developed by Kurt Lewin in 1950s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Closely linked with the Change Management Model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Looks at forces for and against change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Usually used for general decision-making</a:t>
            </a:r>
          </a:p>
          <a:p>
            <a:pPr>
              <a:spcAft>
                <a:spcPts val="0"/>
              </a:spcAft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B50F00-E7A8-4826-A5B7-6C567C20ACB2}"/>
              </a:ext>
            </a:extLst>
          </p:cNvPr>
          <p:cNvSpPr txBox="1"/>
          <p:nvPr/>
        </p:nvSpPr>
        <p:spPr>
          <a:xfrm>
            <a:off x="4192621" y="6581001"/>
            <a:ext cx="70817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https://daniellock.com/force-field-analysis/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E44DDB1E-FBFC-4889-B2AD-965FCA01D8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213" y="3112450"/>
            <a:ext cx="4750848" cy="328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C2B8C5-9FCD-41BD-A230-96F7DBCF05AC}"/>
              </a:ext>
            </a:extLst>
          </p:cNvPr>
          <p:cNvSpPr txBox="1"/>
          <p:nvPr/>
        </p:nvSpPr>
        <p:spPr>
          <a:xfrm>
            <a:off x="373846" y="3394960"/>
            <a:ext cx="2391026" cy="369332"/>
          </a:xfrm>
          <a:prstGeom prst="rect">
            <a:avLst/>
          </a:prstGeom>
          <a:solidFill>
            <a:srgbClr val="FFF8E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Where we want to be</a:t>
            </a:r>
            <a:endParaRPr lang="en-GB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2AD388E-83E2-4CB1-9687-730016477F59}"/>
              </a:ext>
            </a:extLst>
          </p:cNvPr>
          <p:cNvCxnSpPr>
            <a:cxnSpLocks/>
            <a:stCxn id="6" idx="3"/>
          </p:cNvCxnSpPr>
          <p:nvPr/>
        </p:nvCxnSpPr>
        <p:spPr bwMode="auto">
          <a:xfrm>
            <a:off x="2764872" y="3579626"/>
            <a:ext cx="840341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4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D8161B4-AE8E-42E8-8AE0-C92B9F63D7DA}"/>
              </a:ext>
            </a:extLst>
          </p:cNvPr>
          <p:cNvSpPr txBox="1"/>
          <p:nvPr/>
        </p:nvSpPr>
        <p:spPr>
          <a:xfrm>
            <a:off x="7560370" y="3884980"/>
            <a:ext cx="2048396" cy="369332"/>
          </a:xfrm>
          <a:prstGeom prst="rect">
            <a:avLst/>
          </a:prstGeom>
          <a:solidFill>
            <a:srgbClr val="FFF8E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Forces against us</a:t>
            </a:r>
            <a:endParaRPr lang="en-GB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6FCBC50-4A5F-444C-A4D0-FA0ED9DD8F50}"/>
              </a:ext>
            </a:extLst>
          </p:cNvPr>
          <p:cNvCxnSpPr>
            <a:cxnSpLocks/>
            <a:stCxn id="9" idx="1"/>
          </p:cNvCxnSpPr>
          <p:nvPr/>
        </p:nvCxnSpPr>
        <p:spPr bwMode="auto">
          <a:xfrm flipH="1">
            <a:off x="5836596" y="4069646"/>
            <a:ext cx="1723774" cy="364867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4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010BB1F6-A4D4-4F33-8ACE-865A86E5B078}"/>
              </a:ext>
            </a:extLst>
          </p:cNvPr>
          <p:cNvSpPr txBox="1"/>
          <p:nvPr/>
        </p:nvSpPr>
        <p:spPr>
          <a:xfrm>
            <a:off x="7616749" y="5029716"/>
            <a:ext cx="2048396" cy="369332"/>
          </a:xfrm>
          <a:prstGeom prst="rect">
            <a:avLst/>
          </a:prstGeom>
          <a:solidFill>
            <a:srgbClr val="FFF8E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Forces helping us</a:t>
            </a:r>
            <a:endParaRPr lang="en-GB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8A0128C-0D94-4994-8F30-C067F66C3325}"/>
              </a:ext>
            </a:extLst>
          </p:cNvPr>
          <p:cNvCxnSpPr>
            <a:cxnSpLocks/>
            <a:stCxn id="12" idx="1"/>
          </p:cNvCxnSpPr>
          <p:nvPr/>
        </p:nvCxnSpPr>
        <p:spPr bwMode="auto">
          <a:xfrm flipH="1" flipV="1">
            <a:off x="5836596" y="5122049"/>
            <a:ext cx="1780153" cy="92333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4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04ACF3D2-3D98-4F86-906E-D5BFF0494033}"/>
              </a:ext>
            </a:extLst>
          </p:cNvPr>
          <p:cNvSpPr txBox="1"/>
          <p:nvPr/>
        </p:nvSpPr>
        <p:spPr>
          <a:xfrm>
            <a:off x="1082976" y="4653147"/>
            <a:ext cx="1680907" cy="369332"/>
          </a:xfrm>
          <a:prstGeom prst="rect">
            <a:avLst/>
          </a:prstGeom>
          <a:solidFill>
            <a:srgbClr val="FFF8E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Where we are</a:t>
            </a:r>
            <a:endParaRPr lang="en-GB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2DB4752-663E-4EC0-94CB-F06AC8595BD8}"/>
              </a:ext>
            </a:extLst>
          </p:cNvPr>
          <p:cNvCxnSpPr>
            <a:cxnSpLocks/>
            <a:stCxn id="15" idx="3"/>
            <a:endCxn id="5122" idx="1"/>
          </p:cNvCxnSpPr>
          <p:nvPr/>
        </p:nvCxnSpPr>
        <p:spPr bwMode="auto">
          <a:xfrm flipV="1">
            <a:off x="2763883" y="4756625"/>
            <a:ext cx="841330" cy="81188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4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36476195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5D591-64AA-4B80-956C-204A53A89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 Field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F003D-4CDC-479C-AD4D-03FC91A9B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643618"/>
            <a:ext cx="10363200" cy="4419600"/>
          </a:xfrm>
        </p:spPr>
        <p:txBody>
          <a:bodyPr/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If an organization is stable/balanced, it will work to maintain </a:t>
            </a:r>
            <a:r>
              <a:rPr lang="en-US" altLang="en-US" b="1" dirty="0">
                <a:solidFill>
                  <a:schemeClr val="tx1"/>
                </a:solidFill>
              </a:rPr>
              <a:t>equilibrium</a:t>
            </a:r>
            <a:r>
              <a:rPr lang="en-US" altLang="en-US" dirty="0">
                <a:solidFill>
                  <a:schemeClr val="tx1"/>
                </a:solidFill>
              </a:rPr>
              <a:t> or </a:t>
            </a:r>
            <a:r>
              <a:rPr lang="en-US" altLang="en-US" b="1" dirty="0">
                <a:solidFill>
                  <a:schemeClr val="tx1"/>
                </a:solidFill>
              </a:rPr>
              <a:t>status quo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US" altLang="en-US" dirty="0">
              <a:solidFill>
                <a:schemeClr val="tx1"/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b="1" dirty="0">
                <a:solidFill>
                  <a:schemeClr val="tx1"/>
                </a:solidFill>
              </a:rPr>
              <a:t>Restraining forces </a:t>
            </a:r>
            <a:r>
              <a:rPr lang="en-US" altLang="en-US" dirty="0">
                <a:solidFill>
                  <a:schemeClr val="tx1"/>
                </a:solidFill>
              </a:rPr>
              <a:t>resist change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They can be internal or external</a:t>
            </a: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Example: Fear of the unknown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US" altLang="en-US" dirty="0">
              <a:solidFill>
                <a:schemeClr val="tx1"/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b="1" dirty="0">
                <a:solidFill>
                  <a:schemeClr val="tx1"/>
                </a:solidFill>
              </a:rPr>
              <a:t>Driving forces </a:t>
            </a:r>
            <a:r>
              <a:rPr lang="en-US" altLang="en-US" dirty="0">
                <a:solidFill>
                  <a:schemeClr val="tx1"/>
                </a:solidFill>
              </a:rPr>
              <a:t>encourage change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They can also be internal or external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Example: New management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3491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3"/>
            <a:ext cx="10363200" cy="133903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List some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driving forces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restrai</a:t>
            </a:r>
            <a:r>
              <a:rPr lang="en-US" sz="20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ning</a:t>
            </a: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forces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car manufacturer example given earlier.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2396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5D591-64AA-4B80-956C-204A53A89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 Field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F003D-4CDC-479C-AD4D-03FC91A9B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643618"/>
            <a:ext cx="10363200" cy="4419600"/>
          </a:xfrm>
        </p:spPr>
        <p:txBody>
          <a:bodyPr/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Creating a force field analysis is straightforward:</a:t>
            </a:r>
            <a:endParaRPr lang="en-US" altLang="en-US" b="1" dirty="0">
              <a:solidFill>
                <a:schemeClr val="tx1"/>
              </a:solidFill>
            </a:endParaRPr>
          </a:p>
          <a:p>
            <a:pPr marL="0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None/>
              <a:defRPr/>
            </a:pPr>
            <a:endParaRPr lang="en-US" altLang="en-US" dirty="0">
              <a:solidFill>
                <a:schemeClr val="tx1"/>
              </a:solidFill>
            </a:endParaRPr>
          </a:p>
          <a:p>
            <a:pPr marL="792000" lvl="3" indent="-3600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endParaRPr lang="en-US" alt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425ECB-DE91-421C-8822-D1F3F6544D67}"/>
              </a:ext>
            </a:extLst>
          </p:cNvPr>
          <p:cNvSpPr txBox="1"/>
          <p:nvPr/>
        </p:nvSpPr>
        <p:spPr>
          <a:xfrm>
            <a:off x="472332" y="2393074"/>
            <a:ext cx="6779420" cy="3477875"/>
          </a:xfrm>
          <a:prstGeom prst="rect">
            <a:avLst/>
          </a:prstGeom>
          <a:solidFill>
            <a:srgbClr val="FFF8E5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0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None/>
              <a:defRPr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Choose the decision or change to be </a:t>
            </a:r>
            <a:r>
              <a:rPr lang="en-US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analysed</a:t>
            </a: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None/>
              <a:defRPr/>
            </a:pP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None/>
              <a:defRPr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Identify the main forces driving change</a:t>
            </a:r>
          </a:p>
          <a:p>
            <a:pPr marL="0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None/>
              <a:defRPr/>
            </a:pP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None/>
              <a:defRPr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Identify the main forces resisting change</a:t>
            </a:r>
          </a:p>
          <a:p>
            <a:pPr marL="0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None/>
              <a:defRPr/>
            </a:pP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None/>
              <a:defRPr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Assign a score to each force</a:t>
            </a:r>
          </a:p>
          <a:p>
            <a:pPr marL="774900" lvl="3" indent="-3429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use any scale e.g. 1 – 5, 1 – 10, etc.</a:t>
            </a:r>
          </a:p>
          <a:p>
            <a:pPr marL="774900" lvl="3" indent="-34290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Smaller scales are more sensible and easier to plot</a:t>
            </a:r>
          </a:p>
          <a:p>
            <a:pPr marL="432000" lvl="3" indent="0"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buNone/>
              <a:defRPr/>
            </a:pPr>
            <a:endParaRPr lang="en-US" alt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None/>
              <a:defRPr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Create the diagram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F450A76F-C74D-4228-8DF7-577F0AEDA6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6033" y="2553387"/>
            <a:ext cx="4482998" cy="315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55F33D-F6F0-4969-B008-971FAE04C05B}"/>
              </a:ext>
            </a:extLst>
          </p:cNvPr>
          <p:cNvSpPr txBox="1"/>
          <p:nvPr/>
        </p:nvSpPr>
        <p:spPr>
          <a:xfrm>
            <a:off x="7474490" y="6481903"/>
            <a:ext cx="47175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https://www.mindtools.com/pages/article/newTED_06.htm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05878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5D591-64AA-4B80-956C-204A53A89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 Field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F003D-4CDC-479C-AD4D-03FC91A9B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643618"/>
            <a:ext cx="10363200" cy="4419600"/>
          </a:xfrm>
        </p:spPr>
        <p:txBody>
          <a:bodyPr/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Example (1):</a:t>
            </a:r>
            <a:endParaRPr lang="en-US" altLang="en-US" b="1" dirty="0">
              <a:solidFill>
                <a:schemeClr val="tx1"/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US" alt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</p:txBody>
      </p:sp>
      <p:pic>
        <p:nvPicPr>
          <p:cNvPr id="6152" name="Picture 8">
            <a:extLst>
              <a:ext uri="{FF2B5EF4-FFF2-40B4-BE49-F238E27FC236}">
                <a16:creationId xmlns:a16="http://schemas.microsoft.com/office/drawing/2014/main" id="{D2E96A41-24B7-4F44-BEF2-610D642A13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457" y="1497340"/>
            <a:ext cx="4116218" cy="5273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D01A036-5A49-4A2D-9577-B5E684A822D1}"/>
              </a:ext>
            </a:extLst>
          </p:cNvPr>
          <p:cNvSpPr txBox="1"/>
          <p:nvPr/>
        </p:nvSpPr>
        <p:spPr>
          <a:xfrm>
            <a:off x="7864255" y="3344401"/>
            <a:ext cx="3852154" cy="646331"/>
          </a:xfrm>
          <a:prstGeom prst="rect">
            <a:avLst/>
          </a:prstGeom>
          <a:solidFill>
            <a:srgbClr val="FFF8E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The length of each bar represents its score and how big a factor it is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B1EA18D-C6AD-485F-BB03-76EC5AB43AC8}"/>
              </a:ext>
            </a:extLst>
          </p:cNvPr>
          <p:cNvCxnSpPr>
            <a:cxnSpLocks/>
            <a:stCxn id="8" idx="1"/>
          </p:cNvCxnSpPr>
          <p:nvPr/>
        </p:nvCxnSpPr>
        <p:spPr bwMode="auto">
          <a:xfrm flipH="1">
            <a:off x="7003915" y="3667567"/>
            <a:ext cx="860340" cy="595183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4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56259BD-E69B-4878-A4FB-4C62F4D71B17}"/>
              </a:ext>
            </a:extLst>
          </p:cNvPr>
          <p:cNvSpPr txBox="1"/>
          <p:nvPr/>
        </p:nvSpPr>
        <p:spPr>
          <a:xfrm>
            <a:off x="7748604" y="6308939"/>
            <a:ext cx="44433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Sources: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https://daniellock.com/force-field-analysis/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http://www.mspguide.org/tool/force-field-analysis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507063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4" name="Picture 10">
            <a:extLst>
              <a:ext uri="{FF2B5EF4-FFF2-40B4-BE49-F238E27FC236}">
                <a16:creationId xmlns:a16="http://schemas.microsoft.com/office/drawing/2014/main" id="{D729BD44-05AD-450E-8CDF-24CFA5E1DD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" t="6324" r="6033" b="3564"/>
          <a:stretch/>
        </p:blipFill>
        <p:spPr bwMode="auto">
          <a:xfrm>
            <a:off x="3139890" y="1371600"/>
            <a:ext cx="4724856" cy="530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85D591-64AA-4B80-956C-204A53A89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 Field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F003D-4CDC-479C-AD4D-03FC91A9B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643618"/>
            <a:ext cx="10363200" cy="4419600"/>
          </a:xfrm>
        </p:spPr>
        <p:txBody>
          <a:bodyPr/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Example (2):</a:t>
            </a:r>
            <a:endParaRPr lang="en-US" altLang="en-US" b="1" dirty="0">
              <a:solidFill>
                <a:schemeClr val="tx1"/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US" alt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01A036-5A49-4A2D-9577-B5E684A822D1}"/>
              </a:ext>
            </a:extLst>
          </p:cNvPr>
          <p:cNvSpPr txBox="1"/>
          <p:nvPr/>
        </p:nvSpPr>
        <p:spPr>
          <a:xfrm>
            <a:off x="9196963" y="2208178"/>
            <a:ext cx="2875063" cy="646331"/>
          </a:xfrm>
          <a:prstGeom prst="rect">
            <a:avLst/>
          </a:prstGeom>
          <a:solidFill>
            <a:srgbClr val="FFF8E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MT Bd"/>
                <a:ea typeface="+mn-ea"/>
                <a:cs typeface="+mn-cs"/>
              </a:rPr>
              <a:t>Here the scores are listed next to each factor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 MT Bd"/>
              <a:ea typeface="+mn-ea"/>
              <a:cs typeface="+mn-cs"/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B1EA18D-C6AD-485F-BB03-76EC5AB43AC8}"/>
              </a:ext>
            </a:extLst>
          </p:cNvPr>
          <p:cNvCxnSpPr>
            <a:cxnSpLocks/>
            <a:stCxn id="8" idx="1"/>
          </p:cNvCxnSpPr>
          <p:nvPr/>
        </p:nvCxnSpPr>
        <p:spPr bwMode="auto">
          <a:xfrm flipH="1">
            <a:off x="7915849" y="2531344"/>
            <a:ext cx="1281114" cy="420302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4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56259BD-E69B-4878-A4FB-4C62F4D71B17}"/>
              </a:ext>
            </a:extLst>
          </p:cNvPr>
          <p:cNvSpPr txBox="1"/>
          <p:nvPr/>
        </p:nvSpPr>
        <p:spPr>
          <a:xfrm>
            <a:off x="7748604" y="6337766"/>
            <a:ext cx="44433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Sources: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https://daniellock.com/force-field-analysis/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http://www.mspguide.org/tool/force-field-analysis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203502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5D591-64AA-4B80-956C-204A53A89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 Field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F003D-4CDC-479C-AD4D-03FC91A9B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643618"/>
            <a:ext cx="10363200" cy="4419600"/>
          </a:xfrm>
        </p:spPr>
        <p:txBody>
          <a:bodyPr/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US" altLang="en-US" dirty="0">
                <a:solidFill>
                  <a:schemeClr val="tx1"/>
                </a:solidFill>
              </a:rPr>
              <a:t>Once a force field analysis has been completed, you can consider: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Can the </a:t>
            </a:r>
            <a:r>
              <a:rPr lang="en-US" altLang="en-US" b="1" dirty="0">
                <a:solidFill>
                  <a:schemeClr val="accent4"/>
                </a:solidFill>
              </a:rPr>
              <a:t>equilibrium</a:t>
            </a:r>
            <a:r>
              <a:rPr lang="en-US" altLang="en-US" dirty="0">
                <a:solidFill>
                  <a:schemeClr val="accent4"/>
                </a:solidFill>
              </a:rPr>
              <a:t> be altered to be more in </a:t>
            </a:r>
            <a:r>
              <a:rPr lang="en-US" altLang="en-US" dirty="0" err="1">
                <a:solidFill>
                  <a:schemeClr val="accent4"/>
                </a:solidFill>
              </a:rPr>
              <a:t>favour</a:t>
            </a:r>
            <a:r>
              <a:rPr lang="en-US" altLang="en-US" dirty="0">
                <a:solidFill>
                  <a:schemeClr val="accent4"/>
                </a:solidFill>
              </a:rPr>
              <a:t> of change?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How can </a:t>
            </a:r>
            <a:r>
              <a:rPr lang="en-US" altLang="en-US" i="1" dirty="0">
                <a:solidFill>
                  <a:schemeClr val="accent4"/>
                </a:solidFill>
              </a:rPr>
              <a:t>each</a:t>
            </a:r>
            <a:r>
              <a:rPr lang="en-US" altLang="en-US" dirty="0">
                <a:solidFill>
                  <a:schemeClr val="accent4"/>
                </a:solidFill>
              </a:rPr>
              <a:t> driving force be </a:t>
            </a:r>
            <a:r>
              <a:rPr lang="en-US" altLang="en-US" b="1" dirty="0">
                <a:solidFill>
                  <a:schemeClr val="accent4"/>
                </a:solidFill>
              </a:rPr>
              <a:t>increased</a:t>
            </a:r>
            <a:r>
              <a:rPr lang="en-US" altLang="en-US" dirty="0">
                <a:solidFill>
                  <a:schemeClr val="accent4"/>
                </a:solidFill>
              </a:rPr>
              <a:t>?</a:t>
            </a:r>
          </a:p>
          <a:p>
            <a:pPr marL="792000" lvl="3" indent="-360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defRPr/>
            </a:pPr>
            <a:r>
              <a:rPr lang="en-US" altLang="en-US" dirty="0">
                <a:solidFill>
                  <a:schemeClr val="accent4"/>
                </a:solidFill>
              </a:rPr>
              <a:t>How can </a:t>
            </a:r>
            <a:r>
              <a:rPr lang="en-US" altLang="en-US" i="1" dirty="0">
                <a:solidFill>
                  <a:schemeClr val="accent4"/>
                </a:solidFill>
              </a:rPr>
              <a:t>each</a:t>
            </a:r>
            <a:r>
              <a:rPr lang="en-US" altLang="en-US" dirty="0">
                <a:solidFill>
                  <a:schemeClr val="accent4"/>
                </a:solidFill>
              </a:rPr>
              <a:t> restraining force be </a:t>
            </a:r>
            <a:r>
              <a:rPr lang="en-US" altLang="en-US" b="1" dirty="0">
                <a:solidFill>
                  <a:schemeClr val="accent4"/>
                </a:solidFill>
              </a:rPr>
              <a:t>reduced</a:t>
            </a:r>
            <a:r>
              <a:rPr lang="en-US" altLang="en-US" dirty="0">
                <a:solidFill>
                  <a:schemeClr val="accent4"/>
                </a:solidFill>
              </a:rPr>
              <a:t>?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US" altLang="en-US" b="1" dirty="0">
              <a:solidFill>
                <a:schemeClr val="tx1"/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US" alt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2399155F-C2F6-4F03-A980-FFA7E84660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9" t="4527" r="2386" b="37909"/>
          <a:stretch/>
        </p:blipFill>
        <p:spPr bwMode="auto">
          <a:xfrm>
            <a:off x="2295728" y="3273453"/>
            <a:ext cx="6225702" cy="306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742CB1-771D-4485-94D1-0B115B4AC077}"/>
              </a:ext>
            </a:extLst>
          </p:cNvPr>
          <p:cNvSpPr txBox="1"/>
          <p:nvPr/>
        </p:nvSpPr>
        <p:spPr>
          <a:xfrm>
            <a:off x="7748604" y="6337766"/>
            <a:ext cx="44433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Sources: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https://daniellock.com/force-field-analysis/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http://www.mspguide.org/tool/force-field-analysis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C6385E-92EE-4A2E-B7BB-51A1D023E8C7}"/>
              </a:ext>
            </a:extLst>
          </p:cNvPr>
          <p:cNvSpPr txBox="1"/>
          <p:nvPr/>
        </p:nvSpPr>
        <p:spPr>
          <a:xfrm>
            <a:off x="9224272" y="3706239"/>
            <a:ext cx="2604563" cy="646331"/>
          </a:xfrm>
          <a:prstGeom prst="rect">
            <a:avLst/>
          </a:prstGeom>
          <a:solidFill>
            <a:srgbClr val="FFF8E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MT Bd"/>
                <a:ea typeface="+mn-ea"/>
                <a:cs typeface="+mn-cs"/>
              </a:rPr>
              <a:t>How can we strengthen the driving forces?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 MT Bd"/>
              <a:ea typeface="+mn-ea"/>
              <a:cs typeface="+mn-cs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1DDDB01-70D0-485D-A290-006854280BDE}"/>
              </a:ext>
            </a:extLst>
          </p:cNvPr>
          <p:cNvCxnSpPr>
            <a:cxnSpLocks/>
            <a:stCxn id="7" idx="1"/>
          </p:cNvCxnSpPr>
          <p:nvPr/>
        </p:nvCxnSpPr>
        <p:spPr bwMode="auto">
          <a:xfrm flipH="1">
            <a:off x="8593703" y="4029405"/>
            <a:ext cx="630569" cy="10485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4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24022662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spcAft>
                <a:spcPts val="0"/>
              </a:spcAft>
              <a:buFontTx/>
              <a:buNone/>
              <a:defRPr/>
            </a:pPr>
            <a:r>
              <a:rPr lang="en-US" altLang="en-US" sz="2000" dirty="0"/>
              <a:t>By the end of this session you will be able to…</a:t>
            </a:r>
          </a:p>
          <a:p>
            <a:pPr marL="444088" lvl="2" indent="-25200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5BE00"/>
              </a:buClr>
              <a:defRPr/>
            </a:pPr>
            <a:endParaRPr lang="en-US" altLang="en-US" dirty="0">
              <a:latin typeface="Arial" panose="020B0604020202020204" pitchFamily="34" charset="0"/>
            </a:endParaRP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tx1"/>
                </a:solidFill>
              </a:rPr>
              <a:t>The </a:t>
            </a:r>
            <a:r>
              <a:rPr lang="en-GB" altLang="en-US" b="1" dirty="0" err="1">
                <a:solidFill>
                  <a:srgbClr val="C00000"/>
                </a:solidFill>
              </a:rPr>
              <a:t>SAFe</a:t>
            </a:r>
            <a:r>
              <a:rPr lang="en-GB" altLang="en-US" dirty="0">
                <a:solidFill>
                  <a:schemeClr val="tx1"/>
                </a:solidFill>
              </a:rPr>
              <a:t> model is a commonly used approach towards selecting a strategy to use. It can be supplement using the </a:t>
            </a:r>
            <a:r>
              <a:rPr lang="en-GB" altLang="en-US" b="1" dirty="0">
                <a:solidFill>
                  <a:schemeClr val="tx1"/>
                </a:solidFill>
              </a:rPr>
              <a:t>three Rs </a:t>
            </a:r>
            <a:r>
              <a:rPr lang="en-GB" altLang="en-US" dirty="0">
                <a:solidFill>
                  <a:schemeClr val="tx1"/>
                </a:solidFill>
              </a:rPr>
              <a:t>and </a:t>
            </a:r>
            <a:r>
              <a:rPr lang="en-GB" altLang="en-US" b="1" dirty="0">
                <a:solidFill>
                  <a:schemeClr val="tx1"/>
                </a:solidFill>
              </a:rPr>
              <a:t>M-word Model</a:t>
            </a:r>
            <a:r>
              <a:rPr lang="en-GB" altLang="en-US" dirty="0">
                <a:solidFill>
                  <a:schemeClr val="tx1"/>
                </a:solidFill>
              </a:rPr>
              <a:t> and </a:t>
            </a:r>
            <a:r>
              <a:rPr lang="en-US" b="1" dirty="0" err="1">
                <a:solidFill>
                  <a:schemeClr val="tx1"/>
                </a:solidFill>
              </a:rPr>
              <a:t>Mulcaster’s</a:t>
            </a:r>
            <a:r>
              <a:rPr lang="en-US" b="1" dirty="0">
                <a:solidFill>
                  <a:schemeClr val="tx1"/>
                </a:solidFill>
              </a:rPr>
              <a:t> Managing Forces Framework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schemeClr val="tx1"/>
                </a:solidFill>
              </a:rPr>
              <a:t>Kurt Lewin’s </a:t>
            </a:r>
            <a:r>
              <a:rPr lang="en-GB" altLang="en-US" b="1" dirty="0">
                <a:solidFill>
                  <a:srgbClr val="C00000"/>
                </a:solidFill>
              </a:rPr>
              <a:t>Force Field Analysis </a:t>
            </a:r>
            <a:r>
              <a:rPr lang="en-GB" altLang="en-US" dirty="0">
                <a:solidFill>
                  <a:schemeClr val="tx1"/>
                </a:solidFill>
              </a:rPr>
              <a:t>technique is a quick and simple way of selecting strategy and making managerial decisions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tx1"/>
                </a:solidFill>
              </a:rPr>
              <a:t>The classic model of change management is </a:t>
            </a:r>
            <a:r>
              <a:rPr lang="en-US" altLang="en-US" dirty="0">
                <a:solidFill>
                  <a:schemeClr val="tx1"/>
                </a:solidFill>
              </a:rPr>
              <a:t>Kurt Lewin’s </a:t>
            </a:r>
            <a:r>
              <a:rPr lang="en-US" altLang="en-US" b="1" dirty="0">
                <a:solidFill>
                  <a:srgbClr val="C00000"/>
                </a:solidFill>
              </a:rPr>
              <a:t>Change Management Model</a:t>
            </a:r>
            <a:r>
              <a:rPr lang="en-US" altLang="en-US" dirty="0">
                <a:solidFill>
                  <a:schemeClr val="tx1"/>
                </a:solidFill>
              </a:rPr>
              <a:t>, which has three stages: unfreezing, change and refreezing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/>
                </a:solidFill>
              </a:rPr>
              <a:t>Resistance to change is often discussed with reference to the Kubler-Ross </a:t>
            </a:r>
            <a:r>
              <a:rPr lang="en-US" altLang="en-US" b="1" dirty="0">
                <a:solidFill>
                  <a:srgbClr val="C00000"/>
                </a:solidFill>
              </a:rPr>
              <a:t>Change Curve Model</a:t>
            </a:r>
            <a:r>
              <a:rPr lang="en-US" altLang="en-US" dirty="0">
                <a:solidFill>
                  <a:schemeClr val="tx1"/>
                </a:solidFill>
              </a:rPr>
              <a:t>. </a:t>
            </a:r>
          </a:p>
          <a:p>
            <a:pPr marL="192088" lvl="2" indent="0" ea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None/>
              <a:defRPr/>
            </a:pP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defRPr/>
            </a:pP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  <a:defRPr/>
            </a:pPr>
            <a:endParaRPr lang="en-GB" altLang="en-US" sz="1800" dirty="0">
              <a:latin typeface="Arial" panose="020B0604020202020204" pitchFamily="34" charset="0"/>
            </a:endParaRP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93232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Next Time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End of module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5692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-1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ヒラギノ角ゴ Pro W3"/>
              </a:rPr>
              <a:t>Reading</a:t>
            </a:r>
            <a:endParaRPr kumimoji="0" lang="en-US" sz="20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93" name="CustomShape 2"/>
          <p:cNvSpPr/>
          <p:nvPr/>
        </p:nvSpPr>
        <p:spPr>
          <a:xfrm>
            <a:off x="812880" y="16009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432000" marR="0" lvl="0" indent="-3236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 typeface="Arial"/>
              <a:buChar char="►"/>
              <a:tabLst/>
              <a:defRPr/>
            </a:pP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Lynch (</a:t>
            </a:r>
            <a:r>
              <a:rPr kumimoji="0" lang="en-US" sz="2000" b="0" i="1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Strategic Management</a:t>
            </a: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)</a:t>
            </a:r>
          </a:p>
          <a:p>
            <a:pPr marL="565560" lvl="1">
              <a:buClr>
                <a:srgbClr val="0D0D0D"/>
              </a:buClr>
              <a:defRPr/>
            </a:pPr>
            <a:r>
              <a:rPr lang="en-US" sz="2000" spc="-1" dirty="0">
                <a:solidFill>
                  <a:srgbClr val="0D0D0D"/>
                </a:solidFill>
                <a:latin typeface="Arial"/>
                <a:ea typeface="ヒラギノ角ゴ Pro W3"/>
              </a:rPr>
              <a:t>Competitive Warfare – Section 5.5</a:t>
            </a:r>
          </a:p>
          <a:p>
            <a:pPr marL="432000" marR="0" lvl="0" indent="-3236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 typeface="Arial"/>
              <a:buChar char="►"/>
              <a:tabLst/>
              <a:defRPr/>
            </a:pPr>
            <a:endParaRPr kumimoji="0" lang="en-US" sz="2000" b="0" i="0" u="none" strike="noStrike" kern="1200" cap="none" spc="-1" normalizeH="0" baseline="0" noProof="0" dirty="0">
              <a:ln>
                <a:noFill/>
              </a:ln>
              <a:solidFill>
                <a:srgbClr val="0D0D0D"/>
              </a:solidFill>
              <a:effectLst/>
              <a:uLnTx/>
              <a:uFillTx/>
              <a:latin typeface="Arial"/>
              <a:ea typeface="ヒラギノ角ゴ Pro W3"/>
            </a:endParaRPr>
          </a:p>
          <a:p>
            <a:pPr marL="432000" marR="0" lvl="0" indent="-3236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 typeface="Arial"/>
              <a:buChar char="►"/>
              <a:tabLst/>
              <a:defRPr/>
            </a:pP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Barney &amp; </a:t>
            </a:r>
            <a:r>
              <a:rPr kumimoji="0" lang="en-US" sz="2000" b="0" i="0" u="none" strike="noStrike" kern="1200" cap="none" spc="-1" normalizeH="0" baseline="0" noProof="0" dirty="0" err="1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Hesterly</a:t>
            </a: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 (</a:t>
            </a:r>
            <a:r>
              <a:rPr kumimoji="0" lang="en-US" sz="2000" b="0" i="1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Strategic Management &amp; Competitive Advantage</a:t>
            </a: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)</a:t>
            </a:r>
          </a:p>
          <a:p>
            <a:pPr marL="565560" lvl="1">
              <a:buClr>
                <a:srgbClr val="0D0D0D"/>
              </a:buClr>
              <a:defRPr/>
            </a:pPr>
            <a:r>
              <a:rPr lang="en-US" sz="2000" spc="-1" dirty="0">
                <a:solidFill>
                  <a:srgbClr val="0D0D0D"/>
                </a:solidFill>
                <a:latin typeface="Arial"/>
                <a:ea typeface="ヒラギノ角ゴ Pro W3"/>
              </a:rPr>
              <a:t>NA</a:t>
            </a:r>
          </a:p>
          <a:p>
            <a:pPr marL="432000" marR="0" lvl="0" indent="-3236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 typeface="Arial"/>
              <a:buChar char="►"/>
              <a:tabLst/>
              <a:defRPr/>
            </a:pPr>
            <a:endParaRPr kumimoji="0" lang="en-US" sz="2000" b="0" i="0" u="none" strike="noStrike" kern="1200" cap="none" spc="-1" normalizeH="0" baseline="0" noProof="0" dirty="0">
              <a:ln>
                <a:noFill/>
              </a:ln>
              <a:solidFill>
                <a:srgbClr val="0D0D0D"/>
              </a:solidFill>
              <a:effectLst/>
              <a:uLnTx/>
              <a:uFillTx/>
              <a:latin typeface="Arial"/>
              <a:ea typeface="ヒラギノ角ゴ Pro W3"/>
            </a:endParaRPr>
          </a:p>
          <a:p>
            <a:pPr marL="432000" marR="0" lvl="0" indent="-3236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 typeface="Arial"/>
              <a:buChar char="►"/>
              <a:tabLst/>
              <a:defRPr/>
            </a:pP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Johnson, et al (</a:t>
            </a:r>
            <a:r>
              <a:rPr kumimoji="0" lang="en-US" sz="2000" b="0" i="1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Exploring Strategy: Text and Cases</a:t>
            </a: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)</a:t>
            </a:r>
          </a:p>
          <a:p>
            <a:pPr marL="56556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-1" normalizeH="0" baseline="0" noProof="0" dirty="0" err="1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SAFe</a:t>
            </a: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 – Section 12.3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Strategy Choices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Detailed article on evaluating strategy. </a:t>
            </a:r>
            <a:r>
              <a:rPr lang="en-US" sz="2000" b="0" i="0" dirty="0">
                <a:solidFill>
                  <a:schemeClr val="accent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Seymour. "How to Evaluate Corporate Strategy." </a:t>
            </a:r>
            <a:r>
              <a:rPr lang="en-US" sz="2000" b="0" i="1" dirty="0">
                <a:solidFill>
                  <a:schemeClr val="accent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Harvard Business Review.</a:t>
            </a:r>
            <a:r>
              <a:rPr lang="en-US" sz="2000" b="0" i="0" dirty="0">
                <a:solidFill>
                  <a:schemeClr val="accent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41.4 (1963): 111-21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1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https://hbr.org/1963/07/how-to-evaluate-corporate-strategy</a:t>
            </a:r>
            <a:r>
              <a:rPr lang="en-US" sz="21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Detailed article on SAF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1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https://open.oregonstate.education/strategicmanagement/chapter/8-strategy-analysis-framework-saf/</a:t>
            </a:r>
            <a:r>
              <a:rPr lang="en-US" sz="21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1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 that </a:t>
            </a:r>
            <a:r>
              <a:rPr lang="en-US" sz="2000" dirty="0" err="1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summarises</a:t>
            </a: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much of what has been covered in the module in relation to strategy choice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https://www.businessmanagementideas.com/scientific-management/strategic-analysis-and-choice/strategic-analysis-and-choice-nature-techniques-approaches-ways-and-factors/18679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01123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Change Management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Detailed article on change management with focus on Kurt Lewin’s model. Cummings, S., Bridgman, T., &amp; Brown, K. G. (2016). Unfreezing change as three steps: Rethinking Kurt Lewin’s legacy for change management. Human Relations, 69(1), 33–60.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https://doi.org/10.1177/0018726715577707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 covering the life and career of Kurt Lewin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https://www.bl.uk/people/kurt-lewin</a:t>
            </a: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Explanation of the Change-Curve Model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https://www.insights.com/resources/coaching-people-through-the-change-curve/</a:t>
            </a: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883669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Force Field Analysis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article explaining force field analysis</a:t>
            </a:r>
          </a:p>
          <a:p>
            <a:pPr marL="503237" lvl="5" indent="-793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https://daniellock.com/force-field-analysis/</a:t>
            </a: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03237" lvl="5" indent="-793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Another guide to force field analysis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https://www.mindtools.com/pages/article/newTED_06.htm</a:t>
            </a: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examples of force field analysis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https://asq.org/quality-resources/force-field-analysis</a:t>
            </a: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 and link to a video explaining force field analysis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https://www.tutor2u.net/business/reference/models-of-change-management-lewins-force-field-model</a:t>
            </a: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66769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806F9-0FA5-48D2-B93A-B441F0BB3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Competitive Warfare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D5319-A525-4CED-B8C1-8C535A5AF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market intelligence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https://www.askattest.com/blog/marketing/an-introduction-to-market-intelligence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Another good overview of market intelligence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https://www.questionpro.com/blog/market-intelligence/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1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Rao, </a:t>
            </a: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Akshay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R, Bergen, Mark E &amp; Davis, Mac, 2000. How to Fight a Price War. Harvard business review, 78(2), p.107.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https://whel-primo.hosted.exlibrisgroup.com/permalink/f/mqg008/TN_cdi_proquest_miscellaneous_227762059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Yannopoulos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 (2011). Defensive and Offensive Strategies for Market Success.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Business and Social Science, Vol. 2 No. 13 [online]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http://ijbssnet.com/journals/Vol._2_No._13_Special_Issue_July_2011/1.pdf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1077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806F9-0FA5-48D2-B93A-B441F0BB3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Competitive Warfare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D5319-A525-4CED-B8C1-8C535A5AF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Interesting article on “33 War Strategies That Will Help You Win In Business”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https://www.businessinsider.com/war-strategies-to-win-in-business-2014-8?r=US&amp;IR=T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dirty="0"/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 on the history of strategic management, looking at how </a:t>
            </a:r>
            <a:r>
              <a:rPr lang="en-US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military strategy can be applied to business</a:t>
            </a:r>
            <a:endParaRPr lang="en-GB" sz="20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https://opentextbc.ca/strategicmanagement/chapter/the-history-of-strategic-management/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928882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Open Educational Resources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000" dirty="0"/>
              <a:t>Some of the materials used in this module are OER, made freely available under a Creative Commons or similar </a:t>
            </a:r>
            <a:r>
              <a:rPr lang="en-US" sz="2000" dirty="0" err="1"/>
              <a:t>licence</a:t>
            </a:r>
            <a:r>
              <a:rPr lang="en-US" sz="2000" dirty="0"/>
              <a:t>.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r>
              <a:rPr lang="en-US" sz="2000" i="1" dirty="0"/>
              <a:t>Strategic Management Evaluation and Execution </a:t>
            </a:r>
            <a:r>
              <a:rPr lang="en-US" sz="2000" dirty="0"/>
              <a:t>v. 1.0</a:t>
            </a:r>
            <a:endParaRPr lang="en-GB" sz="2000" dirty="0"/>
          </a:p>
          <a:p>
            <a:pPr marL="0" indent="0">
              <a:buNone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Genesis </a:t>
            </a:r>
            <a:r>
              <a:rPr lang="en-US" sz="2000" i="1" dirty="0"/>
              <a:t>Of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Elitsa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Petrova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(Bookboon)</a:t>
            </a:r>
          </a:p>
          <a:p>
            <a:pPr marL="0" indent="0">
              <a:buNone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Mastering Strategic Management</a:t>
            </a:r>
            <a:r>
              <a:rPr lang="en-US" sz="2000" i="1" dirty="0"/>
              <a:t> </a:t>
            </a:r>
            <a:r>
              <a:rPr lang="en-US" sz="2000" dirty="0"/>
              <a:t>by J. Edwards, et al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Management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via OpenStax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2D5F7-A484-4E83-B430-436D67B56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4377" y="3062443"/>
            <a:ext cx="2915548" cy="124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97059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297501"/>
            <a:ext cx="10363200" cy="4419600"/>
          </a:xfrm>
        </p:spPr>
        <p:txBody>
          <a:bodyPr/>
          <a:lstStyle/>
          <a:p>
            <a:pPr marL="0" indent="0" algn="ctr">
              <a:buNone/>
            </a:pPr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  <a:p>
            <a:pPr marL="0" indent="0" algn="ctr"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A44038B-5474-4BEB-B1B8-37BEEA1EA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174" y="3332156"/>
            <a:ext cx="3219651" cy="321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88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 MT Bd"/>
        <a:ea typeface=""/>
        <a:cs typeface=""/>
      </a:majorFont>
      <a:minorFont>
        <a:latin typeface="Arial MT B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2522</Words>
  <Application>Microsoft Office PowerPoint</Application>
  <PresentationFormat>Widescreen</PresentationFormat>
  <Paragraphs>338</Paragraphs>
  <Slides>39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39</vt:i4>
      </vt:variant>
    </vt:vector>
  </HeadingPairs>
  <TitlesOfParts>
    <vt:vector size="52" baseType="lpstr">
      <vt:lpstr>Arial</vt:lpstr>
      <vt:lpstr>Arial MT</vt:lpstr>
      <vt:lpstr>Arial MT Bd</vt:lpstr>
      <vt:lpstr>Calibri</vt:lpstr>
      <vt:lpstr>Calibri Light</vt:lpstr>
      <vt:lpstr>Courier New</vt:lpstr>
      <vt:lpstr>Open Sans</vt:lpstr>
      <vt:lpstr>Symbol</vt:lpstr>
      <vt:lpstr>Times New Roman</vt:lpstr>
      <vt:lpstr>Wingdings</vt:lpstr>
      <vt:lpstr>Office Theme</vt:lpstr>
      <vt:lpstr>Blank Presentation</vt:lpstr>
      <vt:lpstr>1_Office Theme</vt:lpstr>
      <vt:lpstr>Strategic Management for SMEs BMSW6104</vt:lpstr>
      <vt:lpstr>Strategy Selection, Justification, Implementation and SAFe</vt:lpstr>
      <vt:lpstr>Recap – Last Time</vt:lpstr>
      <vt:lpstr>Learning Objectives</vt:lpstr>
      <vt:lpstr>SAFe</vt:lpstr>
      <vt:lpstr>SAFe</vt:lpstr>
      <vt:lpstr>SAFe</vt:lpstr>
      <vt:lpstr>Activity</vt:lpstr>
      <vt:lpstr>SAFe</vt:lpstr>
      <vt:lpstr>Activity</vt:lpstr>
      <vt:lpstr>SAFe</vt:lpstr>
      <vt:lpstr>SAFe</vt:lpstr>
      <vt:lpstr>Activity</vt:lpstr>
      <vt:lpstr>SAFe</vt:lpstr>
      <vt:lpstr>Change Management Model</vt:lpstr>
      <vt:lpstr>Change Management Model</vt:lpstr>
      <vt:lpstr>Activity</vt:lpstr>
      <vt:lpstr>Change Management Model</vt:lpstr>
      <vt:lpstr>Activity</vt:lpstr>
      <vt:lpstr>Change Management Model</vt:lpstr>
      <vt:lpstr>Activity</vt:lpstr>
      <vt:lpstr>Change Curve Model</vt:lpstr>
      <vt:lpstr>Force Field Analysis</vt:lpstr>
      <vt:lpstr>Force Field Analysis</vt:lpstr>
      <vt:lpstr>Activity</vt:lpstr>
      <vt:lpstr>Force Field Analysis</vt:lpstr>
      <vt:lpstr>Force Field Analysis</vt:lpstr>
      <vt:lpstr>Force Field Analysis</vt:lpstr>
      <vt:lpstr>Force Field Analysis</vt:lpstr>
      <vt:lpstr>Summary</vt:lpstr>
      <vt:lpstr>Next Time</vt:lpstr>
      <vt:lpstr>PowerPoint Presentation</vt:lpstr>
      <vt:lpstr>Strategy Choices</vt:lpstr>
      <vt:lpstr>Change Management</vt:lpstr>
      <vt:lpstr>Force Field Analysis</vt:lpstr>
      <vt:lpstr>Competitive Warfare</vt:lpstr>
      <vt:lpstr>Competitive Warfare</vt:lpstr>
      <vt:lpstr>Open Educational Resources</vt:lpstr>
      <vt:lpstr>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for SMEs BMSW6104</dc:title>
  <dc:creator>Bocij, Paul</dc:creator>
  <cp:lastModifiedBy>Rodrigo, Liyanage</cp:lastModifiedBy>
  <cp:revision>240</cp:revision>
  <dcterms:created xsi:type="dcterms:W3CDTF">2020-08-14T09:54:27Z</dcterms:created>
  <dcterms:modified xsi:type="dcterms:W3CDTF">2023-06-23T06:41:02Z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866786</vt:lpwstr>
  </property>
  <property fmtid="{D5CDD505-2E9C-101B-9397-08002B2CF9AE}" pid="3" name="NXPowerLiteSettings">
    <vt:lpwstr>C700052003A000</vt:lpwstr>
  </property>
  <property fmtid="{D5CDD505-2E9C-101B-9397-08002B2CF9AE}" pid="4" name="NXPowerLiteVersion">
    <vt:lpwstr>D8.0.11</vt:lpwstr>
  </property>
</Properties>
</file>