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8" r:id="rId4"/>
    <p:sldId id="265" r:id="rId5"/>
    <p:sldId id="266" r:id="rId6"/>
    <p:sldId id="259" r:id="rId7"/>
    <p:sldId id="260" r:id="rId8"/>
    <p:sldId id="264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MIHAN BOZYIGIT" userId="bc6576dfe45e345e" providerId="LiveId" clId="{AEAF9875-165A-40EE-A447-B0333D1765B7}"/>
    <pc:docChg chg="modSld">
      <pc:chgData name="ISMIHAN BOZYIGIT" userId="bc6576dfe45e345e" providerId="LiveId" clId="{AEAF9875-165A-40EE-A447-B0333D1765B7}" dt="2026-07-12T23:08:52.184" v="34" actId="20577"/>
      <pc:docMkLst>
        <pc:docMk/>
      </pc:docMkLst>
      <pc:sldChg chg="modSp mod">
        <pc:chgData name="ISMIHAN BOZYIGIT" userId="bc6576dfe45e345e" providerId="LiveId" clId="{AEAF9875-165A-40EE-A447-B0333D1765B7}" dt="2026-07-12T23:07:27.822" v="15" actId="20577"/>
        <pc:sldMkLst>
          <pc:docMk/>
          <pc:sldMk cId="4128224516" sldId="258"/>
        </pc:sldMkLst>
        <pc:spChg chg="mod">
          <ac:chgData name="ISMIHAN BOZYIGIT" userId="bc6576dfe45e345e" providerId="LiveId" clId="{AEAF9875-165A-40EE-A447-B0333D1765B7}" dt="2026-07-12T23:07:27.822" v="15" actId="20577"/>
          <ac:spMkLst>
            <pc:docMk/>
            <pc:sldMk cId="4128224516" sldId="258"/>
            <ac:spMk id="43" creationId="{4D42BCFB-D90C-CF67-A54F-671843FAF65B}"/>
          </ac:spMkLst>
        </pc:spChg>
      </pc:sldChg>
      <pc:sldChg chg="modSp mod">
        <pc:chgData name="ISMIHAN BOZYIGIT" userId="bc6576dfe45e345e" providerId="LiveId" clId="{AEAF9875-165A-40EE-A447-B0333D1765B7}" dt="2026-07-12T23:08:52.184" v="34" actId="20577"/>
        <pc:sldMkLst>
          <pc:docMk/>
          <pc:sldMk cId="1935455267" sldId="259"/>
        </pc:sldMkLst>
        <pc:spChg chg="mod">
          <ac:chgData name="ISMIHAN BOZYIGIT" userId="bc6576dfe45e345e" providerId="LiveId" clId="{AEAF9875-165A-40EE-A447-B0333D1765B7}" dt="2026-07-12T23:08:52.184" v="34" actId="20577"/>
          <ac:spMkLst>
            <pc:docMk/>
            <pc:sldMk cId="1935455267" sldId="259"/>
            <ac:spMk id="3" creationId="{0CC6F52D-5484-3975-C335-7DE87D672CA1}"/>
          </ac:spMkLst>
        </pc:spChg>
      </pc:sldChg>
      <pc:sldChg chg="modSp mod">
        <pc:chgData name="ISMIHAN BOZYIGIT" userId="bc6576dfe45e345e" providerId="LiveId" clId="{AEAF9875-165A-40EE-A447-B0333D1765B7}" dt="2026-07-12T23:08:08.274" v="18" actId="20577"/>
        <pc:sldMkLst>
          <pc:docMk/>
          <pc:sldMk cId="3733041812" sldId="266"/>
        </pc:sldMkLst>
        <pc:spChg chg="mod">
          <ac:chgData name="ISMIHAN BOZYIGIT" userId="bc6576dfe45e345e" providerId="LiveId" clId="{AEAF9875-165A-40EE-A447-B0333D1765B7}" dt="2026-07-12T23:08:08.274" v="18" actId="20577"/>
          <ac:spMkLst>
            <pc:docMk/>
            <pc:sldMk cId="3733041812" sldId="266"/>
            <ac:spMk id="5" creationId="{74D777DA-6D16-287C-6CBD-F8FA3E24C84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09557F-A51B-4BDA-A89E-83BBCEBD323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9D2CA7D-3DC1-4468-99B3-A6B44BE4CB0D}">
      <dgm:prSet custT="1"/>
      <dgm:spPr/>
      <dgm:t>
        <a:bodyPr/>
        <a:lstStyle/>
        <a:p>
          <a:r>
            <a:rPr lang="en-US" sz="2500" dirty="0"/>
            <a:t>Scenario: Isaac is playing with </a:t>
          </a:r>
          <a:r>
            <a:rPr lang="en-US" sz="2500" dirty="0" err="1"/>
            <a:t>bulding</a:t>
          </a:r>
          <a:r>
            <a:rPr lang="en-US" sz="2500" dirty="0"/>
            <a:t> blocks but stops when a block falls.</a:t>
          </a:r>
        </a:p>
      </dgm:t>
    </dgm:pt>
    <dgm:pt modelId="{2EF6FE29-E15A-4520-B8BB-2E2FCC53C394}" type="parTrans" cxnId="{E31ADFA8-D17B-44F4-B75E-DE179CB9BB75}">
      <dgm:prSet/>
      <dgm:spPr/>
      <dgm:t>
        <a:bodyPr/>
        <a:lstStyle/>
        <a:p>
          <a:endParaRPr lang="en-US"/>
        </a:p>
      </dgm:t>
    </dgm:pt>
    <dgm:pt modelId="{48F69434-4D8F-434C-BDDC-21681272EC53}" type="sibTrans" cxnId="{E31ADFA8-D17B-44F4-B75E-DE179CB9BB75}">
      <dgm:prSet/>
      <dgm:spPr/>
      <dgm:t>
        <a:bodyPr/>
        <a:lstStyle/>
        <a:p>
          <a:endParaRPr lang="en-US"/>
        </a:p>
      </dgm:t>
    </dgm:pt>
    <dgm:pt modelId="{B7DE9DBB-2DA3-4694-907E-860E9E3E1425}">
      <dgm:prSet custT="1"/>
      <dgm:spPr/>
      <dgm:t>
        <a:bodyPr/>
        <a:lstStyle/>
        <a:p>
          <a:r>
            <a:rPr lang="en-US" sz="2500" dirty="0"/>
            <a:t>Key Worker's response: Instead of fixing it for him, the adult says: "Let's try again. I will hold the bottom block, and you place the top one.“</a:t>
          </a:r>
        </a:p>
      </dgm:t>
    </dgm:pt>
    <dgm:pt modelId="{20B0253E-92F3-49F1-BC71-7C0804D25DD1}" type="parTrans" cxnId="{86BE9C1A-921A-4FC7-8C2D-B115FA626684}">
      <dgm:prSet/>
      <dgm:spPr/>
      <dgm:t>
        <a:bodyPr/>
        <a:lstStyle/>
        <a:p>
          <a:endParaRPr lang="en-US"/>
        </a:p>
      </dgm:t>
    </dgm:pt>
    <dgm:pt modelId="{DDE2DC2B-0FD3-4DFC-8D9E-A12C728CA68F}" type="sibTrans" cxnId="{86BE9C1A-921A-4FC7-8C2D-B115FA626684}">
      <dgm:prSet/>
      <dgm:spPr/>
      <dgm:t>
        <a:bodyPr/>
        <a:lstStyle/>
        <a:p>
          <a:endParaRPr lang="en-US"/>
        </a:p>
      </dgm:t>
    </dgm:pt>
    <dgm:pt modelId="{118ADC6A-A1A4-4E85-B9F2-387762C3B252}">
      <dgm:prSet custT="1"/>
      <dgm:spPr/>
      <dgm:t>
        <a:bodyPr/>
        <a:lstStyle/>
        <a:p>
          <a:r>
            <a:rPr lang="en-US" sz="2500" dirty="0"/>
            <a:t>Vygotskian link: This is step-by-step "Scaffolding". The adult provides just enough help to keep him in his ZPD.</a:t>
          </a:r>
        </a:p>
      </dgm:t>
    </dgm:pt>
    <dgm:pt modelId="{963857A2-A1CF-42CF-B7BE-427C4009A8BF}" type="parTrans" cxnId="{B9E54499-D386-471B-BADA-8655F2BB15FC}">
      <dgm:prSet/>
      <dgm:spPr/>
      <dgm:t>
        <a:bodyPr/>
        <a:lstStyle/>
        <a:p>
          <a:endParaRPr lang="en-US"/>
        </a:p>
      </dgm:t>
    </dgm:pt>
    <dgm:pt modelId="{0C89ABFE-8051-4134-BD8A-4EE0FB06BEF9}" type="sibTrans" cxnId="{B9E54499-D386-471B-BADA-8655F2BB15FC}">
      <dgm:prSet/>
      <dgm:spPr/>
      <dgm:t>
        <a:bodyPr/>
        <a:lstStyle/>
        <a:p>
          <a:endParaRPr lang="en-US"/>
        </a:p>
      </dgm:t>
    </dgm:pt>
    <dgm:pt modelId="{25CD2200-51A9-417A-8177-BF2583BABBE8}">
      <dgm:prSet custT="1"/>
      <dgm:spPr/>
      <dgm:t>
        <a:bodyPr/>
        <a:lstStyle/>
        <a:p>
          <a:r>
            <a:rPr lang="en-US" sz="2500" dirty="0"/>
            <a:t>Progress: Over time, the adult slowly removes support until Isaac builds towers by himself.</a:t>
          </a:r>
        </a:p>
      </dgm:t>
    </dgm:pt>
    <dgm:pt modelId="{F3CC3AE8-790F-4981-9990-C21F0EB226A7}" type="parTrans" cxnId="{825DF419-5788-4CF1-80FD-F0887F0A0801}">
      <dgm:prSet/>
      <dgm:spPr/>
      <dgm:t>
        <a:bodyPr/>
        <a:lstStyle/>
        <a:p>
          <a:endParaRPr lang="en-US"/>
        </a:p>
      </dgm:t>
    </dgm:pt>
    <dgm:pt modelId="{F824A85F-CF48-4129-8030-C818C33EA541}" type="sibTrans" cxnId="{825DF419-5788-4CF1-80FD-F0887F0A0801}">
      <dgm:prSet/>
      <dgm:spPr/>
      <dgm:t>
        <a:bodyPr/>
        <a:lstStyle/>
        <a:p>
          <a:endParaRPr lang="en-US"/>
        </a:p>
      </dgm:t>
    </dgm:pt>
    <dgm:pt modelId="{63337131-A8A1-4017-82BB-645C119168F0}" type="pres">
      <dgm:prSet presAssocID="{3709557F-A51B-4BDA-A89E-83BBCEBD3236}" presName="vert0" presStyleCnt="0">
        <dgm:presLayoutVars>
          <dgm:dir/>
          <dgm:animOne val="branch"/>
          <dgm:animLvl val="lvl"/>
        </dgm:presLayoutVars>
      </dgm:prSet>
      <dgm:spPr/>
    </dgm:pt>
    <dgm:pt modelId="{4258E311-34BC-49B6-B489-FA20E7E38085}" type="pres">
      <dgm:prSet presAssocID="{C9D2CA7D-3DC1-4468-99B3-A6B44BE4CB0D}" presName="thickLine" presStyleLbl="alignNode1" presStyleIdx="0" presStyleCnt="4"/>
      <dgm:spPr/>
    </dgm:pt>
    <dgm:pt modelId="{17EFA76D-586D-468B-8CED-633E5DCAD50C}" type="pres">
      <dgm:prSet presAssocID="{C9D2CA7D-3DC1-4468-99B3-A6B44BE4CB0D}" presName="horz1" presStyleCnt="0"/>
      <dgm:spPr/>
    </dgm:pt>
    <dgm:pt modelId="{004B1DCB-E2A9-4622-B6A7-004F6C99CFEA}" type="pres">
      <dgm:prSet presAssocID="{C9D2CA7D-3DC1-4468-99B3-A6B44BE4CB0D}" presName="tx1" presStyleLbl="revTx" presStyleIdx="0" presStyleCnt="4"/>
      <dgm:spPr/>
    </dgm:pt>
    <dgm:pt modelId="{A1579FD0-DEA0-4A11-B2F4-8B9EA7F29E0C}" type="pres">
      <dgm:prSet presAssocID="{C9D2CA7D-3DC1-4468-99B3-A6B44BE4CB0D}" presName="vert1" presStyleCnt="0"/>
      <dgm:spPr/>
    </dgm:pt>
    <dgm:pt modelId="{40AD41D8-9145-4886-950A-9DC70FDE59A4}" type="pres">
      <dgm:prSet presAssocID="{B7DE9DBB-2DA3-4694-907E-860E9E3E1425}" presName="thickLine" presStyleLbl="alignNode1" presStyleIdx="1" presStyleCnt="4"/>
      <dgm:spPr/>
    </dgm:pt>
    <dgm:pt modelId="{B90ABB26-7D8D-445A-8107-2C80C0AFDA5C}" type="pres">
      <dgm:prSet presAssocID="{B7DE9DBB-2DA3-4694-907E-860E9E3E1425}" presName="horz1" presStyleCnt="0"/>
      <dgm:spPr/>
    </dgm:pt>
    <dgm:pt modelId="{590F7715-A250-48B6-A1F5-00E92963A1E1}" type="pres">
      <dgm:prSet presAssocID="{B7DE9DBB-2DA3-4694-907E-860E9E3E1425}" presName="tx1" presStyleLbl="revTx" presStyleIdx="1" presStyleCnt="4"/>
      <dgm:spPr/>
    </dgm:pt>
    <dgm:pt modelId="{0F430DF1-68A0-4417-952F-640B80CEC066}" type="pres">
      <dgm:prSet presAssocID="{B7DE9DBB-2DA3-4694-907E-860E9E3E1425}" presName="vert1" presStyleCnt="0"/>
      <dgm:spPr/>
    </dgm:pt>
    <dgm:pt modelId="{6B321973-B5D8-4A6C-B8FB-3C6992A8DD6F}" type="pres">
      <dgm:prSet presAssocID="{118ADC6A-A1A4-4E85-B9F2-387762C3B252}" presName="thickLine" presStyleLbl="alignNode1" presStyleIdx="2" presStyleCnt="4"/>
      <dgm:spPr/>
    </dgm:pt>
    <dgm:pt modelId="{67C4077C-66D0-42AA-A3CB-EBCFADE65052}" type="pres">
      <dgm:prSet presAssocID="{118ADC6A-A1A4-4E85-B9F2-387762C3B252}" presName="horz1" presStyleCnt="0"/>
      <dgm:spPr/>
    </dgm:pt>
    <dgm:pt modelId="{40C95304-0D28-494D-8AF2-F4C62C32F1D6}" type="pres">
      <dgm:prSet presAssocID="{118ADC6A-A1A4-4E85-B9F2-387762C3B252}" presName="tx1" presStyleLbl="revTx" presStyleIdx="2" presStyleCnt="4"/>
      <dgm:spPr/>
    </dgm:pt>
    <dgm:pt modelId="{878C2AB0-08CA-467F-8B6B-87394E731488}" type="pres">
      <dgm:prSet presAssocID="{118ADC6A-A1A4-4E85-B9F2-387762C3B252}" presName="vert1" presStyleCnt="0"/>
      <dgm:spPr/>
    </dgm:pt>
    <dgm:pt modelId="{17AAE009-C420-419B-A755-647639088DF0}" type="pres">
      <dgm:prSet presAssocID="{25CD2200-51A9-417A-8177-BF2583BABBE8}" presName="thickLine" presStyleLbl="alignNode1" presStyleIdx="3" presStyleCnt="4"/>
      <dgm:spPr/>
    </dgm:pt>
    <dgm:pt modelId="{496EC981-794A-42CA-9F57-50C927548F02}" type="pres">
      <dgm:prSet presAssocID="{25CD2200-51A9-417A-8177-BF2583BABBE8}" presName="horz1" presStyleCnt="0"/>
      <dgm:spPr/>
    </dgm:pt>
    <dgm:pt modelId="{AA883C68-7DCC-4EA6-BB1A-A4E985E13FEB}" type="pres">
      <dgm:prSet presAssocID="{25CD2200-51A9-417A-8177-BF2583BABBE8}" presName="tx1" presStyleLbl="revTx" presStyleIdx="3" presStyleCnt="4"/>
      <dgm:spPr/>
    </dgm:pt>
    <dgm:pt modelId="{14B03C66-4D03-4486-AD5C-F9E019E4830A}" type="pres">
      <dgm:prSet presAssocID="{25CD2200-51A9-417A-8177-BF2583BABBE8}" presName="vert1" presStyleCnt="0"/>
      <dgm:spPr/>
    </dgm:pt>
  </dgm:ptLst>
  <dgm:cxnLst>
    <dgm:cxn modelId="{825DF419-5788-4CF1-80FD-F0887F0A0801}" srcId="{3709557F-A51B-4BDA-A89E-83BBCEBD3236}" destId="{25CD2200-51A9-417A-8177-BF2583BABBE8}" srcOrd="3" destOrd="0" parTransId="{F3CC3AE8-790F-4981-9990-C21F0EB226A7}" sibTransId="{F824A85F-CF48-4129-8030-C818C33EA541}"/>
    <dgm:cxn modelId="{86BE9C1A-921A-4FC7-8C2D-B115FA626684}" srcId="{3709557F-A51B-4BDA-A89E-83BBCEBD3236}" destId="{B7DE9DBB-2DA3-4694-907E-860E9E3E1425}" srcOrd="1" destOrd="0" parTransId="{20B0253E-92F3-49F1-BC71-7C0804D25DD1}" sibTransId="{DDE2DC2B-0FD3-4DFC-8D9E-A12C728CA68F}"/>
    <dgm:cxn modelId="{CF817865-8E87-4BC4-8FCD-693B407BB16E}" type="presOf" srcId="{3709557F-A51B-4BDA-A89E-83BBCEBD3236}" destId="{63337131-A8A1-4017-82BB-645C119168F0}" srcOrd="0" destOrd="0" presId="urn:microsoft.com/office/officeart/2008/layout/LinedList"/>
    <dgm:cxn modelId="{682B3757-07E4-4EE2-BEFE-2A2AE2446EE9}" type="presOf" srcId="{B7DE9DBB-2DA3-4694-907E-860E9E3E1425}" destId="{590F7715-A250-48B6-A1F5-00E92963A1E1}" srcOrd="0" destOrd="0" presId="urn:microsoft.com/office/officeart/2008/layout/LinedList"/>
    <dgm:cxn modelId="{B9E54499-D386-471B-BADA-8655F2BB15FC}" srcId="{3709557F-A51B-4BDA-A89E-83BBCEBD3236}" destId="{118ADC6A-A1A4-4E85-B9F2-387762C3B252}" srcOrd="2" destOrd="0" parTransId="{963857A2-A1CF-42CF-B7BE-427C4009A8BF}" sibTransId="{0C89ABFE-8051-4134-BD8A-4EE0FB06BEF9}"/>
    <dgm:cxn modelId="{E31ADFA8-D17B-44F4-B75E-DE179CB9BB75}" srcId="{3709557F-A51B-4BDA-A89E-83BBCEBD3236}" destId="{C9D2CA7D-3DC1-4468-99B3-A6B44BE4CB0D}" srcOrd="0" destOrd="0" parTransId="{2EF6FE29-E15A-4520-B8BB-2E2FCC53C394}" sibTransId="{48F69434-4D8F-434C-BDDC-21681272EC53}"/>
    <dgm:cxn modelId="{BD94F5C5-676B-4342-B8E7-058FC50B4FB9}" type="presOf" srcId="{118ADC6A-A1A4-4E85-B9F2-387762C3B252}" destId="{40C95304-0D28-494D-8AF2-F4C62C32F1D6}" srcOrd="0" destOrd="0" presId="urn:microsoft.com/office/officeart/2008/layout/LinedList"/>
    <dgm:cxn modelId="{0D4A7CCF-2411-48F1-ACB8-034F25AF80C0}" type="presOf" srcId="{25CD2200-51A9-417A-8177-BF2583BABBE8}" destId="{AA883C68-7DCC-4EA6-BB1A-A4E985E13FEB}" srcOrd="0" destOrd="0" presId="urn:microsoft.com/office/officeart/2008/layout/LinedList"/>
    <dgm:cxn modelId="{39D61EED-C123-4D92-8174-17AAAEE186EE}" type="presOf" srcId="{C9D2CA7D-3DC1-4468-99B3-A6B44BE4CB0D}" destId="{004B1DCB-E2A9-4622-B6A7-004F6C99CFEA}" srcOrd="0" destOrd="0" presId="urn:microsoft.com/office/officeart/2008/layout/LinedList"/>
    <dgm:cxn modelId="{08ACEEDF-A4A9-40C2-996F-FBE16310BA5F}" type="presParOf" srcId="{63337131-A8A1-4017-82BB-645C119168F0}" destId="{4258E311-34BC-49B6-B489-FA20E7E38085}" srcOrd="0" destOrd="0" presId="urn:microsoft.com/office/officeart/2008/layout/LinedList"/>
    <dgm:cxn modelId="{B06ECA42-C240-44C5-B424-0720829B19B8}" type="presParOf" srcId="{63337131-A8A1-4017-82BB-645C119168F0}" destId="{17EFA76D-586D-468B-8CED-633E5DCAD50C}" srcOrd="1" destOrd="0" presId="urn:microsoft.com/office/officeart/2008/layout/LinedList"/>
    <dgm:cxn modelId="{CFC384FC-9DB5-48FC-9FB8-EB291D5AAB39}" type="presParOf" srcId="{17EFA76D-586D-468B-8CED-633E5DCAD50C}" destId="{004B1DCB-E2A9-4622-B6A7-004F6C99CFEA}" srcOrd="0" destOrd="0" presId="urn:microsoft.com/office/officeart/2008/layout/LinedList"/>
    <dgm:cxn modelId="{0E200C5D-355E-4C78-9B89-8C9D13C01C21}" type="presParOf" srcId="{17EFA76D-586D-468B-8CED-633E5DCAD50C}" destId="{A1579FD0-DEA0-4A11-B2F4-8B9EA7F29E0C}" srcOrd="1" destOrd="0" presId="urn:microsoft.com/office/officeart/2008/layout/LinedList"/>
    <dgm:cxn modelId="{C77545EE-CC66-465C-95E2-FDE70C95A830}" type="presParOf" srcId="{63337131-A8A1-4017-82BB-645C119168F0}" destId="{40AD41D8-9145-4886-950A-9DC70FDE59A4}" srcOrd="2" destOrd="0" presId="urn:microsoft.com/office/officeart/2008/layout/LinedList"/>
    <dgm:cxn modelId="{9D1ACF12-1435-4FC4-9FEA-E4A17DA2C1FE}" type="presParOf" srcId="{63337131-A8A1-4017-82BB-645C119168F0}" destId="{B90ABB26-7D8D-445A-8107-2C80C0AFDA5C}" srcOrd="3" destOrd="0" presId="urn:microsoft.com/office/officeart/2008/layout/LinedList"/>
    <dgm:cxn modelId="{29E44390-6FD8-43C9-9BD2-B657D05A9555}" type="presParOf" srcId="{B90ABB26-7D8D-445A-8107-2C80C0AFDA5C}" destId="{590F7715-A250-48B6-A1F5-00E92963A1E1}" srcOrd="0" destOrd="0" presId="urn:microsoft.com/office/officeart/2008/layout/LinedList"/>
    <dgm:cxn modelId="{A7A82770-89CF-45D3-A223-205494B483FE}" type="presParOf" srcId="{B90ABB26-7D8D-445A-8107-2C80C0AFDA5C}" destId="{0F430DF1-68A0-4417-952F-640B80CEC066}" srcOrd="1" destOrd="0" presId="urn:microsoft.com/office/officeart/2008/layout/LinedList"/>
    <dgm:cxn modelId="{41E52936-367C-4FA4-99EA-911B40C38EFC}" type="presParOf" srcId="{63337131-A8A1-4017-82BB-645C119168F0}" destId="{6B321973-B5D8-4A6C-B8FB-3C6992A8DD6F}" srcOrd="4" destOrd="0" presId="urn:microsoft.com/office/officeart/2008/layout/LinedList"/>
    <dgm:cxn modelId="{E796EC67-2ED0-4474-9699-111C02831F5D}" type="presParOf" srcId="{63337131-A8A1-4017-82BB-645C119168F0}" destId="{67C4077C-66D0-42AA-A3CB-EBCFADE65052}" srcOrd="5" destOrd="0" presId="urn:microsoft.com/office/officeart/2008/layout/LinedList"/>
    <dgm:cxn modelId="{F37D42CE-52BB-4AA1-9E9D-BC35201A25AC}" type="presParOf" srcId="{67C4077C-66D0-42AA-A3CB-EBCFADE65052}" destId="{40C95304-0D28-494D-8AF2-F4C62C32F1D6}" srcOrd="0" destOrd="0" presId="urn:microsoft.com/office/officeart/2008/layout/LinedList"/>
    <dgm:cxn modelId="{AB628F2E-9970-4747-9103-A9BB9BBBD280}" type="presParOf" srcId="{67C4077C-66D0-42AA-A3CB-EBCFADE65052}" destId="{878C2AB0-08CA-467F-8B6B-87394E731488}" srcOrd="1" destOrd="0" presId="urn:microsoft.com/office/officeart/2008/layout/LinedList"/>
    <dgm:cxn modelId="{8F97DE96-44AD-447B-A8EB-0DB0F2DE7848}" type="presParOf" srcId="{63337131-A8A1-4017-82BB-645C119168F0}" destId="{17AAE009-C420-419B-A755-647639088DF0}" srcOrd="6" destOrd="0" presId="urn:microsoft.com/office/officeart/2008/layout/LinedList"/>
    <dgm:cxn modelId="{38421971-BF66-4A2A-BF28-C16384E0A83E}" type="presParOf" srcId="{63337131-A8A1-4017-82BB-645C119168F0}" destId="{496EC981-794A-42CA-9F57-50C927548F02}" srcOrd="7" destOrd="0" presId="urn:microsoft.com/office/officeart/2008/layout/LinedList"/>
    <dgm:cxn modelId="{B1EA52C8-9439-43E0-B60A-30B521331B66}" type="presParOf" srcId="{496EC981-794A-42CA-9F57-50C927548F02}" destId="{AA883C68-7DCC-4EA6-BB1A-A4E985E13FEB}" srcOrd="0" destOrd="0" presId="urn:microsoft.com/office/officeart/2008/layout/LinedList"/>
    <dgm:cxn modelId="{164E1823-6096-4649-86DE-FAADF41CF1EE}" type="presParOf" srcId="{496EC981-794A-42CA-9F57-50C927548F02}" destId="{14B03C66-4D03-4486-AD5C-F9E019E483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BB92F7-8147-46CB-8287-C1F7C323689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786DBB-2BCB-4D08-8DC0-9F8375EFAB1F}">
      <dgm:prSet custT="1"/>
      <dgm:spPr/>
      <dgm:t>
        <a:bodyPr/>
        <a:lstStyle/>
        <a:p>
          <a:r>
            <a:rPr lang="en-GB" sz="4000" b="1" dirty="0"/>
            <a:t>5-Step Theory-Informed Support Plan</a:t>
          </a:r>
          <a:endParaRPr lang="en-US" sz="4000" b="1" dirty="0"/>
        </a:p>
      </dgm:t>
    </dgm:pt>
    <dgm:pt modelId="{FC0D9A9C-F593-4FCC-B46D-7403FDF94BEC}" type="parTrans" cxnId="{B0FE0AEF-6C22-43E6-A80C-5D2F3FB301CD}">
      <dgm:prSet/>
      <dgm:spPr/>
      <dgm:t>
        <a:bodyPr/>
        <a:lstStyle/>
        <a:p>
          <a:endParaRPr lang="en-US"/>
        </a:p>
      </dgm:t>
    </dgm:pt>
    <dgm:pt modelId="{C5553CE8-E196-404E-B824-EDD29B5F45EE}" type="sibTrans" cxnId="{B0FE0AEF-6C22-43E6-A80C-5D2F3FB301CD}">
      <dgm:prSet/>
      <dgm:spPr/>
      <dgm:t>
        <a:bodyPr/>
        <a:lstStyle/>
        <a:p>
          <a:endParaRPr lang="en-US"/>
        </a:p>
      </dgm:t>
    </dgm:pt>
    <dgm:pt modelId="{E85E26DC-3156-446D-9E82-BB8D74C1CBA3}">
      <dgm:prSet custT="1"/>
      <dgm:spPr/>
      <dgm:t>
        <a:bodyPr/>
        <a:lstStyle/>
        <a:p>
          <a:r>
            <a:rPr lang="en-GB" sz="2500" dirty="0"/>
            <a:t>1</a:t>
          </a:r>
          <a:r>
            <a:rPr lang="en-GB" sz="2500" b="1" dirty="0"/>
            <a:t>. Individual Scaffolding</a:t>
          </a:r>
          <a:r>
            <a:rPr lang="en-GB" sz="2500" dirty="0"/>
            <a:t>: A key worker sits with him daily, breaking tasks into small, manageable steps.</a:t>
          </a:r>
          <a:endParaRPr lang="en-US" sz="2500" dirty="0"/>
        </a:p>
      </dgm:t>
    </dgm:pt>
    <dgm:pt modelId="{66459CAC-03F8-40DE-BFE1-F2888F17A26D}" type="parTrans" cxnId="{2F2B8B51-ADA7-4CAB-B5AA-62879615DCD7}">
      <dgm:prSet/>
      <dgm:spPr/>
      <dgm:t>
        <a:bodyPr/>
        <a:lstStyle/>
        <a:p>
          <a:endParaRPr lang="en-US"/>
        </a:p>
      </dgm:t>
    </dgm:pt>
    <dgm:pt modelId="{A571F633-D68C-49BD-94E8-BC8ECC76641A}" type="sibTrans" cxnId="{2F2B8B51-ADA7-4CAB-B5AA-62879615DCD7}">
      <dgm:prSet/>
      <dgm:spPr/>
      <dgm:t>
        <a:bodyPr/>
        <a:lstStyle/>
        <a:p>
          <a:endParaRPr lang="en-US"/>
        </a:p>
      </dgm:t>
    </dgm:pt>
    <dgm:pt modelId="{0A1AE99B-3AE3-4726-99E6-CCC04B0C0F47}">
      <dgm:prSet custT="1"/>
      <dgm:spPr/>
      <dgm:t>
        <a:bodyPr/>
        <a:lstStyle/>
        <a:p>
          <a:r>
            <a:rPr lang="en-GB" sz="2500" dirty="0"/>
            <a:t>2. </a:t>
          </a:r>
          <a:r>
            <a:rPr lang="en-GB" sz="2500" b="1" dirty="0"/>
            <a:t>Peer Pairing </a:t>
          </a:r>
          <a:r>
            <a:rPr lang="en-GB" sz="2500" dirty="0"/>
            <a:t>(Berk &amp; </a:t>
          </a:r>
          <a:r>
            <a:rPr lang="en-GB" sz="2500" dirty="0" err="1"/>
            <a:t>Winsler</a:t>
          </a:r>
          <a:r>
            <a:rPr lang="en-GB" sz="2500" dirty="0"/>
            <a:t>, 1995): Pairing him with a calm buddy to model sharing and turn-taking.</a:t>
          </a:r>
          <a:endParaRPr lang="en-US" sz="2500" dirty="0"/>
        </a:p>
      </dgm:t>
    </dgm:pt>
    <dgm:pt modelId="{CB6E3372-8F27-43C0-93D5-6F9D1A8117FF}" type="parTrans" cxnId="{290C2F9E-B591-4C53-841B-C1235167A304}">
      <dgm:prSet/>
      <dgm:spPr/>
      <dgm:t>
        <a:bodyPr/>
        <a:lstStyle/>
        <a:p>
          <a:endParaRPr lang="en-US"/>
        </a:p>
      </dgm:t>
    </dgm:pt>
    <dgm:pt modelId="{83A90510-1FAD-4C07-AA04-4A1AA684E497}" type="sibTrans" cxnId="{290C2F9E-B591-4C53-841B-C1235167A304}">
      <dgm:prSet/>
      <dgm:spPr/>
      <dgm:t>
        <a:bodyPr/>
        <a:lstStyle/>
        <a:p>
          <a:endParaRPr lang="en-US"/>
        </a:p>
      </dgm:t>
    </dgm:pt>
    <dgm:pt modelId="{D40C4B3B-DAC9-42CD-9EAF-953637FA6E95}">
      <dgm:prSet custT="1"/>
      <dgm:spPr/>
      <dgm:t>
        <a:bodyPr/>
        <a:lstStyle/>
        <a:p>
          <a:r>
            <a:rPr lang="en-GB" sz="2300" dirty="0"/>
            <a:t>3. </a:t>
          </a:r>
          <a:r>
            <a:rPr lang="en-GB" sz="2500" b="1" dirty="0"/>
            <a:t>Guided Language: </a:t>
          </a:r>
          <a:r>
            <a:rPr lang="en-GB" sz="2500" dirty="0"/>
            <a:t>Using "parallel talk" and simple choices ("red or blue?") to push his speech.</a:t>
          </a:r>
          <a:endParaRPr lang="en-US" sz="2500" dirty="0"/>
        </a:p>
      </dgm:t>
    </dgm:pt>
    <dgm:pt modelId="{5172FC6B-F4A5-482A-83DE-EBBDD46C1457}" type="parTrans" cxnId="{96DAF341-CF31-4E13-9B11-ADBEB8933847}">
      <dgm:prSet/>
      <dgm:spPr/>
      <dgm:t>
        <a:bodyPr/>
        <a:lstStyle/>
        <a:p>
          <a:endParaRPr lang="en-US"/>
        </a:p>
      </dgm:t>
    </dgm:pt>
    <dgm:pt modelId="{9D0C926F-8DFE-41E4-9EF0-7F17415EC0EE}" type="sibTrans" cxnId="{96DAF341-CF31-4E13-9B11-ADBEB8933847}">
      <dgm:prSet/>
      <dgm:spPr/>
      <dgm:t>
        <a:bodyPr/>
        <a:lstStyle/>
        <a:p>
          <a:endParaRPr lang="en-US"/>
        </a:p>
      </dgm:t>
    </dgm:pt>
    <dgm:pt modelId="{CF7613C3-2318-411A-A64A-D57CEEE20DF8}">
      <dgm:prSet custT="1"/>
      <dgm:spPr/>
      <dgm:t>
        <a:bodyPr/>
        <a:lstStyle/>
        <a:p>
          <a:r>
            <a:rPr lang="en-GB" sz="2500" dirty="0"/>
            <a:t>4. </a:t>
          </a:r>
          <a:r>
            <a:rPr lang="en-GB" sz="2500" b="1" dirty="0"/>
            <a:t>Parental Support: </a:t>
          </a:r>
          <a:r>
            <a:rPr lang="en-GB" sz="2500" dirty="0"/>
            <a:t>Referring his mother for mental health help and modelling play at home</a:t>
          </a:r>
          <a:r>
            <a:rPr lang="en-GB" sz="2300" dirty="0"/>
            <a:t>.</a:t>
          </a:r>
          <a:endParaRPr lang="en-US" sz="2300" dirty="0"/>
        </a:p>
      </dgm:t>
    </dgm:pt>
    <dgm:pt modelId="{1C6268A6-6DD5-471F-A3CC-0989109E0A0C}" type="parTrans" cxnId="{1B44EE4D-DBE0-4C86-A336-5B5229D283D7}">
      <dgm:prSet/>
      <dgm:spPr/>
      <dgm:t>
        <a:bodyPr/>
        <a:lstStyle/>
        <a:p>
          <a:endParaRPr lang="en-US"/>
        </a:p>
      </dgm:t>
    </dgm:pt>
    <dgm:pt modelId="{C91C2653-DDF5-4EF8-98F1-E41DCE453DFC}" type="sibTrans" cxnId="{1B44EE4D-DBE0-4C86-A336-5B5229D283D7}">
      <dgm:prSet/>
      <dgm:spPr/>
      <dgm:t>
        <a:bodyPr/>
        <a:lstStyle/>
        <a:p>
          <a:endParaRPr lang="en-US"/>
        </a:p>
      </dgm:t>
    </dgm:pt>
    <dgm:pt modelId="{258E9240-244E-47B6-B87E-7B24C6F7E79A}">
      <dgm:prSet custT="1"/>
      <dgm:spPr/>
      <dgm:t>
        <a:bodyPr/>
        <a:lstStyle/>
        <a:p>
          <a:r>
            <a:rPr lang="en-GB" sz="2500" dirty="0"/>
            <a:t>5. </a:t>
          </a:r>
          <a:r>
            <a:rPr lang="en-GB" sz="2500" b="1" dirty="0"/>
            <a:t>Multi-Agency Collaboration</a:t>
          </a:r>
          <a:r>
            <a:rPr lang="en-GB" sz="2500" dirty="0"/>
            <a:t>: Ensuring doctors, health visitors, and the centre use the same consistent strategies.</a:t>
          </a:r>
          <a:endParaRPr lang="en-US" sz="2500" dirty="0"/>
        </a:p>
      </dgm:t>
    </dgm:pt>
    <dgm:pt modelId="{C64087BF-E5F1-4CEC-87EA-4BCD3C149720}" type="parTrans" cxnId="{17AA9487-05C4-49A8-ABFC-8C3C778A9458}">
      <dgm:prSet/>
      <dgm:spPr/>
      <dgm:t>
        <a:bodyPr/>
        <a:lstStyle/>
        <a:p>
          <a:endParaRPr lang="en-US"/>
        </a:p>
      </dgm:t>
    </dgm:pt>
    <dgm:pt modelId="{227EF05A-0353-45C5-848F-8E20833D8B32}" type="sibTrans" cxnId="{17AA9487-05C4-49A8-ABFC-8C3C778A9458}">
      <dgm:prSet/>
      <dgm:spPr/>
      <dgm:t>
        <a:bodyPr/>
        <a:lstStyle/>
        <a:p>
          <a:endParaRPr lang="en-US"/>
        </a:p>
      </dgm:t>
    </dgm:pt>
    <dgm:pt modelId="{C56E91FA-9CC7-47DE-8628-9B131598114B}" type="pres">
      <dgm:prSet presAssocID="{20BB92F7-8147-46CB-8287-C1F7C323689A}" presName="vert0" presStyleCnt="0">
        <dgm:presLayoutVars>
          <dgm:dir/>
          <dgm:animOne val="branch"/>
          <dgm:animLvl val="lvl"/>
        </dgm:presLayoutVars>
      </dgm:prSet>
      <dgm:spPr/>
    </dgm:pt>
    <dgm:pt modelId="{5C712629-9EE6-42BD-B039-42AC9D861F2F}" type="pres">
      <dgm:prSet presAssocID="{CC786DBB-2BCB-4D08-8DC0-9F8375EFAB1F}" presName="thickLine" presStyleLbl="alignNode1" presStyleIdx="0" presStyleCnt="6"/>
      <dgm:spPr/>
    </dgm:pt>
    <dgm:pt modelId="{7801EBCE-AD3A-49ED-80B2-095C560F47E0}" type="pres">
      <dgm:prSet presAssocID="{CC786DBB-2BCB-4D08-8DC0-9F8375EFAB1F}" presName="horz1" presStyleCnt="0"/>
      <dgm:spPr/>
    </dgm:pt>
    <dgm:pt modelId="{171169E1-A899-4849-9493-562BDFC2E00E}" type="pres">
      <dgm:prSet presAssocID="{CC786DBB-2BCB-4D08-8DC0-9F8375EFAB1F}" presName="tx1" presStyleLbl="revTx" presStyleIdx="0" presStyleCnt="6"/>
      <dgm:spPr/>
    </dgm:pt>
    <dgm:pt modelId="{2958F607-417D-4026-9F71-4B149418DE8B}" type="pres">
      <dgm:prSet presAssocID="{CC786DBB-2BCB-4D08-8DC0-9F8375EFAB1F}" presName="vert1" presStyleCnt="0"/>
      <dgm:spPr/>
    </dgm:pt>
    <dgm:pt modelId="{74552569-A5C2-4653-BA23-7ADE00B82562}" type="pres">
      <dgm:prSet presAssocID="{E85E26DC-3156-446D-9E82-BB8D74C1CBA3}" presName="thickLine" presStyleLbl="alignNode1" presStyleIdx="1" presStyleCnt="6"/>
      <dgm:spPr/>
    </dgm:pt>
    <dgm:pt modelId="{387D5AD9-B9E9-473C-B7B7-5DB50AF555F4}" type="pres">
      <dgm:prSet presAssocID="{E85E26DC-3156-446D-9E82-BB8D74C1CBA3}" presName="horz1" presStyleCnt="0"/>
      <dgm:spPr/>
    </dgm:pt>
    <dgm:pt modelId="{F8837CAA-9B0E-4ED3-A0E7-B2C5C3F51DDF}" type="pres">
      <dgm:prSet presAssocID="{E85E26DC-3156-446D-9E82-BB8D74C1CBA3}" presName="tx1" presStyleLbl="revTx" presStyleIdx="1" presStyleCnt="6"/>
      <dgm:spPr/>
    </dgm:pt>
    <dgm:pt modelId="{166E166F-0F1A-4FC4-8A11-7CE1CEF9E587}" type="pres">
      <dgm:prSet presAssocID="{E85E26DC-3156-446D-9E82-BB8D74C1CBA3}" presName="vert1" presStyleCnt="0"/>
      <dgm:spPr/>
    </dgm:pt>
    <dgm:pt modelId="{7F662CB3-6A1F-45F8-8E89-CFCE79130819}" type="pres">
      <dgm:prSet presAssocID="{0A1AE99B-3AE3-4726-99E6-CCC04B0C0F47}" presName="thickLine" presStyleLbl="alignNode1" presStyleIdx="2" presStyleCnt="6"/>
      <dgm:spPr/>
    </dgm:pt>
    <dgm:pt modelId="{A3290362-FBC4-4357-8736-3569C64D74F7}" type="pres">
      <dgm:prSet presAssocID="{0A1AE99B-3AE3-4726-99E6-CCC04B0C0F47}" presName="horz1" presStyleCnt="0"/>
      <dgm:spPr/>
    </dgm:pt>
    <dgm:pt modelId="{F761DB23-39E2-4DD1-A584-DF1773A585D7}" type="pres">
      <dgm:prSet presAssocID="{0A1AE99B-3AE3-4726-99E6-CCC04B0C0F47}" presName="tx1" presStyleLbl="revTx" presStyleIdx="2" presStyleCnt="6"/>
      <dgm:spPr/>
    </dgm:pt>
    <dgm:pt modelId="{0439EBEB-894A-45F0-B1EC-65EEF4B9E9B6}" type="pres">
      <dgm:prSet presAssocID="{0A1AE99B-3AE3-4726-99E6-CCC04B0C0F47}" presName="vert1" presStyleCnt="0"/>
      <dgm:spPr/>
    </dgm:pt>
    <dgm:pt modelId="{25AE7530-15B9-4D90-962D-826D8B2FC0A4}" type="pres">
      <dgm:prSet presAssocID="{D40C4B3B-DAC9-42CD-9EAF-953637FA6E95}" presName="thickLine" presStyleLbl="alignNode1" presStyleIdx="3" presStyleCnt="6"/>
      <dgm:spPr/>
    </dgm:pt>
    <dgm:pt modelId="{4D4E1963-59B4-4A18-85DF-243FBCB8E5A3}" type="pres">
      <dgm:prSet presAssocID="{D40C4B3B-DAC9-42CD-9EAF-953637FA6E95}" presName="horz1" presStyleCnt="0"/>
      <dgm:spPr/>
    </dgm:pt>
    <dgm:pt modelId="{7F4F5438-17E4-4F73-9258-C7516DECA805}" type="pres">
      <dgm:prSet presAssocID="{D40C4B3B-DAC9-42CD-9EAF-953637FA6E95}" presName="tx1" presStyleLbl="revTx" presStyleIdx="3" presStyleCnt="6"/>
      <dgm:spPr/>
    </dgm:pt>
    <dgm:pt modelId="{B3DA2D68-886F-4640-9098-F5120F55707C}" type="pres">
      <dgm:prSet presAssocID="{D40C4B3B-DAC9-42CD-9EAF-953637FA6E95}" presName="vert1" presStyleCnt="0"/>
      <dgm:spPr/>
    </dgm:pt>
    <dgm:pt modelId="{0BADF3FB-C48F-44BA-88A2-029D2D7E6295}" type="pres">
      <dgm:prSet presAssocID="{CF7613C3-2318-411A-A64A-D57CEEE20DF8}" presName="thickLine" presStyleLbl="alignNode1" presStyleIdx="4" presStyleCnt="6"/>
      <dgm:spPr/>
    </dgm:pt>
    <dgm:pt modelId="{CC02D739-27EE-4BA2-9BE8-46486B97B5F7}" type="pres">
      <dgm:prSet presAssocID="{CF7613C3-2318-411A-A64A-D57CEEE20DF8}" presName="horz1" presStyleCnt="0"/>
      <dgm:spPr/>
    </dgm:pt>
    <dgm:pt modelId="{2CA20529-3EF6-4EE7-A69C-066D34339F24}" type="pres">
      <dgm:prSet presAssocID="{CF7613C3-2318-411A-A64A-D57CEEE20DF8}" presName="tx1" presStyleLbl="revTx" presStyleIdx="4" presStyleCnt="6"/>
      <dgm:spPr/>
    </dgm:pt>
    <dgm:pt modelId="{A058DE15-DE5F-49BC-A5A1-F72E2354301B}" type="pres">
      <dgm:prSet presAssocID="{CF7613C3-2318-411A-A64A-D57CEEE20DF8}" presName="vert1" presStyleCnt="0"/>
      <dgm:spPr/>
    </dgm:pt>
    <dgm:pt modelId="{81CBCC9A-ED00-40AA-BC9A-60AD5A4DC7E8}" type="pres">
      <dgm:prSet presAssocID="{258E9240-244E-47B6-B87E-7B24C6F7E79A}" presName="thickLine" presStyleLbl="alignNode1" presStyleIdx="5" presStyleCnt="6"/>
      <dgm:spPr/>
    </dgm:pt>
    <dgm:pt modelId="{08D77E64-30DC-41F5-A53E-28B8705859F7}" type="pres">
      <dgm:prSet presAssocID="{258E9240-244E-47B6-B87E-7B24C6F7E79A}" presName="horz1" presStyleCnt="0"/>
      <dgm:spPr/>
    </dgm:pt>
    <dgm:pt modelId="{CEDC2241-5724-4594-A3B3-8AE109386590}" type="pres">
      <dgm:prSet presAssocID="{258E9240-244E-47B6-B87E-7B24C6F7E79A}" presName="tx1" presStyleLbl="revTx" presStyleIdx="5" presStyleCnt="6"/>
      <dgm:spPr/>
    </dgm:pt>
    <dgm:pt modelId="{6C89F71A-125A-4D12-8524-02C59859AEAB}" type="pres">
      <dgm:prSet presAssocID="{258E9240-244E-47B6-B87E-7B24C6F7E79A}" presName="vert1" presStyleCnt="0"/>
      <dgm:spPr/>
    </dgm:pt>
  </dgm:ptLst>
  <dgm:cxnLst>
    <dgm:cxn modelId="{11C4DF0F-4DEE-4DC1-8EC7-285AF6F7A463}" type="presOf" srcId="{258E9240-244E-47B6-B87E-7B24C6F7E79A}" destId="{CEDC2241-5724-4594-A3B3-8AE109386590}" srcOrd="0" destOrd="0" presId="urn:microsoft.com/office/officeart/2008/layout/LinedList"/>
    <dgm:cxn modelId="{0F96735D-AEF6-4C7B-8816-B7D9C20AAE5F}" type="presOf" srcId="{CC786DBB-2BCB-4D08-8DC0-9F8375EFAB1F}" destId="{171169E1-A899-4849-9493-562BDFC2E00E}" srcOrd="0" destOrd="0" presId="urn:microsoft.com/office/officeart/2008/layout/LinedList"/>
    <dgm:cxn modelId="{96DAF341-CF31-4E13-9B11-ADBEB8933847}" srcId="{20BB92F7-8147-46CB-8287-C1F7C323689A}" destId="{D40C4B3B-DAC9-42CD-9EAF-953637FA6E95}" srcOrd="3" destOrd="0" parTransId="{5172FC6B-F4A5-482A-83DE-EBBDD46C1457}" sibTransId="{9D0C926F-8DFE-41E4-9EF0-7F17415EC0EE}"/>
    <dgm:cxn modelId="{0F74D247-DF60-43CB-9652-0575E17FB0C0}" type="presOf" srcId="{0A1AE99B-3AE3-4726-99E6-CCC04B0C0F47}" destId="{F761DB23-39E2-4DD1-A584-DF1773A585D7}" srcOrd="0" destOrd="0" presId="urn:microsoft.com/office/officeart/2008/layout/LinedList"/>
    <dgm:cxn modelId="{1B44EE4D-DBE0-4C86-A336-5B5229D283D7}" srcId="{20BB92F7-8147-46CB-8287-C1F7C323689A}" destId="{CF7613C3-2318-411A-A64A-D57CEEE20DF8}" srcOrd="4" destOrd="0" parTransId="{1C6268A6-6DD5-471F-A3CC-0989109E0A0C}" sibTransId="{C91C2653-DDF5-4EF8-98F1-E41DCE453DFC}"/>
    <dgm:cxn modelId="{2F2B8B51-ADA7-4CAB-B5AA-62879615DCD7}" srcId="{20BB92F7-8147-46CB-8287-C1F7C323689A}" destId="{E85E26DC-3156-446D-9E82-BB8D74C1CBA3}" srcOrd="1" destOrd="0" parTransId="{66459CAC-03F8-40DE-BFE1-F2888F17A26D}" sibTransId="{A571F633-D68C-49BD-94E8-BC8ECC76641A}"/>
    <dgm:cxn modelId="{69B00054-6F32-4AD9-A922-6ECEA09B27CE}" type="presOf" srcId="{20BB92F7-8147-46CB-8287-C1F7C323689A}" destId="{C56E91FA-9CC7-47DE-8628-9B131598114B}" srcOrd="0" destOrd="0" presId="urn:microsoft.com/office/officeart/2008/layout/LinedList"/>
    <dgm:cxn modelId="{18F2A286-D8D9-4F56-8686-976C24D6CEDE}" type="presOf" srcId="{CF7613C3-2318-411A-A64A-D57CEEE20DF8}" destId="{2CA20529-3EF6-4EE7-A69C-066D34339F24}" srcOrd="0" destOrd="0" presId="urn:microsoft.com/office/officeart/2008/layout/LinedList"/>
    <dgm:cxn modelId="{17AA9487-05C4-49A8-ABFC-8C3C778A9458}" srcId="{20BB92F7-8147-46CB-8287-C1F7C323689A}" destId="{258E9240-244E-47B6-B87E-7B24C6F7E79A}" srcOrd="5" destOrd="0" parTransId="{C64087BF-E5F1-4CEC-87EA-4BCD3C149720}" sibTransId="{227EF05A-0353-45C5-848F-8E20833D8B32}"/>
    <dgm:cxn modelId="{7BDAA28A-B1B3-41D5-8EFE-5D730F579CA8}" type="presOf" srcId="{D40C4B3B-DAC9-42CD-9EAF-953637FA6E95}" destId="{7F4F5438-17E4-4F73-9258-C7516DECA805}" srcOrd="0" destOrd="0" presId="urn:microsoft.com/office/officeart/2008/layout/LinedList"/>
    <dgm:cxn modelId="{290C2F9E-B591-4C53-841B-C1235167A304}" srcId="{20BB92F7-8147-46CB-8287-C1F7C323689A}" destId="{0A1AE99B-3AE3-4726-99E6-CCC04B0C0F47}" srcOrd="2" destOrd="0" parTransId="{CB6E3372-8F27-43C0-93D5-6F9D1A8117FF}" sibTransId="{83A90510-1FAD-4C07-AA04-4A1AA684E497}"/>
    <dgm:cxn modelId="{CB05C8D5-B2EB-4DF4-97A2-549ACBF4CF2A}" type="presOf" srcId="{E85E26DC-3156-446D-9E82-BB8D74C1CBA3}" destId="{F8837CAA-9B0E-4ED3-A0E7-B2C5C3F51DDF}" srcOrd="0" destOrd="0" presId="urn:microsoft.com/office/officeart/2008/layout/LinedList"/>
    <dgm:cxn modelId="{B0FE0AEF-6C22-43E6-A80C-5D2F3FB301CD}" srcId="{20BB92F7-8147-46CB-8287-C1F7C323689A}" destId="{CC786DBB-2BCB-4D08-8DC0-9F8375EFAB1F}" srcOrd="0" destOrd="0" parTransId="{FC0D9A9C-F593-4FCC-B46D-7403FDF94BEC}" sibTransId="{C5553CE8-E196-404E-B824-EDD29B5F45EE}"/>
    <dgm:cxn modelId="{31392629-2C9D-426B-B501-E551C858BF3C}" type="presParOf" srcId="{C56E91FA-9CC7-47DE-8628-9B131598114B}" destId="{5C712629-9EE6-42BD-B039-42AC9D861F2F}" srcOrd="0" destOrd="0" presId="urn:microsoft.com/office/officeart/2008/layout/LinedList"/>
    <dgm:cxn modelId="{DC62F78C-7121-4B5F-B7D5-E73401A2902E}" type="presParOf" srcId="{C56E91FA-9CC7-47DE-8628-9B131598114B}" destId="{7801EBCE-AD3A-49ED-80B2-095C560F47E0}" srcOrd="1" destOrd="0" presId="urn:microsoft.com/office/officeart/2008/layout/LinedList"/>
    <dgm:cxn modelId="{B62C74EB-033F-41D4-88C8-875746081444}" type="presParOf" srcId="{7801EBCE-AD3A-49ED-80B2-095C560F47E0}" destId="{171169E1-A899-4849-9493-562BDFC2E00E}" srcOrd="0" destOrd="0" presId="urn:microsoft.com/office/officeart/2008/layout/LinedList"/>
    <dgm:cxn modelId="{DCE604D6-A28B-429F-B939-1ACBA990570C}" type="presParOf" srcId="{7801EBCE-AD3A-49ED-80B2-095C560F47E0}" destId="{2958F607-417D-4026-9F71-4B149418DE8B}" srcOrd="1" destOrd="0" presId="urn:microsoft.com/office/officeart/2008/layout/LinedList"/>
    <dgm:cxn modelId="{C8B6C0DD-86DF-435E-8100-CCF80B07C8FE}" type="presParOf" srcId="{C56E91FA-9CC7-47DE-8628-9B131598114B}" destId="{74552569-A5C2-4653-BA23-7ADE00B82562}" srcOrd="2" destOrd="0" presId="urn:microsoft.com/office/officeart/2008/layout/LinedList"/>
    <dgm:cxn modelId="{A7D034A7-F4E8-4023-9EF0-8F8FFDE1D9B0}" type="presParOf" srcId="{C56E91FA-9CC7-47DE-8628-9B131598114B}" destId="{387D5AD9-B9E9-473C-B7B7-5DB50AF555F4}" srcOrd="3" destOrd="0" presId="urn:microsoft.com/office/officeart/2008/layout/LinedList"/>
    <dgm:cxn modelId="{B85A97CB-2AF7-45FE-A00F-8188FC79BE2F}" type="presParOf" srcId="{387D5AD9-B9E9-473C-B7B7-5DB50AF555F4}" destId="{F8837CAA-9B0E-4ED3-A0E7-B2C5C3F51DDF}" srcOrd="0" destOrd="0" presId="urn:microsoft.com/office/officeart/2008/layout/LinedList"/>
    <dgm:cxn modelId="{A009643E-A805-4CE3-871C-6422608A2DBA}" type="presParOf" srcId="{387D5AD9-B9E9-473C-B7B7-5DB50AF555F4}" destId="{166E166F-0F1A-4FC4-8A11-7CE1CEF9E587}" srcOrd="1" destOrd="0" presId="urn:microsoft.com/office/officeart/2008/layout/LinedList"/>
    <dgm:cxn modelId="{387240CB-EDC2-451E-8C6F-DAF82F836806}" type="presParOf" srcId="{C56E91FA-9CC7-47DE-8628-9B131598114B}" destId="{7F662CB3-6A1F-45F8-8E89-CFCE79130819}" srcOrd="4" destOrd="0" presId="urn:microsoft.com/office/officeart/2008/layout/LinedList"/>
    <dgm:cxn modelId="{4A35CFC3-A1C5-40CC-8DDF-8806A431AA1D}" type="presParOf" srcId="{C56E91FA-9CC7-47DE-8628-9B131598114B}" destId="{A3290362-FBC4-4357-8736-3569C64D74F7}" srcOrd="5" destOrd="0" presId="urn:microsoft.com/office/officeart/2008/layout/LinedList"/>
    <dgm:cxn modelId="{85F2A199-AE40-414D-BD9A-1397433B9A18}" type="presParOf" srcId="{A3290362-FBC4-4357-8736-3569C64D74F7}" destId="{F761DB23-39E2-4DD1-A584-DF1773A585D7}" srcOrd="0" destOrd="0" presId="urn:microsoft.com/office/officeart/2008/layout/LinedList"/>
    <dgm:cxn modelId="{5CBCF989-501B-43AB-B592-62C5F52B363A}" type="presParOf" srcId="{A3290362-FBC4-4357-8736-3569C64D74F7}" destId="{0439EBEB-894A-45F0-B1EC-65EEF4B9E9B6}" srcOrd="1" destOrd="0" presId="urn:microsoft.com/office/officeart/2008/layout/LinedList"/>
    <dgm:cxn modelId="{5DE4143C-25EA-4D60-910F-A8A4E73F8D7C}" type="presParOf" srcId="{C56E91FA-9CC7-47DE-8628-9B131598114B}" destId="{25AE7530-15B9-4D90-962D-826D8B2FC0A4}" srcOrd="6" destOrd="0" presId="urn:microsoft.com/office/officeart/2008/layout/LinedList"/>
    <dgm:cxn modelId="{F954CCE8-CCF1-4A37-A90A-505ED49F71E3}" type="presParOf" srcId="{C56E91FA-9CC7-47DE-8628-9B131598114B}" destId="{4D4E1963-59B4-4A18-85DF-243FBCB8E5A3}" srcOrd="7" destOrd="0" presId="urn:microsoft.com/office/officeart/2008/layout/LinedList"/>
    <dgm:cxn modelId="{3543DA2F-A445-4ED5-A111-5D7373CC152F}" type="presParOf" srcId="{4D4E1963-59B4-4A18-85DF-243FBCB8E5A3}" destId="{7F4F5438-17E4-4F73-9258-C7516DECA805}" srcOrd="0" destOrd="0" presId="urn:microsoft.com/office/officeart/2008/layout/LinedList"/>
    <dgm:cxn modelId="{32D5F951-924E-4D99-85E8-92F95C8BC757}" type="presParOf" srcId="{4D4E1963-59B4-4A18-85DF-243FBCB8E5A3}" destId="{B3DA2D68-886F-4640-9098-F5120F55707C}" srcOrd="1" destOrd="0" presId="urn:microsoft.com/office/officeart/2008/layout/LinedList"/>
    <dgm:cxn modelId="{052C57C7-A2BD-45E0-ADA6-A5E5A560FECD}" type="presParOf" srcId="{C56E91FA-9CC7-47DE-8628-9B131598114B}" destId="{0BADF3FB-C48F-44BA-88A2-029D2D7E6295}" srcOrd="8" destOrd="0" presId="urn:microsoft.com/office/officeart/2008/layout/LinedList"/>
    <dgm:cxn modelId="{47A2580C-CE87-40A6-BFDE-8CFA025FE9FE}" type="presParOf" srcId="{C56E91FA-9CC7-47DE-8628-9B131598114B}" destId="{CC02D739-27EE-4BA2-9BE8-46486B97B5F7}" srcOrd="9" destOrd="0" presId="urn:microsoft.com/office/officeart/2008/layout/LinedList"/>
    <dgm:cxn modelId="{32F90DF4-6857-4B1D-989D-9913B378AD9E}" type="presParOf" srcId="{CC02D739-27EE-4BA2-9BE8-46486B97B5F7}" destId="{2CA20529-3EF6-4EE7-A69C-066D34339F24}" srcOrd="0" destOrd="0" presId="urn:microsoft.com/office/officeart/2008/layout/LinedList"/>
    <dgm:cxn modelId="{AF5CCB21-56AA-4CA8-9E76-C19E6574062C}" type="presParOf" srcId="{CC02D739-27EE-4BA2-9BE8-46486B97B5F7}" destId="{A058DE15-DE5F-49BC-A5A1-F72E2354301B}" srcOrd="1" destOrd="0" presId="urn:microsoft.com/office/officeart/2008/layout/LinedList"/>
    <dgm:cxn modelId="{5F952E8F-726A-40D9-9158-14DB0B20E729}" type="presParOf" srcId="{C56E91FA-9CC7-47DE-8628-9B131598114B}" destId="{81CBCC9A-ED00-40AA-BC9A-60AD5A4DC7E8}" srcOrd="10" destOrd="0" presId="urn:microsoft.com/office/officeart/2008/layout/LinedList"/>
    <dgm:cxn modelId="{578DA5B7-A2D2-497F-931B-72F7540FCD3F}" type="presParOf" srcId="{C56E91FA-9CC7-47DE-8628-9B131598114B}" destId="{08D77E64-30DC-41F5-A53E-28B8705859F7}" srcOrd="11" destOrd="0" presId="urn:microsoft.com/office/officeart/2008/layout/LinedList"/>
    <dgm:cxn modelId="{05324E2E-36D2-4822-8832-B3AF617B85B6}" type="presParOf" srcId="{08D77E64-30DC-41F5-A53E-28B8705859F7}" destId="{CEDC2241-5724-4594-A3B3-8AE109386590}" srcOrd="0" destOrd="0" presId="urn:microsoft.com/office/officeart/2008/layout/LinedList"/>
    <dgm:cxn modelId="{D96A8721-A61C-4E03-9FDF-0D7BFFE0025A}" type="presParOf" srcId="{08D77E64-30DC-41F5-A53E-28B8705859F7}" destId="{6C89F71A-125A-4D12-8524-02C59859AEA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58E311-34BC-49B6-B489-FA20E7E38085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B1DCB-E2A9-4622-B6A7-004F6C99CFEA}">
      <dsp:nvSpPr>
        <dsp:cNvPr id="0" name=""/>
        <dsp:cNvSpPr/>
      </dsp:nvSpPr>
      <dsp:spPr>
        <a:xfrm>
          <a:off x="0" y="0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Scenario: Isaac is playing with </a:t>
          </a:r>
          <a:r>
            <a:rPr lang="en-US" sz="2500" kern="1200" dirty="0" err="1"/>
            <a:t>bulding</a:t>
          </a:r>
          <a:r>
            <a:rPr lang="en-US" sz="2500" kern="1200" dirty="0"/>
            <a:t> blocks but stops when a block falls.</a:t>
          </a:r>
        </a:p>
      </dsp:txBody>
      <dsp:txXfrm>
        <a:off x="0" y="0"/>
        <a:ext cx="10515600" cy="1088136"/>
      </dsp:txXfrm>
    </dsp:sp>
    <dsp:sp modelId="{40AD41D8-9145-4886-950A-9DC70FDE59A4}">
      <dsp:nvSpPr>
        <dsp:cNvPr id="0" name=""/>
        <dsp:cNvSpPr/>
      </dsp:nvSpPr>
      <dsp:spPr>
        <a:xfrm>
          <a:off x="0" y="1088136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F7715-A250-48B6-A1F5-00E92963A1E1}">
      <dsp:nvSpPr>
        <dsp:cNvPr id="0" name=""/>
        <dsp:cNvSpPr/>
      </dsp:nvSpPr>
      <dsp:spPr>
        <a:xfrm>
          <a:off x="0" y="1088136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Key Worker's response: Instead of fixing it for him, the adult says: "Let's try again. I will hold the bottom block, and you place the top one.“</a:t>
          </a:r>
        </a:p>
      </dsp:txBody>
      <dsp:txXfrm>
        <a:off x="0" y="1088136"/>
        <a:ext cx="10515600" cy="1088136"/>
      </dsp:txXfrm>
    </dsp:sp>
    <dsp:sp modelId="{6B321973-B5D8-4A6C-B8FB-3C6992A8DD6F}">
      <dsp:nvSpPr>
        <dsp:cNvPr id="0" name=""/>
        <dsp:cNvSpPr/>
      </dsp:nvSpPr>
      <dsp:spPr>
        <a:xfrm>
          <a:off x="0" y="2176272"/>
          <a:ext cx="105156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C95304-0D28-494D-8AF2-F4C62C32F1D6}">
      <dsp:nvSpPr>
        <dsp:cNvPr id="0" name=""/>
        <dsp:cNvSpPr/>
      </dsp:nvSpPr>
      <dsp:spPr>
        <a:xfrm>
          <a:off x="0" y="2176272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Vygotskian link: This is step-by-step "Scaffolding". The adult provides just enough help to keep him in his ZPD.</a:t>
          </a:r>
        </a:p>
      </dsp:txBody>
      <dsp:txXfrm>
        <a:off x="0" y="2176272"/>
        <a:ext cx="10515600" cy="1088136"/>
      </dsp:txXfrm>
    </dsp:sp>
    <dsp:sp modelId="{17AAE009-C420-419B-A755-647639088DF0}">
      <dsp:nvSpPr>
        <dsp:cNvPr id="0" name=""/>
        <dsp:cNvSpPr/>
      </dsp:nvSpPr>
      <dsp:spPr>
        <a:xfrm>
          <a:off x="0" y="3264408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83C68-7DCC-4EA6-BB1A-A4E985E13FEB}">
      <dsp:nvSpPr>
        <dsp:cNvPr id="0" name=""/>
        <dsp:cNvSpPr/>
      </dsp:nvSpPr>
      <dsp:spPr>
        <a:xfrm>
          <a:off x="0" y="3264408"/>
          <a:ext cx="10515600" cy="1088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Progress: Over time, the adult slowly removes support until Isaac builds towers by himself.</a:t>
          </a:r>
        </a:p>
      </dsp:txBody>
      <dsp:txXfrm>
        <a:off x="0" y="3264408"/>
        <a:ext cx="10515600" cy="10881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712629-9EE6-42BD-B039-42AC9D861F2F}">
      <dsp:nvSpPr>
        <dsp:cNvPr id="0" name=""/>
        <dsp:cNvSpPr/>
      </dsp:nvSpPr>
      <dsp:spPr>
        <a:xfrm>
          <a:off x="0" y="3348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1169E1-A899-4849-9493-562BDFC2E00E}">
      <dsp:nvSpPr>
        <dsp:cNvPr id="0" name=""/>
        <dsp:cNvSpPr/>
      </dsp:nvSpPr>
      <dsp:spPr>
        <a:xfrm>
          <a:off x="0" y="3348"/>
          <a:ext cx="12192000" cy="1141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5-Step Theory-Informed Support Plan</a:t>
          </a:r>
          <a:endParaRPr lang="en-US" sz="4000" b="1" kern="1200" dirty="0"/>
        </a:p>
      </dsp:txBody>
      <dsp:txXfrm>
        <a:off x="0" y="3348"/>
        <a:ext cx="12192000" cy="1141883"/>
      </dsp:txXfrm>
    </dsp:sp>
    <dsp:sp modelId="{74552569-A5C2-4653-BA23-7ADE00B82562}">
      <dsp:nvSpPr>
        <dsp:cNvPr id="0" name=""/>
        <dsp:cNvSpPr/>
      </dsp:nvSpPr>
      <dsp:spPr>
        <a:xfrm>
          <a:off x="0" y="1145232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37CAA-9B0E-4ED3-A0E7-B2C5C3F51DDF}">
      <dsp:nvSpPr>
        <dsp:cNvPr id="0" name=""/>
        <dsp:cNvSpPr/>
      </dsp:nvSpPr>
      <dsp:spPr>
        <a:xfrm>
          <a:off x="0" y="1145232"/>
          <a:ext cx="12192000" cy="1141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</a:t>
          </a:r>
          <a:r>
            <a:rPr lang="en-GB" sz="2500" b="1" kern="1200" dirty="0"/>
            <a:t>. Individual Scaffolding</a:t>
          </a:r>
          <a:r>
            <a:rPr lang="en-GB" sz="2500" kern="1200" dirty="0"/>
            <a:t>: A key worker sits with him daily, breaking tasks into small, manageable steps.</a:t>
          </a:r>
          <a:endParaRPr lang="en-US" sz="2500" kern="1200" dirty="0"/>
        </a:p>
      </dsp:txBody>
      <dsp:txXfrm>
        <a:off x="0" y="1145232"/>
        <a:ext cx="12192000" cy="1141883"/>
      </dsp:txXfrm>
    </dsp:sp>
    <dsp:sp modelId="{7F662CB3-6A1F-45F8-8E89-CFCE79130819}">
      <dsp:nvSpPr>
        <dsp:cNvPr id="0" name=""/>
        <dsp:cNvSpPr/>
      </dsp:nvSpPr>
      <dsp:spPr>
        <a:xfrm>
          <a:off x="0" y="2287116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1DB23-39E2-4DD1-A584-DF1773A585D7}">
      <dsp:nvSpPr>
        <dsp:cNvPr id="0" name=""/>
        <dsp:cNvSpPr/>
      </dsp:nvSpPr>
      <dsp:spPr>
        <a:xfrm>
          <a:off x="0" y="2287116"/>
          <a:ext cx="12192000" cy="1141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2. </a:t>
          </a:r>
          <a:r>
            <a:rPr lang="en-GB" sz="2500" b="1" kern="1200" dirty="0"/>
            <a:t>Peer Pairing </a:t>
          </a:r>
          <a:r>
            <a:rPr lang="en-GB" sz="2500" kern="1200" dirty="0"/>
            <a:t>(Berk &amp; </a:t>
          </a:r>
          <a:r>
            <a:rPr lang="en-GB" sz="2500" kern="1200" dirty="0" err="1"/>
            <a:t>Winsler</a:t>
          </a:r>
          <a:r>
            <a:rPr lang="en-GB" sz="2500" kern="1200" dirty="0"/>
            <a:t>, 1995): Pairing him with a calm buddy to model sharing and turn-taking.</a:t>
          </a:r>
          <a:endParaRPr lang="en-US" sz="2500" kern="1200" dirty="0"/>
        </a:p>
      </dsp:txBody>
      <dsp:txXfrm>
        <a:off x="0" y="2287116"/>
        <a:ext cx="12192000" cy="1141883"/>
      </dsp:txXfrm>
    </dsp:sp>
    <dsp:sp modelId="{25AE7530-15B9-4D90-962D-826D8B2FC0A4}">
      <dsp:nvSpPr>
        <dsp:cNvPr id="0" name=""/>
        <dsp:cNvSpPr/>
      </dsp:nvSpPr>
      <dsp:spPr>
        <a:xfrm>
          <a:off x="0" y="3429000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4F5438-17E4-4F73-9258-C7516DECA805}">
      <dsp:nvSpPr>
        <dsp:cNvPr id="0" name=""/>
        <dsp:cNvSpPr/>
      </dsp:nvSpPr>
      <dsp:spPr>
        <a:xfrm>
          <a:off x="0" y="3429000"/>
          <a:ext cx="12192000" cy="1141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3. </a:t>
          </a:r>
          <a:r>
            <a:rPr lang="en-GB" sz="2500" b="1" kern="1200" dirty="0"/>
            <a:t>Guided Language: </a:t>
          </a:r>
          <a:r>
            <a:rPr lang="en-GB" sz="2500" kern="1200" dirty="0"/>
            <a:t>Using "parallel talk" and simple choices ("red or blue?") to push his speech.</a:t>
          </a:r>
          <a:endParaRPr lang="en-US" sz="2500" kern="1200" dirty="0"/>
        </a:p>
      </dsp:txBody>
      <dsp:txXfrm>
        <a:off x="0" y="3429000"/>
        <a:ext cx="12192000" cy="1141883"/>
      </dsp:txXfrm>
    </dsp:sp>
    <dsp:sp modelId="{0BADF3FB-C48F-44BA-88A2-029D2D7E6295}">
      <dsp:nvSpPr>
        <dsp:cNvPr id="0" name=""/>
        <dsp:cNvSpPr/>
      </dsp:nvSpPr>
      <dsp:spPr>
        <a:xfrm>
          <a:off x="0" y="4570883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A20529-3EF6-4EE7-A69C-066D34339F24}">
      <dsp:nvSpPr>
        <dsp:cNvPr id="0" name=""/>
        <dsp:cNvSpPr/>
      </dsp:nvSpPr>
      <dsp:spPr>
        <a:xfrm>
          <a:off x="0" y="4570883"/>
          <a:ext cx="12192000" cy="1141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4. </a:t>
          </a:r>
          <a:r>
            <a:rPr lang="en-GB" sz="2500" b="1" kern="1200" dirty="0"/>
            <a:t>Parental Support: </a:t>
          </a:r>
          <a:r>
            <a:rPr lang="en-GB" sz="2500" kern="1200" dirty="0"/>
            <a:t>Referring his mother for mental health help and modelling play at home</a:t>
          </a:r>
          <a:r>
            <a:rPr lang="en-GB" sz="2300" kern="1200" dirty="0"/>
            <a:t>.</a:t>
          </a:r>
          <a:endParaRPr lang="en-US" sz="2300" kern="1200" dirty="0"/>
        </a:p>
      </dsp:txBody>
      <dsp:txXfrm>
        <a:off x="0" y="4570883"/>
        <a:ext cx="12192000" cy="1141883"/>
      </dsp:txXfrm>
    </dsp:sp>
    <dsp:sp modelId="{81CBCC9A-ED00-40AA-BC9A-60AD5A4DC7E8}">
      <dsp:nvSpPr>
        <dsp:cNvPr id="0" name=""/>
        <dsp:cNvSpPr/>
      </dsp:nvSpPr>
      <dsp:spPr>
        <a:xfrm>
          <a:off x="0" y="5712767"/>
          <a:ext cx="12192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C2241-5724-4594-A3B3-8AE109386590}">
      <dsp:nvSpPr>
        <dsp:cNvPr id="0" name=""/>
        <dsp:cNvSpPr/>
      </dsp:nvSpPr>
      <dsp:spPr>
        <a:xfrm>
          <a:off x="0" y="5712767"/>
          <a:ext cx="12192000" cy="1141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5. </a:t>
          </a:r>
          <a:r>
            <a:rPr lang="en-GB" sz="2500" b="1" kern="1200" dirty="0"/>
            <a:t>Multi-Agency Collaboration</a:t>
          </a:r>
          <a:r>
            <a:rPr lang="en-GB" sz="2500" kern="1200" dirty="0"/>
            <a:t>: Ensuring doctors, health visitors, and the centre use the same consistent strategies.</a:t>
          </a:r>
          <a:endParaRPr lang="en-US" sz="2500" kern="1200" dirty="0"/>
        </a:p>
      </dsp:txBody>
      <dsp:txXfrm>
        <a:off x="0" y="5712767"/>
        <a:ext cx="12192000" cy="11418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EB367-4AF9-4574-A63D-33ABF13001F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BEAA9E-D669-4968-88C6-F34A9AA3D8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173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EAA9E-D669-4968-88C6-F34A9AA3D88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547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EAA9E-D669-4968-88C6-F34A9AA3D88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027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BE48F-B09A-D3D4-E88D-E27E60682C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0245A9-EC8B-2FCD-3CFC-4987B19016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20332-1008-47EF-BFD6-318959314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39F3D-1BB1-1522-D178-4A8F2476A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B9C27-A790-055E-39B1-D7280DC3CF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950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0F842-873A-DEEE-4352-C9DCE11F1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EC9B6-28D2-89CD-6F8B-7A7E352AFF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79D18-B41E-4527-9442-35E5F3C00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A149E-58E0-92B1-022B-A4B504E3C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1CD2F-D7C4-EED6-A6A3-D65F2740F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9949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BB38E-0C0F-41A0-3D1C-331BD2885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672D56-6400-6EFB-FE53-8B9BCF39AD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81A67B-50E7-7649-F843-97FE36AF1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A2D34E-23BE-D61A-E4CB-ED2232CE9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31F3A-5D0A-444D-6CFD-73DD75752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200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C1315-30E8-9183-44B1-2E2BC0FC9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E68B4-E42F-4A19-3CDC-DD70FAC008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564794-041C-1F02-24AA-5183D634BA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83D70B-7B2E-47B3-2EA0-CE50B9701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2EBF76-FD59-D7D2-19FA-3F1943741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C8D52F-846B-9984-2D26-8527FA109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5315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DDE7D-F3BE-D3AA-B730-A6F70A95F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89BAFA-E5E7-C914-6E7C-D4D5F1891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AD95BB-A792-578A-93C1-671C6A77D1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763124-0BEC-92BB-7E73-8145BC830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BD69C1-5961-4775-3EBC-1B325D377E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7C5C27-4EF7-93B9-3933-09C5917B8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82448A-64C2-539A-9F46-99556C93C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7D0AEF-52C7-1C3B-D0CD-6F5BA7649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65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44CF1-3320-BEF7-7837-A75BD5EC0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7A8A36-C1EB-1A88-DB97-3C412749C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B458DD-A870-82EF-50BD-C46ABDFD4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30C88B-6492-A5CC-6846-9C54563CB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09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05E8B9-387B-42CE-64E6-E967D6985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AA0C01-D1C0-7FCB-A854-72E661410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9561D0-6C7E-A497-0081-BF4EEE8E1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100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B3D94-D97C-B265-6A2B-6F5B42017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ECF21-5EFA-78AA-3917-FFF34E09B3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F30C88-5CB1-ECC4-A8F1-18B4AF361F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AA60C8-3C0B-A6DB-94C2-7D9D753A6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C741E9-6E91-93E6-B6C6-03D392166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FB995-EE23-8BC3-CD92-9AD0A9874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633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2B618-851E-AF3C-858D-237918EB5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F535AC0-663B-D546-2F88-0C551FAABE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47A928-0B8E-C94A-4AFC-A4DFA9222B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6248F-2D80-BDD6-55A5-198036AFB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DD7FF1-E7F3-A359-701D-9CD6D0E92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A7F5E8-38A3-BA66-4B5F-622DAE913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676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850B-7C24-A5CB-F635-E775F0824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7E7A86-61C8-8C2F-F7A2-40B3869ABC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48209-2CDB-B699-1801-A26F7EE02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4B6B-3DA2-B3C4-38FB-4A08D7144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427FD-B9F2-A69D-A9E9-9926F47F9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6054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C1B59A-95D5-560C-F04B-CC9B978124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8E020F-984A-BA97-DBB4-CAEEAE7141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67EA97-998C-D9D9-1024-C08301702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0FD47-AD43-9C76-F7D6-2AA1A7526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D3EBF5-85E0-2A61-E4A3-F34D588A5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916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B513BB-A436-2D32-6CA2-543EB39AA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DC716-431C-B999-5091-F5E8D28F56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FCB25-6385-AC27-B88C-DC8450CB67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810037-AEE3-4B7F-9EBA-7A80B35EABDE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81082-3FE7-E851-27E1-B28D6E1B9D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6A2673-AF6D-4FFD-31EC-F578B9A572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701FF6-A9C3-4D26-9444-2CA1F7254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555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8237" y="4016772"/>
            <a:ext cx="8539079" cy="1477328"/>
          </a:xfrm>
        </p:spPr>
        <p:txBody>
          <a:bodyPr>
            <a:normAutofit fontScale="90000"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1800" dirty="0"/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 :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Ismihan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BOZYIGIT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number : 2513136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Lecturer’s name : Sam PARKER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0446" y="6080760"/>
            <a:ext cx="11313763" cy="537015"/>
          </a:xfrm>
        </p:spPr>
        <p:txBody>
          <a:bodyPr>
            <a:noAutofit/>
          </a:bodyPr>
          <a:lstStyle/>
          <a:p>
            <a:pPr algn="l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3253361" y="1363899"/>
            <a:ext cx="60492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39" y="247087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D68C96-58F2-4406-FED0-AA7DAF4C16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16117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F0441-C9F5-3F04-9EE6-F31E07090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660" y="1071624"/>
            <a:ext cx="6672628" cy="2158560"/>
          </a:xfrm>
        </p:spPr>
        <p:txBody>
          <a:bodyPr anchor="b">
            <a:normAutofit/>
          </a:bodyPr>
          <a:lstStyle/>
          <a:p>
            <a:pPr algn="l"/>
            <a:r>
              <a:rPr lang="en-GB" sz="4400" b="1" dirty="0">
                <a:latin typeface="+mn-lt"/>
                <a:cs typeface="Arial" panose="020B0604020202020204" pitchFamily="34" charset="0"/>
              </a:rPr>
              <a:t>Scaffolding Isaac’s             Future </a:t>
            </a:r>
            <a:br>
              <a:rPr lang="en-GB" sz="3000" dirty="0"/>
            </a:br>
            <a:br>
              <a:rPr lang="en-GB" sz="2800" dirty="0">
                <a:latin typeface="Aptos (Body)"/>
              </a:rPr>
            </a:br>
            <a:endParaRPr lang="en-GB" sz="3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51FC49-32A1-2A5C-36AE-639DA7A5F3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692" y="4575395"/>
            <a:ext cx="5534476" cy="984157"/>
          </a:xfrm>
        </p:spPr>
        <p:txBody>
          <a:bodyPr>
            <a:noAutofit/>
          </a:bodyPr>
          <a:lstStyle/>
          <a:p>
            <a:pPr algn="l"/>
            <a:r>
              <a:rPr lang="en-GB" sz="3000" dirty="0"/>
              <a:t>A Vygotskian Approach </a:t>
            </a:r>
            <a:br>
              <a:rPr lang="en-GB" sz="3000" dirty="0"/>
            </a:br>
            <a:br>
              <a:rPr lang="en-GB" sz="3000" dirty="0"/>
            </a:br>
            <a:endParaRPr lang="en-GB" sz="3000" dirty="0">
              <a:cs typeface="Arial" panose="020B060402020202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2202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: Shape 37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6EE492-1D28-0458-80F0-11ED41B11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+mn-lt"/>
              </a:rPr>
              <a:t>Vygotsky’s Sociocultural Theory</a:t>
            </a:r>
          </a:p>
        </p:txBody>
      </p:sp>
      <p:sp>
        <p:nvSpPr>
          <p:cNvPr id="43" name="Content Placeholder 2">
            <a:extLst>
              <a:ext uri="{FF2B5EF4-FFF2-40B4-BE49-F238E27FC236}">
                <a16:creationId xmlns:a16="http://schemas.microsoft.com/office/drawing/2014/main" id="{4D42BCFB-D90C-CF67-A54F-671843FAF6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165463"/>
            <a:ext cx="5221224" cy="6583036"/>
          </a:xfrm>
        </p:spPr>
        <p:txBody>
          <a:bodyPr anchor="ctr">
            <a:normAutofit/>
          </a:bodyPr>
          <a:lstStyle/>
          <a:p>
            <a:r>
              <a:rPr lang="en-GB" sz="2500" b="1" dirty="0">
                <a:solidFill>
                  <a:schemeClr val="tx2"/>
                </a:solidFill>
              </a:rPr>
              <a:t>ZPD (Vygotsky, 1978): </a:t>
            </a:r>
            <a:r>
              <a:rPr lang="en-GB" sz="2500" dirty="0">
                <a:solidFill>
                  <a:schemeClr val="tx2"/>
                </a:solidFill>
              </a:rPr>
              <a:t>The gap between doing alone and doing with help.</a:t>
            </a:r>
          </a:p>
          <a:p>
            <a:r>
              <a:rPr lang="en-GB" sz="2500" b="1" dirty="0">
                <a:solidFill>
                  <a:schemeClr val="tx2"/>
                </a:solidFill>
              </a:rPr>
              <a:t>MKO (More Knowledgeable Other): </a:t>
            </a:r>
            <a:r>
              <a:rPr lang="en-GB" sz="2500" dirty="0">
                <a:solidFill>
                  <a:schemeClr val="tx2"/>
                </a:solidFill>
              </a:rPr>
              <a:t>A skilled adult/peer who offers direction.</a:t>
            </a:r>
          </a:p>
          <a:p>
            <a:r>
              <a:rPr lang="en-GB" sz="2700" b="1" dirty="0">
                <a:solidFill>
                  <a:schemeClr val="tx2"/>
                </a:solidFill>
              </a:rPr>
              <a:t>Scaffolding (Wood et al.,1976): </a:t>
            </a:r>
            <a:r>
              <a:rPr lang="en-GB" sz="2500" dirty="0">
                <a:solidFill>
                  <a:schemeClr val="tx2"/>
                </a:solidFill>
              </a:rPr>
              <a:t>Step by step support, slowly removed.</a:t>
            </a:r>
            <a:endParaRPr lang="en-GB" sz="1800" dirty="0">
              <a:solidFill>
                <a:schemeClr val="tx2"/>
              </a:solidFill>
            </a:endParaRPr>
          </a:p>
          <a:p>
            <a:r>
              <a:rPr lang="en-GB" sz="2900" b="1" dirty="0">
                <a:solidFill>
                  <a:schemeClr val="tx2"/>
                </a:solidFill>
              </a:rPr>
              <a:t>Main Idea: </a:t>
            </a:r>
            <a:r>
              <a:rPr lang="en-GB" sz="2500" dirty="0">
                <a:solidFill>
                  <a:schemeClr val="tx2"/>
                </a:solidFill>
              </a:rPr>
              <a:t>Language develops through social interaction. </a:t>
            </a:r>
          </a:p>
          <a:p>
            <a:r>
              <a:rPr lang="en-GB" sz="2500" dirty="0">
                <a:solidFill>
                  <a:schemeClr val="tx2"/>
                </a:solidFill>
              </a:rPr>
              <a:t>As Schunk (2012) highlights, this theory remains a cornerstone of early years practice.</a:t>
            </a:r>
          </a:p>
        </p:txBody>
      </p:sp>
    </p:spTree>
    <p:extLst>
      <p:ext uri="{BB962C8B-B14F-4D97-AF65-F5344CB8AC3E}">
        <p14:creationId xmlns:p14="http://schemas.microsoft.com/office/powerpoint/2010/main" val="412822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46887F-85FE-8EC6-1CBF-DE700FD3408D}"/>
              </a:ext>
            </a:extLst>
          </p:cNvPr>
          <p:cNvSpPr txBox="1"/>
          <p:nvPr/>
        </p:nvSpPr>
        <p:spPr>
          <a:xfrm>
            <a:off x="838200" y="557188"/>
            <a:ext cx="10515600" cy="11334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 Practical Example: Scaffolding in Action</a:t>
            </a:r>
          </a:p>
        </p:txBody>
      </p:sp>
      <p:graphicFrame>
        <p:nvGraphicFramePr>
          <p:cNvPr id="22" name="TextBox 19">
            <a:extLst>
              <a:ext uri="{FF2B5EF4-FFF2-40B4-BE49-F238E27FC236}">
                <a16:creationId xmlns:a16="http://schemas.microsoft.com/office/drawing/2014/main" id="{B13D8660-F468-8108-B169-A8E8696820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21607281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1115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696D7A-3F94-B9E6-26B3-9348A108F3AF}"/>
              </a:ext>
            </a:extLst>
          </p:cNvPr>
          <p:cNvSpPr txBox="1"/>
          <p:nvPr/>
        </p:nvSpPr>
        <p:spPr>
          <a:xfrm>
            <a:off x="753771" y="128723"/>
            <a:ext cx="10684151" cy="139527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Why is Multi-Agency Collaboration Vital?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5" y="3658536"/>
            <a:ext cx="3655725" cy="2743201"/>
            <a:chOff x="-305" y="-1"/>
            <a:chExt cx="3832880" cy="2876136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74D777DA-6D16-287C-6CBD-F8FA3E24C844}"/>
              </a:ext>
            </a:extLst>
          </p:cNvPr>
          <p:cNvSpPr txBox="1"/>
          <p:nvPr/>
        </p:nvSpPr>
        <p:spPr>
          <a:xfrm>
            <a:off x="753771" y="2198638"/>
            <a:ext cx="11371173" cy="4324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500" b="1" dirty="0"/>
              <a:t>Consistency is Key:</a:t>
            </a:r>
            <a:r>
              <a:rPr lang="en-GB" sz="2500" dirty="0"/>
              <a:t> Vygotsky argues that learning is built on reliable, repeated social interactions.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5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500" b="1" dirty="0"/>
              <a:t>Isaac's Current Reality: </a:t>
            </a:r>
            <a:r>
              <a:rPr lang="en-GB" sz="2500" dirty="0"/>
              <a:t>He faces fragmented care (home vs. centre). This creates confusion and delays his ZPD progress.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5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500" b="1" dirty="0"/>
              <a:t>The Solution: </a:t>
            </a:r>
            <a:r>
              <a:rPr lang="en-GB" sz="2500" dirty="0"/>
              <a:t>Doctors, health visitors, and the nursery must share the same scaffolding strategies and language choices.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5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500" b="1" dirty="0"/>
              <a:t>Outcome: </a:t>
            </a:r>
            <a:r>
              <a:rPr lang="en-GB" sz="2500" dirty="0"/>
              <a:t>A unified social environment helps Isaac feel safe, trusted, and ready to learn.</a:t>
            </a:r>
          </a:p>
        </p:txBody>
      </p:sp>
    </p:spTree>
    <p:extLst>
      <p:ext uri="{BB962C8B-B14F-4D97-AF65-F5344CB8AC3E}">
        <p14:creationId xmlns:p14="http://schemas.microsoft.com/office/powerpoint/2010/main" val="37330418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7B2B0F-F5C4-1101-5F47-1607FE09D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ptos Body"/>
              </a:rPr>
              <a:t>Analysing Isaac's Needs through Vygotsky’s Lens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6F52D-5484-3975-C335-7DE87D672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3057" y="522514"/>
            <a:ext cx="5018314" cy="6041571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500" b="1" dirty="0">
                <a:solidFill>
                  <a:schemeClr val="tx2"/>
                </a:solidFill>
              </a:rPr>
              <a:t>Lack of a consistent MKO: </a:t>
            </a:r>
            <a:r>
              <a:rPr lang="en-GB" sz="2500" dirty="0">
                <a:solidFill>
                  <a:schemeClr val="tx2"/>
                </a:solidFill>
              </a:rPr>
              <a:t>Frequent care changes and his mother's depression mean Isaac lacks a reliable, skilled guide.</a:t>
            </a:r>
          </a:p>
          <a:p>
            <a:r>
              <a:rPr lang="en-GB" sz="2500" b="1" dirty="0">
                <a:solidFill>
                  <a:schemeClr val="tx2"/>
                </a:solidFill>
              </a:rPr>
              <a:t>Absence of daily Scaffolding: </a:t>
            </a:r>
            <a:r>
              <a:rPr lang="en-GB" sz="2500" dirty="0">
                <a:solidFill>
                  <a:schemeClr val="tx2"/>
                </a:solidFill>
              </a:rPr>
              <a:t>Without someone to break down tasks and speech for him, his language development has </a:t>
            </a:r>
            <a:r>
              <a:rPr lang="en-GB" sz="2500">
                <a:solidFill>
                  <a:schemeClr val="tx2"/>
                </a:solidFill>
              </a:rPr>
              <a:t>slowed down.</a:t>
            </a:r>
            <a:endParaRPr lang="en-GB" sz="2500" dirty="0">
              <a:solidFill>
                <a:schemeClr val="tx2"/>
              </a:solidFill>
            </a:endParaRPr>
          </a:p>
          <a:p>
            <a:r>
              <a:rPr lang="en-GB" sz="2000" b="1" dirty="0">
                <a:solidFill>
                  <a:schemeClr val="tx2"/>
                </a:solidFill>
              </a:rPr>
              <a:t> </a:t>
            </a:r>
            <a:r>
              <a:rPr lang="en-GB" sz="2500" b="1" dirty="0">
                <a:solidFill>
                  <a:schemeClr val="tx2"/>
                </a:solidFill>
              </a:rPr>
              <a:t>Social withdrawal blocks the ZPD</a:t>
            </a:r>
            <a:r>
              <a:rPr lang="en-GB" sz="2700" b="1" dirty="0">
                <a:solidFill>
                  <a:schemeClr val="tx2"/>
                </a:solidFill>
              </a:rPr>
              <a:t>: </a:t>
            </a:r>
            <a:r>
              <a:rPr lang="en-GB" sz="2700" dirty="0">
                <a:solidFill>
                  <a:schemeClr val="tx2"/>
                </a:solidFill>
              </a:rPr>
              <a:t>By avoiding peer play, he misses opportunities to practice skills with help.</a:t>
            </a:r>
          </a:p>
          <a:p>
            <a:r>
              <a:rPr lang="en-GB" sz="2500" dirty="0">
                <a:solidFill>
                  <a:schemeClr val="tx2"/>
                </a:solidFill>
              </a:rPr>
              <a:t> </a:t>
            </a:r>
            <a:r>
              <a:rPr lang="en-GB" sz="2500" b="1" dirty="0">
                <a:solidFill>
                  <a:schemeClr val="tx2"/>
                </a:solidFill>
              </a:rPr>
              <a:t>Conclusion for intervention: </a:t>
            </a:r>
            <a:r>
              <a:rPr lang="en-GB" sz="2700" dirty="0">
                <a:solidFill>
                  <a:schemeClr val="tx2"/>
                </a:solidFill>
              </a:rPr>
              <a:t>He requires a consistent, skilled adult to rebuild trust and bridge his ZPD gap.</a:t>
            </a:r>
          </a:p>
        </p:txBody>
      </p:sp>
    </p:spTree>
    <p:extLst>
      <p:ext uri="{BB962C8B-B14F-4D97-AF65-F5344CB8AC3E}">
        <p14:creationId xmlns:p14="http://schemas.microsoft.com/office/powerpoint/2010/main" val="1935455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6365964-0943-F10D-F345-6B57DA093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</a:t>
            </a:r>
            <a:r>
              <a:rPr lang="en-GB" sz="4000" b="1" dirty="0">
                <a:latin typeface="Aptos Body"/>
              </a:rPr>
              <a:t>Nature vs. Nurture Determinants </a:t>
            </a:r>
            <a:br>
              <a:rPr lang="en-GB" dirty="0"/>
            </a:br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AA5250F-3B53-6B35-A59C-1747D3EBE8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179513"/>
            <a:ext cx="5157787" cy="958644"/>
          </a:xfrm>
        </p:spPr>
        <p:txBody>
          <a:bodyPr/>
          <a:lstStyle/>
          <a:p>
            <a:r>
              <a:rPr lang="en-GB" sz="2500" dirty="0"/>
              <a:t>Nature (Biological)</a:t>
            </a:r>
          </a:p>
          <a:p>
            <a:endParaRPr lang="en-GB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91445679-53C1-7C32-8019-E40ABD49D4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4185394"/>
            <a:ext cx="5183188" cy="1057725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500" dirty="0"/>
              <a:t>Vygotsky, 1978  argues that social interaction is the primary driver of development.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13E325C-94F9-B373-AD1E-96DD1C97CB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9024" y="1342857"/>
            <a:ext cx="5183188" cy="750262"/>
          </a:xfrm>
        </p:spPr>
        <p:txBody>
          <a:bodyPr/>
          <a:lstStyle/>
          <a:p>
            <a:r>
              <a:rPr lang="en-GB" sz="2500" dirty="0"/>
              <a:t>Nurture (Environmental)</a:t>
            </a:r>
          </a:p>
          <a:p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9BFB87F-6534-E20C-B317-CDC98D5B23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6296" y="4185393"/>
            <a:ext cx="4216559" cy="1182135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900" dirty="0"/>
              <a:t>Isaac has a naturally sensitive temperament, making him socially hesitant</a:t>
            </a:r>
            <a:r>
              <a:rPr lang="en-GB" dirty="0"/>
              <a:t>. 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F060BA1-4141-66F7-232C-97A93D2940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794" y="1865309"/>
            <a:ext cx="4371561" cy="214546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9620577-6B64-F4E4-5ED4-93EFDE50F2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427" y="1865309"/>
            <a:ext cx="4371561" cy="2145463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84C83094-C14D-197D-57B8-90CD2AA852BD}"/>
              </a:ext>
            </a:extLst>
          </p:cNvPr>
          <p:cNvSpPr/>
          <p:nvPr/>
        </p:nvSpPr>
        <p:spPr>
          <a:xfrm>
            <a:off x="346296" y="5678487"/>
            <a:ext cx="10435558" cy="95864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b="1" dirty="0">
                <a:solidFill>
                  <a:schemeClr val="tx1"/>
                </a:solidFill>
              </a:rPr>
              <a:t>We cannot change Isaac’s biology, but we can change his environment. That is our strongest tool.</a:t>
            </a:r>
          </a:p>
        </p:txBody>
      </p:sp>
    </p:spTree>
    <p:extLst>
      <p:ext uri="{BB962C8B-B14F-4D97-AF65-F5344CB8AC3E}">
        <p14:creationId xmlns:p14="http://schemas.microsoft.com/office/powerpoint/2010/main" val="3715538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1C89D98E-EEDF-1C75-D08E-9D036D9379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1636435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8427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24168C-F05D-76DC-03E4-7DB506C0E489}"/>
              </a:ext>
            </a:extLst>
          </p:cNvPr>
          <p:cNvSpPr txBox="1"/>
          <p:nvPr/>
        </p:nvSpPr>
        <p:spPr>
          <a:xfrm>
            <a:off x="0" y="0"/>
            <a:ext cx="6374920" cy="67410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b="1" dirty="0"/>
              <a:t>  Critical Evaluation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b="1" dirty="0"/>
              <a:t>Strength: </a:t>
            </a:r>
            <a:r>
              <a:rPr lang="en-US" sz="2500" dirty="0"/>
              <a:t>Provides active, practical teaching strategies. We actively teach Isaac instead of waiting.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b="1" dirty="0"/>
              <a:t>Limitation 1: </a:t>
            </a:r>
            <a:r>
              <a:rPr lang="en-US" sz="2500" dirty="0"/>
              <a:t>May underestimate biological readiness (a 4-year-old brain still has physical limits).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500" b="1" dirty="0"/>
              <a:t>Limitation 2: </a:t>
            </a:r>
            <a:r>
              <a:rPr lang="en-US" sz="2500" dirty="0"/>
              <a:t>Cultural bias (Rogoff, 2003). In diverse families, children may learn by observation, not direct instruction. We must adapt our methods to respect family values.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500" dirty="0"/>
              <a:t> Additionally, Gredler (2009) argues that educators must carefully adapt scaffolding to fit each child’s unique pace.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CB2AC6-D124-C73C-3624-BC1D377C36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4" r="19597" b="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6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8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8573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B35AE4-9F87-A4AC-2240-8746C4D3C276}"/>
              </a:ext>
            </a:extLst>
          </p:cNvPr>
          <p:cNvSpPr txBox="1"/>
          <p:nvPr/>
        </p:nvSpPr>
        <p:spPr>
          <a:xfrm>
            <a:off x="0" y="1"/>
            <a:ext cx="12192000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References</a:t>
            </a:r>
          </a:p>
          <a:p>
            <a:endParaRPr lang="en-GB" sz="4000" dirty="0"/>
          </a:p>
          <a:p>
            <a:r>
              <a:rPr lang="en-GB" sz="2500" b="1" dirty="0"/>
              <a:t>·</a:t>
            </a:r>
            <a:r>
              <a:rPr lang="en-GB" sz="2500" dirty="0"/>
              <a:t> </a:t>
            </a:r>
            <a:r>
              <a:rPr lang="en-GB" sz="2000" dirty="0"/>
              <a:t>Vygotsky, L.S. (1978) Mind in Society. Cambridge, MA: Harvard UP.</a:t>
            </a:r>
          </a:p>
          <a:p>
            <a:endParaRPr lang="en-GB" sz="2000" dirty="0"/>
          </a:p>
          <a:p>
            <a:r>
              <a:rPr lang="en-GB" sz="2500" b="1" dirty="0"/>
              <a:t>·</a:t>
            </a:r>
            <a:r>
              <a:rPr lang="en-GB" sz="2000" dirty="0"/>
              <a:t> Wood, D., Bruner, J.S. &amp; Ross, G. (1976) 'The role of tutoring in problem solving', Journal of Child Psychology and Psychiatry, 17(2), pp. 89-100.</a:t>
            </a:r>
          </a:p>
          <a:p>
            <a:endParaRPr lang="en-GB" sz="2000" dirty="0"/>
          </a:p>
          <a:p>
            <a:r>
              <a:rPr lang="en-GB" sz="2500" b="1" dirty="0"/>
              <a:t>·</a:t>
            </a:r>
            <a:r>
              <a:rPr lang="en-GB" sz="2000" dirty="0"/>
              <a:t> Rogoff, B. (2003) The Cultural Nature of Human Development. New York: Oxford UP.</a:t>
            </a:r>
          </a:p>
          <a:p>
            <a:endParaRPr lang="en-GB" sz="2000" dirty="0"/>
          </a:p>
          <a:p>
            <a:r>
              <a:rPr lang="en-GB" sz="2500" b="1" dirty="0"/>
              <a:t>·</a:t>
            </a:r>
            <a:r>
              <a:rPr lang="en-GB" sz="2000" dirty="0"/>
              <a:t> Berk, L.E. &amp; </a:t>
            </a:r>
            <a:r>
              <a:rPr lang="en-GB" sz="2000" dirty="0" err="1"/>
              <a:t>Winsler</a:t>
            </a:r>
            <a:r>
              <a:rPr lang="en-GB" sz="2000" dirty="0"/>
              <a:t>, A. (1995) Scaffolding Children's Learning. Washington, DC: NAEYC.</a:t>
            </a:r>
          </a:p>
          <a:p>
            <a:endParaRPr lang="en-GB" sz="2000" dirty="0"/>
          </a:p>
          <a:p>
            <a:r>
              <a:rPr lang="en-GB" sz="2500" b="1" dirty="0"/>
              <a:t>·</a:t>
            </a:r>
            <a:r>
              <a:rPr lang="en-GB" sz="2000" dirty="0"/>
              <a:t> Schunk, D.H. (2012) Learning Theories: An Educational Perspective. 6th </a:t>
            </a:r>
            <a:r>
              <a:rPr lang="en-GB" sz="2000" dirty="0" err="1"/>
              <a:t>edn</a:t>
            </a:r>
            <a:r>
              <a:rPr lang="en-GB" sz="2000" dirty="0"/>
              <a:t>. Boston: Pearson.</a:t>
            </a:r>
          </a:p>
          <a:p>
            <a:endParaRPr lang="en-GB" sz="2000" dirty="0"/>
          </a:p>
          <a:p>
            <a:r>
              <a:rPr lang="en-GB" sz="2500" b="1" dirty="0"/>
              <a:t>·</a:t>
            </a:r>
            <a:r>
              <a:rPr lang="en-GB" sz="2000" dirty="0"/>
              <a:t> Gredler, M.E. (2009) Learning and Instruction: Theory into Practice. 6th </a:t>
            </a:r>
            <a:r>
              <a:rPr lang="en-GB" sz="2000" dirty="0" err="1"/>
              <a:t>edn</a:t>
            </a:r>
            <a:r>
              <a:rPr lang="en-GB" sz="2000" dirty="0"/>
              <a:t>. New York: Routledge.</a:t>
            </a:r>
          </a:p>
        </p:txBody>
      </p:sp>
    </p:spTree>
    <p:extLst>
      <p:ext uri="{BB962C8B-B14F-4D97-AF65-F5344CB8AC3E}">
        <p14:creationId xmlns:p14="http://schemas.microsoft.com/office/powerpoint/2010/main" val="34903070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Psychology presentation</Template>
  <TotalTime>109</TotalTime>
  <Words>805</Words>
  <Application>Microsoft Office PowerPoint</Application>
  <PresentationFormat>Widescreen</PresentationFormat>
  <Paragraphs>64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Aptos</vt:lpstr>
      <vt:lpstr>Aptos (Body)</vt:lpstr>
      <vt:lpstr>Aptos Body</vt:lpstr>
      <vt:lpstr>Aptos Display</vt:lpstr>
      <vt:lpstr>Arial</vt:lpstr>
      <vt:lpstr>Calibri</vt:lpstr>
      <vt:lpstr>Wingdings</vt:lpstr>
      <vt:lpstr>Office Theme</vt:lpstr>
      <vt:lpstr>  Student name : Ismihan BOZYIGIT Student number : 2513136 Lecturer’s name : Sam PARKER</vt:lpstr>
      <vt:lpstr>Scaffolding Isaac’s             Future   </vt:lpstr>
      <vt:lpstr>Vygotsky’s Sociocultural Theory</vt:lpstr>
      <vt:lpstr>PowerPoint Presentation</vt:lpstr>
      <vt:lpstr>PowerPoint Presentation</vt:lpstr>
      <vt:lpstr>Analysing Isaac's Needs through Vygotsky’s Lens</vt:lpstr>
      <vt:lpstr>           Nature vs. Nurture Determinants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ISMIHAN BOZYIGIT</dc:creator>
  <cp:lastModifiedBy>ISMIHAN BOZYIGIT</cp:lastModifiedBy>
  <cp:revision>2</cp:revision>
  <dcterms:created xsi:type="dcterms:W3CDTF">2026-07-12T07:51:05Z</dcterms:created>
  <dcterms:modified xsi:type="dcterms:W3CDTF">2026-07-12T23:08:58Z</dcterms:modified>
</cp:coreProperties>
</file>