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8288000" cy="10287000"/>
  <p:notesSz cx="6858000" cy="9144000"/>
  <p:embeddedFontLst>
    <p:embeddedFont>
      <p:font typeface="Antic" pitchFamily="2" charset="77"/>
      <p:regular r:id="rId18"/>
    </p:embeddedFont>
    <p:embeddedFont>
      <p:font typeface="DM Sans" pitchFamily="2" charset="77"/>
      <p:regular r:id="rId19"/>
      <p:bold r:id="rId20"/>
      <p:italic r:id="rId21"/>
      <p:boldItalic r:id="rId22"/>
    </p:embeddedFont>
    <p:embeddedFont>
      <p:font typeface="Moontime" pitchFamily="2" charset="0"/>
      <p:regular r:id="rId23"/>
    </p:embeddedFont>
    <p:embeddedFont>
      <p:font typeface="Open Sans 1" pitchFamily="2" charset="0"/>
      <p:regular r:id="rId24"/>
    </p:embeddedFont>
    <p:embeddedFont>
      <p:font typeface="Open Sans 2" panose="020B0606030504020204" pitchFamily="34" charset="0"/>
      <p:regular r:id="rId25"/>
    </p:embeddedFont>
    <p:embeddedFont>
      <p:font typeface="Open Sans 2 Bold" panose="020B0806030504020204" pitchFamily="34" charset="0"/>
      <p:regular r:id="rId26"/>
      <p:bold r:id="rId27"/>
    </p:embeddedFont>
    <p:embeddedFont>
      <p:font typeface="Open Sans 2 Light" panose="020B0306030504020204" pitchFamily="34"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45" autoAdjust="0"/>
    <p:restoredTop sz="94564" autoAdjust="0"/>
  </p:normalViewPr>
  <p:slideViewPr>
    <p:cSldViewPr>
      <p:cViewPr varScale="1">
        <p:scale>
          <a:sx n="76" d="100"/>
          <a:sy n="76" d="100"/>
        </p:scale>
        <p:origin x="1400"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6/29/25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7.xml"/><Relationship Id="rId1" Type="http://schemas.openxmlformats.org/officeDocument/2006/relationships/video" Target="https://www.youtube.com/embed/KNbklXZjsTA?feature=oembed" TargetMode="External"/><Relationship Id="rId5" Type="http://schemas.openxmlformats.org/officeDocument/2006/relationships/image" Target="../media/image26.jpeg"/><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151" b="-9151"/>
            </a:stretch>
          </a:blipFill>
        </p:spPr>
        <p:txBody>
          <a:bodyPr/>
          <a:lstStyle/>
          <a:p>
            <a:endParaRPr lang="en-US"/>
          </a:p>
        </p:txBody>
      </p:sp>
      <p:sp>
        <p:nvSpPr>
          <p:cNvPr id="3" name="Freeform 3"/>
          <p:cNvSpPr/>
          <p:nvPr/>
        </p:nvSpPr>
        <p:spPr>
          <a:xfrm>
            <a:off x="7792069" y="4693211"/>
            <a:ext cx="2703862" cy="2179509"/>
          </a:xfrm>
          <a:custGeom>
            <a:avLst/>
            <a:gdLst/>
            <a:ahLst/>
            <a:cxnLst/>
            <a:rect l="l" t="t" r="r" b="b"/>
            <a:pathLst>
              <a:path w="2703862" h="2179509">
                <a:moveTo>
                  <a:pt x="0" y="0"/>
                </a:moveTo>
                <a:lnTo>
                  <a:pt x="2703862" y="0"/>
                </a:lnTo>
                <a:lnTo>
                  <a:pt x="2703862" y="2179508"/>
                </a:lnTo>
                <a:lnTo>
                  <a:pt x="0" y="2179508"/>
                </a:lnTo>
                <a:lnTo>
                  <a:pt x="0" y="0"/>
                </a:lnTo>
                <a:close/>
              </a:path>
            </a:pathLst>
          </a:custGeom>
          <a:blipFill>
            <a:blip r:embed="rId3">
              <a:alphaModFix amt="73000"/>
            </a:blip>
            <a:stretch>
              <a:fillRect/>
            </a:stretch>
          </a:blipFill>
        </p:spPr>
        <p:txBody>
          <a:bodyPr/>
          <a:lstStyle/>
          <a:p>
            <a:endParaRPr lang="en-US"/>
          </a:p>
        </p:txBody>
      </p:sp>
      <p:sp>
        <p:nvSpPr>
          <p:cNvPr id="4" name="TextBox 4"/>
          <p:cNvSpPr txBox="1"/>
          <p:nvPr/>
        </p:nvSpPr>
        <p:spPr>
          <a:xfrm>
            <a:off x="5628245" y="6931986"/>
            <a:ext cx="7031510" cy="836196"/>
          </a:xfrm>
          <a:prstGeom prst="rect">
            <a:avLst/>
          </a:prstGeom>
        </p:spPr>
        <p:txBody>
          <a:bodyPr lIns="0" tIns="0" rIns="0" bIns="0" rtlCol="0" anchor="t">
            <a:spAutoFit/>
          </a:bodyPr>
          <a:lstStyle/>
          <a:p>
            <a:pPr algn="ctr">
              <a:lnSpc>
                <a:spcPts val="6835"/>
              </a:lnSpc>
              <a:spcBef>
                <a:spcPct val="0"/>
              </a:spcBef>
            </a:pPr>
            <a:r>
              <a:rPr lang="en-US" sz="4882">
                <a:solidFill>
                  <a:srgbClr val="FFFFFF">
                    <a:alpha val="61961"/>
                  </a:srgbClr>
                </a:solidFill>
                <a:latin typeface="Moontime"/>
                <a:ea typeface="Moontime"/>
                <a:cs typeface="Moontime"/>
                <a:sym typeface="Moontime"/>
              </a:rPr>
              <a:t>a different way to tell a 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1226919" y="1133475"/>
            <a:ext cx="8729716" cy="870204"/>
          </a:xfrm>
          <a:prstGeom prst="rect">
            <a:avLst/>
          </a:prstGeom>
        </p:spPr>
        <p:txBody>
          <a:bodyPr lIns="0" tIns="0" rIns="0" bIns="0" rtlCol="0" anchor="t">
            <a:spAutoFit/>
          </a:bodyPr>
          <a:lstStyle/>
          <a:p>
            <a:pPr algn="l">
              <a:lnSpc>
                <a:spcPts val="6527"/>
              </a:lnSpc>
            </a:pPr>
            <a:r>
              <a:rPr lang="en-US" sz="6399" dirty="0">
                <a:solidFill>
                  <a:srgbClr val="FFFFFF"/>
                </a:solidFill>
                <a:latin typeface="DM Sans"/>
                <a:ea typeface="DM Sans"/>
                <a:cs typeface="DM Sans"/>
                <a:sym typeface="DM Sans"/>
              </a:rPr>
              <a:t>Presentation Overview</a:t>
            </a:r>
          </a:p>
        </p:txBody>
      </p:sp>
      <p:sp>
        <p:nvSpPr>
          <p:cNvPr id="3" name="TextBox 3"/>
          <p:cNvSpPr txBox="1"/>
          <p:nvPr/>
        </p:nvSpPr>
        <p:spPr>
          <a:xfrm>
            <a:off x="1263495" y="2324100"/>
            <a:ext cx="4559350" cy="6867970"/>
          </a:xfrm>
          <a:prstGeom prst="rect">
            <a:avLst/>
          </a:prstGeom>
        </p:spPr>
        <p:txBody>
          <a:bodyPr lIns="0" tIns="0" rIns="0" bIns="0" rtlCol="0" anchor="t">
            <a:spAutoFit/>
          </a:bodyPr>
          <a:lstStyle/>
          <a:p>
            <a:pPr>
              <a:lnSpc>
                <a:spcPct val="150000"/>
              </a:lnSpc>
            </a:pPr>
            <a:r>
              <a:rPr lang="en-GB" sz="2000" dirty="0">
                <a:solidFill>
                  <a:schemeClr val="bg1"/>
                </a:solidFill>
                <a:latin typeface=""/>
              </a:rPr>
              <a:t>Slide 3 - Executive Summary</a:t>
            </a:r>
          </a:p>
          <a:p>
            <a:pPr>
              <a:lnSpc>
                <a:spcPct val="150000"/>
              </a:lnSpc>
            </a:pPr>
            <a:r>
              <a:rPr lang="en-GB" sz="2000" dirty="0">
                <a:solidFill>
                  <a:schemeClr val="bg1"/>
                </a:solidFill>
                <a:latin typeface=""/>
              </a:rPr>
              <a:t>Slide 4 - About Us</a:t>
            </a:r>
          </a:p>
          <a:p>
            <a:pPr>
              <a:lnSpc>
                <a:spcPct val="150000"/>
              </a:lnSpc>
            </a:pPr>
            <a:r>
              <a:rPr lang="en-GB" sz="2000" dirty="0">
                <a:solidFill>
                  <a:schemeClr val="bg1"/>
                </a:solidFill>
                <a:latin typeface=""/>
              </a:rPr>
              <a:t>Slide 5 - Mission and Vision</a:t>
            </a:r>
          </a:p>
          <a:p>
            <a:pPr>
              <a:lnSpc>
                <a:spcPct val="150000"/>
              </a:lnSpc>
            </a:pPr>
            <a:r>
              <a:rPr lang="en-GB" sz="2000" dirty="0">
                <a:solidFill>
                  <a:schemeClr val="bg1"/>
                </a:solidFill>
                <a:latin typeface=""/>
              </a:rPr>
              <a:t>Slide 6 - Location</a:t>
            </a:r>
          </a:p>
          <a:p>
            <a:pPr>
              <a:lnSpc>
                <a:spcPct val="150000"/>
              </a:lnSpc>
            </a:pPr>
            <a:r>
              <a:rPr lang="en-GB" sz="2000" dirty="0">
                <a:solidFill>
                  <a:schemeClr val="bg1"/>
                </a:solidFill>
                <a:latin typeface=""/>
              </a:rPr>
              <a:t>Slide 7 - Our Team</a:t>
            </a:r>
          </a:p>
          <a:p>
            <a:pPr>
              <a:lnSpc>
                <a:spcPct val="150000"/>
              </a:lnSpc>
            </a:pPr>
            <a:r>
              <a:rPr lang="en-GB" sz="2000" dirty="0">
                <a:solidFill>
                  <a:schemeClr val="bg1"/>
                </a:solidFill>
                <a:latin typeface=""/>
              </a:rPr>
              <a:t>Slide 8 - Portfolio</a:t>
            </a:r>
          </a:p>
          <a:p>
            <a:pPr>
              <a:lnSpc>
                <a:spcPct val="150000"/>
              </a:lnSpc>
            </a:pPr>
            <a:r>
              <a:rPr lang="en-GB" sz="2000" dirty="0">
                <a:solidFill>
                  <a:schemeClr val="bg1"/>
                </a:solidFill>
                <a:latin typeface=""/>
              </a:rPr>
              <a:t>Slide 9 - SWOT Analysis</a:t>
            </a:r>
          </a:p>
          <a:p>
            <a:pPr>
              <a:lnSpc>
                <a:spcPct val="150000"/>
              </a:lnSpc>
            </a:pPr>
            <a:r>
              <a:rPr lang="en-GB" sz="2000" dirty="0">
                <a:solidFill>
                  <a:schemeClr val="bg1"/>
                </a:solidFill>
                <a:latin typeface=""/>
              </a:rPr>
              <a:t>Slide 10 - Financial Summary</a:t>
            </a:r>
          </a:p>
          <a:p>
            <a:pPr>
              <a:lnSpc>
                <a:spcPct val="150000"/>
              </a:lnSpc>
            </a:pPr>
            <a:r>
              <a:rPr lang="en-GB" sz="2000" dirty="0">
                <a:solidFill>
                  <a:schemeClr val="bg1"/>
                </a:solidFill>
                <a:latin typeface=""/>
              </a:rPr>
              <a:t>Slide 11- Market Research</a:t>
            </a:r>
          </a:p>
          <a:p>
            <a:pPr>
              <a:lnSpc>
                <a:spcPct val="150000"/>
              </a:lnSpc>
            </a:pPr>
            <a:r>
              <a:rPr lang="en-GB" sz="2000" dirty="0">
                <a:solidFill>
                  <a:schemeClr val="bg1"/>
                </a:solidFill>
                <a:latin typeface=""/>
              </a:rPr>
              <a:t>Slide 12 - Marketing Example</a:t>
            </a:r>
          </a:p>
          <a:p>
            <a:pPr>
              <a:lnSpc>
                <a:spcPct val="150000"/>
              </a:lnSpc>
            </a:pPr>
            <a:r>
              <a:rPr lang="en-GB" sz="2000" dirty="0">
                <a:solidFill>
                  <a:schemeClr val="bg1"/>
                </a:solidFill>
                <a:latin typeface=""/>
              </a:rPr>
              <a:t>Slide 13 - Why Invest in MOV Films?</a:t>
            </a:r>
          </a:p>
          <a:p>
            <a:pPr>
              <a:lnSpc>
                <a:spcPct val="150000"/>
              </a:lnSpc>
            </a:pPr>
            <a:r>
              <a:rPr lang="en-GB" sz="2000" dirty="0">
                <a:solidFill>
                  <a:schemeClr val="bg1"/>
                </a:solidFill>
                <a:latin typeface=""/>
              </a:rPr>
              <a:t>Slide 14 - Funding Plan</a:t>
            </a:r>
          </a:p>
          <a:p>
            <a:pPr>
              <a:lnSpc>
                <a:spcPct val="150000"/>
              </a:lnSpc>
            </a:pPr>
            <a:r>
              <a:rPr lang="en-GB" sz="2000" dirty="0">
                <a:solidFill>
                  <a:schemeClr val="bg1"/>
                </a:solidFill>
                <a:latin typeface=""/>
              </a:rPr>
              <a:t>Slide 15 – Advert Video</a:t>
            </a:r>
          </a:p>
          <a:p>
            <a:pPr>
              <a:lnSpc>
                <a:spcPct val="150000"/>
              </a:lnSpc>
            </a:pPr>
            <a:r>
              <a:rPr lang="en-GB" sz="2000" dirty="0">
                <a:solidFill>
                  <a:schemeClr val="bg1"/>
                </a:solidFill>
                <a:latin typeface=""/>
              </a:rPr>
              <a:t>Slide 16 - References</a:t>
            </a:r>
          </a:p>
          <a:p>
            <a:pPr>
              <a:lnSpc>
                <a:spcPct val="150000"/>
              </a:lnSpc>
            </a:pPr>
            <a:endParaRPr lang="en-GB" sz="2000" dirty="0">
              <a:solidFill>
                <a:schemeClr val="bg1"/>
              </a:solidFill>
              <a:latin typeface=""/>
            </a:endParaRPr>
          </a:p>
        </p:txBody>
      </p:sp>
      <p:sp>
        <p:nvSpPr>
          <p:cNvPr id="5" name="TextBox 4">
            <a:extLst>
              <a:ext uri="{FF2B5EF4-FFF2-40B4-BE49-F238E27FC236}">
                <a16:creationId xmlns:a16="http://schemas.microsoft.com/office/drawing/2014/main" id="{35EF68DC-B64C-8438-E3E0-08D81989E2E6}"/>
              </a:ext>
            </a:extLst>
          </p:cNvPr>
          <p:cNvSpPr txBox="1"/>
          <p:nvPr/>
        </p:nvSpPr>
        <p:spPr>
          <a:xfrm>
            <a:off x="13868400" y="9258300"/>
            <a:ext cx="3429000" cy="456535"/>
          </a:xfrm>
          <a:prstGeom prst="rect">
            <a:avLst/>
          </a:prstGeom>
          <a:noFill/>
        </p:spPr>
        <p:txBody>
          <a:bodyPr wrap="square">
            <a:spAutoFit/>
          </a:bodyPr>
          <a:lstStyle/>
          <a:p>
            <a:pPr>
              <a:lnSpc>
                <a:spcPct val="150000"/>
              </a:lnSpc>
            </a:pPr>
            <a:r>
              <a:rPr lang="en-GB" sz="1800" b="1" dirty="0">
                <a:solidFill>
                  <a:schemeClr val="bg1"/>
                </a:solidFill>
                <a:latin typeface=""/>
              </a:rPr>
              <a:t>Cristian Batranu - 2410787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028700" y="6347"/>
            <a:ext cx="7607365" cy="10287000"/>
          </a:xfrm>
          <a:custGeom>
            <a:avLst/>
            <a:gdLst/>
            <a:ahLst/>
            <a:cxnLst/>
            <a:rect l="l" t="t" r="r" b="b"/>
            <a:pathLst>
              <a:path w="7607365" h="10287000">
                <a:moveTo>
                  <a:pt x="0" y="0"/>
                </a:moveTo>
                <a:lnTo>
                  <a:pt x="7607365" y="0"/>
                </a:lnTo>
                <a:lnTo>
                  <a:pt x="7607365" y="10287000"/>
                </a:lnTo>
                <a:lnTo>
                  <a:pt x="0" y="10287000"/>
                </a:lnTo>
                <a:lnTo>
                  <a:pt x="0" y="0"/>
                </a:lnTo>
                <a:close/>
              </a:path>
            </a:pathLst>
          </a:custGeom>
          <a:blipFill>
            <a:blip r:embed="rId2"/>
            <a:stretch>
              <a:fillRect t="-5564" b="-5564"/>
            </a:stretch>
          </a:blipFill>
        </p:spPr>
        <p:txBody>
          <a:bodyPr/>
          <a:lstStyle/>
          <a:p>
            <a:endParaRPr lang="en-US"/>
          </a:p>
        </p:txBody>
      </p:sp>
      <p:sp>
        <p:nvSpPr>
          <p:cNvPr id="3" name="TextBox 3"/>
          <p:cNvSpPr txBox="1"/>
          <p:nvPr/>
        </p:nvSpPr>
        <p:spPr>
          <a:xfrm>
            <a:off x="9144000" y="1801259"/>
            <a:ext cx="5650836" cy="1698879"/>
          </a:xfrm>
          <a:prstGeom prst="rect">
            <a:avLst/>
          </a:prstGeom>
        </p:spPr>
        <p:txBody>
          <a:bodyPr lIns="0" tIns="0" rIns="0" bIns="0" rtlCol="0" anchor="t">
            <a:spAutoFit/>
          </a:bodyPr>
          <a:lstStyle/>
          <a:p>
            <a:pPr algn="l">
              <a:lnSpc>
                <a:spcPts val="6527"/>
              </a:lnSpc>
            </a:pPr>
            <a:r>
              <a:rPr lang="en-US" sz="6399" dirty="0">
                <a:solidFill>
                  <a:srgbClr val="FFFFFF"/>
                </a:solidFill>
                <a:latin typeface="DM Sans"/>
                <a:ea typeface="DM Sans"/>
                <a:cs typeface="DM Sans"/>
                <a:sym typeface="DM Sans"/>
              </a:rPr>
              <a:t>Executive summary</a:t>
            </a:r>
          </a:p>
        </p:txBody>
      </p:sp>
      <p:sp>
        <p:nvSpPr>
          <p:cNvPr id="4" name="TextBox 4"/>
          <p:cNvSpPr txBox="1"/>
          <p:nvPr/>
        </p:nvSpPr>
        <p:spPr>
          <a:xfrm>
            <a:off x="9144000" y="3924984"/>
            <a:ext cx="8230814" cy="5324475"/>
          </a:xfrm>
          <a:prstGeom prst="rect">
            <a:avLst/>
          </a:prstGeom>
        </p:spPr>
        <p:txBody>
          <a:bodyPr lIns="0" tIns="0" rIns="0" bIns="0" rtlCol="0" anchor="t">
            <a:spAutoFit/>
          </a:bodyPr>
          <a:lstStyle/>
          <a:p>
            <a:pPr algn="l">
              <a:lnSpc>
                <a:spcPts val="3000"/>
              </a:lnSpc>
            </a:pPr>
            <a:r>
              <a:rPr lang="en-US" sz="2000" dirty="0">
                <a:solidFill>
                  <a:srgbClr val="FFFFFF"/>
                </a:solidFill>
                <a:latin typeface="Open Sans 2"/>
                <a:ea typeface="Open Sans 2"/>
                <a:cs typeface="Open Sans 2"/>
                <a:sym typeface="Open Sans 2"/>
              </a:rPr>
              <a:t>MOV Films is a cinematic wedding videography business offering </a:t>
            </a:r>
            <a:r>
              <a:rPr lang="en-US" sz="2000" dirty="0" err="1">
                <a:solidFill>
                  <a:srgbClr val="FFFFFF"/>
                </a:solidFill>
                <a:latin typeface="Open Sans 2"/>
                <a:ea typeface="Open Sans 2"/>
                <a:cs typeface="Open Sans 2"/>
                <a:sym typeface="Open Sans 2"/>
              </a:rPr>
              <a:t>personalised</a:t>
            </a:r>
            <a:r>
              <a:rPr lang="en-US" sz="2000" dirty="0">
                <a:solidFill>
                  <a:srgbClr val="FFFFFF"/>
                </a:solidFill>
                <a:latin typeface="Open Sans 2"/>
                <a:ea typeface="Open Sans 2"/>
                <a:cs typeface="Open Sans 2"/>
                <a:sym typeface="Open Sans 2"/>
              </a:rPr>
              <a:t>, story-driven films. Launched in July 2024, it combines technical skill and creativity to meet the growing demand for short, high-quality wedding films. The brand's unique storytelling style and flexible pricing target digitally savvy couples aged 24–35. Our vision is to become the most trusted and creative wedding videographer in South Wales. As noted by Abdullah (2020), a structured business plan increases credibility and investor appeal hence why MOV Films has a strong and transparent business plan ready.</a:t>
            </a:r>
          </a:p>
          <a:p>
            <a:pPr algn="l">
              <a:lnSpc>
                <a:spcPts val="3000"/>
              </a:lnSpc>
            </a:pPr>
            <a:r>
              <a:rPr lang="en-US" sz="2000" dirty="0">
                <a:solidFill>
                  <a:srgbClr val="FFFFFF"/>
                </a:solidFill>
                <a:latin typeface="Open Sans 2"/>
                <a:ea typeface="Open Sans 2"/>
                <a:cs typeface="Open Sans 2"/>
                <a:sym typeface="Open Sans 2"/>
              </a:rPr>
              <a:t>MOV is registered as a Limited Company (LTD), wholly owned by the founder. This structure was chosen for its ability to provide legal protection, professional credibility and better tax planning opportunities.</a:t>
            </a:r>
          </a:p>
          <a:p>
            <a:pPr algn="l">
              <a:lnSpc>
                <a:spcPts val="3000"/>
              </a:lnSpc>
            </a:pPr>
            <a:endParaRPr lang="en-US" sz="2000" dirty="0">
              <a:solidFill>
                <a:srgbClr val="FFFFFF"/>
              </a:solidFill>
              <a:latin typeface="Open Sans 2"/>
              <a:ea typeface="Open Sans 2"/>
              <a:cs typeface="Open Sans 2"/>
              <a:sym typeface="Open Sans 2"/>
            </a:endParaRPr>
          </a:p>
        </p:txBody>
      </p:sp>
      <p:grpSp>
        <p:nvGrpSpPr>
          <p:cNvPr id="5" name="Group 5"/>
          <p:cNvGrpSpPr/>
          <p:nvPr/>
        </p:nvGrpSpPr>
        <p:grpSpPr>
          <a:xfrm>
            <a:off x="-335697" y="1696484"/>
            <a:ext cx="1028700" cy="6296029"/>
            <a:chOff x="0" y="0"/>
            <a:chExt cx="270933" cy="1658214"/>
          </a:xfrm>
        </p:grpSpPr>
        <p:sp>
          <p:nvSpPr>
            <p:cNvPr id="6" name="Freeform 6"/>
            <p:cNvSpPr/>
            <p:nvPr/>
          </p:nvSpPr>
          <p:spPr>
            <a:xfrm>
              <a:off x="0" y="0"/>
              <a:ext cx="270933" cy="1658214"/>
            </a:xfrm>
            <a:custGeom>
              <a:avLst/>
              <a:gdLst/>
              <a:ahLst/>
              <a:cxnLst/>
              <a:rect l="l" t="t" r="r" b="b"/>
              <a:pathLst>
                <a:path w="270933" h="1658214">
                  <a:moveTo>
                    <a:pt x="0" y="0"/>
                  </a:moveTo>
                  <a:lnTo>
                    <a:pt x="270933" y="0"/>
                  </a:lnTo>
                  <a:lnTo>
                    <a:pt x="270933" y="1658214"/>
                  </a:lnTo>
                  <a:lnTo>
                    <a:pt x="0" y="1658214"/>
                  </a:lnTo>
                  <a:close/>
                </a:path>
              </a:pathLst>
            </a:custGeom>
            <a:solidFill>
              <a:srgbClr val="737373"/>
            </a:solidFill>
          </p:spPr>
          <p:txBody>
            <a:bodyPr/>
            <a:lstStyle/>
            <a:p>
              <a:endParaRPr lang="en-US"/>
            </a:p>
          </p:txBody>
        </p:sp>
        <p:sp>
          <p:nvSpPr>
            <p:cNvPr id="7" name="TextBox 7"/>
            <p:cNvSpPr txBox="1"/>
            <p:nvPr/>
          </p:nvSpPr>
          <p:spPr>
            <a:xfrm>
              <a:off x="0" y="-28575"/>
              <a:ext cx="270933" cy="1686789"/>
            </a:xfrm>
            <a:prstGeom prst="rect">
              <a:avLst/>
            </a:prstGeom>
          </p:spPr>
          <p:txBody>
            <a:bodyPr lIns="50800" tIns="50800" rIns="50800" bIns="50800" rtlCol="0" anchor="ctr"/>
            <a:lstStyle/>
            <a:p>
              <a:pPr algn="ctr">
                <a:lnSpc>
                  <a:spcPts val="2520"/>
                </a:lnSpc>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4047221" y="0"/>
            <a:ext cx="4093285" cy="10287000"/>
            <a:chOff x="0" y="0"/>
            <a:chExt cx="1078067" cy="2709333"/>
          </a:xfrm>
        </p:grpSpPr>
        <p:sp>
          <p:nvSpPr>
            <p:cNvPr id="3" name="Freeform 3"/>
            <p:cNvSpPr/>
            <p:nvPr/>
          </p:nvSpPr>
          <p:spPr>
            <a:xfrm>
              <a:off x="0" y="0"/>
              <a:ext cx="1078067" cy="2709333"/>
            </a:xfrm>
            <a:custGeom>
              <a:avLst/>
              <a:gdLst/>
              <a:ahLst/>
              <a:cxnLst/>
              <a:rect l="l" t="t" r="r" b="b"/>
              <a:pathLst>
                <a:path w="1078067" h="2709333">
                  <a:moveTo>
                    <a:pt x="0" y="0"/>
                  </a:moveTo>
                  <a:lnTo>
                    <a:pt x="1078067" y="0"/>
                  </a:lnTo>
                  <a:lnTo>
                    <a:pt x="1078067" y="2709333"/>
                  </a:lnTo>
                  <a:lnTo>
                    <a:pt x="0" y="2709333"/>
                  </a:lnTo>
                  <a:close/>
                </a:path>
              </a:pathLst>
            </a:custGeom>
            <a:solidFill>
              <a:srgbClr val="737373"/>
            </a:solidFill>
          </p:spPr>
          <p:txBody>
            <a:bodyPr/>
            <a:lstStyle/>
            <a:p>
              <a:endParaRPr lang="en-US"/>
            </a:p>
          </p:txBody>
        </p:sp>
        <p:sp>
          <p:nvSpPr>
            <p:cNvPr id="4" name="TextBox 4"/>
            <p:cNvSpPr txBox="1"/>
            <p:nvPr/>
          </p:nvSpPr>
          <p:spPr>
            <a:xfrm>
              <a:off x="0" y="-28575"/>
              <a:ext cx="1078067" cy="2737908"/>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1028700" y="1547337"/>
            <a:ext cx="6037041" cy="7710963"/>
          </a:xfrm>
          <a:custGeom>
            <a:avLst/>
            <a:gdLst/>
            <a:ahLst/>
            <a:cxnLst/>
            <a:rect l="l" t="t" r="r" b="b"/>
            <a:pathLst>
              <a:path w="6037041" h="7710963">
                <a:moveTo>
                  <a:pt x="0" y="0"/>
                </a:moveTo>
                <a:lnTo>
                  <a:pt x="6037041" y="0"/>
                </a:lnTo>
                <a:lnTo>
                  <a:pt x="6037041" y="7710963"/>
                </a:lnTo>
                <a:lnTo>
                  <a:pt x="0" y="7710963"/>
                </a:lnTo>
                <a:lnTo>
                  <a:pt x="0" y="0"/>
                </a:lnTo>
                <a:close/>
              </a:path>
            </a:pathLst>
          </a:custGeom>
          <a:blipFill>
            <a:blip r:embed="rId2"/>
            <a:stretch>
              <a:fillRect/>
            </a:stretch>
          </a:blipFill>
        </p:spPr>
        <p:txBody>
          <a:bodyPr/>
          <a:lstStyle/>
          <a:p>
            <a:endParaRPr lang="en-US"/>
          </a:p>
        </p:txBody>
      </p:sp>
      <p:sp>
        <p:nvSpPr>
          <p:cNvPr id="6" name="TextBox 6"/>
          <p:cNvSpPr txBox="1"/>
          <p:nvPr/>
        </p:nvSpPr>
        <p:spPr>
          <a:xfrm>
            <a:off x="8415995" y="892573"/>
            <a:ext cx="5329511" cy="870204"/>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About Us</a:t>
            </a:r>
          </a:p>
        </p:txBody>
      </p:sp>
      <p:sp>
        <p:nvSpPr>
          <p:cNvPr id="7" name="TextBox 7"/>
          <p:cNvSpPr txBox="1"/>
          <p:nvPr/>
        </p:nvSpPr>
        <p:spPr>
          <a:xfrm>
            <a:off x="8415995" y="1966424"/>
            <a:ext cx="8843305" cy="7410486"/>
          </a:xfrm>
          <a:prstGeom prst="rect">
            <a:avLst/>
          </a:prstGeom>
        </p:spPr>
        <p:txBody>
          <a:bodyPr lIns="0" tIns="0" rIns="0" bIns="0" rtlCol="0" anchor="t">
            <a:spAutoFit/>
          </a:bodyPr>
          <a:lstStyle/>
          <a:p>
            <a:pPr algn="l">
              <a:lnSpc>
                <a:spcPts val="2998"/>
              </a:lnSpc>
            </a:pPr>
            <a:r>
              <a:rPr lang="en-US" sz="1999">
                <a:solidFill>
                  <a:srgbClr val="FFFFFF"/>
                </a:solidFill>
                <a:latin typeface="Open Sans 2"/>
                <a:ea typeface="Open Sans 2"/>
                <a:cs typeface="Open Sans 2"/>
                <a:sym typeface="Open Sans 2"/>
              </a:rPr>
              <a:t>Our story as videographers began with this photo:</a:t>
            </a:r>
          </a:p>
          <a:p>
            <a:pPr algn="l">
              <a:lnSpc>
                <a:spcPts val="2998"/>
              </a:lnSpc>
            </a:pPr>
            <a:r>
              <a:rPr lang="en-US" sz="1999">
                <a:solidFill>
                  <a:srgbClr val="FFFFFF"/>
                </a:solidFill>
                <a:latin typeface="Open Sans 2"/>
                <a:ea typeface="Open Sans 2"/>
                <a:cs typeface="Open Sans 2"/>
                <a:sym typeface="Open Sans 2"/>
              </a:rPr>
              <a:t>It is the first image captured at our very first shoot together.</a:t>
            </a:r>
          </a:p>
          <a:p>
            <a:pPr algn="l">
              <a:lnSpc>
                <a:spcPts val="2998"/>
              </a:lnSpc>
            </a:pPr>
            <a:r>
              <a:rPr lang="en-US" sz="1999">
                <a:solidFill>
                  <a:srgbClr val="FFFFFF"/>
                </a:solidFill>
                <a:latin typeface="Open Sans 2"/>
                <a:ea typeface="Open Sans 2"/>
                <a:cs typeface="Open Sans 2"/>
                <a:sym typeface="Open Sans 2"/>
              </a:rPr>
              <a:t>We keep it close to our hearts and chose to use it here because it expresses the pure joy at the beginning of our journey.</a:t>
            </a:r>
          </a:p>
          <a:p>
            <a:pPr algn="l">
              <a:lnSpc>
                <a:spcPts val="2998"/>
              </a:lnSpc>
            </a:pPr>
            <a:endParaRPr lang="en-US" sz="1999">
              <a:solidFill>
                <a:srgbClr val="FFFFFF"/>
              </a:solidFill>
              <a:latin typeface="Open Sans 2"/>
              <a:ea typeface="Open Sans 2"/>
              <a:cs typeface="Open Sans 2"/>
              <a:sym typeface="Open Sans 2"/>
            </a:endParaRPr>
          </a:p>
          <a:p>
            <a:pPr algn="l">
              <a:lnSpc>
                <a:spcPts val="2998"/>
              </a:lnSpc>
            </a:pPr>
            <a:r>
              <a:rPr lang="en-US" sz="1999">
                <a:solidFill>
                  <a:srgbClr val="FFFFFF"/>
                </a:solidFill>
                <a:latin typeface="Open Sans 2"/>
                <a:ea typeface="Open Sans 2"/>
                <a:cs typeface="Open Sans 2"/>
                <a:sym typeface="Open Sans 2"/>
              </a:rPr>
              <a:t>That same joy, the same emotion, and the same excitement—we bring them into every story we have the honour of experiencing today.</a:t>
            </a:r>
          </a:p>
          <a:p>
            <a:pPr algn="l">
              <a:lnSpc>
                <a:spcPts val="2998"/>
              </a:lnSpc>
            </a:pPr>
            <a:r>
              <a:rPr lang="en-US" sz="1999">
                <a:solidFill>
                  <a:srgbClr val="FFFFFF"/>
                </a:solidFill>
                <a:latin typeface="Open Sans 2"/>
                <a:ea typeface="Open Sans 2"/>
                <a:cs typeface="Open Sans 2"/>
                <a:sym typeface="Open Sans 2"/>
              </a:rPr>
              <a:t>In everyday life, we are partners, and in our work, we are a creative team dedicated to capturing authentic emotions and vibrant stories through the lens of our camera.</a:t>
            </a:r>
          </a:p>
          <a:p>
            <a:pPr algn="l">
              <a:lnSpc>
                <a:spcPts val="2998"/>
              </a:lnSpc>
            </a:pPr>
            <a:endParaRPr lang="en-US" sz="1999">
              <a:solidFill>
                <a:srgbClr val="FFFFFF"/>
              </a:solidFill>
              <a:latin typeface="Open Sans 2"/>
              <a:ea typeface="Open Sans 2"/>
              <a:cs typeface="Open Sans 2"/>
              <a:sym typeface="Open Sans 2"/>
            </a:endParaRPr>
          </a:p>
          <a:p>
            <a:pPr algn="l">
              <a:lnSpc>
                <a:spcPts val="2998"/>
              </a:lnSpc>
            </a:pPr>
            <a:r>
              <a:rPr lang="en-US" sz="1999">
                <a:solidFill>
                  <a:srgbClr val="FFFFFF"/>
                </a:solidFill>
                <a:latin typeface="Open Sans 2"/>
                <a:ea typeface="Open Sans 2"/>
                <a:cs typeface="Open Sans 2"/>
                <a:sym typeface="Open Sans 2"/>
              </a:rPr>
              <a:t>Our style? We do not like to compare ourselves to others. We believe the beauty of videography lies in the eye of each artist and in the connection they create with their subjects.</a:t>
            </a:r>
          </a:p>
          <a:p>
            <a:pPr algn="l">
              <a:lnSpc>
                <a:spcPts val="2998"/>
              </a:lnSpc>
            </a:pPr>
            <a:r>
              <a:rPr lang="en-US" sz="1999">
                <a:solidFill>
                  <a:srgbClr val="FFFFFF"/>
                </a:solidFill>
                <a:latin typeface="Open Sans 2"/>
                <a:ea typeface="Open Sans 2"/>
                <a:cs typeface="Open Sans 2"/>
                <a:sym typeface="Open Sans 2"/>
              </a:rPr>
              <a:t>Our service taps into storytelling’s emotional power (Byrd, 2021) and a growing preference for visual content (Barrios, 2015).</a:t>
            </a:r>
          </a:p>
          <a:p>
            <a:pPr algn="l">
              <a:lnSpc>
                <a:spcPts val="2998"/>
              </a:lnSpc>
            </a:pPr>
            <a:r>
              <a:rPr lang="en-US" sz="1999">
                <a:solidFill>
                  <a:srgbClr val="FFFFFF"/>
                </a:solidFill>
                <a:latin typeface="Open Sans 2"/>
                <a:ea typeface="Open Sans 2"/>
                <a:cs typeface="Open Sans 2"/>
                <a:sym typeface="Open Sans 2"/>
              </a:rPr>
              <a:t>In the end, it all summarizes to the chemistry between us and you.</a:t>
            </a:r>
          </a:p>
          <a:p>
            <a:pPr algn="l">
              <a:lnSpc>
                <a:spcPts val="2998"/>
              </a:lnSpc>
            </a:pPr>
            <a:r>
              <a:rPr lang="en-US" sz="1999">
                <a:solidFill>
                  <a:srgbClr val="FFFFFF"/>
                </a:solidFill>
                <a:latin typeface="Open Sans 2"/>
                <a:ea typeface="Open Sans 2"/>
                <a:cs typeface="Open Sans 2"/>
                <a:sym typeface="Open Sans 2"/>
              </a:rPr>
              <a:t>More than just your videographers, we want to be your supporters on this journey and we would like you to know that you can count on us on your special day.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12628337" y="-600075"/>
            <a:ext cx="6641700" cy="11723977"/>
            <a:chOff x="0" y="0"/>
            <a:chExt cx="1534853" cy="2709333"/>
          </a:xfrm>
        </p:grpSpPr>
        <p:sp>
          <p:nvSpPr>
            <p:cNvPr id="3" name="Freeform 3"/>
            <p:cNvSpPr/>
            <p:nvPr/>
          </p:nvSpPr>
          <p:spPr>
            <a:xfrm>
              <a:off x="0" y="0"/>
              <a:ext cx="1534853" cy="2709333"/>
            </a:xfrm>
            <a:custGeom>
              <a:avLst/>
              <a:gdLst/>
              <a:ahLst/>
              <a:cxnLst/>
              <a:rect l="l" t="t" r="r" b="b"/>
              <a:pathLst>
                <a:path w="1534853" h="2709333">
                  <a:moveTo>
                    <a:pt x="0" y="0"/>
                  </a:moveTo>
                  <a:lnTo>
                    <a:pt x="1534853" y="0"/>
                  </a:lnTo>
                  <a:lnTo>
                    <a:pt x="1534853" y="2709333"/>
                  </a:lnTo>
                  <a:lnTo>
                    <a:pt x="0" y="2709333"/>
                  </a:lnTo>
                  <a:close/>
                </a:path>
              </a:pathLst>
            </a:custGeom>
            <a:gradFill rotWithShape="1">
              <a:gsLst>
                <a:gs pos="0">
                  <a:srgbClr val="000000">
                    <a:alpha val="100000"/>
                  </a:srgbClr>
                </a:gs>
                <a:gs pos="100000">
                  <a:srgbClr val="737373">
                    <a:alpha val="100000"/>
                  </a:srgbClr>
                </a:gs>
              </a:gsLst>
              <a:lin ang="0"/>
            </a:gradFill>
          </p:spPr>
          <p:txBody>
            <a:bodyPr/>
            <a:lstStyle/>
            <a:p>
              <a:endParaRPr lang="en-US"/>
            </a:p>
          </p:txBody>
        </p:sp>
        <p:sp>
          <p:nvSpPr>
            <p:cNvPr id="4" name="TextBox 4"/>
            <p:cNvSpPr txBox="1"/>
            <p:nvPr/>
          </p:nvSpPr>
          <p:spPr>
            <a:xfrm>
              <a:off x="0" y="-28575"/>
              <a:ext cx="1534853" cy="2737908"/>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8848725" y="1900840"/>
            <a:ext cx="5214429" cy="6722148"/>
          </a:xfrm>
          <a:custGeom>
            <a:avLst/>
            <a:gdLst/>
            <a:ahLst/>
            <a:cxnLst/>
            <a:rect l="l" t="t" r="r" b="b"/>
            <a:pathLst>
              <a:path w="5214429" h="6722148">
                <a:moveTo>
                  <a:pt x="0" y="0"/>
                </a:moveTo>
                <a:lnTo>
                  <a:pt x="5214429" y="0"/>
                </a:lnTo>
                <a:lnTo>
                  <a:pt x="5214429" y="6722147"/>
                </a:lnTo>
                <a:lnTo>
                  <a:pt x="0" y="6722147"/>
                </a:lnTo>
                <a:lnTo>
                  <a:pt x="0" y="0"/>
                </a:lnTo>
                <a:close/>
              </a:path>
            </a:pathLst>
          </a:custGeom>
          <a:blipFill>
            <a:blip r:embed="rId2"/>
            <a:stretch>
              <a:fillRect t="-8284" b="-8284"/>
            </a:stretch>
          </a:blipFill>
        </p:spPr>
        <p:txBody>
          <a:bodyPr/>
          <a:lstStyle/>
          <a:p>
            <a:endParaRPr lang="en-US"/>
          </a:p>
        </p:txBody>
      </p:sp>
      <p:sp>
        <p:nvSpPr>
          <p:cNvPr id="6" name="Freeform 6"/>
          <p:cNvSpPr/>
          <p:nvPr/>
        </p:nvSpPr>
        <p:spPr>
          <a:xfrm>
            <a:off x="14438610" y="1900840"/>
            <a:ext cx="3079802" cy="3970307"/>
          </a:xfrm>
          <a:custGeom>
            <a:avLst/>
            <a:gdLst/>
            <a:ahLst/>
            <a:cxnLst/>
            <a:rect l="l" t="t" r="r" b="b"/>
            <a:pathLst>
              <a:path w="3079802" h="3970307">
                <a:moveTo>
                  <a:pt x="0" y="0"/>
                </a:moveTo>
                <a:lnTo>
                  <a:pt x="3079802" y="0"/>
                </a:lnTo>
                <a:lnTo>
                  <a:pt x="3079802" y="3970306"/>
                </a:lnTo>
                <a:lnTo>
                  <a:pt x="0" y="3970306"/>
                </a:lnTo>
                <a:lnTo>
                  <a:pt x="0" y="0"/>
                </a:lnTo>
                <a:close/>
              </a:path>
            </a:pathLst>
          </a:custGeom>
          <a:blipFill>
            <a:blip r:embed="rId3"/>
            <a:stretch>
              <a:fillRect t="-8284" b="-8284"/>
            </a:stretch>
          </a:blipFill>
        </p:spPr>
        <p:txBody>
          <a:bodyPr/>
          <a:lstStyle/>
          <a:p>
            <a:endParaRPr lang="en-US"/>
          </a:p>
        </p:txBody>
      </p:sp>
      <p:sp>
        <p:nvSpPr>
          <p:cNvPr id="7" name="Freeform 7"/>
          <p:cNvSpPr/>
          <p:nvPr/>
        </p:nvSpPr>
        <p:spPr>
          <a:xfrm>
            <a:off x="14438610" y="6154128"/>
            <a:ext cx="3079802" cy="2504097"/>
          </a:xfrm>
          <a:custGeom>
            <a:avLst/>
            <a:gdLst/>
            <a:ahLst/>
            <a:cxnLst/>
            <a:rect l="l" t="t" r="r" b="b"/>
            <a:pathLst>
              <a:path w="3079802" h="2504097">
                <a:moveTo>
                  <a:pt x="0" y="0"/>
                </a:moveTo>
                <a:lnTo>
                  <a:pt x="3079802" y="0"/>
                </a:lnTo>
                <a:lnTo>
                  <a:pt x="3079802" y="2504097"/>
                </a:lnTo>
                <a:lnTo>
                  <a:pt x="0" y="2504097"/>
                </a:lnTo>
                <a:lnTo>
                  <a:pt x="0" y="0"/>
                </a:lnTo>
                <a:close/>
              </a:path>
            </a:pathLst>
          </a:custGeom>
          <a:blipFill>
            <a:blip r:embed="rId4"/>
            <a:stretch>
              <a:fillRect t="-84115" b="-706"/>
            </a:stretch>
          </a:blipFill>
        </p:spPr>
        <p:txBody>
          <a:bodyPr/>
          <a:lstStyle/>
          <a:p>
            <a:endParaRPr lang="en-US"/>
          </a:p>
        </p:txBody>
      </p:sp>
      <p:sp>
        <p:nvSpPr>
          <p:cNvPr id="8" name="TextBox 8"/>
          <p:cNvSpPr txBox="1"/>
          <p:nvPr/>
        </p:nvSpPr>
        <p:spPr>
          <a:xfrm>
            <a:off x="1437591" y="838282"/>
            <a:ext cx="5685122" cy="1698879"/>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Our Vision and Mission</a:t>
            </a:r>
          </a:p>
        </p:txBody>
      </p:sp>
      <p:sp>
        <p:nvSpPr>
          <p:cNvPr id="9" name="TextBox 9"/>
          <p:cNvSpPr txBox="1"/>
          <p:nvPr/>
        </p:nvSpPr>
        <p:spPr>
          <a:xfrm>
            <a:off x="1437591" y="3605198"/>
            <a:ext cx="6504577" cy="1466850"/>
          </a:xfrm>
          <a:prstGeom prst="rect">
            <a:avLst/>
          </a:prstGeom>
        </p:spPr>
        <p:txBody>
          <a:bodyPr lIns="0" tIns="0" rIns="0" bIns="0" rtlCol="0" anchor="t">
            <a:spAutoFit/>
          </a:bodyPr>
          <a:lstStyle/>
          <a:p>
            <a:pPr algn="l">
              <a:lnSpc>
                <a:spcPts val="2999"/>
              </a:lnSpc>
            </a:pPr>
            <a:r>
              <a:rPr lang="en-US" sz="1999">
                <a:solidFill>
                  <a:srgbClr val="FFFFFF"/>
                </a:solidFill>
                <a:latin typeface="Open Sans 2"/>
                <a:ea typeface="Open Sans 2"/>
                <a:cs typeface="Open Sans 2"/>
                <a:sym typeface="Open Sans 2"/>
              </a:rPr>
              <a:t>To redefine modern wedding videography in South Wales and beyond through emotionally rich, cinematic storytelling that celebrates every couple’s unique journey. </a:t>
            </a:r>
          </a:p>
        </p:txBody>
      </p:sp>
      <p:sp>
        <p:nvSpPr>
          <p:cNvPr id="10" name="TextBox 10"/>
          <p:cNvSpPr txBox="1"/>
          <p:nvPr/>
        </p:nvSpPr>
        <p:spPr>
          <a:xfrm>
            <a:off x="1437591" y="6145466"/>
            <a:ext cx="6829595" cy="2952750"/>
          </a:xfrm>
          <a:prstGeom prst="rect">
            <a:avLst/>
          </a:prstGeom>
        </p:spPr>
        <p:txBody>
          <a:bodyPr lIns="0" tIns="0" rIns="0" bIns="0" rtlCol="0" anchor="t">
            <a:spAutoFit/>
          </a:bodyPr>
          <a:lstStyle/>
          <a:p>
            <a:pPr algn="l">
              <a:lnSpc>
                <a:spcPts val="2999"/>
              </a:lnSpc>
            </a:pPr>
            <a:r>
              <a:rPr lang="en-US" sz="1999">
                <a:solidFill>
                  <a:srgbClr val="FFFFFF"/>
                </a:solidFill>
                <a:latin typeface="Open Sans 2"/>
                <a:ea typeface="Open Sans 2"/>
                <a:cs typeface="Open Sans 2"/>
                <a:sym typeface="Open Sans 2"/>
              </a:rPr>
              <a:t>We aim to become most trusted and creative wedding videography service provider in South Wales. To achieve this, MOV Films uses SMART objectives—goals that are Specific, Measurable, Achievable, Relevant, and Time-bound (UMKC, n.d.). SMART planning helps ensure steady growth, improve visibility, and maintain quality standards.</a:t>
            </a:r>
          </a:p>
          <a:p>
            <a:pPr algn="l">
              <a:lnSpc>
                <a:spcPts val="2999"/>
              </a:lnSpc>
            </a:pPr>
            <a:endParaRPr lang="en-US" sz="1999">
              <a:solidFill>
                <a:srgbClr val="FFFFFF"/>
              </a:solidFill>
              <a:latin typeface="Open Sans 2"/>
              <a:ea typeface="Open Sans 2"/>
              <a:cs typeface="Open Sans 2"/>
              <a:sym typeface="Open Sans 2"/>
            </a:endParaRPr>
          </a:p>
        </p:txBody>
      </p:sp>
      <p:sp>
        <p:nvSpPr>
          <p:cNvPr id="11" name="TextBox 11"/>
          <p:cNvSpPr txBox="1"/>
          <p:nvPr/>
        </p:nvSpPr>
        <p:spPr>
          <a:xfrm>
            <a:off x="1437591" y="3189816"/>
            <a:ext cx="1262152" cy="396240"/>
          </a:xfrm>
          <a:prstGeom prst="rect">
            <a:avLst/>
          </a:prstGeom>
        </p:spPr>
        <p:txBody>
          <a:bodyPr lIns="0" tIns="0" rIns="0" bIns="0" rtlCol="0" anchor="t">
            <a:spAutoFit/>
          </a:bodyPr>
          <a:lstStyle/>
          <a:p>
            <a:pPr algn="l">
              <a:lnSpc>
                <a:spcPts val="3359"/>
              </a:lnSpc>
            </a:pPr>
            <a:r>
              <a:rPr lang="en-US" sz="2400" b="1">
                <a:solidFill>
                  <a:srgbClr val="FFFFFF"/>
                </a:solidFill>
                <a:latin typeface="Open Sans 2 Bold"/>
                <a:ea typeface="Open Sans 2 Bold"/>
                <a:cs typeface="Open Sans 2 Bold"/>
                <a:sym typeface="Open Sans 2 Bold"/>
              </a:rPr>
              <a:t>Vision</a:t>
            </a:r>
          </a:p>
        </p:txBody>
      </p:sp>
      <p:sp>
        <p:nvSpPr>
          <p:cNvPr id="12" name="TextBox 12"/>
          <p:cNvSpPr txBox="1"/>
          <p:nvPr/>
        </p:nvSpPr>
        <p:spPr>
          <a:xfrm>
            <a:off x="1437591" y="5682551"/>
            <a:ext cx="1578542" cy="396240"/>
          </a:xfrm>
          <a:prstGeom prst="rect">
            <a:avLst/>
          </a:prstGeom>
        </p:spPr>
        <p:txBody>
          <a:bodyPr lIns="0" tIns="0" rIns="0" bIns="0" rtlCol="0" anchor="t">
            <a:spAutoFit/>
          </a:bodyPr>
          <a:lstStyle/>
          <a:p>
            <a:pPr algn="l">
              <a:lnSpc>
                <a:spcPts val="3359"/>
              </a:lnSpc>
            </a:pPr>
            <a:r>
              <a:rPr lang="en-US" sz="2400" b="1">
                <a:solidFill>
                  <a:srgbClr val="FFFFFF"/>
                </a:solidFill>
                <a:latin typeface="Open Sans 2 Bold"/>
                <a:ea typeface="Open Sans 2 Bold"/>
                <a:cs typeface="Open Sans 2 Bold"/>
                <a:sym typeface="Open Sans 2 Bold"/>
              </a:rPr>
              <a:t>Mission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extBox 2"/>
          <p:cNvSpPr txBox="1"/>
          <p:nvPr/>
        </p:nvSpPr>
        <p:spPr>
          <a:xfrm>
            <a:off x="9144000" y="2936869"/>
            <a:ext cx="5650836" cy="870204"/>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Our Location</a:t>
            </a:r>
          </a:p>
        </p:txBody>
      </p:sp>
      <p:sp>
        <p:nvSpPr>
          <p:cNvPr id="3" name="TextBox 3"/>
          <p:cNvSpPr txBox="1"/>
          <p:nvPr/>
        </p:nvSpPr>
        <p:spPr>
          <a:xfrm>
            <a:off x="9144000" y="4655770"/>
            <a:ext cx="6880400" cy="2209800"/>
          </a:xfrm>
          <a:prstGeom prst="rect">
            <a:avLst/>
          </a:prstGeom>
        </p:spPr>
        <p:txBody>
          <a:bodyPr lIns="0" tIns="0" rIns="0" bIns="0" rtlCol="0" anchor="t">
            <a:spAutoFit/>
          </a:bodyPr>
          <a:lstStyle/>
          <a:p>
            <a:pPr algn="l">
              <a:lnSpc>
                <a:spcPts val="2999"/>
              </a:lnSpc>
            </a:pPr>
            <a:r>
              <a:rPr lang="en-US" sz="1999" dirty="0">
                <a:solidFill>
                  <a:srgbClr val="FFFFFF"/>
                </a:solidFill>
                <a:latin typeface="Open Sans 2"/>
                <a:ea typeface="Open Sans 2"/>
                <a:cs typeface="Open Sans 2"/>
                <a:sym typeface="Open Sans 2"/>
              </a:rPr>
              <a:t>MOV currently operates from a home office in Magor, Wales, a strategic location offering easy access to South Wales and South West England. A studio is planned for future development to facilitate client meetings and post-production work. However, we are currently working from home in a quiet environment in Magor.</a:t>
            </a:r>
          </a:p>
        </p:txBody>
      </p:sp>
      <p:sp>
        <p:nvSpPr>
          <p:cNvPr id="4" name="Freeform 4"/>
          <p:cNvSpPr/>
          <p:nvPr/>
        </p:nvSpPr>
        <p:spPr>
          <a:xfrm>
            <a:off x="1028700" y="2612384"/>
            <a:ext cx="7517402" cy="5062232"/>
          </a:xfrm>
          <a:custGeom>
            <a:avLst/>
            <a:gdLst/>
            <a:ahLst/>
            <a:cxnLst/>
            <a:rect l="l" t="t" r="r" b="b"/>
            <a:pathLst>
              <a:path w="7517402" h="5062232">
                <a:moveTo>
                  <a:pt x="0" y="0"/>
                </a:moveTo>
                <a:lnTo>
                  <a:pt x="7517402" y="0"/>
                </a:lnTo>
                <a:lnTo>
                  <a:pt x="7517402" y="5062232"/>
                </a:lnTo>
                <a:lnTo>
                  <a:pt x="0" y="5062232"/>
                </a:lnTo>
                <a:lnTo>
                  <a:pt x="0" y="0"/>
                </a:lnTo>
                <a:close/>
              </a:path>
            </a:pathLst>
          </a:custGeom>
          <a:blipFill>
            <a:blip r:embed="rId2"/>
            <a:stretch>
              <a:fillRect t="-13373" b="-13373"/>
            </a:stretch>
          </a:blipFill>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0" y="570149"/>
            <a:ext cx="3805617" cy="458551"/>
            <a:chOff x="0" y="0"/>
            <a:chExt cx="1002302" cy="120771"/>
          </a:xfrm>
        </p:grpSpPr>
        <p:sp>
          <p:nvSpPr>
            <p:cNvPr id="3" name="Freeform 3"/>
            <p:cNvSpPr/>
            <p:nvPr/>
          </p:nvSpPr>
          <p:spPr>
            <a:xfrm>
              <a:off x="0" y="0"/>
              <a:ext cx="1002302" cy="120771"/>
            </a:xfrm>
            <a:custGeom>
              <a:avLst/>
              <a:gdLst/>
              <a:ahLst/>
              <a:cxnLst/>
              <a:rect l="l" t="t" r="r" b="b"/>
              <a:pathLst>
                <a:path w="1002302" h="120771">
                  <a:moveTo>
                    <a:pt x="0" y="0"/>
                  </a:moveTo>
                  <a:lnTo>
                    <a:pt x="1002302" y="0"/>
                  </a:lnTo>
                  <a:lnTo>
                    <a:pt x="1002302" y="120771"/>
                  </a:lnTo>
                  <a:lnTo>
                    <a:pt x="0" y="120771"/>
                  </a:lnTo>
                  <a:close/>
                </a:path>
              </a:pathLst>
            </a:custGeom>
            <a:solidFill>
              <a:srgbClr val="737373"/>
            </a:solidFill>
          </p:spPr>
          <p:txBody>
            <a:bodyPr/>
            <a:lstStyle/>
            <a:p>
              <a:endParaRPr lang="en-US"/>
            </a:p>
          </p:txBody>
        </p:sp>
        <p:sp>
          <p:nvSpPr>
            <p:cNvPr id="4" name="TextBox 4"/>
            <p:cNvSpPr txBox="1"/>
            <p:nvPr/>
          </p:nvSpPr>
          <p:spPr>
            <a:xfrm>
              <a:off x="0" y="-28575"/>
              <a:ext cx="1002302" cy="149346"/>
            </a:xfrm>
            <a:prstGeom prst="rect">
              <a:avLst/>
            </a:prstGeom>
          </p:spPr>
          <p:txBody>
            <a:bodyPr lIns="50800" tIns="50800" rIns="50800" bIns="50800" rtlCol="0" anchor="ctr"/>
            <a:lstStyle/>
            <a:p>
              <a:pPr algn="ctr">
                <a:lnSpc>
                  <a:spcPts val="2520"/>
                </a:lnSpc>
              </a:pPr>
              <a:endParaRPr/>
            </a:p>
          </p:txBody>
        </p:sp>
      </p:grpSp>
      <p:sp>
        <p:nvSpPr>
          <p:cNvPr id="5" name="TextBox 5"/>
          <p:cNvSpPr txBox="1"/>
          <p:nvPr/>
        </p:nvSpPr>
        <p:spPr>
          <a:xfrm>
            <a:off x="2675125" y="1612393"/>
            <a:ext cx="5155874" cy="870204"/>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Our Team</a:t>
            </a:r>
          </a:p>
        </p:txBody>
      </p:sp>
      <p:grpSp>
        <p:nvGrpSpPr>
          <p:cNvPr id="6" name="Group 6"/>
          <p:cNvGrpSpPr/>
          <p:nvPr/>
        </p:nvGrpSpPr>
        <p:grpSpPr>
          <a:xfrm>
            <a:off x="2675125" y="2482597"/>
            <a:ext cx="13928730" cy="5951634"/>
            <a:chOff x="0" y="0"/>
            <a:chExt cx="18571641" cy="7935512"/>
          </a:xfrm>
        </p:grpSpPr>
        <p:grpSp>
          <p:nvGrpSpPr>
            <p:cNvPr id="7" name="Group 7"/>
            <p:cNvGrpSpPr/>
            <p:nvPr/>
          </p:nvGrpSpPr>
          <p:grpSpPr>
            <a:xfrm>
              <a:off x="12785270" y="0"/>
              <a:ext cx="5786371" cy="7935512"/>
              <a:chOff x="0" y="0"/>
              <a:chExt cx="1913890" cy="2624736"/>
            </a:xfrm>
          </p:grpSpPr>
          <p:sp>
            <p:nvSpPr>
              <p:cNvPr id="8" name="Freeform 8"/>
              <p:cNvSpPr/>
              <p:nvPr/>
            </p:nvSpPr>
            <p:spPr>
              <a:xfrm>
                <a:off x="0" y="0"/>
                <a:ext cx="1913890" cy="2624736"/>
              </a:xfrm>
              <a:custGeom>
                <a:avLst/>
                <a:gdLst/>
                <a:ahLst/>
                <a:cxnLst/>
                <a:rect l="l" t="t" r="r" b="b"/>
                <a:pathLst>
                  <a:path w="1913890" h="2624736">
                    <a:moveTo>
                      <a:pt x="0" y="0"/>
                    </a:moveTo>
                    <a:lnTo>
                      <a:pt x="1913890" y="0"/>
                    </a:lnTo>
                    <a:lnTo>
                      <a:pt x="1913890" y="2624736"/>
                    </a:lnTo>
                    <a:lnTo>
                      <a:pt x="0" y="2624736"/>
                    </a:lnTo>
                    <a:close/>
                  </a:path>
                </a:pathLst>
              </a:custGeom>
              <a:solidFill>
                <a:srgbClr val="000000"/>
              </a:solidFill>
            </p:spPr>
            <p:txBody>
              <a:bodyPr/>
              <a:lstStyle/>
              <a:p>
                <a:endParaRPr lang="en-US"/>
              </a:p>
            </p:txBody>
          </p:sp>
        </p:grpSp>
        <p:grpSp>
          <p:nvGrpSpPr>
            <p:cNvPr id="9" name="Group 9"/>
            <p:cNvGrpSpPr>
              <a:grpSpLocks noChangeAspect="1"/>
            </p:cNvGrpSpPr>
            <p:nvPr/>
          </p:nvGrpSpPr>
          <p:grpSpPr>
            <a:xfrm>
              <a:off x="13478915" y="979655"/>
              <a:ext cx="4290308" cy="4714624"/>
              <a:chOff x="0" y="0"/>
              <a:chExt cx="5778500" cy="6350000"/>
            </a:xfrm>
          </p:grpSpPr>
          <p:sp>
            <p:nvSpPr>
              <p:cNvPr id="10" name="Freeform 10"/>
              <p:cNvSpPr/>
              <p:nvPr/>
            </p:nvSpPr>
            <p:spPr>
              <a:xfrm rot="346774">
                <a:off x="-189811" y="-148072"/>
                <a:ext cx="6273351" cy="6772885"/>
              </a:xfrm>
              <a:custGeom>
                <a:avLst/>
                <a:gdLst/>
                <a:ahLst/>
                <a:cxnLst/>
                <a:rect l="l" t="t" r="r" b="b"/>
                <a:pathLst>
                  <a:path w="6273351" h="6772885">
                    <a:moveTo>
                      <a:pt x="2759333" y="164212"/>
                    </a:moveTo>
                    <a:cubicBezTo>
                      <a:pt x="1136943" y="328424"/>
                      <a:pt x="0" y="1593617"/>
                      <a:pt x="178536" y="3357525"/>
                    </a:cubicBezTo>
                    <a:cubicBezTo>
                      <a:pt x="305276" y="4609697"/>
                      <a:pt x="524226" y="6772885"/>
                      <a:pt x="524226" y="6772885"/>
                    </a:cubicBezTo>
                    <a:lnTo>
                      <a:pt x="3398789" y="6481932"/>
                    </a:lnTo>
                    <a:lnTo>
                      <a:pt x="6273352" y="6190980"/>
                    </a:lnTo>
                    <a:cubicBezTo>
                      <a:pt x="6273352" y="6190980"/>
                      <a:pt x="6054402" y="4027793"/>
                      <a:pt x="5927662" y="2775621"/>
                    </a:cubicBezTo>
                    <a:cubicBezTo>
                      <a:pt x="5749126" y="1011713"/>
                      <a:pt x="4381724" y="0"/>
                      <a:pt x="2759333" y="164212"/>
                    </a:cubicBezTo>
                    <a:close/>
                  </a:path>
                </a:pathLst>
              </a:custGeom>
              <a:blipFill>
                <a:blip r:embed="rId2"/>
                <a:stretch>
                  <a:fillRect l="-139287" t="-40888" r="-63451" b="-97739"/>
                </a:stretch>
              </a:blipFill>
            </p:spPr>
            <p:txBody>
              <a:bodyPr/>
              <a:lstStyle/>
              <a:p>
                <a:endParaRPr lang="en-US"/>
              </a:p>
            </p:txBody>
          </p:sp>
        </p:grpSp>
        <p:grpSp>
          <p:nvGrpSpPr>
            <p:cNvPr id="11" name="Group 11"/>
            <p:cNvGrpSpPr/>
            <p:nvPr/>
          </p:nvGrpSpPr>
          <p:grpSpPr>
            <a:xfrm>
              <a:off x="14036145" y="5390163"/>
              <a:ext cx="3175849" cy="630633"/>
              <a:chOff x="0" y="0"/>
              <a:chExt cx="1005107" cy="199586"/>
            </a:xfrm>
          </p:grpSpPr>
          <p:sp>
            <p:nvSpPr>
              <p:cNvPr id="12" name="Freeform 12"/>
              <p:cNvSpPr/>
              <p:nvPr/>
            </p:nvSpPr>
            <p:spPr>
              <a:xfrm>
                <a:off x="0" y="0"/>
                <a:ext cx="1005106" cy="199586"/>
              </a:xfrm>
              <a:custGeom>
                <a:avLst/>
                <a:gdLst/>
                <a:ahLst/>
                <a:cxnLst/>
                <a:rect l="l" t="t" r="r" b="b"/>
                <a:pathLst>
                  <a:path w="1005106" h="199586">
                    <a:moveTo>
                      <a:pt x="0" y="0"/>
                    </a:moveTo>
                    <a:lnTo>
                      <a:pt x="1005106" y="0"/>
                    </a:lnTo>
                    <a:lnTo>
                      <a:pt x="1005106" y="199586"/>
                    </a:lnTo>
                    <a:lnTo>
                      <a:pt x="0" y="199586"/>
                    </a:lnTo>
                    <a:close/>
                  </a:path>
                </a:pathLst>
              </a:custGeom>
              <a:solidFill>
                <a:srgbClr val="303030"/>
              </a:solidFill>
            </p:spPr>
            <p:txBody>
              <a:bodyPr/>
              <a:lstStyle/>
              <a:p>
                <a:endParaRPr lang="en-US"/>
              </a:p>
            </p:txBody>
          </p:sp>
        </p:grpSp>
        <p:sp>
          <p:nvSpPr>
            <p:cNvPr id="13" name="TextBox 13"/>
            <p:cNvSpPr txBox="1"/>
            <p:nvPr/>
          </p:nvSpPr>
          <p:spPr>
            <a:xfrm>
              <a:off x="14595229" y="5488148"/>
              <a:ext cx="2166453" cy="387038"/>
            </a:xfrm>
            <a:prstGeom prst="rect">
              <a:avLst/>
            </a:prstGeom>
          </p:spPr>
          <p:txBody>
            <a:bodyPr lIns="0" tIns="0" rIns="0" bIns="0" rtlCol="0" anchor="t">
              <a:spAutoFit/>
            </a:bodyPr>
            <a:lstStyle/>
            <a:p>
              <a:pPr marL="0" lvl="0" indent="0" algn="ctr">
                <a:lnSpc>
                  <a:spcPts val="2522"/>
                </a:lnSpc>
                <a:spcBef>
                  <a:spcPct val="0"/>
                </a:spcBef>
              </a:pPr>
              <a:r>
                <a:rPr lang="en-US" sz="1704" spc="34">
                  <a:solidFill>
                    <a:srgbClr val="FFFFFF"/>
                  </a:solidFill>
                  <a:latin typeface="Antic"/>
                  <a:ea typeface="Antic"/>
                  <a:cs typeface="Antic"/>
                  <a:sym typeface="Antic"/>
                </a:rPr>
                <a:t>MELANIA</a:t>
              </a:r>
            </a:p>
          </p:txBody>
        </p:sp>
        <p:sp>
          <p:nvSpPr>
            <p:cNvPr id="14" name="TextBox 14"/>
            <p:cNvSpPr txBox="1"/>
            <p:nvPr/>
          </p:nvSpPr>
          <p:spPr>
            <a:xfrm>
              <a:off x="13017040" y="6230415"/>
              <a:ext cx="5214058" cy="578768"/>
            </a:xfrm>
            <a:prstGeom prst="rect">
              <a:avLst/>
            </a:prstGeom>
          </p:spPr>
          <p:txBody>
            <a:bodyPr lIns="0" tIns="0" rIns="0" bIns="0" rtlCol="0" anchor="t">
              <a:spAutoFit/>
            </a:bodyPr>
            <a:lstStyle/>
            <a:p>
              <a:pPr marL="0" lvl="0" indent="0" algn="ctr">
                <a:lnSpc>
                  <a:spcPts val="3329"/>
                </a:lnSpc>
                <a:spcBef>
                  <a:spcPct val="0"/>
                </a:spcBef>
              </a:pPr>
              <a:r>
                <a:rPr lang="en-US" sz="2895" spc="144">
                  <a:solidFill>
                    <a:srgbClr val="FFFFFF"/>
                  </a:solidFill>
                  <a:latin typeface="DM Sans"/>
                  <a:ea typeface="DM Sans"/>
                  <a:cs typeface="DM Sans"/>
                  <a:sym typeface="DM Sans"/>
                </a:rPr>
                <a:t>videographer</a:t>
              </a:r>
            </a:p>
          </p:txBody>
        </p:sp>
        <p:grpSp>
          <p:nvGrpSpPr>
            <p:cNvPr id="15" name="Group 15"/>
            <p:cNvGrpSpPr/>
            <p:nvPr/>
          </p:nvGrpSpPr>
          <p:grpSpPr>
            <a:xfrm>
              <a:off x="6022715" y="0"/>
              <a:ext cx="5786371" cy="7935512"/>
              <a:chOff x="0" y="0"/>
              <a:chExt cx="1913890" cy="2624736"/>
            </a:xfrm>
          </p:grpSpPr>
          <p:sp>
            <p:nvSpPr>
              <p:cNvPr id="16" name="Freeform 16"/>
              <p:cNvSpPr/>
              <p:nvPr/>
            </p:nvSpPr>
            <p:spPr>
              <a:xfrm>
                <a:off x="0" y="0"/>
                <a:ext cx="1913890" cy="2624736"/>
              </a:xfrm>
              <a:custGeom>
                <a:avLst/>
                <a:gdLst/>
                <a:ahLst/>
                <a:cxnLst/>
                <a:rect l="l" t="t" r="r" b="b"/>
                <a:pathLst>
                  <a:path w="1913890" h="2624736">
                    <a:moveTo>
                      <a:pt x="0" y="0"/>
                    </a:moveTo>
                    <a:lnTo>
                      <a:pt x="1913890" y="0"/>
                    </a:lnTo>
                    <a:lnTo>
                      <a:pt x="1913890" y="2624736"/>
                    </a:lnTo>
                    <a:lnTo>
                      <a:pt x="0" y="2624736"/>
                    </a:lnTo>
                    <a:close/>
                  </a:path>
                </a:pathLst>
              </a:custGeom>
              <a:solidFill>
                <a:srgbClr val="000000"/>
              </a:solidFill>
            </p:spPr>
            <p:txBody>
              <a:bodyPr/>
              <a:lstStyle/>
              <a:p>
                <a:endParaRPr lang="en-US"/>
              </a:p>
            </p:txBody>
          </p:sp>
        </p:grpSp>
        <p:grpSp>
          <p:nvGrpSpPr>
            <p:cNvPr id="17" name="Group 17"/>
            <p:cNvGrpSpPr>
              <a:grpSpLocks noChangeAspect="1"/>
            </p:cNvGrpSpPr>
            <p:nvPr/>
          </p:nvGrpSpPr>
          <p:grpSpPr>
            <a:xfrm>
              <a:off x="6715198" y="979655"/>
              <a:ext cx="4290308" cy="4714624"/>
              <a:chOff x="0" y="0"/>
              <a:chExt cx="5778500" cy="6350000"/>
            </a:xfrm>
          </p:grpSpPr>
          <p:sp>
            <p:nvSpPr>
              <p:cNvPr id="18" name="Freeform 18"/>
              <p:cNvSpPr/>
              <p:nvPr/>
            </p:nvSpPr>
            <p:spPr>
              <a:xfrm>
                <a:off x="0" y="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blipFill>
                <a:blip r:embed="rId3"/>
                <a:stretch>
                  <a:fillRect l="-107853" t="-128808" r="-199111" b="-141529"/>
                </a:stretch>
              </a:blipFill>
            </p:spPr>
            <p:txBody>
              <a:bodyPr/>
              <a:lstStyle/>
              <a:p>
                <a:endParaRPr lang="en-US"/>
              </a:p>
            </p:txBody>
          </p:sp>
        </p:grpSp>
        <p:grpSp>
          <p:nvGrpSpPr>
            <p:cNvPr id="19" name="Group 19"/>
            <p:cNvGrpSpPr/>
            <p:nvPr/>
          </p:nvGrpSpPr>
          <p:grpSpPr>
            <a:xfrm>
              <a:off x="7272428" y="5390163"/>
              <a:ext cx="3175849" cy="630633"/>
              <a:chOff x="0" y="0"/>
              <a:chExt cx="1005107" cy="199586"/>
            </a:xfrm>
          </p:grpSpPr>
          <p:sp>
            <p:nvSpPr>
              <p:cNvPr id="20" name="Freeform 20"/>
              <p:cNvSpPr/>
              <p:nvPr/>
            </p:nvSpPr>
            <p:spPr>
              <a:xfrm>
                <a:off x="0" y="0"/>
                <a:ext cx="1005106" cy="199586"/>
              </a:xfrm>
              <a:custGeom>
                <a:avLst/>
                <a:gdLst/>
                <a:ahLst/>
                <a:cxnLst/>
                <a:rect l="l" t="t" r="r" b="b"/>
                <a:pathLst>
                  <a:path w="1005106" h="199586">
                    <a:moveTo>
                      <a:pt x="0" y="0"/>
                    </a:moveTo>
                    <a:lnTo>
                      <a:pt x="1005106" y="0"/>
                    </a:lnTo>
                    <a:lnTo>
                      <a:pt x="1005106" y="199586"/>
                    </a:lnTo>
                    <a:lnTo>
                      <a:pt x="0" y="199586"/>
                    </a:lnTo>
                    <a:close/>
                  </a:path>
                </a:pathLst>
              </a:custGeom>
              <a:solidFill>
                <a:srgbClr val="303030"/>
              </a:solidFill>
            </p:spPr>
            <p:txBody>
              <a:bodyPr/>
              <a:lstStyle/>
              <a:p>
                <a:endParaRPr lang="en-US"/>
              </a:p>
            </p:txBody>
          </p:sp>
        </p:grpSp>
        <p:sp>
          <p:nvSpPr>
            <p:cNvPr id="21" name="TextBox 21"/>
            <p:cNvSpPr txBox="1"/>
            <p:nvPr/>
          </p:nvSpPr>
          <p:spPr>
            <a:xfrm>
              <a:off x="7831512" y="5486838"/>
              <a:ext cx="2166453" cy="389657"/>
            </a:xfrm>
            <a:prstGeom prst="rect">
              <a:avLst/>
            </a:prstGeom>
          </p:spPr>
          <p:txBody>
            <a:bodyPr lIns="0" tIns="0" rIns="0" bIns="0" rtlCol="0" anchor="t">
              <a:spAutoFit/>
            </a:bodyPr>
            <a:lstStyle/>
            <a:p>
              <a:pPr marL="0" lvl="0" indent="0" algn="ctr">
                <a:lnSpc>
                  <a:spcPts val="2522"/>
                </a:lnSpc>
                <a:spcBef>
                  <a:spcPct val="0"/>
                </a:spcBef>
              </a:pPr>
              <a:r>
                <a:rPr lang="en-US" sz="1704" spc="34">
                  <a:solidFill>
                    <a:srgbClr val="FFFFFF"/>
                  </a:solidFill>
                  <a:latin typeface="DM Sans"/>
                  <a:ea typeface="DM Sans"/>
                  <a:cs typeface="DM Sans"/>
                  <a:sym typeface="DM Sans"/>
                </a:rPr>
                <a:t>CRISTIAN</a:t>
              </a:r>
            </a:p>
          </p:txBody>
        </p:sp>
        <p:sp>
          <p:nvSpPr>
            <p:cNvPr id="22" name="TextBox 22"/>
            <p:cNvSpPr txBox="1"/>
            <p:nvPr/>
          </p:nvSpPr>
          <p:spPr>
            <a:xfrm>
              <a:off x="6253323" y="6242672"/>
              <a:ext cx="5214058" cy="1142548"/>
            </a:xfrm>
            <a:prstGeom prst="rect">
              <a:avLst/>
            </a:prstGeom>
          </p:spPr>
          <p:txBody>
            <a:bodyPr lIns="0" tIns="0" rIns="0" bIns="0" rtlCol="0" anchor="t">
              <a:spAutoFit/>
            </a:bodyPr>
            <a:lstStyle/>
            <a:p>
              <a:pPr marL="0" lvl="0" indent="0" algn="ctr">
                <a:lnSpc>
                  <a:spcPts val="3329"/>
                </a:lnSpc>
                <a:spcBef>
                  <a:spcPct val="0"/>
                </a:spcBef>
              </a:pPr>
              <a:r>
                <a:rPr lang="en-US" sz="2895" spc="144">
                  <a:solidFill>
                    <a:srgbClr val="FFFFFF"/>
                  </a:solidFill>
                  <a:latin typeface="DM Sans"/>
                  <a:ea typeface="DM Sans"/>
                  <a:cs typeface="DM Sans"/>
                  <a:sym typeface="DM Sans"/>
                </a:rPr>
                <a:t>videographer</a:t>
              </a:r>
            </a:p>
            <a:p>
              <a:pPr marL="0" lvl="0" indent="0" algn="ctr">
                <a:lnSpc>
                  <a:spcPts val="3329"/>
                </a:lnSpc>
                <a:spcBef>
                  <a:spcPct val="0"/>
                </a:spcBef>
              </a:pPr>
              <a:r>
                <a:rPr lang="en-US" sz="2895" u="none" spc="144">
                  <a:solidFill>
                    <a:srgbClr val="FFFFFF"/>
                  </a:solidFill>
                  <a:latin typeface="DM Sans"/>
                  <a:ea typeface="DM Sans"/>
                  <a:cs typeface="DM Sans"/>
                  <a:sym typeface="DM Sans"/>
                </a:rPr>
                <a:t>post-production</a:t>
              </a:r>
            </a:p>
          </p:txBody>
        </p:sp>
        <p:sp>
          <p:nvSpPr>
            <p:cNvPr id="23" name="TextBox 23"/>
            <p:cNvSpPr txBox="1"/>
            <p:nvPr/>
          </p:nvSpPr>
          <p:spPr>
            <a:xfrm>
              <a:off x="0" y="1044747"/>
              <a:ext cx="4701915" cy="6061075"/>
            </a:xfrm>
            <a:prstGeom prst="rect">
              <a:avLst/>
            </a:prstGeom>
          </p:spPr>
          <p:txBody>
            <a:bodyPr lIns="0" tIns="0" rIns="0" bIns="0" rtlCol="0" anchor="t">
              <a:spAutoFit/>
            </a:bodyPr>
            <a:lstStyle/>
            <a:p>
              <a:pPr algn="l">
                <a:lnSpc>
                  <a:spcPts val="3000"/>
                </a:lnSpc>
              </a:pPr>
              <a:r>
                <a:rPr lang="en-US" sz="2000">
                  <a:solidFill>
                    <a:srgbClr val="FFFFFF"/>
                  </a:solidFill>
                  <a:latin typeface="Open Sans 2"/>
                  <a:ea typeface="Open Sans 2"/>
                  <a:cs typeface="Open Sans 2"/>
                  <a:sym typeface="Open Sans 2"/>
                </a:rPr>
                <a:t>At the heart of MOV Films is a small but powerful team — myself, Cristian, and my partner, Melania.</a:t>
              </a:r>
            </a:p>
            <a:p>
              <a:pPr algn="l">
                <a:lnSpc>
                  <a:spcPts val="3000"/>
                </a:lnSpc>
              </a:pPr>
              <a:r>
                <a:rPr lang="en-US" sz="2000">
                  <a:solidFill>
                    <a:srgbClr val="FFFFFF"/>
                  </a:solidFill>
                  <a:latin typeface="Open Sans 2"/>
                  <a:ea typeface="Open Sans 2"/>
                  <a:cs typeface="Open Sans 2"/>
                  <a:sym typeface="Open Sans 2"/>
                </a:rPr>
                <a:t>I lead on videography and post-production, using over five years of experience to craft high-quality, cinematic films. Melania is also a videographer and planner, shaping each film’s structure and emotional flow.</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1804306" y="3119348"/>
            <a:ext cx="5155874" cy="1698879"/>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Our Portofolio</a:t>
            </a:r>
          </a:p>
        </p:txBody>
      </p:sp>
      <p:sp>
        <p:nvSpPr>
          <p:cNvPr id="3" name="TextBox 3"/>
          <p:cNvSpPr txBox="1"/>
          <p:nvPr/>
        </p:nvSpPr>
        <p:spPr>
          <a:xfrm>
            <a:off x="1804306" y="4995943"/>
            <a:ext cx="5872837" cy="1895475"/>
          </a:xfrm>
          <a:prstGeom prst="rect">
            <a:avLst/>
          </a:prstGeom>
        </p:spPr>
        <p:txBody>
          <a:bodyPr lIns="0" tIns="0" rIns="0" bIns="0" rtlCol="0" anchor="t">
            <a:spAutoFit/>
          </a:bodyPr>
          <a:lstStyle/>
          <a:p>
            <a:pPr algn="l">
              <a:lnSpc>
                <a:spcPts val="3000"/>
              </a:lnSpc>
            </a:pPr>
            <a:r>
              <a:rPr lang="en-US" sz="2000" spc="200">
                <a:solidFill>
                  <a:srgbClr val="FFFFFF"/>
                </a:solidFill>
                <a:latin typeface="Open Sans 2"/>
                <a:ea typeface="Open Sans 2"/>
                <a:cs typeface="Open Sans 2"/>
                <a:sym typeface="Open Sans 2"/>
              </a:rPr>
              <a:t>Our portfolio can be viewed on our website www.movmemories.com or you can follow our work on Instagram @movmemories.</a:t>
            </a:r>
          </a:p>
          <a:p>
            <a:pPr algn="l">
              <a:lnSpc>
                <a:spcPts val="3000"/>
              </a:lnSpc>
            </a:pPr>
            <a:endParaRPr lang="en-US" sz="2000" spc="200">
              <a:solidFill>
                <a:srgbClr val="FFFFFF"/>
              </a:solidFill>
              <a:latin typeface="Open Sans 2"/>
              <a:ea typeface="Open Sans 2"/>
              <a:cs typeface="Open Sans 2"/>
              <a:sym typeface="Open Sans 2"/>
            </a:endParaRPr>
          </a:p>
        </p:txBody>
      </p:sp>
      <p:sp>
        <p:nvSpPr>
          <p:cNvPr id="4" name="Freeform 4"/>
          <p:cNvSpPr/>
          <p:nvPr/>
        </p:nvSpPr>
        <p:spPr>
          <a:xfrm>
            <a:off x="8095050" y="1428540"/>
            <a:ext cx="4855681" cy="4114800"/>
          </a:xfrm>
          <a:custGeom>
            <a:avLst/>
            <a:gdLst/>
            <a:ahLst/>
            <a:cxnLst/>
            <a:rect l="l" t="t" r="r" b="b"/>
            <a:pathLst>
              <a:path w="4855681" h="4114800">
                <a:moveTo>
                  <a:pt x="0" y="0"/>
                </a:moveTo>
                <a:lnTo>
                  <a:pt x="4855680" y="0"/>
                </a:lnTo>
                <a:lnTo>
                  <a:pt x="4855680" y="4114800"/>
                </a:lnTo>
                <a:lnTo>
                  <a:pt x="0" y="4114800"/>
                </a:lnTo>
                <a:lnTo>
                  <a:pt x="0" y="0"/>
                </a:lnTo>
                <a:close/>
              </a:path>
            </a:pathLst>
          </a:custGeom>
          <a:blipFill>
            <a:blip r:embed="rId2"/>
            <a:stretch>
              <a:fillRect t="-38665" b="-38665"/>
            </a:stretch>
          </a:blipFill>
        </p:spPr>
        <p:txBody>
          <a:bodyPr/>
          <a:lstStyle/>
          <a:p>
            <a:endParaRPr lang="en-US"/>
          </a:p>
        </p:txBody>
      </p:sp>
      <p:sp>
        <p:nvSpPr>
          <p:cNvPr id="5" name="Freeform 5"/>
          <p:cNvSpPr/>
          <p:nvPr/>
        </p:nvSpPr>
        <p:spPr>
          <a:xfrm>
            <a:off x="10522890" y="5740737"/>
            <a:ext cx="2427840" cy="3212973"/>
          </a:xfrm>
          <a:custGeom>
            <a:avLst/>
            <a:gdLst/>
            <a:ahLst/>
            <a:cxnLst/>
            <a:rect l="l" t="t" r="r" b="b"/>
            <a:pathLst>
              <a:path w="2427840" h="3212973">
                <a:moveTo>
                  <a:pt x="0" y="0"/>
                </a:moveTo>
                <a:lnTo>
                  <a:pt x="2427840" y="0"/>
                </a:lnTo>
                <a:lnTo>
                  <a:pt x="2427840" y="3212973"/>
                </a:lnTo>
                <a:lnTo>
                  <a:pt x="0" y="3212973"/>
                </a:lnTo>
                <a:lnTo>
                  <a:pt x="0" y="0"/>
                </a:lnTo>
                <a:close/>
              </a:path>
            </a:pathLst>
          </a:custGeom>
          <a:blipFill>
            <a:blip r:embed="rId3"/>
            <a:stretch>
              <a:fillRect l="-12664" t="-39792" r="-24395" b="-15841"/>
            </a:stretch>
          </a:blipFill>
        </p:spPr>
        <p:txBody>
          <a:bodyPr/>
          <a:lstStyle/>
          <a:p>
            <a:endParaRPr lang="en-US"/>
          </a:p>
        </p:txBody>
      </p:sp>
      <p:sp>
        <p:nvSpPr>
          <p:cNvPr id="6" name="Freeform 6"/>
          <p:cNvSpPr/>
          <p:nvPr/>
        </p:nvSpPr>
        <p:spPr>
          <a:xfrm>
            <a:off x="13127816" y="1428540"/>
            <a:ext cx="4026709" cy="7525170"/>
          </a:xfrm>
          <a:custGeom>
            <a:avLst/>
            <a:gdLst/>
            <a:ahLst/>
            <a:cxnLst/>
            <a:rect l="l" t="t" r="r" b="b"/>
            <a:pathLst>
              <a:path w="4026709" h="7525170">
                <a:moveTo>
                  <a:pt x="0" y="0"/>
                </a:moveTo>
                <a:lnTo>
                  <a:pt x="4026709" y="0"/>
                </a:lnTo>
                <a:lnTo>
                  <a:pt x="4026709" y="7525170"/>
                </a:lnTo>
                <a:lnTo>
                  <a:pt x="0" y="7525170"/>
                </a:lnTo>
                <a:lnTo>
                  <a:pt x="0" y="0"/>
                </a:lnTo>
                <a:close/>
              </a:path>
            </a:pathLst>
          </a:custGeom>
          <a:blipFill>
            <a:blip r:embed="rId4"/>
            <a:stretch>
              <a:fillRect l="-12180" r="-12180"/>
            </a:stretch>
          </a:blipFill>
        </p:spPr>
        <p:txBody>
          <a:bodyPr/>
          <a:lstStyle/>
          <a:p>
            <a:endParaRPr lang="en-US"/>
          </a:p>
        </p:txBody>
      </p:sp>
      <p:sp>
        <p:nvSpPr>
          <p:cNvPr id="7" name="Freeform 7"/>
          <p:cNvSpPr/>
          <p:nvPr/>
        </p:nvSpPr>
        <p:spPr>
          <a:xfrm>
            <a:off x="8095050" y="5740737"/>
            <a:ext cx="2238281" cy="3212973"/>
          </a:xfrm>
          <a:custGeom>
            <a:avLst/>
            <a:gdLst/>
            <a:ahLst/>
            <a:cxnLst/>
            <a:rect l="l" t="t" r="r" b="b"/>
            <a:pathLst>
              <a:path w="2238281" h="3212973">
                <a:moveTo>
                  <a:pt x="0" y="0"/>
                </a:moveTo>
                <a:lnTo>
                  <a:pt x="2238281" y="0"/>
                </a:lnTo>
                <a:lnTo>
                  <a:pt x="2238281" y="3212973"/>
                </a:lnTo>
                <a:lnTo>
                  <a:pt x="0" y="3212973"/>
                </a:lnTo>
                <a:lnTo>
                  <a:pt x="0" y="0"/>
                </a:lnTo>
                <a:close/>
              </a:path>
            </a:pathLst>
          </a:custGeom>
          <a:blipFill>
            <a:blip r:embed="rId5"/>
            <a:stretch>
              <a:fillRect t="-2343" b="-2343"/>
            </a:stretch>
          </a:blipFill>
        </p:spPr>
        <p:txBody>
          <a:bodyPr/>
          <a:lstStyle/>
          <a:p>
            <a:endParaRPr lang="en-US"/>
          </a:p>
        </p:txBody>
      </p:sp>
      <p:grpSp>
        <p:nvGrpSpPr>
          <p:cNvPr id="8" name="Group 8"/>
          <p:cNvGrpSpPr/>
          <p:nvPr/>
        </p:nvGrpSpPr>
        <p:grpSpPr>
          <a:xfrm>
            <a:off x="514350" y="0"/>
            <a:ext cx="1028700" cy="2651024"/>
            <a:chOff x="0" y="0"/>
            <a:chExt cx="270933" cy="698212"/>
          </a:xfrm>
        </p:grpSpPr>
        <p:sp>
          <p:nvSpPr>
            <p:cNvPr id="9" name="Freeform 9"/>
            <p:cNvSpPr/>
            <p:nvPr/>
          </p:nvSpPr>
          <p:spPr>
            <a:xfrm>
              <a:off x="0" y="0"/>
              <a:ext cx="270933" cy="698212"/>
            </a:xfrm>
            <a:custGeom>
              <a:avLst/>
              <a:gdLst/>
              <a:ahLst/>
              <a:cxnLst/>
              <a:rect l="l" t="t" r="r" b="b"/>
              <a:pathLst>
                <a:path w="270933" h="698212">
                  <a:moveTo>
                    <a:pt x="0" y="0"/>
                  </a:moveTo>
                  <a:lnTo>
                    <a:pt x="270933" y="0"/>
                  </a:lnTo>
                  <a:lnTo>
                    <a:pt x="270933" y="698212"/>
                  </a:lnTo>
                  <a:lnTo>
                    <a:pt x="0" y="698212"/>
                  </a:lnTo>
                  <a:close/>
                </a:path>
              </a:pathLst>
            </a:custGeom>
            <a:solidFill>
              <a:srgbClr val="EEECED"/>
            </a:solidFill>
          </p:spPr>
          <p:txBody>
            <a:bodyPr/>
            <a:lstStyle/>
            <a:p>
              <a:endParaRPr lang="en-US"/>
            </a:p>
          </p:txBody>
        </p:sp>
        <p:sp>
          <p:nvSpPr>
            <p:cNvPr id="10" name="TextBox 10"/>
            <p:cNvSpPr txBox="1"/>
            <p:nvPr/>
          </p:nvSpPr>
          <p:spPr>
            <a:xfrm>
              <a:off x="0" y="-28575"/>
              <a:ext cx="270933" cy="726787"/>
            </a:xfrm>
            <a:prstGeom prst="rect">
              <a:avLst/>
            </a:prstGeom>
          </p:spPr>
          <p:txBody>
            <a:bodyPr lIns="50800" tIns="50800" rIns="50800" bIns="50800" rtlCol="0" anchor="ctr"/>
            <a:lstStyle/>
            <a:p>
              <a:pPr algn="ctr">
                <a:lnSpc>
                  <a:spcPts val="2520"/>
                </a:lnSpc>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3436520" y="5539217"/>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2">
              <a:alphaModFix amt="81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747577" y="1424123"/>
            <a:ext cx="5155874" cy="905637"/>
          </a:xfrm>
          <a:prstGeom prst="rect">
            <a:avLst/>
          </a:prstGeom>
        </p:spPr>
        <p:txBody>
          <a:bodyPr lIns="0" tIns="0" rIns="0" bIns="0" rtlCol="0" anchor="t">
            <a:spAutoFit/>
          </a:bodyPr>
          <a:lstStyle/>
          <a:p>
            <a:pPr algn="l">
              <a:lnSpc>
                <a:spcPts val="6833"/>
              </a:lnSpc>
            </a:pPr>
            <a:r>
              <a:rPr lang="en-US" sz="6699">
                <a:solidFill>
                  <a:srgbClr val="FFFFFF"/>
                </a:solidFill>
                <a:latin typeface="DM Sans"/>
                <a:ea typeface="DM Sans"/>
                <a:cs typeface="DM Sans"/>
                <a:sym typeface="DM Sans"/>
              </a:rPr>
              <a:t>SWOT</a:t>
            </a:r>
          </a:p>
        </p:txBody>
      </p:sp>
      <p:sp>
        <p:nvSpPr>
          <p:cNvPr id="4" name="TextBox 4"/>
          <p:cNvSpPr txBox="1"/>
          <p:nvPr/>
        </p:nvSpPr>
        <p:spPr>
          <a:xfrm>
            <a:off x="1747577" y="2626918"/>
            <a:ext cx="11075602" cy="5924550"/>
          </a:xfrm>
          <a:prstGeom prst="rect">
            <a:avLst/>
          </a:prstGeom>
        </p:spPr>
        <p:txBody>
          <a:bodyPr lIns="0" tIns="0" rIns="0" bIns="0" rtlCol="0" anchor="t">
            <a:spAutoFit/>
          </a:bodyPr>
          <a:lstStyle/>
          <a:p>
            <a:pPr algn="l">
              <a:lnSpc>
                <a:spcPts val="2999"/>
              </a:lnSpc>
            </a:pPr>
            <a:r>
              <a:rPr lang="en-US" sz="1999" dirty="0">
                <a:solidFill>
                  <a:srgbClr val="FFFFFF"/>
                </a:solidFill>
                <a:latin typeface="Open Sans 1"/>
                <a:ea typeface="Open Sans 1"/>
                <a:cs typeface="Open Sans 1"/>
                <a:sym typeface="Open Sans 1"/>
              </a:rPr>
              <a:t>According to Hitched (2024), our target pricing of £1,000 aligns well with UK customer expectations, which strengthens our value proposition. One of MOV Films’ key strengths lies in its flexible pricing structure, paired with over five years of hands-on industry experience and a strong focus on visual quality. </a:t>
            </a:r>
          </a:p>
          <a:p>
            <a:pPr algn="l">
              <a:lnSpc>
                <a:spcPts val="2999"/>
              </a:lnSpc>
            </a:pPr>
            <a:endParaRPr lang="en-US" sz="1999" dirty="0">
              <a:solidFill>
                <a:srgbClr val="FFFFFF"/>
              </a:solidFill>
              <a:latin typeface="Open Sans 1"/>
              <a:ea typeface="Open Sans 1"/>
              <a:cs typeface="Open Sans 1"/>
              <a:sym typeface="Open Sans 1"/>
            </a:endParaRPr>
          </a:p>
          <a:p>
            <a:pPr algn="l">
              <a:lnSpc>
                <a:spcPts val="2999"/>
              </a:lnSpc>
            </a:pPr>
            <a:r>
              <a:rPr lang="en-US" sz="1999" dirty="0">
                <a:solidFill>
                  <a:srgbClr val="FFFFFF"/>
                </a:solidFill>
                <a:latin typeface="Open Sans 1"/>
                <a:ea typeface="Open Sans 1"/>
                <a:cs typeface="Open Sans 1"/>
                <a:sym typeface="Open Sans 1"/>
              </a:rPr>
              <a:t>However, as a newly established brand, we currently face limited recognition in the market, which may slow early growth. This will be addressed through close planning and through setting SMART objectives. As Burke et al. (2010) suggest, clear planning boosts stakeholder confidence and new venture success.</a:t>
            </a:r>
          </a:p>
          <a:p>
            <a:pPr algn="l">
              <a:lnSpc>
                <a:spcPts val="2999"/>
              </a:lnSpc>
            </a:pPr>
            <a:endParaRPr lang="en-US" sz="1999" dirty="0">
              <a:solidFill>
                <a:srgbClr val="FFFFFF"/>
              </a:solidFill>
              <a:latin typeface="Open Sans 1"/>
              <a:ea typeface="Open Sans 1"/>
              <a:cs typeface="Open Sans 1"/>
              <a:sym typeface="Open Sans 1"/>
            </a:endParaRPr>
          </a:p>
          <a:p>
            <a:pPr algn="l">
              <a:lnSpc>
                <a:spcPts val="2999"/>
              </a:lnSpc>
            </a:pPr>
            <a:r>
              <a:rPr lang="en-US" sz="1999" dirty="0">
                <a:solidFill>
                  <a:srgbClr val="FFFFFF"/>
                </a:solidFill>
                <a:latin typeface="Open Sans 1"/>
                <a:ea typeface="Open Sans 1"/>
                <a:cs typeface="Open Sans 1"/>
                <a:sym typeface="Open Sans 1"/>
              </a:rPr>
              <a:t>Opportunities exist through social media engagement and the increasing popularity of short-form, cinematic wedding films among younger audiences. </a:t>
            </a:r>
          </a:p>
          <a:p>
            <a:pPr algn="l">
              <a:lnSpc>
                <a:spcPts val="2999"/>
              </a:lnSpc>
            </a:pPr>
            <a:endParaRPr lang="en-US" sz="1999" dirty="0">
              <a:solidFill>
                <a:srgbClr val="FFFFFF"/>
              </a:solidFill>
              <a:latin typeface="Open Sans 1"/>
              <a:ea typeface="Open Sans 1"/>
              <a:cs typeface="Open Sans 1"/>
              <a:sym typeface="Open Sans 1"/>
            </a:endParaRPr>
          </a:p>
          <a:p>
            <a:pPr algn="l">
              <a:lnSpc>
                <a:spcPts val="2999"/>
              </a:lnSpc>
            </a:pPr>
            <a:r>
              <a:rPr lang="en-US" sz="1999" dirty="0">
                <a:solidFill>
                  <a:srgbClr val="FFFFFF"/>
                </a:solidFill>
                <a:latin typeface="Open Sans 1"/>
                <a:ea typeface="Open Sans 1"/>
                <a:cs typeface="Open Sans 1"/>
                <a:sym typeface="Open Sans 1"/>
              </a:rPr>
              <a:t>Conversely, threats such as rising competition and broader economic pressures could impact customer spending. </a:t>
            </a:r>
          </a:p>
          <a:p>
            <a:pPr algn="l">
              <a:lnSpc>
                <a:spcPts val="2999"/>
              </a:lnSpc>
            </a:pPr>
            <a:endParaRPr lang="en-US" sz="1999" dirty="0">
              <a:solidFill>
                <a:srgbClr val="FFFFFF"/>
              </a:solidFill>
              <a:latin typeface="Open Sans 1"/>
              <a:ea typeface="Open Sans 1"/>
              <a:cs typeface="Open Sans 1"/>
              <a:sym typeface="Open Sans 1"/>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1556060" y="4101925"/>
            <a:ext cx="6091165" cy="3399790"/>
          </a:xfrm>
          <a:prstGeom prst="rect">
            <a:avLst/>
          </a:prstGeom>
        </p:spPr>
        <p:txBody>
          <a:bodyPr lIns="0" tIns="0" rIns="0" bIns="0" rtlCol="0" anchor="t">
            <a:spAutoFit/>
          </a:bodyPr>
          <a:lstStyle/>
          <a:p>
            <a:pPr marL="431799" lvl="1" indent="-215899" algn="l">
              <a:lnSpc>
                <a:spcPts val="3379"/>
              </a:lnSpc>
              <a:buFont typeface="Arial"/>
              <a:buChar char="•"/>
            </a:pPr>
            <a:r>
              <a:rPr lang="en-US" sz="1999">
                <a:solidFill>
                  <a:srgbClr val="FFFFFF"/>
                </a:solidFill>
                <a:latin typeface="Open Sans 2 Light"/>
                <a:ea typeface="Open Sans 2 Light"/>
                <a:cs typeface="Open Sans 2 Light"/>
                <a:sym typeface="Open Sans 2 Light"/>
              </a:rPr>
              <a:t>Startup investment: £20,000</a:t>
            </a:r>
          </a:p>
          <a:p>
            <a:pPr marL="431799" lvl="1" indent="-215899" algn="l">
              <a:lnSpc>
                <a:spcPts val="3379"/>
              </a:lnSpc>
              <a:buFont typeface="Arial"/>
              <a:buChar char="•"/>
            </a:pPr>
            <a:r>
              <a:rPr lang="en-US" sz="1999">
                <a:solidFill>
                  <a:srgbClr val="FFFFFF"/>
                </a:solidFill>
                <a:latin typeface="Open Sans 2 Light"/>
                <a:ea typeface="Open Sans 2 Light"/>
                <a:cs typeface="Open Sans 2 Light"/>
                <a:sym typeface="Open Sans 2 Light"/>
              </a:rPr>
              <a:t>Monthly costs: ~£5,070</a:t>
            </a:r>
          </a:p>
          <a:p>
            <a:pPr marL="431799" lvl="1" indent="-215899" algn="l">
              <a:lnSpc>
                <a:spcPts val="3379"/>
              </a:lnSpc>
              <a:buFont typeface="Arial"/>
              <a:buChar char="•"/>
            </a:pPr>
            <a:r>
              <a:rPr lang="en-US" sz="1999">
                <a:solidFill>
                  <a:srgbClr val="FFFFFF"/>
                </a:solidFill>
                <a:latin typeface="Open Sans 2 Light"/>
                <a:ea typeface="Open Sans 2 Light"/>
                <a:cs typeface="Open Sans 2 Light"/>
                <a:sym typeface="Open Sans 2 Light"/>
              </a:rPr>
              <a:t>Monthly revenue: £5,500–£13,500</a:t>
            </a:r>
          </a:p>
          <a:p>
            <a:pPr marL="431799" lvl="1" indent="-215899" algn="l">
              <a:lnSpc>
                <a:spcPts val="3379"/>
              </a:lnSpc>
              <a:buFont typeface="Arial"/>
              <a:buChar char="•"/>
            </a:pPr>
            <a:r>
              <a:rPr lang="en-US" sz="1999">
                <a:solidFill>
                  <a:srgbClr val="FFFFFF"/>
                </a:solidFill>
                <a:latin typeface="Open Sans 2 Light"/>
                <a:ea typeface="Open Sans 2 Light"/>
                <a:cs typeface="Open Sans 2 Light"/>
                <a:sym typeface="Open Sans 2 Light"/>
              </a:rPr>
              <a:t>Projected closing balance (Dec 2026): £61,340</a:t>
            </a:r>
          </a:p>
          <a:p>
            <a:pPr marL="431799" lvl="1" indent="-215899" algn="l">
              <a:lnSpc>
                <a:spcPts val="3379"/>
              </a:lnSpc>
              <a:buFont typeface="Arial"/>
              <a:buChar char="•"/>
            </a:pPr>
            <a:r>
              <a:rPr lang="en-US" sz="1999">
                <a:solidFill>
                  <a:srgbClr val="FFFFFF"/>
                </a:solidFill>
                <a:latin typeface="Open Sans 2 Light"/>
                <a:ea typeface="Open Sans 2 Light"/>
                <a:cs typeface="Open Sans 2 Light"/>
                <a:sym typeface="Open Sans 2 Light"/>
              </a:rPr>
              <a:t>SMART Financial Goal: Maintain a net monthly profit of at least £2,000 to support business sustainability.</a:t>
            </a:r>
          </a:p>
          <a:p>
            <a:pPr algn="l">
              <a:lnSpc>
                <a:spcPts val="3379"/>
              </a:lnSpc>
            </a:pPr>
            <a:endParaRPr lang="en-US" sz="1999">
              <a:solidFill>
                <a:srgbClr val="FFFFFF"/>
              </a:solidFill>
              <a:latin typeface="Open Sans 2 Light"/>
              <a:ea typeface="Open Sans 2 Light"/>
              <a:cs typeface="Open Sans 2 Light"/>
              <a:sym typeface="Open Sans 2 Light"/>
            </a:endParaRPr>
          </a:p>
        </p:txBody>
      </p:sp>
      <p:sp>
        <p:nvSpPr>
          <p:cNvPr id="3" name="TextBox 3"/>
          <p:cNvSpPr txBox="1"/>
          <p:nvPr/>
        </p:nvSpPr>
        <p:spPr>
          <a:xfrm>
            <a:off x="1556060" y="2890060"/>
            <a:ext cx="6259306" cy="870204"/>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Our Statistics</a:t>
            </a:r>
          </a:p>
        </p:txBody>
      </p:sp>
      <p:pic>
        <p:nvPicPr>
          <p:cNvPr id="4" name="Picture 4"/>
          <p:cNvPicPr>
            <a:picLocks noChangeAspect="1"/>
          </p:cNvPicPr>
          <p:nvPr/>
        </p:nvPicPr>
        <p:blipFill>
          <a:blip r:embed="rId2"/>
          <a:stretch>
            <a:fillRect/>
          </a:stretch>
        </p:blipFill>
        <p:spPr>
          <a:xfrm>
            <a:off x="7939503" y="-254757"/>
            <a:ext cx="9445971" cy="11010880"/>
          </a:xfrm>
          <a:prstGeom prst="rect">
            <a:avLst/>
          </a:prstGeom>
        </p:spPr>
      </p:pic>
      <p:grpSp>
        <p:nvGrpSpPr>
          <p:cNvPr id="5" name="Group 5"/>
          <p:cNvGrpSpPr/>
          <p:nvPr/>
        </p:nvGrpSpPr>
        <p:grpSpPr>
          <a:xfrm>
            <a:off x="0" y="2035114"/>
            <a:ext cx="514350" cy="4251270"/>
            <a:chOff x="0" y="0"/>
            <a:chExt cx="135467" cy="1119676"/>
          </a:xfrm>
        </p:grpSpPr>
        <p:sp>
          <p:nvSpPr>
            <p:cNvPr id="6" name="Freeform 6"/>
            <p:cNvSpPr/>
            <p:nvPr/>
          </p:nvSpPr>
          <p:spPr>
            <a:xfrm>
              <a:off x="0" y="0"/>
              <a:ext cx="135467" cy="1119676"/>
            </a:xfrm>
            <a:custGeom>
              <a:avLst/>
              <a:gdLst/>
              <a:ahLst/>
              <a:cxnLst/>
              <a:rect l="l" t="t" r="r" b="b"/>
              <a:pathLst>
                <a:path w="135467" h="1119676">
                  <a:moveTo>
                    <a:pt x="0" y="0"/>
                  </a:moveTo>
                  <a:lnTo>
                    <a:pt x="135467" y="0"/>
                  </a:lnTo>
                  <a:lnTo>
                    <a:pt x="135467" y="1119676"/>
                  </a:lnTo>
                  <a:lnTo>
                    <a:pt x="0" y="1119676"/>
                  </a:lnTo>
                  <a:close/>
                </a:path>
              </a:pathLst>
            </a:custGeom>
            <a:solidFill>
              <a:srgbClr val="8B8B8B"/>
            </a:solidFill>
          </p:spPr>
          <p:txBody>
            <a:bodyPr/>
            <a:lstStyle/>
            <a:p>
              <a:endParaRPr lang="en-US"/>
            </a:p>
          </p:txBody>
        </p:sp>
        <p:sp>
          <p:nvSpPr>
            <p:cNvPr id="7" name="TextBox 7"/>
            <p:cNvSpPr txBox="1"/>
            <p:nvPr/>
          </p:nvSpPr>
          <p:spPr>
            <a:xfrm>
              <a:off x="0" y="-28575"/>
              <a:ext cx="135467" cy="1148251"/>
            </a:xfrm>
            <a:prstGeom prst="rect">
              <a:avLst/>
            </a:prstGeom>
          </p:spPr>
          <p:txBody>
            <a:bodyPr lIns="50800" tIns="50800" rIns="50800" bIns="50800" rtlCol="0" anchor="ctr"/>
            <a:lstStyle/>
            <a:p>
              <a:pPr algn="ctr">
                <a:lnSpc>
                  <a:spcPts val="2520"/>
                </a:lnSpc>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0360164" y="0"/>
            <a:ext cx="6402230" cy="10287000"/>
          </a:xfrm>
          <a:custGeom>
            <a:avLst/>
            <a:gdLst/>
            <a:ahLst/>
            <a:cxnLst/>
            <a:rect l="l" t="t" r="r" b="b"/>
            <a:pathLst>
              <a:path w="6402230" h="10287000">
                <a:moveTo>
                  <a:pt x="0" y="0"/>
                </a:moveTo>
                <a:lnTo>
                  <a:pt x="6402230" y="0"/>
                </a:lnTo>
                <a:lnTo>
                  <a:pt x="6402230" y="10287000"/>
                </a:lnTo>
                <a:lnTo>
                  <a:pt x="0" y="10287000"/>
                </a:lnTo>
                <a:lnTo>
                  <a:pt x="0" y="0"/>
                </a:lnTo>
                <a:close/>
              </a:path>
            </a:pathLst>
          </a:custGeom>
          <a:blipFill>
            <a:blip r:embed="rId2"/>
            <a:stretch>
              <a:fillRect l="-3462" r="-3462"/>
            </a:stretch>
          </a:blipFill>
        </p:spPr>
        <p:txBody>
          <a:bodyPr/>
          <a:lstStyle/>
          <a:p>
            <a:endParaRPr lang="en-US"/>
          </a:p>
        </p:txBody>
      </p:sp>
      <p:grpSp>
        <p:nvGrpSpPr>
          <p:cNvPr id="3" name="Group 3"/>
          <p:cNvGrpSpPr/>
          <p:nvPr/>
        </p:nvGrpSpPr>
        <p:grpSpPr>
          <a:xfrm>
            <a:off x="0" y="1995485"/>
            <a:ext cx="514350" cy="6296029"/>
            <a:chOff x="0" y="0"/>
            <a:chExt cx="135467" cy="1658214"/>
          </a:xfrm>
        </p:grpSpPr>
        <p:sp>
          <p:nvSpPr>
            <p:cNvPr id="4" name="Freeform 4"/>
            <p:cNvSpPr/>
            <p:nvPr/>
          </p:nvSpPr>
          <p:spPr>
            <a:xfrm>
              <a:off x="0" y="0"/>
              <a:ext cx="135467" cy="1658214"/>
            </a:xfrm>
            <a:custGeom>
              <a:avLst/>
              <a:gdLst/>
              <a:ahLst/>
              <a:cxnLst/>
              <a:rect l="l" t="t" r="r" b="b"/>
              <a:pathLst>
                <a:path w="135467" h="1658214">
                  <a:moveTo>
                    <a:pt x="0" y="0"/>
                  </a:moveTo>
                  <a:lnTo>
                    <a:pt x="135467" y="0"/>
                  </a:lnTo>
                  <a:lnTo>
                    <a:pt x="135467" y="1658214"/>
                  </a:lnTo>
                  <a:lnTo>
                    <a:pt x="0" y="1658214"/>
                  </a:lnTo>
                  <a:close/>
                </a:path>
              </a:pathLst>
            </a:custGeom>
            <a:solidFill>
              <a:srgbClr val="8B8B8B"/>
            </a:solidFill>
          </p:spPr>
          <p:txBody>
            <a:bodyPr/>
            <a:lstStyle/>
            <a:p>
              <a:endParaRPr lang="en-US"/>
            </a:p>
          </p:txBody>
        </p:sp>
        <p:sp>
          <p:nvSpPr>
            <p:cNvPr id="5" name="TextBox 5"/>
            <p:cNvSpPr txBox="1"/>
            <p:nvPr/>
          </p:nvSpPr>
          <p:spPr>
            <a:xfrm>
              <a:off x="0" y="-28575"/>
              <a:ext cx="135467" cy="1686789"/>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1352410" y="1364922"/>
            <a:ext cx="5155874" cy="1698879"/>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Market Research</a:t>
            </a:r>
          </a:p>
        </p:txBody>
      </p:sp>
      <p:sp>
        <p:nvSpPr>
          <p:cNvPr id="7" name="TextBox 7"/>
          <p:cNvSpPr txBox="1"/>
          <p:nvPr/>
        </p:nvSpPr>
        <p:spPr>
          <a:xfrm>
            <a:off x="1345644" y="3220368"/>
            <a:ext cx="8183226" cy="6596065"/>
          </a:xfrm>
          <a:prstGeom prst="rect">
            <a:avLst/>
          </a:prstGeom>
        </p:spPr>
        <p:txBody>
          <a:bodyPr lIns="0" tIns="0" rIns="0" bIns="0" rtlCol="0" anchor="t">
            <a:spAutoFit/>
          </a:bodyPr>
          <a:lstStyle/>
          <a:p>
            <a:pPr algn="l">
              <a:lnSpc>
                <a:spcPts val="2662"/>
              </a:lnSpc>
            </a:pPr>
            <a:r>
              <a:rPr lang="en-US" sz="1774">
                <a:solidFill>
                  <a:srgbClr val="FFFFFF"/>
                </a:solidFill>
                <a:latin typeface="Open Sans 2"/>
                <a:ea typeface="Open Sans 2"/>
                <a:cs typeface="Open Sans 2"/>
                <a:sym typeface="Open Sans 2"/>
              </a:rPr>
              <a:t>Research shows that millennials respond best to emotional, visually driven campaigns (Gaikwad &amp; Yadav, 2020), which aligns closely with our cinematic storytelling approach. Our target market consists of couples aged 24–35, who value videography style, price, and reviews when choosing a wedding videographer. Instagram emerged as the most effective discovery channel, reinforcing our focus on visual content marketing. Budget data revealed that most clients are willing to spend around £1,000, which supports our flexible pricing model. These insights directly inform our content strategy, pricing structure, and marketing priorities. According to Majka (2024), strong branding and a clear USP are key to building customer loyalty and driving long-term business growth. </a:t>
            </a:r>
          </a:p>
          <a:p>
            <a:pPr algn="l">
              <a:lnSpc>
                <a:spcPts val="2662"/>
              </a:lnSpc>
            </a:pPr>
            <a:endParaRPr lang="en-US" sz="1774">
              <a:solidFill>
                <a:srgbClr val="FFFFFF"/>
              </a:solidFill>
              <a:latin typeface="Open Sans 2"/>
              <a:ea typeface="Open Sans 2"/>
              <a:cs typeface="Open Sans 2"/>
              <a:sym typeface="Open Sans 2"/>
            </a:endParaRPr>
          </a:p>
          <a:p>
            <a:pPr algn="l">
              <a:lnSpc>
                <a:spcPts val="2662"/>
              </a:lnSpc>
            </a:pPr>
            <a:r>
              <a:rPr lang="en-US" sz="1774">
                <a:solidFill>
                  <a:srgbClr val="FFFFFF"/>
                </a:solidFill>
                <a:latin typeface="Open Sans 2"/>
                <a:ea typeface="Open Sans 2"/>
                <a:cs typeface="Open Sans 2"/>
                <a:sym typeface="Open Sans 2"/>
              </a:rPr>
              <a:t>12-Month Marketing Strategy &amp; Branding</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Focus on Instagram, TikTok, and SEO-rich website content</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Monthly content calendar: reels, behind-the-scenes, testimonials</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Attend 3+ local wedding fairs</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Distribute branded flyers and business cards</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Collaborate with local venues and photographers</a:t>
            </a:r>
          </a:p>
          <a:p>
            <a:pPr marL="383205" lvl="1" indent="-191603" algn="l">
              <a:lnSpc>
                <a:spcPts val="2662"/>
              </a:lnSpc>
              <a:buFont typeface="Arial"/>
              <a:buChar char="•"/>
            </a:pPr>
            <a:r>
              <a:rPr lang="en-US" sz="1774">
                <a:solidFill>
                  <a:srgbClr val="FFFFFF"/>
                </a:solidFill>
                <a:latin typeface="Open Sans 2"/>
                <a:ea typeface="Open Sans 2"/>
                <a:cs typeface="Open Sans 2"/>
                <a:sym typeface="Open Sans 2"/>
              </a:rPr>
              <a:t>Invest in paid Instagram ads </a:t>
            </a:r>
          </a:p>
          <a:p>
            <a:pPr algn="l">
              <a:lnSpc>
                <a:spcPts val="2212"/>
              </a:lnSpc>
            </a:pPr>
            <a:endParaRPr lang="en-US" sz="1774">
              <a:solidFill>
                <a:srgbClr val="FFFFFF"/>
              </a:solidFill>
              <a:latin typeface="Open Sans 2"/>
              <a:ea typeface="Open Sans 2"/>
              <a:cs typeface="Open Sans 2"/>
              <a:sym typeface="Open Sans 2"/>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737373">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0" y="1995485"/>
            <a:ext cx="514350" cy="6296029"/>
            <a:chOff x="0" y="0"/>
            <a:chExt cx="135467" cy="1658214"/>
          </a:xfrm>
        </p:grpSpPr>
        <p:sp>
          <p:nvSpPr>
            <p:cNvPr id="3" name="Freeform 3"/>
            <p:cNvSpPr/>
            <p:nvPr/>
          </p:nvSpPr>
          <p:spPr>
            <a:xfrm>
              <a:off x="0" y="0"/>
              <a:ext cx="135467" cy="1658214"/>
            </a:xfrm>
            <a:custGeom>
              <a:avLst/>
              <a:gdLst/>
              <a:ahLst/>
              <a:cxnLst/>
              <a:rect l="l" t="t" r="r" b="b"/>
              <a:pathLst>
                <a:path w="135467" h="1658214">
                  <a:moveTo>
                    <a:pt x="0" y="0"/>
                  </a:moveTo>
                  <a:lnTo>
                    <a:pt x="135467" y="0"/>
                  </a:lnTo>
                  <a:lnTo>
                    <a:pt x="135467" y="1658214"/>
                  </a:lnTo>
                  <a:lnTo>
                    <a:pt x="0" y="1658214"/>
                  </a:lnTo>
                  <a:close/>
                </a:path>
              </a:pathLst>
            </a:custGeom>
            <a:solidFill>
              <a:srgbClr val="8B8B8B"/>
            </a:solidFill>
          </p:spPr>
          <p:txBody>
            <a:bodyPr/>
            <a:lstStyle/>
            <a:p>
              <a:endParaRPr lang="en-US"/>
            </a:p>
          </p:txBody>
        </p:sp>
        <p:sp>
          <p:nvSpPr>
            <p:cNvPr id="4" name="TextBox 4"/>
            <p:cNvSpPr txBox="1"/>
            <p:nvPr/>
          </p:nvSpPr>
          <p:spPr>
            <a:xfrm>
              <a:off x="0" y="-28575"/>
              <a:ext cx="135467" cy="1686789"/>
            </a:xfrm>
            <a:prstGeom prst="rect">
              <a:avLst/>
            </a:prstGeom>
          </p:spPr>
          <p:txBody>
            <a:bodyPr lIns="50800" tIns="50800" rIns="50800" bIns="50800" rtlCol="0" anchor="ctr"/>
            <a:lstStyle/>
            <a:p>
              <a:pPr algn="ctr">
                <a:lnSpc>
                  <a:spcPts val="2520"/>
                </a:lnSpc>
              </a:pPr>
              <a:endParaRPr/>
            </a:p>
          </p:txBody>
        </p:sp>
      </p:grpSp>
      <p:sp>
        <p:nvSpPr>
          <p:cNvPr id="5" name="Freeform 5"/>
          <p:cNvSpPr/>
          <p:nvPr/>
        </p:nvSpPr>
        <p:spPr>
          <a:xfrm>
            <a:off x="1391025" y="549263"/>
            <a:ext cx="3896310" cy="4560062"/>
          </a:xfrm>
          <a:custGeom>
            <a:avLst/>
            <a:gdLst/>
            <a:ahLst/>
            <a:cxnLst/>
            <a:rect l="l" t="t" r="r" b="b"/>
            <a:pathLst>
              <a:path w="3896310" h="4560062">
                <a:moveTo>
                  <a:pt x="0" y="0"/>
                </a:moveTo>
                <a:lnTo>
                  <a:pt x="3896310" y="0"/>
                </a:lnTo>
                <a:lnTo>
                  <a:pt x="3896310" y="4560062"/>
                </a:lnTo>
                <a:lnTo>
                  <a:pt x="0" y="4560062"/>
                </a:lnTo>
                <a:lnTo>
                  <a:pt x="0" y="0"/>
                </a:lnTo>
                <a:close/>
              </a:path>
            </a:pathLst>
          </a:custGeom>
          <a:blipFill>
            <a:blip r:embed="rId2"/>
            <a:stretch>
              <a:fillRect/>
            </a:stretch>
          </a:blipFill>
        </p:spPr>
        <p:txBody>
          <a:bodyPr/>
          <a:lstStyle/>
          <a:p>
            <a:endParaRPr lang="en-US"/>
          </a:p>
        </p:txBody>
      </p:sp>
      <p:sp>
        <p:nvSpPr>
          <p:cNvPr id="6" name="Freeform 6"/>
          <p:cNvSpPr/>
          <p:nvPr/>
        </p:nvSpPr>
        <p:spPr>
          <a:xfrm>
            <a:off x="854523" y="5404316"/>
            <a:ext cx="4432812" cy="4295513"/>
          </a:xfrm>
          <a:custGeom>
            <a:avLst/>
            <a:gdLst/>
            <a:ahLst/>
            <a:cxnLst/>
            <a:rect l="l" t="t" r="r" b="b"/>
            <a:pathLst>
              <a:path w="4432812" h="4295513">
                <a:moveTo>
                  <a:pt x="0" y="0"/>
                </a:moveTo>
                <a:lnTo>
                  <a:pt x="4432812" y="0"/>
                </a:lnTo>
                <a:lnTo>
                  <a:pt x="4432812" y="4295512"/>
                </a:lnTo>
                <a:lnTo>
                  <a:pt x="0" y="4295512"/>
                </a:lnTo>
                <a:lnTo>
                  <a:pt x="0" y="0"/>
                </a:lnTo>
                <a:close/>
              </a:path>
            </a:pathLst>
          </a:custGeom>
          <a:blipFill>
            <a:blip r:embed="rId3"/>
            <a:stretch>
              <a:fillRect/>
            </a:stretch>
          </a:blipFill>
        </p:spPr>
        <p:txBody>
          <a:bodyPr/>
          <a:lstStyle/>
          <a:p>
            <a:endParaRPr lang="en-US"/>
          </a:p>
        </p:txBody>
      </p:sp>
      <p:sp>
        <p:nvSpPr>
          <p:cNvPr id="7" name="Freeform 7"/>
          <p:cNvSpPr/>
          <p:nvPr/>
        </p:nvSpPr>
        <p:spPr>
          <a:xfrm>
            <a:off x="5630235" y="5404316"/>
            <a:ext cx="3814664" cy="4292168"/>
          </a:xfrm>
          <a:custGeom>
            <a:avLst/>
            <a:gdLst/>
            <a:ahLst/>
            <a:cxnLst/>
            <a:rect l="l" t="t" r="r" b="b"/>
            <a:pathLst>
              <a:path w="3814664" h="4292168">
                <a:moveTo>
                  <a:pt x="0" y="0"/>
                </a:moveTo>
                <a:lnTo>
                  <a:pt x="3814664" y="0"/>
                </a:lnTo>
                <a:lnTo>
                  <a:pt x="3814664" y="4292168"/>
                </a:lnTo>
                <a:lnTo>
                  <a:pt x="0" y="4292168"/>
                </a:lnTo>
                <a:lnTo>
                  <a:pt x="0" y="0"/>
                </a:lnTo>
                <a:close/>
              </a:path>
            </a:pathLst>
          </a:custGeom>
          <a:blipFill>
            <a:blip r:embed="rId4"/>
            <a:stretch>
              <a:fillRect/>
            </a:stretch>
          </a:blipFill>
        </p:spPr>
        <p:txBody>
          <a:bodyPr/>
          <a:lstStyle/>
          <a:p>
            <a:endParaRPr lang="en-US"/>
          </a:p>
        </p:txBody>
      </p:sp>
      <p:sp>
        <p:nvSpPr>
          <p:cNvPr id="8" name="Freeform 8"/>
          <p:cNvSpPr/>
          <p:nvPr/>
        </p:nvSpPr>
        <p:spPr>
          <a:xfrm>
            <a:off x="5630235" y="845783"/>
            <a:ext cx="3769681" cy="4263541"/>
          </a:xfrm>
          <a:custGeom>
            <a:avLst/>
            <a:gdLst/>
            <a:ahLst/>
            <a:cxnLst/>
            <a:rect l="l" t="t" r="r" b="b"/>
            <a:pathLst>
              <a:path w="3769681" h="4263541">
                <a:moveTo>
                  <a:pt x="0" y="0"/>
                </a:moveTo>
                <a:lnTo>
                  <a:pt x="3769681" y="0"/>
                </a:lnTo>
                <a:lnTo>
                  <a:pt x="3769681" y="4263542"/>
                </a:lnTo>
                <a:lnTo>
                  <a:pt x="0" y="4263542"/>
                </a:lnTo>
                <a:lnTo>
                  <a:pt x="0" y="0"/>
                </a:lnTo>
                <a:close/>
              </a:path>
            </a:pathLst>
          </a:custGeom>
          <a:blipFill>
            <a:blip r:embed="rId5"/>
            <a:stretch>
              <a:fillRect/>
            </a:stretch>
          </a:blipFill>
        </p:spPr>
        <p:txBody>
          <a:bodyPr/>
          <a:lstStyle/>
          <a:p>
            <a:endParaRPr lang="en-US"/>
          </a:p>
        </p:txBody>
      </p:sp>
      <p:sp>
        <p:nvSpPr>
          <p:cNvPr id="9" name="Freeform 9"/>
          <p:cNvSpPr/>
          <p:nvPr/>
        </p:nvSpPr>
        <p:spPr>
          <a:xfrm>
            <a:off x="10139735" y="1812948"/>
            <a:ext cx="6978421" cy="7710963"/>
          </a:xfrm>
          <a:custGeom>
            <a:avLst/>
            <a:gdLst/>
            <a:ahLst/>
            <a:cxnLst/>
            <a:rect l="l" t="t" r="r" b="b"/>
            <a:pathLst>
              <a:path w="6978421" h="7710963">
                <a:moveTo>
                  <a:pt x="0" y="0"/>
                </a:moveTo>
                <a:lnTo>
                  <a:pt x="6978421" y="0"/>
                </a:lnTo>
                <a:lnTo>
                  <a:pt x="6978421" y="7710963"/>
                </a:lnTo>
                <a:lnTo>
                  <a:pt x="0" y="7710963"/>
                </a:lnTo>
                <a:lnTo>
                  <a:pt x="0" y="0"/>
                </a:lnTo>
                <a:close/>
              </a:path>
            </a:pathLst>
          </a:custGeom>
          <a:blipFill>
            <a:blip r:embed="rId6"/>
            <a:stretch>
              <a:fillRect/>
            </a:stretch>
          </a:blipFill>
        </p:spPr>
        <p:txBody>
          <a:bodyPr/>
          <a:lstStyle/>
          <a:p>
            <a:endParaRPr lang="en-US"/>
          </a:p>
        </p:txBody>
      </p:sp>
      <p:sp>
        <p:nvSpPr>
          <p:cNvPr id="10" name="TextBox 10"/>
          <p:cNvSpPr txBox="1"/>
          <p:nvPr/>
        </p:nvSpPr>
        <p:spPr>
          <a:xfrm>
            <a:off x="9742816" y="654038"/>
            <a:ext cx="7772259" cy="870204"/>
          </a:xfrm>
          <a:prstGeom prst="rect">
            <a:avLst/>
          </a:prstGeom>
        </p:spPr>
        <p:txBody>
          <a:bodyPr lIns="0" tIns="0" rIns="0" bIns="0" rtlCol="0" anchor="t">
            <a:spAutoFit/>
          </a:bodyPr>
          <a:lstStyle/>
          <a:p>
            <a:pPr algn="l">
              <a:lnSpc>
                <a:spcPts val="6527"/>
              </a:lnSpc>
            </a:pPr>
            <a:r>
              <a:rPr lang="en-US" sz="6399">
                <a:solidFill>
                  <a:srgbClr val="FFFFFF"/>
                </a:solidFill>
                <a:latin typeface="DM Sans"/>
                <a:ea typeface="DM Sans"/>
                <a:cs typeface="DM Sans"/>
                <a:sym typeface="DM Sans"/>
              </a:rPr>
              <a:t>Marketing Examples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a:p>
        </p:txBody>
      </p:sp>
      <p:sp>
        <p:nvSpPr>
          <p:cNvPr id="3" name="Freeform 3"/>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3416" b="-83416"/>
            </a:stretch>
          </a:blipFill>
        </p:spPr>
        <p:txBody>
          <a:bodyPr/>
          <a:lstStyle/>
          <a:p>
            <a:endParaRPr lang="en-US"/>
          </a:p>
        </p:txBody>
      </p:sp>
      <p:grpSp>
        <p:nvGrpSpPr>
          <p:cNvPr id="4" name="Group 4"/>
          <p:cNvGrpSpPr/>
          <p:nvPr/>
        </p:nvGrpSpPr>
        <p:grpSpPr>
          <a:xfrm>
            <a:off x="0" y="0"/>
            <a:ext cx="18288000" cy="10287000"/>
            <a:chOff x="0" y="0"/>
            <a:chExt cx="4816593" cy="2709333"/>
          </a:xfrm>
        </p:grpSpPr>
        <p:sp>
          <p:nvSpPr>
            <p:cNvPr id="5" name="Freeform 5"/>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8B8B8B">
                <a:alpha val="54902"/>
              </a:srgbClr>
            </a:solidFill>
          </p:spPr>
          <p:txBody>
            <a:bodyPr/>
            <a:lstStyle/>
            <a:p>
              <a:endParaRPr lang="en-US"/>
            </a:p>
          </p:txBody>
        </p:sp>
        <p:sp>
          <p:nvSpPr>
            <p:cNvPr id="6" name="TextBox 6"/>
            <p:cNvSpPr txBox="1"/>
            <p:nvPr/>
          </p:nvSpPr>
          <p:spPr>
            <a:xfrm>
              <a:off x="0" y="-28575"/>
              <a:ext cx="4816593" cy="2737908"/>
            </a:xfrm>
            <a:prstGeom prst="rect">
              <a:avLst/>
            </a:prstGeom>
          </p:spPr>
          <p:txBody>
            <a:bodyPr lIns="50800" tIns="50800" rIns="50800" bIns="50800" rtlCol="0" anchor="ctr"/>
            <a:lstStyle/>
            <a:p>
              <a:pPr algn="ctr">
                <a:lnSpc>
                  <a:spcPts val="2520"/>
                </a:lnSpc>
              </a:pPr>
              <a:endParaRPr/>
            </a:p>
          </p:txBody>
        </p:sp>
      </p:grpSp>
      <p:sp>
        <p:nvSpPr>
          <p:cNvPr id="7" name="TextBox 7"/>
          <p:cNvSpPr txBox="1"/>
          <p:nvPr/>
        </p:nvSpPr>
        <p:spPr>
          <a:xfrm>
            <a:off x="1567730" y="1512943"/>
            <a:ext cx="9892030" cy="870204"/>
          </a:xfrm>
          <a:prstGeom prst="rect">
            <a:avLst/>
          </a:prstGeom>
        </p:spPr>
        <p:txBody>
          <a:bodyPr lIns="0" tIns="0" rIns="0" bIns="0" rtlCol="0" anchor="t">
            <a:spAutoFit/>
          </a:bodyPr>
          <a:lstStyle/>
          <a:p>
            <a:pPr algn="ctr">
              <a:lnSpc>
                <a:spcPts val="6527"/>
              </a:lnSpc>
            </a:pPr>
            <a:r>
              <a:rPr lang="en-US" sz="6399">
                <a:solidFill>
                  <a:srgbClr val="FFFFFF"/>
                </a:solidFill>
                <a:latin typeface="DM Sans"/>
                <a:ea typeface="DM Sans"/>
                <a:cs typeface="DM Sans"/>
                <a:sym typeface="DM Sans"/>
              </a:rPr>
              <a:t>Why invest in MOV Films?</a:t>
            </a:r>
          </a:p>
        </p:txBody>
      </p:sp>
      <p:sp>
        <p:nvSpPr>
          <p:cNvPr id="8" name="TextBox 8"/>
          <p:cNvSpPr txBox="1"/>
          <p:nvPr/>
        </p:nvSpPr>
        <p:spPr>
          <a:xfrm>
            <a:off x="1567730" y="3079413"/>
            <a:ext cx="15152541" cy="4810125"/>
          </a:xfrm>
          <a:prstGeom prst="rect">
            <a:avLst/>
          </a:prstGeom>
        </p:spPr>
        <p:txBody>
          <a:bodyPr lIns="0" tIns="0" rIns="0" bIns="0" rtlCol="0" anchor="t">
            <a:spAutoFit/>
          </a:bodyPr>
          <a:lstStyle/>
          <a:p>
            <a:pPr algn="l">
              <a:lnSpc>
                <a:spcPts val="2999"/>
              </a:lnSpc>
            </a:pPr>
            <a:endParaRPr dirty="0"/>
          </a:p>
          <a:p>
            <a:pPr algn="l">
              <a:lnSpc>
                <a:spcPts val="2999"/>
              </a:lnSpc>
            </a:pPr>
            <a:r>
              <a:rPr lang="en-US" sz="1999" dirty="0">
                <a:solidFill>
                  <a:srgbClr val="FFFFFF"/>
                </a:solidFill>
                <a:latin typeface="Open Sans 2 Light"/>
                <a:ea typeface="Open Sans 2 Light"/>
                <a:cs typeface="Open Sans 2 Light"/>
                <a:sym typeface="Open Sans 2 Light"/>
              </a:rPr>
              <a:t>What sets us apart is how we tell these stories. Our Unique Selling Proposition — ‘a different way to tell a story’ — captures our mission to go beyond standard wedding videos. Our USP enhances visibility and brand recall (Saini &amp; Jha, 2025). We do not just record events — we create emotionally engaging, cinematic experiences, tailored to each couple’s story, style, and personality.</a:t>
            </a:r>
          </a:p>
          <a:p>
            <a:pPr algn="l">
              <a:lnSpc>
                <a:spcPts val="2999"/>
              </a:lnSpc>
            </a:pPr>
            <a:endParaRPr lang="en-US" sz="1999" dirty="0">
              <a:solidFill>
                <a:srgbClr val="FFFFFF"/>
              </a:solidFill>
              <a:latin typeface="Open Sans 2 Light"/>
              <a:ea typeface="Open Sans 2 Light"/>
              <a:cs typeface="Open Sans 2 Light"/>
              <a:sym typeface="Open Sans 2 Light"/>
            </a:endParaRPr>
          </a:p>
          <a:p>
            <a:pPr algn="l">
              <a:lnSpc>
                <a:spcPts val="2999"/>
              </a:lnSpc>
            </a:pPr>
            <a:r>
              <a:rPr lang="en-US" sz="1999" dirty="0">
                <a:solidFill>
                  <a:srgbClr val="FFFFFF"/>
                </a:solidFill>
                <a:latin typeface="Open Sans 2 Light"/>
                <a:ea typeface="Open Sans 2 Light"/>
                <a:cs typeface="Open Sans 2 Light"/>
                <a:sym typeface="Open Sans 2 Light"/>
              </a:rPr>
              <a:t>MOV Films operates with a scalable business model built on flexible pricing, seasonal demand, and a strong digital marketing presence. It serves a high-growth market driven by millennial couples seeking emotional, short-form video content. With proven packages, a clear brand voice, and products aligned to audience preferences, the business has a repeatable success formula. Backed by over five years of industry experience, the founder is ready to scale sustainably through lean financial planning.</a:t>
            </a:r>
          </a:p>
          <a:p>
            <a:pPr algn="l">
              <a:lnSpc>
                <a:spcPts val="2999"/>
              </a:lnSpc>
            </a:pPr>
            <a:endParaRPr lang="en-US" sz="1999" dirty="0">
              <a:solidFill>
                <a:srgbClr val="FFFFFF"/>
              </a:solidFill>
              <a:latin typeface="Open Sans 2 Light"/>
              <a:ea typeface="Open Sans 2 Light"/>
              <a:cs typeface="Open Sans 2 Light"/>
              <a:sym typeface="Open Sans 2 Light"/>
            </a:endParaRPr>
          </a:p>
          <a:p>
            <a:pPr algn="l">
              <a:lnSpc>
                <a:spcPts val="2999"/>
              </a:lnSpc>
            </a:pPr>
            <a:r>
              <a:rPr lang="en-US" sz="1999" dirty="0">
                <a:solidFill>
                  <a:srgbClr val="FFFFFF"/>
                </a:solidFill>
                <a:latin typeface="Open Sans 2 Light"/>
                <a:ea typeface="Open Sans 2 Light"/>
                <a:cs typeface="Open Sans 2 Light"/>
                <a:sym typeface="Open Sans 2 Light"/>
              </a:rPr>
              <a:t>MOV Films is more than a creative idea—it is a financially viable, scalable business in a growing niche, a modern world. </a:t>
            </a:r>
            <a:r>
              <a:rPr lang="en-US" sz="1999" dirty="0" err="1">
                <a:solidFill>
                  <a:srgbClr val="FFFFFF"/>
                </a:solidFill>
                <a:latin typeface="Open Sans 2 Light"/>
                <a:ea typeface="Open Sans 2 Light"/>
                <a:cs typeface="Open Sans 2 Light"/>
                <a:sym typeface="Open Sans 2 Light"/>
              </a:rPr>
              <a:t>ThirtyFive</a:t>
            </a:r>
            <a:r>
              <a:rPr lang="en-US" sz="1999" dirty="0">
                <a:solidFill>
                  <a:srgbClr val="FFFFFF"/>
                </a:solidFill>
                <a:latin typeface="Open Sans 2 Light"/>
                <a:ea typeface="Open Sans 2 Light"/>
                <a:cs typeface="Open Sans 2 Light"/>
                <a:sym typeface="Open Sans 2 Light"/>
              </a:rPr>
              <a:t> Studios (2025) highlights cinematic storytelling as the leading trend in modern wedding videography.</a:t>
            </a:r>
          </a:p>
          <a:p>
            <a:pPr algn="l">
              <a:lnSpc>
                <a:spcPts val="2999"/>
              </a:lnSpc>
            </a:pPr>
            <a:endParaRPr lang="en-US" sz="1999" dirty="0">
              <a:solidFill>
                <a:srgbClr val="FFFFFF"/>
              </a:solidFill>
              <a:latin typeface="Open Sans 2 Light"/>
              <a:ea typeface="Open Sans 2 Light"/>
              <a:cs typeface="Open Sans 2 Light"/>
              <a:sym typeface="Open Sans 2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a:p>
        </p:txBody>
      </p:sp>
      <p:sp>
        <p:nvSpPr>
          <p:cNvPr id="3" name="Freeform 3"/>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3416" b="-83416"/>
            </a:stretch>
          </a:blipFill>
        </p:spPr>
        <p:txBody>
          <a:bodyPr/>
          <a:lstStyle/>
          <a:p>
            <a:endParaRPr lang="en-US"/>
          </a:p>
        </p:txBody>
      </p:sp>
      <p:grpSp>
        <p:nvGrpSpPr>
          <p:cNvPr id="4" name="Group 4"/>
          <p:cNvGrpSpPr/>
          <p:nvPr/>
        </p:nvGrpSpPr>
        <p:grpSpPr>
          <a:xfrm>
            <a:off x="0" y="0"/>
            <a:ext cx="18288000" cy="10287000"/>
            <a:chOff x="0" y="0"/>
            <a:chExt cx="4816593" cy="2709333"/>
          </a:xfrm>
        </p:grpSpPr>
        <p:sp>
          <p:nvSpPr>
            <p:cNvPr id="5" name="Freeform 5"/>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8B8B8B">
                <a:alpha val="54902"/>
              </a:srgbClr>
            </a:solidFill>
          </p:spPr>
          <p:txBody>
            <a:bodyPr/>
            <a:lstStyle/>
            <a:p>
              <a:endParaRPr lang="en-US"/>
            </a:p>
          </p:txBody>
        </p:sp>
        <p:sp>
          <p:nvSpPr>
            <p:cNvPr id="6" name="TextBox 6"/>
            <p:cNvSpPr txBox="1"/>
            <p:nvPr/>
          </p:nvSpPr>
          <p:spPr>
            <a:xfrm>
              <a:off x="0" y="-28575"/>
              <a:ext cx="4816593" cy="2737908"/>
            </a:xfrm>
            <a:prstGeom prst="rect">
              <a:avLst/>
            </a:prstGeom>
          </p:spPr>
          <p:txBody>
            <a:bodyPr lIns="50800" tIns="50800" rIns="50800" bIns="50800" rtlCol="0" anchor="ctr"/>
            <a:lstStyle/>
            <a:p>
              <a:pPr algn="ctr">
                <a:lnSpc>
                  <a:spcPts val="2520"/>
                </a:lnSpc>
              </a:pPr>
              <a:endParaRPr/>
            </a:p>
          </p:txBody>
        </p:sp>
      </p:grpSp>
      <p:sp>
        <p:nvSpPr>
          <p:cNvPr id="7" name="Freeform 7"/>
          <p:cNvSpPr/>
          <p:nvPr/>
        </p:nvSpPr>
        <p:spPr>
          <a:xfrm>
            <a:off x="3337027" y="2843222"/>
            <a:ext cx="11613946" cy="5935446"/>
          </a:xfrm>
          <a:custGeom>
            <a:avLst/>
            <a:gdLst/>
            <a:ahLst/>
            <a:cxnLst/>
            <a:rect l="l" t="t" r="r" b="b"/>
            <a:pathLst>
              <a:path w="11613946" h="5935446">
                <a:moveTo>
                  <a:pt x="0" y="0"/>
                </a:moveTo>
                <a:lnTo>
                  <a:pt x="11613946" y="0"/>
                </a:lnTo>
                <a:lnTo>
                  <a:pt x="11613946" y="5935446"/>
                </a:lnTo>
                <a:lnTo>
                  <a:pt x="0" y="5935446"/>
                </a:lnTo>
                <a:lnTo>
                  <a:pt x="0" y="0"/>
                </a:lnTo>
                <a:close/>
              </a:path>
            </a:pathLst>
          </a:custGeom>
          <a:blipFill>
            <a:blip r:embed="rId4"/>
            <a:stretch>
              <a:fillRect/>
            </a:stretch>
          </a:blipFill>
        </p:spPr>
        <p:txBody>
          <a:bodyPr/>
          <a:lstStyle/>
          <a:p>
            <a:endParaRPr lang="en-US"/>
          </a:p>
        </p:txBody>
      </p:sp>
      <p:sp>
        <p:nvSpPr>
          <p:cNvPr id="8" name="TextBox 8"/>
          <p:cNvSpPr txBox="1"/>
          <p:nvPr/>
        </p:nvSpPr>
        <p:spPr>
          <a:xfrm>
            <a:off x="3337027" y="1664404"/>
            <a:ext cx="5155874" cy="905637"/>
          </a:xfrm>
          <a:prstGeom prst="rect">
            <a:avLst/>
          </a:prstGeom>
        </p:spPr>
        <p:txBody>
          <a:bodyPr lIns="0" tIns="0" rIns="0" bIns="0" rtlCol="0" anchor="t">
            <a:spAutoFit/>
          </a:bodyPr>
          <a:lstStyle/>
          <a:p>
            <a:pPr algn="l">
              <a:lnSpc>
                <a:spcPts val="6833"/>
              </a:lnSpc>
            </a:pPr>
            <a:r>
              <a:rPr lang="en-US" sz="6699" dirty="0">
                <a:solidFill>
                  <a:srgbClr val="FFFFFF"/>
                </a:solidFill>
                <a:latin typeface="DM Sans"/>
                <a:ea typeface="DM Sans"/>
                <a:cs typeface="DM Sans"/>
                <a:sym typeface="DM Sans"/>
              </a:rPr>
              <a:t>Funding Plan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A6886-E620-6800-10C6-6E480274CDF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20467CC-2C16-72DF-C606-2ED2E5E0805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US"/>
          </a:p>
        </p:txBody>
      </p:sp>
      <p:sp>
        <p:nvSpPr>
          <p:cNvPr id="3" name="Freeform 3">
            <a:extLst>
              <a:ext uri="{FF2B5EF4-FFF2-40B4-BE49-F238E27FC236}">
                <a16:creationId xmlns:a16="http://schemas.microsoft.com/office/drawing/2014/main" id="{92E39E3B-6F75-B93F-7355-0E49C9B90CD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83416" b="-83416"/>
            </a:stretch>
          </a:blipFill>
        </p:spPr>
        <p:txBody>
          <a:bodyPr/>
          <a:lstStyle/>
          <a:p>
            <a:endParaRPr lang="en-US"/>
          </a:p>
        </p:txBody>
      </p:sp>
      <p:grpSp>
        <p:nvGrpSpPr>
          <p:cNvPr id="4" name="Group 4">
            <a:extLst>
              <a:ext uri="{FF2B5EF4-FFF2-40B4-BE49-F238E27FC236}">
                <a16:creationId xmlns:a16="http://schemas.microsoft.com/office/drawing/2014/main" id="{014731A3-8C56-D071-9D7C-B01D26A30DB0}"/>
              </a:ext>
            </a:extLst>
          </p:cNvPr>
          <p:cNvGrpSpPr/>
          <p:nvPr/>
        </p:nvGrpSpPr>
        <p:grpSpPr>
          <a:xfrm>
            <a:off x="0" y="0"/>
            <a:ext cx="18288000" cy="10287000"/>
            <a:chOff x="0" y="0"/>
            <a:chExt cx="4816593" cy="2709333"/>
          </a:xfrm>
        </p:grpSpPr>
        <p:sp>
          <p:nvSpPr>
            <p:cNvPr id="5" name="Freeform 5">
              <a:extLst>
                <a:ext uri="{FF2B5EF4-FFF2-40B4-BE49-F238E27FC236}">
                  <a16:creationId xmlns:a16="http://schemas.microsoft.com/office/drawing/2014/main" id="{EEFCD5C6-C7B3-6F7C-2524-89660C57CFBB}"/>
                </a:ext>
              </a:extLst>
            </p:cNvPr>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8B8B8B">
                <a:alpha val="54902"/>
              </a:srgbClr>
            </a:solidFill>
          </p:spPr>
          <p:txBody>
            <a:bodyPr/>
            <a:lstStyle/>
            <a:p>
              <a:endParaRPr lang="en-US"/>
            </a:p>
          </p:txBody>
        </p:sp>
        <p:sp>
          <p:nvSpPr>
            <p:cNvPr id="6" name="TextBox 6">
              <a:extLst>
                <a:ext uri="{FF2B5EF4-FFF2-40B4-BE49-F238E27FC236}">
                  <a16:creationId xmlns:a16="http://schemas.microsoft.com/office/drawing/2014/main" id="{3DB1EAAF-A69C-4204-55E4-8DC77C723A43}"/>
                </a:ext>
              </a:extLst>
            </p:cNvPr>
            <p:cNvSpPr txBox="1"/>
            <p:nvPr/>
          </p:nvSpPr>
          <p:spPr>
            <a:xfrm>
              <a:off x="0" y="-28575"/>
              <a:ext cx="4816593" cy="2737908"/>
            </a:xfrm>
            <a:prstGeom prst="rect">
              <a:avLst/>
            </a:prstGeom>
          </p:spPr>
          <p:txBody>
            <a:bodyPr lIns="50800" tIns="50800" rIns="50800" bIns="50800" rtlCol="0" anchor="ctr"/>
            <a:lstStyle/>
            <a:p>
              <a:pPr algn="ctr">
                <a:lnSpc>
                  <a:spcPts val="2520"/>
                </a:lnSpc>
              </a:pPr>
              <a:endParaRPr/>
            </a:p>
          </p:txBody>
        </p:sp>
      </p:grpSp>
      <p:sp>
        <p:nvSpPr>
          <p:cNvPr id="8" name="TextBox 8">
            <a:extLst>
              <a:ext uri="{FF2B5EF4-FFF2-40B4-BE49-F238E27FC236}">
                <a16:creationId xmlns:a16="http://schemas.microsoft.com/office/drawing/2014/main" id="{7B261B49-33E5-423C-2383-B751E6C5B960}"/>
              </a:ext>
            </a:extLst>
          </p:cNvPr>
          <p:cNvSpPr txBox="1"/>
          <p:nvPr/>
        </p:nvSpPr>
        <p:spPr>
          <a:xfrm>
            <a:off x="2362200" y="1010612"/>
            <a:ext cx="5155874" cy="905637"/>
          </a:xfrm>
          <a:prstGeom prst="rect">
            <a:avLst/>
          </a:prstGeom>
        </p:spPr>
        <p:txBody>
          <a:bodyPr lIns="0" tIns="0" rIns="0" bIns="0" rtlCol="0" anchor="t">
            <a:spAutoFit/>
          </a:bodyPr>
          <a:lstStyle/>
          <a:p>
            <a:pPr algn="l">
              <a:lnSpc>
                <a:spcPts val="6833"/>
              </a:lnSpc>
            </a:pPr>
            <a:r>
              <a:rPr lang="en-US" sz="6699" dirty="0">
                <a:solidFill>
                  <a:srgbClr val="FFFFFF"/>
                </a:solidFill>
                <a:latin typeface="DM Sans"/>
                <a:ea typeface="DM Sans"/>
                <a:cs typeface="DM Sans"/>
                <a:sym typeface="DM Sans"/>
              </a:rPr>
              <a:t>Advert video</a:t>
            </a:r>
          </a:p>
        </p:txBody>
      </p:sp>
      <p:pic>
        <p:nvPicPr>
          <p:cNvPr id="11" name="Online Media 10" descr="Advert Video Mov Films">
            <a:hlinkClick r:id="" action="ppaction://media"/>
            <a:extLst>
              <a:ext uri="{FF2B5EF4-FFF2-40B4-BE49-F238E27FC236}">
                <a16:creationId xmlns:a16="http://schemas.microsoft.com/office/drawing/2014/main" id="{6E6D5E3F-AD6A-9E65-8D39-FB34AE1952FA}"/>
              </a:ext>
            </a:extLst>
          </p:cNvPr>
          <p:cNvPicPr>
            <a:picLocks noRot="1" noChangeAspect="1"/>
          </p:cNvPicPr>
          <p:nvPr>
            <a:videoFile r:link="rId1"/>
          </p:nvPr>
        </p:nvPicPr>
        <p:blipFill>
          <a:blip r:embed="rId5"/>
          <a:stretch>
            <a:fillRect/>
          </a:stretch>
        </p:blipFill>
        <p:spPr>
          <a:xfrm>
            <a:off x="2057400" y="1890341"/>
            <a:ext cx="13714972" cy="7748959"/>
          </a:xfrm>
          <a:prstGeom prst="rect">
            <a:avLst/>
          </a:prstGeom>
        </p:spPr>
      </p:pic>
    </p:spTree>
    <p:extLst>
      <p:ext uri="{BB962C8B-B14F-4D97-AF65-F5344CB8AC3E}">
        <p14:creationId xmlns:p14="http://schemas.microsoft.com/office/powerpoint/2010/main" val="4034479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737373"/>
        </a:solidFill>
        <a:effectLst/>
      </p:bgPr>
    </p:bg>
    <p:spTree>
      <p:nvGrpSpPr>
        <p:cNvPr id="1" name=""/>
        <p:cNvGrpSpPr/>
        <p:nvPr/>
      </p:nvGrpSpPr>
      <p:grpSpPr>
        <a:xfrm>
          <a:off x="0" y="0"/>
          <a:ext cx="0" cy="0"/>
          <a:chOff x="0" y="0"/>
          <a:chExt cx="0" cy="0"/>
        </a:xfrm>
      </p:grpSpPr>
      <p:sp>
        <p:nvSpPr>
          <p:cNvPr id="2" name="TextBox 2"/>
          <p:cNvSpPr txBox="1"/>
          <p:nvPr/>
        </p:nvSpPr>
        <p:spPr>
          <a:xfrm>
            <a:off x="1228711" y="677395"/>
            <a:ext cx="4604735" cy="870204"/>
          </a:xfrm>
          <a:prstGeom prst="rect">
            <a:avLst/>
          </a:prstGeom>
        </p:spPr>
        <p:txBody>
          <a:bodyPr lIns="0" tIns="0" rIns="0" bIns="0" rtlCol="0" anchor="t">
            <a:spAutoFit/>
          </a:bodyPr>
          <a:lstStyle/>
          <a:p>
            <a:pPr algn="ctr">
              <a:lnSpc>
                <a:spcPts val="6527"/>
              </a:lnSpc>
            </a:pPr>
            <a:r>
              <a:rPr lang="en-US" sz="6399">
                <a:solidFill>
                  <a:srgbClr val="FFFFFF"/>
                </a:solidFill>
                <a:latin typeface="DM Sans"/>
                <a:ea typeface="DM Sans"/>
                <a:cs typeface="DM Sans"/>
                <a:sym typeface="DM Sans"/>
              </a:rPr>
              <a:t>References</a:t>
            </a:r>
          </a:p>
        </p:txBody>
      </p:sp>
      <p:sp>
        <p:nvSpPr>
          <p:cNvPr id="3" name="TextBox 3"/>
          <p:cNvSpPr txBox="1"/>
          <p:nvPr/>
        </p:nvSpPr>
        <p:spPr>
          <a:xfrm>
            <a:off x="1228711" y="1683639"/>
            <a:ext cx="15830578" cy="7610475"/>
          </a:xfrm>
          <a:prstGeom prst="rect">
            <a:avLst/>
          </a:prstGeom>
        </p:spPr>
        <p:txBody>
          <a:bodyPr lIns="0" tIns="0" rIns="0" bIns="0" rtlCol="0" anchor="t">
            <a:spAutoFit/>
          </a:bodyPr>
          <a:lstStyle/>
          <a:p>
            <a:pPr marL="431801" lvl="1" indent="-215900" algn="l">
              <a:lnSpc>
                <a:spcPts val="3000"/>
              </a:lnSpc>
              <a:buFont typeface="Arial"/>
              <a:buChar char="•"/>
            </a:pPr>
            <a:r>
              <a:rPr lang="en-US" sz="2000">
                <a:solidFill>
                  <a:srgbClr val="FFFFFF"/>
                </a:solidFill>
                <a:latin typeface="Open Sans 2"/>
                <a:ea typeface="Open Sans 2"/>
                <a:cs typeface="Open Sans 2"/>
                <a:sym typeface="Open Sans 2"/>
              </a:rPr>
              <a:t>Abdullah, R. (2020) ‘Importance and contents of business plan: A case-based approach’, Jurnal Manajemen Indonesia, 20(2), pp. 161–173. doi:10.25124/jmi. v20i2.3204.</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Barrios, I. (2015). Nuevas miras hacia los millenials del lujo. Forbes. Available at: https://www.forbes.com.mx/forbes-life/nuevas-miras-hacia-los-millennials-del-lujo (Accessed: 15 June 2025)</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Burke, A., Fraser, S. and Greene, F. J. (2010) ‘The multiple effects of business planning on new venture performance’, Journal of Management Studies, 47(3), pp. 473–505. doi:10.1111/j.1467-6486.2009.00857. x.</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Byrd, L. S. (2018). Advocate, educate and transform: How community media labs are pioneering cutting edge innovation, digital media literacy education and HBCU sustainability. In J. Cubbage (Ed.), Media literacy in higher education environments. IGI Global</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Gaikwad, J. and Yadav, B. (2020) ‘The significance of market research in business decision’, Journal of Global Economy, 16(2), pp. 11–17. doi:10.1956/jge.v16i2.650.</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Hitched (2024) Wedding Videography Prices: What You Can Expect to Pay. Available at: https://www.hitched.co.uk/wedding-planning/photography/wedding-videography-prices/ (Accessed: 15 June 2025).</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Majka, M. (2024) ‘Unique Selling Proposition in Marketing’. ResearchGate. Available at: https://www.researchgate.net/publication/376992187_Unique_Selling_Proposition_in_Marketing (Accessed: 15 June 2025).</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Saini, S. and Jha, V. (2025) “UNIQUE SELLING POINT (USP) IN ADVERTISING”, JournalNX - A Multidisciplinary Peer Reviewed Journal, 11(5), pp. 35–44. Available at: https://repo.journalnx.com/index.php/nx/article/view/5567 (Accessed: 16June2025).</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ThirtyFiveStudios (2025) 8 Top Trends in Wedding Videography for the Modern Couple. Available at: https://www.thirtyfivestudios.com/8-top-trends-in-wedding-videography-for-the-modern-couple-2023/ (Accessed: 15 June 2025).</a:t>
            </a:r>
          </a:p>
          <a:p>
            <a:pPr marL="431801" lvl="1" indent="-215900" algn="l">
              <a:lnSpc>
                <a:spcPts val="3000"/>
              </a:lnSpc>
              <a:buFont typeface="Arial"/>
              <a:buChar char="•"/>
            </a:pPr>
            <a:r>
              <a:rPr lang="en-US" sz="2000">
                <a:solidFill>
                  <a:srgbClr val="FFFFFF"/>
                </a:solidFill>
                <a:latin typeface="Open Sans 2 Light"/>
                <a:ea typeface="Open Sans 2 Light"/>
                <a:cs typeface="Open Sans 2 Light"/>
                <a:sym typeface="Open Sans 2 Light"/>
              </a:rPr>
              <a:t>University of Missouri-Kansas City Human Resources (n.d.) S.M.A.R.T. GOALS. [PDF] Available at: https://www.umkc.edu/hr/documents/9-talk-it-up-smart-goals-guide.pdf (Accessed 15 June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1721</Words>
  <Application>Microsoft Macintosh PowerPoint</Application>
  <PresentationFormat>Custom</PresentationFormat>
  <Paragraphs>94</Paragraphs>
  <Slides>16</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Open Sans 2</vt:lpstr>
      <vt:lpstr>Open Sans 2 Light</vt:lpstr>
      <vt:lpstr>Open Sans 1</vt:lpstr>
      <vt:lpstr>Open Sans 2 Bold</vt:lpstr>
      <vt:lpstr>DM Sans</vt:lpstr>
      <vt:lpstr>Arial</vt:lpstr>
      <vt:lpstr>Calibri</vt:lpstr>
      <vt:lpstr>Moontime</vt:lpstr>
      <vt:lpstr>Antic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Minimalist Business Plan Presentation</dc:title>
  <cp:lastModifiedBy>Cristian Batranu (2410787)</cp:lastModifiedBy>
  <cp:revision>4</cp:revision>
  <dcterms:created xsi:type="dcterms:W3CDTF">2006-08-16T00:00:00Z</dcterms:created>
  <dcterms:modified xsi:type="dcterms:W3CDTF">2025-06-29T21:52:31Z</dcterms:modified>
  <dc:identifier>DAGrSlgFgAw</dc:identifier>
</cp:coreProperties>
</file>