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68" r:id="rId2"/>
    <p:sldId id="270" r:id="rId3"/>
    <p:sldId id="271" r:id="rId4"/>
    <p:sldId id="272" r:id="rId5"/>
    <p:sldId id="277" r:id="rId6"/>
    <p:sldId id="281" r:id="rId7"/>
    <p:sldId id="284" r:id="rId8"/>
    <p:sldId id="286" r:id="rId9"/>
    <p:sldId id="288" r:id="rId10"/>
    <p:sldId id="289" r:id="rId11"/>
    <p:sldId id="291" r:id="rId12"/>
    <p:sldId id="292" r:id="rId13"/>
    <p:sldId id="299" r:id="rId14"/>
    <p:sldId id="300" r:id="rId15"/>
    <p:sldId id="301" r:id="rId16"/>
    <p:sldId id="302" r:id="rId17"/>
    <p:sldId id="304" r:id="rId18"/>
    <p:sldId id="309" r:id="rId19"/>
    <p:sldId id="319" r:id="rId20"/>
    <p:sldId id="320" r:id="rId21"/>
    <p:sldId id="324" r:id="rId22"/>
    <p:sldId id="329" r:id="rId23"/>
    <p:sldId id="333" r:id="rId24"/>
    <p:sldId id="335" r:id="rId25"/>
    <p:sldId id="336" r:id="rId26"/>
    <p:sldId id="337" r:id="rId27"/>
    <p:sldId id="338" r:id="rId28"/>
    <p:sldId id="342"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73" d="100"/>
          <a:sy n="73" d="100"/>
        </p:scale>
        <p:origin x="72"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462EDB-9A19-4244-B106-73582BA2E59C}" type="doc">
      <dgm:prSet loTypeId="urn:microsoft.com/office/officeart/2005/8/layout/cycle2" loCatId="cycle" qsTypeId="urn:microsoft.com/office/officeart/2005/8/quickstyle/simple1" qsCatId="simple" csTypeId="urn:microsoft.com/office/officeart/2005/8/colors/colorful1" csCatId="colorful" phldr="1"/>
      <dgm:spPr/>
      <dgm:t>
        <a:bodyPr/>
        <a:lstStyle/>
        <a:p>
          <a:endParaRPr lang="en-GB"/>
        </a:p>
      </dgm:t>
    </dgm:pt>
    <dgm:pt modelId="{E3EB00C5-ADC8-4EDF-BBE9-D74DE06DF033}">
      <dgm:prSet phldrT="[Text]"/>
      <dgm:spPr/>
      <dgm:t>
        <a:bodyPr/>
        <a:lstStyle/>
        <a:p>
          <a:r>
            <a:rPr lang="en-GB" dirty="0"/>
            <a:t>Attitudes form</a:t>
          </a:r>
        </a:p>
      </dgm:t>
    </dgm:pt>
    <dgm:pt modelId="{3DB0872F-3920-43B8-B47F-8CDDD794E337}" type="parTrans" cxnId="{075FDA29-79FA-4C71-9FE3-ACF1F93EBF55}">
      <dgm:prSet/>
      <dgm:spPr/>
      <dgm:t>
        <a:bodyPr/>
        <a:lstStyle/>
        <a:p>
          <a:endParaRPr lang="en-GB"/>
        </a:p>
      </dgm:t>
    </dgm:pt>
    <dgm:pt modelId="{8403DBA1-4817-4474-8BF4-252EF439B523}" type="sibTrans" cxnId="{075FDA29-79FA-4C71-9FE3-ACF1F93EBF55}">
      <dgm:prSet/>
      <dgm:spPr/>
      <dgm:t>
        <a:bodyPr/>
        <a:lstStyle/>
        <a:p>
          <a:endParaRPr lang="en-GB"/>
        </a:p>
      </dgm:t>
    </dgm:pt>
    <dgm:pt modelId="{9EBDDA85-47B0-4D35-9A2E-2783F0EA58E5}">
      <dgm:prSet phldrT="[Text]"/>
      <dgm:spPr/>
      <dgm:t>
        <a:bodyPr/>
        <a:lstStyle/>
        <a:p>
          <a:r>
            <a:rPr lang="en-GB" dirty="0">
              <a:solidFill>
                <a:sysClr val="windowText" lastClr="000000"/>
              </a:solidFill>
            </a:rPr>
            <a:t>Decide to buy</a:t>
          </a:r>
        </a:p>
      </dgm:t>
    </dgm:pt>
    <dgm:pt modelId="{12E11D6F-9E43-46C2-98D7-D8B72071474C}" type="parTrans" cxnId="{76F739AF-2407-4B6D-BF05-D022EDF63854}">
      <dgm:prSet/>
      <dgm:spPr/>
      <dgm:t>
        <a:bodyPr/>
        <a:lstStyle/>
        <a:p>
          <a:endParaRPr lang="en-GB"/>
        </a:p>
      </dgm:t>
    </dgm:pt>
    <dgm:pt modelId="{614D698A-5106-40F6-B5A6-101434D49E56}" type="sibTrans" cxnId="{76F739AF-2407-4B6D-BF05-D022EDF63854}">
      <dgm:prSet/>
      <dgm:spPr/>
      <dgm:t>
        <a:bodyPr/>
        <a:lstStyle/>
        <a:p>
          <a:endParaRPr lang="en-GB"/>
        </a:p>
      </dgm:t>
    </dgm:pt>
    <dgm:pt modelId="{95439B2F-6E1D-4D79-A9DB-92EA39DE1F65}">
      <dgm:prSet phldrT="[Text]"/>
      <dgm:spPr/>
      <dgm:t>
        <a:bodyPr/>
        <a:lstStyle/>
        <a:p>
          <a:r>
            <a:rPr lang="en-GB" dirty="0">
              <a:solidFill>
                <a:sysClr val="windowText" lastClr="000000"/>
              </a:solidFill>
            </a:rPr>
            <a:t>purchase</a:t>
          </a:r>
        </a:p>
      </dgm:t>
    </dgm:pt>
    <dgm:pt modelId="{035CB8B1-467C-4C0D-A87D-14CF88A1B976}" type="parTrans" cxnId="{E216647F-C95F-4B4B-A4AD-EC217A57A193}">
      <dgm:prSet/>
      <dgm:spPr/>
      <dgm:t>
        <a:bodyPr/>
        <a:lstStyle/>
        <a:p>
          <a:endParaRPr lang="en-GB"/>
        </a:p>
      </dgm:t>
    </dgm:pt>
    <dgm:pt modelId="{8DDA35A7-B92A-4FAB-A60D-E2596008BE48}" type="sibTrans" cxnId="{E216647F-C95F-4B4B-A4AD-EC217A57A193}">
      <dgm:prSet/>
      <dgm:spPr/>
      <dgm:t>
        <a:bodyPr/>
        <a:lstStyle/>
        <a:p>
          <a:endParaRPr lang="en-GB"/>
        </a:p>
      </dgm:t>
    </dgm:pt>
    <dgm:pt modelId="{F8BDC4EC-ED9F-48FC-93DF-E384CF2D03F2}">
      <dgm:prSet phldrT="[Text]"/>
      <dgm:spPr/>
      <dgm:t>
        <a:bodyPr/>
        <a:lstStyle/>
        <a:p>
          <a:r>
            <a:rPr lang="en-GB" dirty="0">
              <a:solidFill>
                <a:sysClr val="windowText" lastClr="000000"/>
              </a:solidFill>
            </a:rPr>
            <a:t>Use</a:t>
          </a:r>
          <a:r>
            <a:rPr lang="en-GB" dirty="0"/>
            <a:t> </a:t>
          </a:r>
        </a:p>
      </dgm:t>
    </dgm:pt>
    <dgm:pt modelId="{97C2832C-6C40-41E5-9436-1D7DE28C1575}" type="parTrans" cxnId="{32CA9785-4AE9-45D6-9BE4-C44804D117A2}">
      <dgm:prSet/>
      <dgm:spPr/>
      <dgm:t>
        <a:bodyPr/>
        <a:lstStyle/>
        <a:p>
          <a:endParaRPr lang="en-GB"/>
        </a:p>
      </dgm:t>
    </dgm:pt>
    <dgm:pt modelId="{770A2D7C-5FBF-4EEF-A4E4-EFC9836B7EB9}" type="sibTrans" cxnId="{32CA9785-4AE9-45D6-9BE4-C44804D117A2}">
      <dgm:prSet/>
      <dgm:spPr/>
      <dgm:t>
        <a:bodyPr/>
        <a:lstStyle/>
        <a:p>
          <a:endParaRPr lang="en-GB"/>
        </a:p>
      </dgm:t>
    </dgm:pt>
    <dgm:pt modelId="{85E4022B-CA2A-4939-9065-4D14982797A2}">
      <dgm:prSet phldrT="[Text]"/>
      <dgm:spPr/>
      <dgm:t>
        <a:bodyPr/>
        <a:lstStyle/>
        <a:p>
          <a:r>
            <a:rPr lang="en-GB" dirty="0"/>
            <a:t>Evaluate</a:t>
          </a:r>
        </a:p>
      </dgm:t>
    </dgm:pt>
    <dgm:pt modelId="{1CB7D4EC-003D-4FED-90FB-72729F96C197}" type="parTrans" cxnId="{0524FDC2-94E9-4BC9-9914-0B325984C1F4}">
      <dgm:prSet/>
      <dgm:spPr/>
      <dgm:t>
        <a:bodyPr/>
        <a:lstStyle/>
        <a:p>
          <a:endParaRPr lang="en-GB"/>
        </a:p>
      </dgm:t>
    </dgm:pt>
    <dgm:pt modelId="{E2B5615D-F53F-464C-81B1-9F542CF285BC}" type="sibTrans" cxnId="{0524FDC2-94E9-4BC9-9914-0B325984C1F4}">
      <dgm:prSet/>
      <dgm:spPr/>
      <dgm:t>
        <a:bodyPr/>
        <a:lstStyle/>
        <a:p>
          <a:endParaRPr lang="en-GB"/>
        </a:p>
      </dgm:t>
    </dgm:pt>
    <dgm:pt modelId="{D9F4081F-A451-4F46-8A22-70945A63D0D6}" type="pres">
      <dgm:prSet presAssocID="{87462EDB-9A19-4244-B106-73582BA2E59C}" presName="cycle" presStyleCnt="0">
        <dgm:presLayoutVars>
          <dgm:dir/>
          <dgm:resizeHandles val="exact"/>
        </dgm:presLayoutVars>
      </dgm:prSet>
      <dgm:spPr/>
    </dgm:pt>
    <dgm:pt modelId="{D2FACE76-27B2-459C-B2AF-ADFB2A311BB6}" type="pres">
      <dgm:prSet presAssocID="{E3EB00C5-ADC8-4EDF-BBE9-D74DE06DF033}" presName="node" presStyleLbl="node1" presStyleIdx="0" presStyleCnt="5">
        <dgm:presLayoutVars>
          <dgm:bulletEnabled val="1"/>
        </dgm:presLayoutVars>
      </dgm:prSet>
      <dgm:spPr/>
    </dgm:pt>
    <dgm:pt modelId="{8A867389-446D-42EA-BE45-70B880A9DF3E}" type="pres">
      <dgm:prSet presAssocID="{8403DBA1-4817-4474-8BF4-252EF439B523}" presName="sibTrans" presStyleLbl="sibTrans2D1" presStyleIdx="0" presStyleCnt="5"/>
      <dgm:spPr/>
    </dgm:pt>
    <dgm:pt modelId="{295F7385-AF8E-4603-A813-29D76B4865C7}" type="pres">
      <dgm:prSet presAssocID="{8403DBA1-4817-4474-8BF4-252EF439B523}" presName="connectorText" presStyleLbl="sibTrans2D1" presStyleIdx="0" presStyleCnt="5"/>
      <dgm:spPr/>
    </dgm:pt>
    <dgm:pt modelId="{C944993C-8652-4119-9E05-FF4E1D7BBEF0}" type="pres">
      <dgm:prSet presAssocID="{9EBDDA85-47B0-4D35-9A2E-2783F0EA58E5}" presName="node" presStyleLbl="node1" presStyleIdx="1" presStyleCnt="5" custRadScaleRad="99935" custRadScaleInc="-5548">
        <dgm:presLayoutVars>
          <dgm:bulletEnabled val="1"/>
        </dgm:presLayoutVars>
      </dgm:prSet>
      <dgm:spPr/>
    </dgm:pt>
    <dgm:pt modelId="{076286A5-9894-408A-B46B-D46AA3BAB87A}" type="pres">
      <dgm:prSet presAssocID="{614D698A-5106-40F6-B5A6-101434D49E56}" presName="sibTrans" presStyleLbl="sibTrans2D1" presStyleIdx="1" presStyleCnt="5"/>
      <dgm:spPr/>
    </dgm:pt>
    <dgm:pt modelId="{0B353021-222E-41C2-840B-B49CF71C9CA6}" type="pres">
      <dgm:prSet presAssocID="{614D698A-5106-40F6-B5A6-101434D49E56}" presName="connectorText" presStyleLbl="sibTrans2D1" presStyleIdx="1" presStyleCnt="5"/>
      <dgm:spPr/>
    </dgm:pt>
    <dgm:pt modelId="{03425079-C53E-4CF8-BDDB-16A24E773B24}" type="pres">
      <dgm:prSet presAssocID="{95439B2F-6E1D-4D79-A9DB-92EA39DE1F65}" presName="node" presStyleLbl="node1" presStyleIdx="2" presStyleCnt="5">
        <dgm:presLayoutVars>
          <dgm:bulletEnabled val="1"/>
        </dgm:presLayoutVars>
      </dgm:prSet>
      <dgm:spPr/>
    </dgm:pt>
    <dgm:pt modelId="{C13B285F-6D81-4372-A2E1-51532FEF7E3A}" type="pres">
      <dgm:prSet presAssocID="{8DDA35A7-B92A-4FAB-A60D-E2596008BE48}" presName="sibTrans" presStyleLbl="sibTrans2D1" presStyleIdx="2" presStyleCnt="5"/>
      <dgm:spPr/>
    </dgm:pt>
    <dgm:pt modelId="{906E59B3-401C-4529-93E8-28CFA0408458}" type="pres">
      <dgm:prSet presAssocID="{8DDA35A7-B92A-4FAB-A60D-E2596008BE48}" presName="connectorText" presStyleLbl="sibTrans2D1" presStyleIdx="2" presStyleCnt="5"/>
      <dgm:spPr/>
    </dgm:pt>
    <dgm:pt modelId="{3C3411DD-C503-43B8-8262-CC7C187BF24B}" type="pres">
      <dgm:prSet presAssocID="{F8BDC4EC-ED9F-48FC-93DF-E384CF2D03F2}" presName="node" presStyleLbl="node1" presStyleIdx="3" presStyleCnt="5">
        <dgm:presLayoutVars>
          <dgm:bulletEnabled val="1"/>
        </dgm:presLayoutVars>
      </dgm:prSet>
      <dgm:spPr/>
    </dgm:pt>
    <dgm:pt modelId="{C72A56C8-05DC-436F-B8E3-7FD6767080C3}" type="pres">
      <dgm:prSet presAssocID="{770A2D7C-5FBF-4EEF-A4E4-EFC9836B7EB9}" presName="sibTrans" presStyleLbl="sibTrans2D1" presStyleIdx="3" presStyleCnt="5"/>
      <dgm:spPr/>
    </dgm:pt>
    <dgm:pt modelId="{BC595EF0-852A-4F86-B290-BB9285539757}" type="pres">
      <dgm:prSet presAssocID="{770A2D7C-5FBF-4EEF-A4E4-EFC9836B7EB9}" presName="connectorText" presStyleLbl="sibTrans2D1" presStyleIdx="3" presStyleCnt="5"/>
      <dgm:spPr/>
    </dgm:pt>
    <dgm:pt modelId="{95D9D9DC-4158-4371-9C93-0FD59B60E4D3}" type="pres">
      <dgm:prSet presAssocID="{85E4022B-CA2A-4939-9065-4D14982797A2}" presName="node" presStyleLbl="node1" presStyleIdx="4" presStyleCnt="5">
        <dgm:presLayoutVars>
          <dgm:bulletEnabled val="1"/>
        </dgm:presLayoutVars>
      </dgm:prSet>
      <dgm:spPr/>
    </dgm:pt>
    <dgm:pt modelId="{08BD69E0-584B-4D34-936D-C2266EF32183}" type="pres">
      <dgm:prSet presAssocID="{E2B5615D-F53F-464C-81B1-9F542CF285BC}" presName="sibTrans" presStyleLbl="sibTrans2D1" presStyleIdx="4" presStyleCnt="5"/>
      <dgm:spPr/>
    </dgm:pt>
    <dgm:pt modelId="{6512F4AA-A617-43E4-97E9-9B914C105DF0}" type="pres">
      <dgm:prSet presAssocID="{E2B5615D-F53F-464C-81B1-9F542CF285BC}" presName="connectorText" presStyleLbl="sibTrans2D1" presStyleIdx="4" presStyleCnt="5"/>
      <dgm:spPr/>
    </dgm:pt>
  </dgm:ptLst>
  <dgm:cxnLst>
    <dgm:cxn modelId="{81B12C07-073B-4FD5-83BE-23D8B259DBD2}" type="presOf" srcId="{8403DBA1-4817-4474-8BF4-252EF439B523}" destId="{8A867389-446D-42EA-BE45-70B880A9DF3E}" srcOrd="0" destOrd="0" presId="urn:microsoft.com/office/officeart/2005/8/layout/cycle2"/>
    <dgm:cxn modelId="{075FDA29-79FA-4C71-9FE3-ACF1F93EBF55}" srcId="{87462EDB-9A19-4244-B106-73582BA2E59C}" destId="{E3EB00C5-ADC8-4EDF-BBE9-D74DE06DF033}" srcOrd="0" destOrd="0" parTransId="{3DB0872F-3920-43B8-B47F-8CDDD794E337}" sibTransId="{8403DBA1-4817-4474-8BF4-252EF439B523}"/>
    <dgm:cxn modelId="{F381E32E-F013-4B3F-AE89-F0300FF0FC4D}" type="presOf" srcId="{8403DBA1-4817-4474-8BF4-252EF439B523}" destId="{295F7385-AF8E-4603-A813-29D76B4865C7}" srcOrd="1" destOrd="0" presId="urn:microsoft.com/office/officeart/2005/8/layout/cycle2"/>
    <dgm:cxn modelId="{A1AD7D36-CDD3-4D2B-80AC-C636F568EFF9}" type="presOf" srcId="{614D698A-5106-40F6-B5A6-101434D49E56}" destId="{076286A5-9894-408A-B46B-D46AA3BAB87A}" srcOrd="0" destOrd="0" presId="urn:microsoft.com/office/officeart/2005/8/layout/cycle2"/>
    <dgm:cxn modelId="{23113741-2812-437C-8916-3D4339E3EAE7}" type="presOf" srcId="{614D698A-5106-40F6-B5A6-101434D49E56}" destId="{0B353021-222E-41C2-840B-B49CF71C9CA6}" srcOrd="1" destOrd="0" presId="urn:microsoft.com/office/officeart/2005/8/layout/cycle2"/>
    <dgm:cxn modelId="{A6F6E742-E718-40C0-B73E-3CC567EF3758}" type="presOf" srcId="{770A2D7C-5FBF-4EEF-A4E4-EFC9836B7EB9}" destId="{C72A56C8-05DC-436F-B8E3-7FD6767080C3}" srcOrd="0" destOrd="0" presId="urn:microsoft.com/office/officeart/2005/8/layout/cycle2"/>
    <dgm:cxn modelId="{5659AC49-FD4C-4C71-9D13-9BAC241ED7CF}" type="presOf" srcId="{87462EDB-9A19-4244-B106-73582BA2E59C}" destId="{D9F4081F-A451-4F46-8A22-70945A63D0D6}" srcOrd="0" destOrd="0" presId="urn:microsoft.com/office/officeart/2005/8/layout/cycle2"/>
    <dgm:cxn modelId="{7BEB8C78-16B4-4A84-A5FA-C0A5685F91A2}" type="presOf" srcId="{770A2D7C-5FBF-4EEF-A4E4-EFC9836B7EB9}" destId="{BC595EF0-852A-4F86-B290-BB9285539757}" srcOrd="1" destOrd="0" presId="urn:microsoft.com/office/officeart/2005/8/layout/cycle2"/>
    <dgm:cxn modelId="{7F700A59-3DB2-4276-95E9-6D99BC285C2E}" type="presOf" srcId="{9EBDDA85-47B0-4D35-9A2E-2783F0EA58E5}" destId="{C944993C-8652-4119-9E05-FF4E1D7BBEF0}" srcOrd="0" destOrd="0" presId="urn:microsoft.com/office/officeart/2005/8/layout/cycle2"/>
    <dgm:cxn modelId="{E216647F-C95F-4B4B-A4AD-EC217A57A193}" srcId="{87462EDB-9A19-4244-B106-73582BA2E59C}" destId="{95439B2F-6E1D-4D79-A9DB-92EA39DE1F65}" srcOrd="2" destOrd="0" parTransId="{035CB8B1-467C-4C0D-A87D-14CF88A1B976}" sibTransId="{8DDA35A7-B92A-4FAB-A60D-E2596008BE48}"/>
    <dgm:cxn modelId="{F647D37F-344C-4121-9AF3-D302C780524F}" type="presOf" srcId="{E3EB00C5-ADC8-4EDF-BBE9-D74DE06DF033}" destId="{D2FACE76-27B2-459C-B2AF-ADFB2A311BB6}" srcOrd="0" destOrd="0" presId="urn:microsoft.com/office/officeart/2005/8/layout/cycle2"/>
    <dgm:cxn modelId="{32CA9785-4AE9-45D6-9BE4-C44804D117A2}" srcId="{87462EDB-9A19-4244-B106-73582BA2E59C}" destId="{F8BDC4EC-ED9F-48FC-93DF-E384CF2D03F2}" srcOrd="3" destOrd="0" parTransId="{97C2832C-6C40-41E5-9436-1D7DE28C1575}" sibTransId="{770A2D7C-5FBF-4EEF-A4E4-EFC9836B7EB9}"/>
    <dgm:cxn modelId="{CB46D48F-1C11-4B9A-955B-CEAA51593D61}" type="presOf" srcId="{95439B2F-6E1D-4D79-A9DB-92EA39DE1F65}" destId="{03425079-C53E-4CF8-BDDB-16A24E773B24}" srcOrd="0" destOrd="0" presId="urn:microsoft.com/office/officeart/2005/8/layout/cycle2"/>
    <dgm:cxn modelId="{721AB8A3-0B03-4B54-ABA3-64953D26A820}" type="presOf" srcId="{85E4022B-CA2A-4939-9065-4D14982797A2}" destId="{95D9D9DC-4158-4371-9C93-0FD59B60E4D3}" srcOrd="0" destOrd="0" presId="urn:microsoft.com/office/officeart/2005/8/layout/cycle2"/>
    <dgm:cxn modelId="{76F739AF-2407-4B6D-BF05-D022EDF63854}" srcId="{87462EDB-9A19-4244-B106-73582BA2E59C}" destId="{9EBDDA85-47B0-4D35-9A2E-2783F0EA58E5}" srcOrd="1" destOrd="0" parTransId="{12E11D6F-9E43-46C2-98D7-D8B72071474C}" sibTransId="{614D698A-5106-40F6-B5A6-101434D49E56}"/>
    <dgm:cxn modelId="{6B854DB0-8082-472A-A4BB-DF7883C79390}" type="presOf" srcId="{8DDA35A7-B92A-4FAB-A60D-E2596008BE48}" destId="{C13B285F-6D81-4372-A2E1-51532FEF7E3A}" srcOrd="0" destOrd="0" presId="urn:microsoft.com/office/officeart/2005/8/layout/cycle2"/>
    <dgm:cxn modelId="{B7FE01C1-6BCD-4E71-8C79-13CD99379442}" type="presOf" srcId="{8DDA35A7-B92A-4FAB-A60D-E2596008BE48}" destId="{906E59B3-401C-4529-93E8-28CFA0408458}" srcOrd="1" destOrd="0" presId="urn:microsoft.com/office/officeart/2005/8/layout/cycle2"/>
    <dgm:cxn modelId="{0524FDC2-94E9-4BC9-9914-0B325984C1F4}" srcId="{87462EDB-9A19-4244-B106-73582BA2E59C}" destId="{85E4022B-CA2A-4939-9065-4D14982797A2}" srcOrd="4" destOrd="0" parTransId="{1CB7D4EC-003D-4FED-90FB-72729F96C197}" sibTransId="{E2B5615D-F53F-464C-81B1-9F542CF285BC}"/>
    <dgm:cxn modelId="{397C95DF-F9BA-4329-9ACF-42BF9706E610}" type="presOf" srcId="{F8BDC4EC-ED9F-48FC-93DF-E384CF2D03F2}" destId="{3C3411DD-C503-43B8-8262-CC7C187BF24B}" srcOrd="0" destOrd="0" presId="urn:microsoft.com/office/officeart/2005/8/layout/cycle2"/>
    <dgm:cxn modelId="{2622FCF0-0814-4B97-8FC6-1D5A9520915C}" type="presOf" srcId="{E2B5615D-F53F-464C-81B1-9F542CF285BC}" destId="{6512F4AA-A617-43E4-97E9-9B914C105DF0}" srcOrd="1" destOrd="0" presId="urn:microsoft.com/office/officeart/2005/8/layout/cycle2"/>
    <dgm:cxn modelId="{4E20F6FA-248D-48CA-AC14-C3CC81837EFF}" type="presOf" srcId="{E2B5615D-F53F-464C-81B1-9F542CF285BC}" destId="{08BD69E0-584B-4D34-936D-C2266EF32183}" srcOrd="0" destOrd="0" presId="urn:microsoft.com/office/officeart/2005/8/layout/cycle2"/>
    <dgm:cxn modelId="{A0FD21DA-5553-4682-9280-593FA3603D9D}" type="presParOf" srcId="{D9F4081F-A451-4F46-8A22-70945A63D0D6}" destId="{D2FACE76-27B2-459C-B2AF-ADFB2A311BB6}" srcOrd="0" destOrd="0" presId="urn:microsoft.com/office/officeart/2005/8/layout/cycle2"/>
    <dgm:cxn modelId="{4485AC08-C48D-4C69-B163-A5E41D9EE5ED}" type="presParOf" srcId="{D9F4081F-A451-4F46-8A22-70945A63D0D6}" destId="{8A867389-446D-42EA-BE45-70B880A9DF3E}" srcOrd="1" destOrd="0" presId="urn:microsoft.com/office/officeart/2005/8/layout/cycle2"/>
    <dgm:cxn modelId="{A9BA422E-9E8E-474A-B694-E1EA42714EEB}" type="presParOf" srcId="{8A867389-446D-42EA-BE45-70B880A9DF3E}" destId="{295F7385-AF8E-4603-A813-29D76B4865C7}" srcOrd="0" destOrd="0" presId="urn:microsoft.com/office/officeart/2005/8/layout/cycle2"/>
    <dgm:cxn modelId="{19384F2F-552E-4A21-BC2F-775C6B2D1503}" type="presParOf" srcId="{D9F4081F-A451-4F46-8A22-70945A63D0D6}" destId="{C944993C-8652-4119-9E05-FF4E1D7BBEF0}" srcOrd="2" destOrd="0" presId="urn:microsoft.com/office/officeart/2005/8/layout/cycle2"/>
    <dgm:cxn modelId="{F0C2E6BA-2A39-4D7E-AE1F-DCA38D8D791C}" type="presParOf" srcId="{D9F4081F-A451-4F46-8A22-70945A63D0D6}" destId="{076286A5-9894-408A-B46B-D46AA3BAB87A}" srcOrd="3" destOrd="0" presId="urn:microsoft.com/office/officeart/2005/8/layout/cycle2"/>
    <dgm:cxn modelId="{A0A8F98A-A3EA-43C4-A8D5-7E308DE56FDE}" type="presParOf" srcId="{076286A5-9894-408A-B46B-D46AA3BAB87A}" destId="{0B353021-222E-41C2-840B-B49CF71C9CA6}" srcOrd="0" destOrd="0" presId="urn:microsoft.com/office/officeart/2005/8/layout/cycle2"/>
    <dgm:cxn modelId="{13ED4772-061C-4C73-B57B-2E330B6ED00D}" type="presParOf" srcId="{D9F4081F-A451-4F46-8A22-70945A63D0D6}" destId="{03425079-C53E-4CF8-BDDB-16A24E773B24}" srcOrd="4" destOrd="0" presId="urn:microsoft.com/office/officeart/2005/8/layout/cycle2"/>
    <dgm:cxn modelId="{2C74C663-5D42-45BC-B3DC-3BB29943FF59}" type="presParOf" srcId="{D9F4081F-A451-4F46-8A22-70945A63D0D6}" destId="{C13B285F-6D81-4372-A2E1-51532FEF7E3A}" srcOrd="5" destOrd="0" presId="urn:microsoft.com/office/officeart/2005/8/layout/cycle2"/>
    <dgm:cxn modelId="{B850C48C-CF91-4CEE-B3A4-0BB378CD34AF}" type="presParOf" srcId="{C13B285F-6D81-4372-A2E1-51532FEF7E3A}" destId="{906E59B3-401C-4529-93E8-28CFA0408458}" srcOrd="0" destOrd="0" presId="urn:microsoft.com/office/officeart/2005/8/layout/cycle2"/>
    <dgm:cxn modelId="{0EF897E7-7330-4C8C-99DF-E62E1E06AA31}" type="presParOf" srcId="{D9F4081F-A451-4F46-8A22-70945A63D0D6}" destId="{3C3411DD-C503-43B8-8262-CC7C187BF24B}" srcOrd="6" destOrd="0" presId="urn:microsoft.com/office/officeart/2005/8/layout/cycle2"/>
    <dgm:cxn modelId="{04A798C1-EB59-4FC1-A672-75E7C94261FF}" type="presParOf" srcId="{D9F4081F-A451-4F46-8A22-70945A63D0D6}" destId="{C72A56C8-05DC-436F-B8E3-7FD6767080C3}" srcOrd="7" destOrd="0" presId="urn:microsoft.com/office/officeart/2005/8/layout/cycle2"/>
    <dgm:cxn modelId="{E59E157A-12D9-4B80-A27B-CBA2FAB40273}" type="presParOf" srcId="{C72A56C8-05DC-436F-B8E3-7FD6767080C3}" destId="{BC595EF0-852A-4F86-B290-BB9285539757}" srcOrd="0" destOrd="0" presId="urn:microsoft.com/office/officeart/2005/8/layout/cycle2"/>
    <dgm:cxn modelId="{5864FFAF-68ED-4718-B202-06AB70718885}" type="presParOf" srcId="{D9F4081F-A451-4F46-8A22-70945A63D0D6}" destId="{95D9D9DC-4158-4371-9C93-0FD59B60E4D3}" srcOrd="8" destOrd="0" presId="urn:microsoft.com/office/officeart/2005/8/layout/cycle2"/>
    <dgm:cxn modelId="{51B89268-1B97-4EFB-80BE-50F8E3AD0DA0}" type="presParOf" srcId="{D9F4081F-A451-4F46-8A22-70945A63D0D6}" destId="{08BD69E0-584B-4D34-936D-C2266EF32183}" srcOrd="9" destOrd="0" presId="urn:microsoft.com/office/officeart/2005/8/layout/cycle2"/>
    <dgm:cxn modelId="{721884B4-B2B5-4270-823C-91FE7843BF03}" type="presParOf" srcId="{08BD69E0-584B-4D34-936D-C2266EF32183}" destId="{6512F4AA-A617-43E4-97E9-9B914C105DF0}"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FACE76-27B2-459C-B2AF-ADFB2A311BB6}">
      <dsp:nvSpPr>
        <dsp:cNvPr id="0" name=""/>
        <dsp:cNvSpPr/>
      </dsp:nvSpPr>
      <dsp:spPr>
        <a:xfrm>
          <a:off x="3560384" y="40"/>
          <a:ext cx="1104462" cy="1104462"/>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Attitudes form</a:t>
          </a:r>
        </a:p>
      </dsp:txBody>
      <dsp:txXfrm>
        <a:off x="3722129" y="161785"/>
        <a:ext cx="780972" cy="780972"/>
      </dsp:txXfrm>
    </dsp:sp>
    <dsp:sp modelId="{8A867389-446D-42EA-BE45-70B880A9DF3E}">
      <dsp:nvSpPr>
        <dsp:cNvPr id="0" name=""/>
        <dsp:cNvSpPr/>
      </dsp:nvSpPr>
      <dsp:spPr>
        <a:xfrm rot="2101678">
          <a:off x="4632601" y="825635"/>
          <a:ext cx="271825" cy="37275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639986" y="876783"/>
        <a:ext cx="190278" cy="223654"/>
      </dsp:txXfrm>
    </dsp:sp>
    <dsp:sp modelId="{C944993C-8652-4119-9E05-FF4E1D7BBEF0}">
      <dsp:nvSpPr>
        <dsp:cNvPr id="0" name=""/>
        <dsp:cNvSpPr/>
      </dsp:nvSpPr>
      <dsp:spPr>
        <a:xfrm>
          <a:off x="4884780" y="928356"/>
          <a:ext cx="1104462" cy="1104462"/>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ysClr val="windowText" lastClr="000000"/>
              </a:solidFill>
            </a:rPr>
            <a:t>Decide to buy</a:t>
          </a:r>
        </a:p>
      </dsp:txBody>
      <dsp:txXfrm>
        <a:off x="5046525" y="1090101"/>
        <a:ext cx="780972" cy="780972"/>
      </dsp:txXfrm>
    </dsp:sp>
    <dsp:sp modelId="{076286A5-9894-408A-B46B-D46AA3BAB87A}">
      <dsp:nvSpPr>
        <dsp:cNvPr id="0" name=""/>
        <dsp:cNvSpPr/>
      </dsp:nvSpPr>
      <dsp:spPr>
        <a:xfrm rot="6418598">
          <a:off x="5034896" y="2097167"/>
          <a:ext cx="313968" cy="37275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5095742" y="2126675"/>
        <a:ext cx="219778" cy="223654"/>
      </dsp:txXfrm>
    </dsp:sp>
    <dsp:sp modelId="{03425079-C53E-4CF8-BDDB-16A24E773B24}">
      <dsp:nvSpPr>
        <dsp:cNvPr id="0" name=""/>
        <dsp:cNvSpPr/>
      </dsp:nvSpPr>
      <dsp:spPr>
        <a:xfrm>
          <a:off x="4389329" y="2551269"/>
          <a:ext cx="1104462" cy="1104462"/>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ysClr val="windowText" lastClr="000000"/>
              </a:solidFill>
            </a:rPr>
            <a:t>purchase</a:t>
          </a:r>
        </a:p>
      </dsp:txBody>
      <dsp:txXfrm>
        <a:off x="4551074" y="2713014"/>
        <a:ext cx="780972" cy="780972"/>
      </dsp:txXfrm>
    </dsp:sp>
    <dsp:sp modelId="{C13B285F-6D81-4372-A2E1-51532FEF7E3A}">
      <dsp:nvSpPr>
        <dsp:cNvPr id="0" name=""/>
        <dsp:cNvSpPr/>
      </dsp:nvSpPr>
      <dsp:spPr>
        <a:xfrm rot="10800000">
          <a:off x="3974259" y="2917123"/>
          <a:ext cx="293316" cy="37275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4062254" y="2991674"/>
        <a:ext cx="205321" cy="223654"/>
      </dsp:txXfrm>
    </dsp:sp>
    <dsp:sp modelId="{3C3411DD-C503-43B8-8262-CC7C187BF24B}">
      <dsp:nvSpPr>
        <dsp:cNvPr id="0" name=""/>
        <dsp:cNvSpPr/>
      </dsp:nvSpPr>
      <dsp:spPr>
        <a:xfrm>
          <a:off x="2731440" y="2551269"/>
          <a:ext cx="1104462" cy="1104462"/>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ysClr val="windowText" lastClr="000000"/>
              </a:solidFill>
            </a:rPr>
            <a:t>Use</a:t>
          </a:r>
          <a:r>
            <a:rPr lang="en-GB" sz="1200" kern="1200" dirty="0"/>
            <a:t> </a:t>
          </a:r>
        </a:p>
      </dsp:txBody>
      <dsp:txXfrm>
        <a:off x="2893185" y="2713014"/>
        <a:ext cx="780972" cy="780972"/>
      </dsp:txXfrm>
    </dsp:sp>
    <dsp:sp modelId="{C72A56C8-05DC-436F-B8E3-7FD6767080C3}">
      <dsp:nvSpPr>
        <dsp:cNvPr id="0" name=""/>
        <dsp:cNvSpPr/>
      </dsp:nvSpPr>
      <dsp:spPr>
        <a:xfrm rot="15120000">
          <a:off x="2883420" y="2136644"/>
          <a:ext cx="293316" cy="37275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2941013" y="2253039"/>
        <a:ext cx="205321" cy="223654"/>
      </dsp:txXfrm>
    </dsp:sp>
    <dsp:sp modelId="{95D9D9DC-4158-4371-9C93-0FD59B60E4D3}">
      <dsp:nvSpPr>
        <dsp:cNvPr id="0" name=""/>
        <dsp:cNvSpPr/>
      </dsp:nvSpPr>
      <dsp:spPr>
        <a:xfrm>
          <a:off x="2219124" y="974523"/>
          <a:ext cx="1104462" cy="1104462"/>
        </a:xfrm>
        <a:prstGeom prst="ellipse">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Evaluate</a:t>
          </a:r>
        </a:p>
      </dsp:txBody>
      <dsp:txXfrm>
        <a:off x="2380869" y="1136268"/>
        <a:ext cx="780972" cy="780972"/>
      </dsp:txXfrm>
    </dsp:sp>
    <dsp:sp modelId="{08BD69E0-584B-4D34-936D-C2266EF32183}">
      <dsp:nvSpPr>
        <dsp:cNvPr id="0" name=""/>
        <dsp:cNvSpPr/>
      </dsp:nvSpPr>
      <dsp:spPr>
        <a:xfrm rot="19440000">
          <a:off x="3288611" y="858014"/>
          <a:ext cx="293316" cy="372756"/>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3297014" y="958426"/>
        <a:ext cx="205321" cy="22365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F6C79F-E3BE-4097-B106-01170DFD6ECC}" type="datetimeFigureOut">
              <a:rPr lang="en-GB" smtClean="0"/>
              <a:t>23/03/2022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4A31EE-623A-493F-BCDB-E4AF105A5B15}" type="slidenum">
              <a:rPr lang="en-GB" smtClean="0"/>
              <a:t>‹#›</a:t>
            </a:fld>
            <a:endParaRPr lang="en-GB"/>
          </a:p>
        </p:txBody>
      </p:sp>
    </p:spTree>
    <p:extLst>
      <p:ext uri="{BB962C8B-B14F-4D97-AF65-F5344CB8AC3E}">
        <p14:creationId xmlns:p14="http://schemas.microsoft.com/office/powerpoint/2010/main" val="3680280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Date Placeholder 4"/>
          <p:cNvSpPr>
            <a:spLocks noGrp="1"/>
          </p:cNvSpPr>
          <p:nvPr>
            <p:ph type="dt" idx="11"/>
          </p:nvPr>
        </p:nvSpPr>
        <p:spPr/>
        <p:txBody>
          <a:bodyPr/>
          <a:lstStyle/>
          <a:p>
            <a:fld id="{81331B57-0BE5-4F82-AA58-76F53EFF3ADA}" type="datetime8">
              <a:rPr lang="en-US" smtClean="0"/>
              <a:pPr/>
              <a:t>3/23/2022 2:41 PM</a:t>
            </a:fld>
            <a:endParaRPr lang="en-US" dirty="0"/>
          </a:p>
        </p:txBody>
      </p:sp>
      <p:sp>
        <p:nvSpPr>
          <p:cNvPr id="6" name="Footer Placeholder 5"/>
          <p:cNvSpPr>
            <a:spLocks noGrp="1"/>
          </p:cNvSpPr>
          <p:nvPr>
            <p:ph type="ftr" sz="quarter" idx="12"/>
          </p:nvPr>
        </p:nvSpPr>
        <p:spPr>
          <a:xfrm>
            <a:off x="0" y="8685213"/>
            <a:ext cx="6172200" cy="457200"/>
          </a:xfrm>
        </p:spPr>
        <p:txBody>
          <a:bodyPr/>
          <a:lstStyle/>
          <a:p>
            <a:r>
              <a:rPr lang="en-US" sz="500" dirty="0">
                <a:solidFill>
                  <a:srgbClr val="000000"/>
                </a:solidFill>
              </a:rPr>
              <a:t>© 2007 Microsoft Corporation. All rights reserved. Microsoft, Windows, Windows Vista and other product names are or may be registered trademarks and/or trademarks in the U.S. and/or other countries.</a:t>
            </a:r>
          </a:p>
          <a:p>
            <a:r>
              <a:rPr lang="en-US" sz="500" dirty="0">
                <a:solidFill>
                  <a:srgbClr val="000000"/>
                </a:solidFill>
              </a:rPr>
              <a:t>The information herein is for informational purposes only and represents the current view of Microsoft Corporation as of the date of this presentation.  Because Microsoft must respond to changing market conditions, it should not be interpreted to be a commitment on the part of Microsoft, and Microsoft cannot guarantee the accuracy of any information provided after the date of this presentation.  </a:t>
            </a:r>
            <a:br>
              <a:rPr lang="en-US" sz="500" dirty="0">
                <a:solidFill>
                  <a:srgbClr val="000000"/>
                </a:solidFill>
              </a:rPr>
            </a:br>
            <a:r>
              <a:rPr lang="en-US" sz="500" dirty="0">
                <a:solidFill>
                  <a:srgbClr val="000000"/>
                </a:solidFill>
              </a:rPr>
              <a:t>MICROSOFT MAKES NO WARRANTIES, EXPRESS, IMPLIED OR STATUTORY, AS TO THE INFORMATION IN THIS PRESENTATION.</a:t>
            </a:r>
          </a:p>
          <a:p>
            <a:endParaRPr lang="en-US" sz="500" dirty="0"/>
          </a:p>
        </p:txBody>
      </p:sp>
      <p:sp>
        <p:nvSpPr>
          <p:cNvPr id="7" name="Slide Number Placeholder 6"/>
          <p:cNvSpPr>
            <a:spLocks noGrp="1"/>
          </p:cNvSpPr>
          <p:nvPr>
            <p:ph type="sldNum" sz="quarter" idx="13"/>
          </p:nvPr>
        </p:nvSpPr>
        <p:spPr>
          <a:xfrm>
            <a:off x="6172199" y="8685213"/>
            <a:ext cx="684213" cy="457200"/>
          </a:xfrm>
        </p:spPr>
        <p:txBody>
          <a:bodyPr/>
          <a:lstStyle/>
          <a:p>
            <a:fld id="{EC87E0CF-87F6-4B58-B8B8-DCAB2DAAF3CA}" type="slidenum">
              <a:rPr lang="en-US" smtClean="0"/>
              <a:pPr/>
              <a:t>1</a:t>
            </a:fld>
            <a:endParaRPr lang="en-US" dirty="0"/>
          </a:p>
        </p:txBody>
      </p:sp>
    </p:spTree>
    <p:extLst>
      <p:ext uri="{BB962C8B-B14F-4D97-AF65-F5344CB8AC3E}">
        <p14:creationId xmlns:p14="http://schemas.microsoft.com/office/powerpoint/2010/main" val="505933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282E96C-0368-4E01-B705-10C203793CA4}" type="slidenum">
              <a:rPr lang="en-GB" altLang="en-US"/>
              <a:pPr eaLnBrk="1" hangingPunct="1"/>
              <a:t>5</a:t>
            </a:fld>
            <a:endParaRPr lang="en-GB" altLang="en-US"/>
          </a:p>
        </p:txBody>
      </p:sp>
    </p:spTree>
    <p:extLst>
      <p:ext uri="{BB962C8B-B14F-4D97-AF65-F5344CB8AC3E}">
        <p14:creationId xmlns:p14="http://schemas.microsoft.com/office/powerpoint/2010/main" val="2954926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B2D744C-FE45-48B3-B0E6-B90FC90A69D2}" type="slidenum">
              <a:rPr lang="en-GB" altLang="en-US"/>
              <a:pPr eaLnBrk="1" hangingPunct="1"/>
              <a:t>7</a:t>
            </a:fld>
            <a:endParaRPr lang="en-GB" altLang="en-US"/>
          </a:p>
        </p:txBody>
      </p:sp>
    </p:spTree>
    <p:extLst>
      <p:ext uri="{BB962C8B-B14F-4D97-AF65-F5344CB8AC3E}">
        <p14:creationId xmlns:p14="http://schemas.microsoft.com/office/powerpoint/2010/main" val="24124440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r>
              <a:rPr lang="en-GB" altLang="en-US"/>
              <a:t> </a:t>
            </a:r>
          </a:p>
          <a:p>
            <a:r>
              <a:rPr lang="en-GB" altLang="en-US"/>
              <a:t>  </a:t>
            </a:r>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EAFD963-B566-4502-BF7B-03B8CA7FA4DC}" type="slidenum">
              <a:rPr lang="en-GB" altLang="en-US"/>
              <a:pPr eaLnBrk="1" hangingPunct="1"/>
              <a:t>10</a:t>
            </a:fld>
            <a:endParaRPr lang="en-GB" altLang="en-US"/>
          </a:p>
        </p:txBody>
      </p:sp>
    </p:spTree>
    <p:extLst>
      <p:ext uri="{BB962C8B-B14F-4D97-AF65-F5344CB8AC3E}">
        <p14:creationId xmlns:p14="http://schemas.microsoft.com/office/powerpoint/2010/main" val="704231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spcBef>
                <a:spcPct val="0"/>
              </a:spcBef>
              <a:buFontTx/>
              <a:buChar char="•"/>
            </a:pPr>
            <a:endParaRPr lang="en-US" altLang="en-US"/>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EB7D1EE-7055-4609-B9E3-5669F00007DA}" type="slidenum">
              <a:rPr lang="en-GB" altLang="en-US"/>
              <a:pPr eaLnBrk="1" hangingPunct="1"/>
              <a:t>12</a:t>
            </a:fld>
            <a:endParaRPr lang="en-GB" altLang="en-US"/>
          </a:p>
        </p:txBody>
      </p:sp>
    </p:spTree>
    <p:extLst>
      <p:ext uri="{BB962C8B-B14F-4D97-AF65-F5344CB8AC3E}">
        <p14:creationId xmlns:p14="http://schemas.microsoft.com/office/powerpoint/2010/main" val="34863346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1D0BAF85-AB89-4D91-84ED-5C9381289221}" type="datetimeFigureOut">
              <a:rPr lang="en-GB" smtClean="0"/>
              <a:t>23/03/2022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1414525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0BAF85-AB89-4D91-84ED-5C9381289221}"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2758218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0BAF85-AB89-4D91-84ED-5C9381289221}"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4151308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0BAF85-AB89-4D91-84ED-5C9381289221}" type="datetimeFigureOut">
              <a:rPr lang="en-GB" smtClean="0"/>
              <a:t>23/03/2022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2336173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0BAF85-AB89-4D91-84ED-5C9381289221}" type="datetimeFigureOut">
              <a:rPr lang="en-GB" smtClean="0"/>
              <a:t>23/03/2022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429823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0BAF85-AB89-4D91-84ED-5C9381289221}" type="datetimeFigureOut">
              <a:rPr lang="en-GB" smtClean="0"/>
              <a:t>23/03/2022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1480571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0BAF85-AB89-4D91-84ED-5C9381289221}" type="datetimeFigureOut">
              <a:rPr lang="en-GB" smtClean="0"/>
              <a:t>23/03/2022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4275525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0BAF85-AB89-4D91-84ED-5C9381289221}" type="datetimeFigureOut">
              <a:rPr lang="en-GB" smtClean="0"/>
              <a:t>23/03/2022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2180622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0BAF85-AB89-4D91-84ED-5C9381289221}" type="datetimeFigureOut">
              <a:rPr lang="en-GB" smtClean="0"/>
              <a:t>23/03/2022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2787664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0BAF85-AB89-4D91-84ED-5C9381289221}" type="datetimeFigureOut">
              <a:rPr lang="en-GB" smtClean="0"/>
              <a:t>23/03/2022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2662573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0BAF85-AB89-4D91-84ED-5C9381289221}"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21609330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0BAF85-AB89-4D91-84ED-5C9381289221}"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9170455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0BAF85-AB89-4D91-84ED-5C9381289221}"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24432220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D0BAF85-AB89-4D91-84ED-5C9381289221}" type="datetimeFigureOut">
              <a:rPr lang="en-GB" smtClean="0"/>
              <a:t>23/03/2022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9546622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D0BAF85-AB89-4D91-84ED-5C9381289221}" type="datetimeFigureOut">
              <a:rPr lang="en-GB" smtClean="0"/>
              <a:t>23/03/2022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3753626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1D0BAF85-AB89-4D91-84ED-5C9381289221}"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15260476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1D0BAF85-AB89-4D91-84ED-5C9381289221}"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86B6DDF-23C0-4E0F-93DA-8C44729083B7}" type="slidenum">
              <a:rPr lang="en-GB" smtClean="0"/>
              <a:t>‹#›</a:t>
            </a:fld>
            <a:endParaRPr lang="en-GB"/>
          </a:p>
        </p:txBody>
      </p:sp>
    </p:spTree>
    <p:extLst>
      <p:ext uri="{BB962C8B-B14F-4D97-AF65-F5344CB8AC3E}">
        <p14:creationId xmlns:p14="http://schemas.microsoft.com/office/powerpoint/2010/main" val="3168942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1D0BAF85-AB89-4D91-84ED-5C9381289221}" type="datetimeFigureOut">
              <a:rPr lang="en-GB" smtClean="0"/>
              <a:t>23/03/2022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86B6DDF-23C0-4E0F-93DA-8C44729083B7}" type="slidenum">
              <a:rPr lang="en-GB" smtClean="0"/>
              <a:t>‹#›</a:t>
            </a:fld>
            <a:endParaRPr lang="en-GB"/>
          </a:p>
        </p:txBody>
      </p:sp>
    </p:spTree>
    <p:extLst>
      <p:ext uri="{BB962C8B-B14F-4D97-AF65-F5344CB8AC3E}">
        <p14:creationId xmlns:p14="http://schemas.microsoft.com/office/powerpoint/2010/main" val="33269903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3"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75" name="Rectangle 74">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274825" y="1143000"/>
            <a:ext cx="6268246" cy="3134032"/>
          </a:xfrm>
        </p:spPr>
        <p:txBody>
          <a:bodyPr>
            <a:normAutofit/>
          </a:bodyPr>
          <a:lstStyle/>
          <a:p>
            <a:r>
              <a:rPr lang="en-US" sz="6100">
                <a:solidFill>
                  <a:srgbClr val="EBEBEB"/>
                </a:solidFill>
                <a:latin typeface="+mj-lt"/>
              </a:rPr>
              <a:t>Attitudes, Persuasion and advertising.</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17085" y="1113063"/>
            <a:ext cx="3516420" cy="4628758"/>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7804384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algn="ctr"/>
            <a:r>
              <a:rPr lang="en-US" altLang="en-US" dirty="0"/>
              <a:t>Attitudes</a:t>
            </a:r>
          </a:p>
        </p:txBody>
      </p:sp>
      <p:sp>
        <p:nvSpPr>
          <p:cNvPr id="25603" name="Rectangle 3"/>
          <p:cNvSpPr>
            <a:spLocks noGrp="1" noChangeArrowheads="1"/>
          </p:cNvSpPr>
          <p:nvPr>
            <p:ph idx="1"/>
          </p:nvPr>
        </p:nvSpPr>
        <p:spPr>
          <a:xfrm>
            <a:off x="1847528" y="1981200"/>
            <a:ext cx="8496944" cy="4114800"/>
          </a:xfrm>
          <a:solidFill>
            <a:schemeClr val="accent3">
              <a:lumMod val="40000"/>
              <a:lumOff val="60000"/>
            </a:schemeClr>
          </a:solidFill>
        </p:spPr>
        <p:txBody>
          <a:bodyPr>
            <a:normAutofit/>
          </a:bodyPr>
          <a:lstStyle/>
          <a:p>
            <a:r>
              <a:rPr lang="en-US" altLang="en-US" sz="2800" dirty="0">
                <a:solidFill>
                  <a:schemeClr val="accent1">
                    <a:lumMod val="50000"/>
                  </a:schemeClr>
                </a:solidFill>
              </a:rPr>
              <a:t>An </a:t>
            </a:r>
            <a:r>
              <a:rPr lang="en-US" altLang="en-US" sz="2800" dirty="0">
                <a:solidFill>
                  <a:schemeClr val="accent1">
                    <a:lumMod val="50000"/>
                  </a:schemeClr>
                </a:solidFill>
                <a:hlinkClick r:id="" action="ppaction://noaction">
                  <a:extLst>
                    <a:ext uri="{A12FA001-AC4F-418D-AE19-62706E023703}">
                      <ahyp:hlinkClr xmlns:ahyp="http://schemas.microsoft.com/office/drawing/2018/hyperlinkcolor" val="tx"/>
                    </a:ext>
                  </a:extLst>
                </a:hlinkClick>
              </a:rPr>
              <a:t>attitude</a:t>
            </a:r>
            <a:r>
              <a:rPr lang="en-US" altLang="en-US" sz="2800" dirty="0">
                <a:solidFill>
                  <a:schemeClr val="accent1">
                    <a:lumMod val="50000"/>
                  </a:schemeClr>
                </a:solidFill>
              </a:rPr>
              <a:t> is a cognitive representation that summarizes evaluation of an attitude object</a:t>
            </a:r>
          </a:p>
          <a:p>
            <a:r>
              <a:rPr lang="en-US" altLang="en-US" sz="2800" dirty="0">
                <a:solidFill>
                  <a:schemeClr val="accent1">
                    <a:lumMod val="50000"/>
                  </a:schemeClr>
                </a:solidFill>
              </a:rPr>
              <a:t>Attitude objects may be the self, other people, things, actions, events, or ideas </a:t>
            </a:r>
          </a:p>
          <a:p>
            <a:r>
              <a:rPr lang="en-US" altLang="en-US" sz="2800" dirty="0">
                <a:solidFill>
                  <a:schemeClr val="accent1">
                    <a:lumMod val="50000"/>
                  </a:schemeClr>
                </a:solidFill>
              </a:rPr>
              <a:t>Attitudes have </a:t>
            </a:r>
          </a:p>
          <a:p>
            <a:pPr lvl="2">
              <a:buFont typeface="Wingdings" pitchFamily="2" charset="2"/>
              <a:buChar char="§"/>
            </a:pPr>
            <a:r>
              <a:rPr lang="en-US" altLang="en-US" sz="2800" i="1" dirty="0">
                <a:solidFill>
                  <a:schemeClr val="accent1">
                    <a:lumMod val="50000"/>
                  </a:schemeClr>
                </a:solidFill>
              </a:rPr>
              <a:t>direction</a:t>
            </a:r>
          </a:p>
          <a:p>
            <a:pPr lvl="2">
              <a:buFont typeface="Wingdings" pitchFamily="2" charset="2"/>
              <a:buChar char="§"/>
            </a:pPr>
            <a:r>
              <a:rPr lang="en-US" altLang="en-US" sz="2800" i="1" dirty="0">
                <a:solidFill>
                  <a:schemeClr val="accent1">
                    <a:lumMod val="50000"/>
                  </a:schemeClr>
                </a:solidFill>
              </a:rPr>
              <a:t>intensity</a:t>
            </a:r>
            <a:r>
              <a:rPr lang="en-US" altLang="en-US" sz="2800" dirty="0">
                <a:solidFill>
                  <a:schemeClr val="accent1">
                    <a:lumMod val="50000"/>
                  </a:schemeClr>
                </a:solidFill>
              </a:rPr>
              <a:t>  </a:t>
            </a:r>
          </a:p>
        </p:txBody>
      </p:sp>
    </p:spTree>
    <p:extLst>
      <p:ext uri="{BB962C8B-B14F-4D97-AF65-F5344CB8AC3E}">
        <p14:creationId xmlns:p14="http://schemas.microsoft.com/office/powerpoint/2010/main" val="592596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title"/>
          </p:nvPr>
        </p:nvSpPr>
        <p:spPr>
          <a:xfrm>
            <a:off x="1905000" y="230188"/>
            <a:ext cx="8382000" cy="553998"/>
          </a:xfrm>
        </p:spPr>
        <p:txBody>
          <a:bodyPr/>
          <a:lstStyle/>
          <a:p>
            <a:pPr algn="ctr"/>
            <a:r>
              <a:rPr lang="en-GB" altLang="en-US" sz="4000" dirty="0"/>
              <a:t>Attitude Functions</a:t>
            </a:r>
            <a:endParaRPr lang="en-US" altLang="en-US" sz="4000" dirty="0"/>
          </a:p>
        </p:txBody>
      </p:sp>
      <p:sp>
        <p:nvSpPr>
          <p:cNvPr id="28675" name="Rectangle 8"/>
          <p:cNvSpPr>
            <a:spLocks noGrp="1" noChangeArrowheads="1"/>
          </p:cNvSpPr>
          <p:nvPr>
            <p:ph idx="1"/>
          </p:nvPr>
        </p:nvSpPr>
        <p:spPr>
          <a:xfrm>
            <a:off x="2279576" y="1340768"/>
            <a:ext cx="7772400" cy="4896544"/>
          </a:xfrm>
          <a:solidFill>
            <a:schemeClr val="accent3">
              <a:lumMod val="40000"/>
              <a:lumOff val="60000"/>
            </a:schemeClr>
          </a:solidFill>
        </p:spPr>
        <p:txBody>
          <a:bodyPr/>
          <a:lstStyle/>
          <a:p>
            <a:r>
              <a:rPr lang="en-US" altLang="en-US" sz="2800" dirty="0">
                <a:solidFill>
                  <a:schemeClr val="accent1">
                    <a:lumMod val="50000"/>
                  </a:schemeClr>
                </a:solidFill>
              </a:rPr>
              <a:t>People evaluate almost everything they encounter almost instantly</a:t>
            </a:r>
          </a:p>
          <a:p>
            <a:endParaRPr lang="en-US" altLang="en-US" sz="1000" dirty="0">
              <a:solidFill>
                <a:schemeClr val="bg1">
                  <a:lumMod val="50000"/>
                </a:schemeClr>
              </a:solidFill>
            </a:endParaRPr>
          </a:p>
          <a:p>
            <a:r>
              <a:rPr lang="en-US" altLang="en-US" sz="2800" dirty="0">
                <a:solidFill>
                  <a:schemeClr val="accent1">
                    <a:lumMod val="50000"/>
                  </a:schemeClr>
                </a:solidFill>
              </a:rPr>
              <a:t>Attitudes help people </a:t>
            </a:r>
            <a:r>
              <a:rPr lang="en-US" altLang="en-US" sz="2800" dirty="0">
                <a:solidFill>
                  <a:schemeClr val="accent5">
                    <a:lumMod val="50000"/>
                  </a:schemeClr>
                </a:solidFill>
              </a:rPr>
              <a:t>master the environment</a:t>
            </a:r>
          </a:p>
          <a:p>
            <a:pPr lvl="1"/>
            <a:r>
              <a:rPr lang="en-US" altLang="en-US" dirty="0">
                <a:solidFill>
                  <a:schemeClr val="accent1">
                    <a:lumMod val="50000"/>
                  </a:schemeClr>
                </a:solidFill>
              </a:rPr>
              <a:t>object appraisal/knowledge function</a:t>
            </a:r>
          </a:p>
          <a:p>
            <a:pPr lvl="1"/>
            <a:r>
              <a:rPr lang="en-US" altLang="en-US" dirty="0">
                <a:solidFill>
                  <a:schemeClr val="accent1">
                    <a:lumMod val="50000"/>
                  </a:schemeClr>
                </a:solidFill>
              </a:rPr>
              <a:t>instrumental/utilitarian function</a:t>
            </a:r>
          </a:p>
          <a:p>
            <a:pPr lvl="1"/>
            <a:endParaRPr lang="en-US" altLang="en-US" dirty="0">
              <a:solidFill>
                <a:schemeClr val="bg1">
                  <a:lumMod val="50000"/>
                </a:schemeClr>
              </a:solidFill>
            </a:endParaRPr>
          </a:p>
          <a:p>
            <a:r>
              <a:rPr lang="en-US" altLang="en-US" sz="2800" dirty="0">
                <a:solidFill>
                  <a:schemeClr val="accent1">
                    <a:lumMod val="50000"/>
                  </a:schemeClr>
                </a:solidFill>
              </a:rPr>
              <a:t>Attitudes help people </a:t>
            </a:r>
            <a:r>
              <a:rPr lang="en-US" altLang="en-US" sz="2800" dirty="0">
                <a:solidFill>
                  <a:schemeClr val="accent5">
                    <a:lumMod val="50000"/>
                  </a:schemeClr>
                </a:solidFill>
              </a:rPr>
              <a:t>connect to others</a:t>
            </a:r>
          </a:p>
          <a:p>
            <a:pPr lvl="1"/>
            <a:r>
              <a:rPr lang="en-US" altLang="en-US" dirty="0">
                <a:solidFill>
                  <a:schemeClr val="accent1">
                    <a:lumMod val="50000"/>
                  </a:schemeClr>
                </a:solidFill>
              </a:rPr>
              <a:t>social identity/value expressive function</a:t>
            </a:r>
          </a:p>
          <a:p>
            <a:pPr lvl="1"/>
            <a:r>
              <a:rPr lang="en-US" altLang="en-US" dirty="0">
                <a:solidFill>
                  <a:schemeClr val="accent1">
                    <a:lumMod val="50000"/>
                  </a:schemeClr>
                </a:solidFill>
              </a:rPr>
              <a:t>impression management function</a:t>
            </a:r>
          </a:p>
          <a:p>
            <a:pPr lvl="1">
              <a:buFontTx/>
              <a:buNone/>
            </a:pPr>
            <a:endParaRPr lang="en-US" altLang="en-US" sz="2400" dirty="0"/>
          </a:p>
        </p:txBody>
      </p:sp>
    </p:spTree>
    <p:extLst>
      <p:ext uri="{BB962C8B-B14F-4D97-AF65-F5344CB8AC3E}">
        <p14:creationId xmlns:p14="http://schemas.microsoft.com/office/powerpoint/2010/main" val="2034397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905000" y="230189"/>
            <a:ext cx="8382000" cy="1329595"/>
          </a:xfrm>
        </p:spPr>
        <p:txBody>
          <a:bodyPr/>
          <a:lstStyle/>
          <a:p>
            <a:pPr algn="ctr"/>
            <a:r>
              <a:rPr lang="en-US" altLang="en-US" dirty="0"/>
              <a:t>Attitude Formation: The Informational Bases of Attitudes</a:t>
            </a:r>
          </a:p>
        </p:txBody>
      </p:sp>
      <p:sp>
        <p:nvSpPr>
          <p:cNvPr id="31747" name="Rectangle 3"/>
          <p:cNvSpPr>
            <a:spLocks noGrp="1" noChangeArrowheads="1"/>
          </p:cNvSpPr>
          <p:nvPr>
            <p:ph idx="1"/>
          </p:nvPr>
        </p:nvSpPr>
        <p:spPr>
          <a:xfrm>
            <a:off x="2209800" y="1981200"/>
            <a:ext cx="7772400" cy="4256112"/>
          </a:xfrm>
          <a:solidFill>
            <a:schemeClr val="accent3">
              <a:lumMod val="40000"/>
              <a:lumOff val="60000"/>
            </a:schemeClr>
          </a:solidFill>
        </p:spPr>
        <p:txBody>
          <a:bodyPr>
            <a:normAutofit fontScale="92500"/>
          </a:bodyPr>
          <a:lstStyle/>
          <a:p>
            <a:r>
              <a:rPr lang="en-US" altLang="en-US" sz="2400" dirty="0">
                <a:solidFill>
                  <a:schemeClr val="accent1">
                    <a:lumMod val="50000"/>
                  </a:schemeClr>
                </a:solidFill>
              </a:rPr>
              <a:t>People build up information about an attitude object, including: </a:t>
            </a:r>
          </a:p>
          <a:p>
            <a:pPr lvl="1"/>
            <a:r>
              <a:rPr lang="en-US" altLang="en-US" sz="2400" dirty="0">
                <a:solidFill>
                  <a:schemeClr val="accent1">
                    <a:lumMod val="50000"/>
                  </a:schemeClr>
                </a:solidFill>
              </a:rPr>
              <a:t>Cognitive information: Facts and beliefs about the object</a:t>
            </a:r>
          </a:p>
          <a:p>
            <a:pPr lvl="1"/>
            <a:endParaRPr lang="en-US" altLang="en-US" sz="2400" dirty="0">
              <a:solidFill>
                <a:schemeClr val="accent1">
                  <a:lumMod val="50000"/>
                </a:schemeClr>
              </a:solidFill>
            </a:endParaRPr>
          </a:p>
          <a:p>
            <a:pPr lvl="1"/>
            <a:r>
              <a:rPr lang="en-US" altLang="en-US" sz="2400" dirty="0">
                <a:solidFill>
                  <a:schemeClr val="accent1">
                    <a:lumMod val="50000"/>
                  </a:schemeClr>
                </a:solidFill>
              </a:rPr>
              <a:t>Affective information: Feelings and emotions about the object</a:t>
            </a:r>
          </a:p>
          <a:p>
            <a:pPr lvl="1"/>
            <a:endParaRPr lang="en-US" altLang="en-US" sz="2400" dirty="0">
              <a:solidFill>
                <a:schemeClr val="accent1">
                  <a:lumMod val="50000"/>
                </a:schemeClr>
              </a:solidFill>
            </a:endParaRPr>
          </a:p>
          <a:p>
            <a:pPr lvl="1"/>
            <a:r>
              <a:rPr lang="en-US" altLang="en-US" sz="2400" dirty="0">
                <a:solidFill>
                  <a:schemeClr val="accent1">
                    <a:lumMod val="50000"/>
                  </a:schemeClr>
                </a:solidFill>
              </a:rPr>
              <a:t>Behavioral information: Information about past, present, or future interactions with the object  </a:t>
            </a:r>
          </a:p>
        </p:txBody>
      </p:sp>
    </p:spTree>
    <p:extLst>
      <p:ext uri="{BB962C8B-B14F-4D97-AF65-F5344CB8AC3E}">
        <p14:creationId xmlns:p14="http://schemas.microsoft.com/office/powerpoint/2010/main" val="2860452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30188"/>
            <a:ext cx="8382000" cy="1107996"/>
          </a:xfrm>
        </p:spPr>
        <p:txBody>
          <a:bodyPr/>
          <a:lstStyle/>
          <a:p>
            <a:pPr algn="ctr" eaLnBrk="1" hangingPunct="1">
              <a:defRPr/>
            </a:pPr>
            <a:r>
              <a:rPr lang="en-GB" sz="4000" dirty="0"/>
              <a:t>Historical perspective on the attitude concept</a:t>
            </a:r>
          </a:p>
        </p:txBody>
      </p:sp>
      <p:sp>
        <p:nvSpPr>
          <p:cNvPr id="3" name="Content Placeholder 2"/>
          <p:cNvSpPr>
            <a:spLocks noGrp="1"/>
          </p:cNvSpPr>
          <p:nvPr>
            <p:ph idx="1"/>
          </p:nvPr>
        </p:nvSpPr>
        <p:spPr>
          <a:xfrm>
            <a:off x="1905000" y="1412876"/>
            <a:ext cx="8382000" cy="4819781"/>
          </a:xfrm>
          <a:solidFill>
            <a:schemeClr val="accent3">
              <a:lumMod val="40000"/>
              <a:lumOff val="60000"/>
            </a:schemeClr>
          </a:solidFill>
        </p:spPr>
        <p:txBody>
          <a:bodyPr/>
          <a:lstStyle/>
          <a:p>
            <a:pPr eaLnBrk="1" hangingPunct="1">
              <a:defRPr/>
            </a:pPr>
            <a:r>
              <a:rPr lang="en-GB" sz="2800" dirty="0">
                <a:solidFill>
                  <a:schemeClr val="accent1">
                    <a:lumMod val="50000"/>
                  </a:schemeClr>
                </a:solidFill>
              </a:rPr>
              <a:t>One-component models (e.g. Edwards, 1957; Fazio et al., 1986; </a:t>
            </a:r>
            <a:r>
              <a:rPr lang="en-GB" sz="2800" dirty="0" err="1">
                <a:solidFill>
                  <a:schemeClr val="accent1">
                    <a:lumMod val="50000"/>
                  </a:schemeClr>
                </a:solidFill>
              </a:rPr>
              <a:t>Thurstone</a:t>
            </a:r>
            <a:r>
              <a:rPr lang="en-GB" sz="2800" dirty="0">
                <a:solidFill>
                  <a:schemeClr val="accent1">
                    <a:lumMod val="50000"/>
                  </a:schemeClr>
                </a:solidFill>
              </a:rPr>
              <a:t>, 1931, Likert 1928, 1932).</a:t>
            </a:r>
          </a:p>
          <a:p>
            <a:pPr marL="0" indent="0">
              <a:buNone/>
              <a:defRPr/>
            </a:pPr>
            <a:endParaRPr lang="en-GB" sz="2800" dirty="0">
              <a:solidFill>
                <a:schemeClr val="accent1">
                  <a:lumMod val="50000"/>
                </a:schemeClr>
              </a:solidFill>
            </a:endParaRPr>
          </a:p>
          <a:p>
            <a:pPr eaLnBrk="1" hangingPunct="1">
              <a:defRPr/>
            </a:pPr>
            <a:r>
              <a:rPr lang="en-GB" sz="2800" dirty="0">
                <a:solidFill>
                  <a:schemeClr val="accent1">
                    <a:lumMod val="50000"/>
                  </a:schemeClr>
                </a:solidFill>
              </a:rPr>
              <a:t>La Pierre (1934).</a:t>
            </a:r>
          </a:p>
          <a:p>
            <a:pPr marL="0" indent="0">
              <a:buNone/>
              <a:defRPr/>
            </a:pPr>
            <a:endParaRPr lang="en-GB" sz="2800" dirty="0">
              <a:solidFill>
                <a:schemeClr val="accent1">
                  <a:lumMod val="50000"/>
                </a:schemeClr>
              </a:solidFill>
            </a:endParaRPr>
          </a:p>
          <a:p>
            <a:pPr eaLnBrk="1" hangingPunct="1">
              <a:defRPr/>
            </a:pPr>
            <a:r>
              <a:rPr lang="en-GB" sz="2800" dirty="0">
                <a:solidFill>
                  <a:schemeClr val="accent1">
                    <a:lumMod val="50000"/>
                  </a:schemeClr>
                </a:solidFill>
              </a:rPr>
              <a:t>However, Allport (1935) is generally considered the founder of attitude research.</a:t>
            </a:r>
          </a:p>
          <a:p>
            <a:pPr marL="0" indent="0">
              <a:buNone/>
              <a:defRPr/>
            </a:pPr>
            <a:endParaRPr lang="en-GB" dirty="0"/>
          </a:p>
          <a:p>
            <a:pPr eaLnBrk="1" hangingPunct="1">
              <a:defRPr/>
            </a:pPr>
            <a:endParaRPr lang="en-GB" sz="2000" dirty="0"/>
          </a:p>
        </p:txBody>
      </p:sp>
    </p:spTree>
    <p:extLst>
      <p:ext uri="{BB962C8B-B14F-4D97-AF65-F5344CB8AC3E}">
        <p14:creationId xmlns:p14="http://schemas.microsoft.com/office/powerpoint/2010/main" val="22691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5804" y="44624"/>
            <a:ext cx="7772400" cy="1143000"/>
          </a:xfrm>
        </p:spPr>
        <p:txBody>
          <a:bodyPr/>
          <a:lstStyle/>
          <a:p>
            <a:r>
              <a:rPr lang="en-GB" dirty="0"/>
              <a:t>Tripartite model of attitudes</a:t>
            </a:r>
          </a:p>
        </p:txBody>
      </p:sp>
      <p:sp>
        <p:nvSpPr>
          <p:cNvPr id="3" name="Content Placeholder 2"/>
          <p:cNvSpPr>
            <a:spLocks noGrp="1"/>
          </p:cNvSpPr>
          <p:nvPr>
            <p:ph idx="1"/>
          </p:nvPr>
        </p:nvSpPr>
        <p:spPr>
          <a:xfrm>
            <a:off x="757145" y="1340768"/>
            <a:ext cx="10687415" cy="5400600"/>
          </a:xfrm>
          <a:solidFill>
            <a:schemeClr val="accent3">
              <a:lumMod val="40000"/>
              <a:lumOff val="60000"/>
            </a:schemeClr>
          </a:solidFill>
        </p:spPr>
        <p:txBody>
          <a:bodyPr>
            <a:noAutofit/>
          </a:bodyPr>
          <a:lstStyle/>
          <a:p>
            <a:pPr lvl="1">
              <a:buFont typeface="Arial" panose="020B0604020202020204" pitchFamily="34" charset="0"/>
              <a:buChar char="•"/>
            </a:pPr>
            <a:r>
              <a:rPr lang="en-GB" sz="2400" dirty="0">
                <a:solidFill>
                  <a:schemeClr val="accent1">
                    <a:lumMod val="50000"/>
                  </a:schemeClr>
                </a:solidFill>
              </a:rPr>
              <a:t>Until the 1990s, it was assumed that attitudes have three components (e.g., Breckler, 1984)</a:t>
            </a:r>
          </a:p>
          <a:p>
            <a:pPr lvl="2">
              <a:buFont typeface="Arial Narrow" pitchFamily="34" charset="0"/>
              <a:buChar char="–"/>
            </a:pPr>
            <a:r>
              <a:rPr lang="en-GB" sz="2400" dirty="0">
                <a:solidFill>
                  <a:schemeClr val="accent1">
                    <a:lumMod val="50000"/>
                  </a:schemeClr>
                </a:solidFill>
              </a:rPr>
              <a:t>Cognitive – we can think about positive and negative aspects of an attitude object</a:t>
            </a:r>
          </a:p>
          <a:p>
            <a:pPr lvl="2">
              <a:buFont typeface="Arial Narrow" pitchFamily="34" charset="0"/>
              <a:buChar char="–"/>
            </a:pPr>
            <a:r>
              <a:rPr lang="en-GB" sz="2400" dirty="0">
                <a:solidFill>
                  <a:schemeClr val="accent1">
                    <a:lumMod val="50000"/>
                  </a:schemeClr>
                </a:solidFill>
              </a:rPr>
              <a:t>Affective – we can feel positive or negative emotions towards it</a:t>
            </a:r>
          </a:p>
          <a:p>
            <a:pPr lvl="2">
              <a:buFont typeface="Arial Narrow" pitchFamily="34" charset="0"/>
              <a:buChar char="–"/>
            </a:pPr>
            <a:r>
              <a:rPr lang="en-GB" sz="2400" dirty="0">
                <a:solidFill>
                  <a:schemeClr val="accent1">
                    <a:lumMod val="50000"/>
                  </a:schemeClr>
                </a:solidFill>
              </a:rPr>
              <a:t>Behavioural – we can behave favourably or unfavourably towards it</a:t>
            </a:r>
          </a:p>
          <a:p>
            <a:pPr marL="844083" lvl="2" indent="0">
              <a:buNone/>
            </a:pPr>
            <a:r>
              <a:rPr lang="en-GB" sz="2400" dirty="0">
                <a:solidFill>
                  <a:schemeClr val="accent1">
                    <a:lumMod val="50000"/>
                  </a:schemeClr>
                </a:solidFill>
              </a:rPr>
              <a:t>HOWEVER, this model has fallen out of favour because it cannot readily explain the huge variations in attitudes and resultant behaviours.</a:t>
            </a:r>
          </a:p>
          <a:p>
            <a:pPr marL="844083" lvl="2" indent="0">
              <a:buNone/>
            </a:pPr>
            <a:r>
              <a:rPr lang="en-GB" sz="2400" dirty="0">
                <a:solidFill>
                  <a:schemeClr val="accent1">
                    <a:lumMod val="50000"/>
                  </a:schemeClr>
                </a:solidFill>
              </a:rPr>
              <a:t>We now focus on attitude </a:t>
            </a:r>
            <a:r>
              <a:rPr lang="en-GB" sz="2400" b="1" dirty="0">
                <a:solidFill>
                  <a:schemeClr val="accent1">
                    <a:lumMod val="50000"/>
                  </a:schemeClr>
                </a:solidFill>
              </a:rPr>
              <a:t>formation and function.</a:t>
            </a:r>
          </a:p>
        </p:txBody>
      </p:sp>
    </p:spTree>
    <p:extLst>
      <p:ext uri="{BB962C8B-B14F-4D97-AF65-F5344CB8AC3E}">
        <p14:creationId xmlns:p14="http://schemas.microsoft.com/office/powerpoint/2010/main" val="3251044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hangingPunct="1">
              <a:defRPr/>
            </a:pPr>
            <a:r>
              <a:rPr lang="en-GB" dirty="0"/>
              <a:t>What are attitudes for? FUNCTION</a:t>
            </a:r>
          </a:p>
        </p:txBody>
      </p:sp>
      <p:sp>
        <p:nvSpPr>
          <p:cNvPr id="3" name="Content Placeholder 2"/>
          <p:cNvSpPr>
            <a:spLocks noGrp="1"/>
          </p:cNvSpPr>
          <p:nvPr>
            <p:ph idx="1"/>
          </p:nvPr>
        </p:nvSpPr>
        <p:spPr>
          <a:xfrm>
            <a:off x="762971" y="1844824"/>
            <a:ext cx="10594226" cy="4824536"/>
          </a:xfrm>
          <a:solidFill>
            <a:schemeClr val="accent3">
              <a:lumMod val="40000"/>
              <a:lumOff val="60000"/>
            </a:schemeClr>
          </a:solidFill>
        </p:spPr>
        <p:txBody>
          <a:bodyPr>
            <a:normAutofit lnSpcReduction="10000"/>
          </a:bodyPr>
          <a:lstStyle/>
          <a:p>
            <a:pPr eaLnBrk="1" hangingPunct="1">
              <a:defRPr/>
            </a:pPr>
            <a:r>
              <a:rPr lang="en-GB" sz="2800" dirty="0">
                <a:solidFill>
                  <a:schemeClr val="accent1">
                    <a:lumMod val="50000"/>
                  </a:schemeClr>
                </a:solidFill>
              </a:rPr>
              <a:t>The rapid and automatic evaluation of rewarding or harmful objects confers a substantial survival advantage (Fazio, 1989).</a:t>
            </a:r>
          </a:p>
          <a:p>
            <a:pPr eaLnBrk="1" hangingPunct="1">
              <a:defRPr/>
            </a:pPr>
            <a:r>
              <a:rPr lang="en-GB" sz="2800" i="1" dirty="0">
                <a:solidFill>
                  <a:schemeClr val="accent1">
                    <a:lumMod val="50000"/>
                  </a:schemeClr>
                </a:solidFill>
              </a:rPr>
              <a:t>How is this so?</a:t>
            </a:r>
          </a:p>
          <a:p>
            <a:pPr eaLnBrk="1" hangingPunct="1">
              <a:buFont typeface="Wingdings" panose="05000000000000000000" pitchFamily="2" charset="2"/>
              <a:buNone/>
              <a:defRPr/>
            </a:pPr>
            <a:r>
              <a:rPr lang="en-GB" sz="2800" i="1" dirty="0">
                <a:solidFill>
                  <a:schemeClr val="accent1">
                    <a:lumMod val="50000"/>
                  </a:schemeClr>
                </a:solidFill>
              </a:rPr>
              <a:t> - </a:t>
            </a:r>
            <a:r>
              <a:rPr lang="en-GB" sz="2800" dirty="0">
                <a:solidFill>
                  <a:schemeClr val="accent5">
                    <a:lumMod val="50000"/>
                  </a:schemeClr>
                </a:solidFill>
              </a:rPr>
              <a:t>Attitudes form rapidly and easily...</a:t>
            </a:r>
          </a:p>
          <a:p>
            <a:pPr eaLnBrk="1" hangingPunct="1">
              <a:buFont typeface="Wingdings" panose="05000000000000000000" pitchFamily="2" charset="2"/>
              <a:buNone/>
              <a:defRPr/>
            </a:pPr>
            <a:r>
              <a:rPr lang="en-GB" sz="2800" dirty="0">
                <a:solidFill>
                  <a:schemeClr val="accent1">
                    <a:lumMod val="50000"/>
                  </a:schemeClr>
                </a:solidFill>
              </a:rPr>
              <a:t>   </a:t>
            </a:r>
            <a:r>
              <a:rPr lang="en-GB" sz="2800" dirty="0" err="1">
                <a:solidFill>
                  <a:schemeClr val="accent1">
                    <a:lumMod val="50000"/>
                  </a:schemeClr>
                </a:solidFill>
              </a:rPr>
              <a:t>Zajonc</a:t>
            </a:r>
            <a:r>
              <a:rPr lang="en-GB" sz="2800" dirty="0">
                <a:solidFill>
                  <a:schemeClr val="accent1">
                    <a:lumMod val="50000"/>
                  </a:schemeClr>
                </a:solidFill>
              </a:rPr>
              <a:t> (1980) argues that attitudes are primitive (in an evolutionary sense).</a:t>
            </a:r>
          </a:p>
          <a:p>
            <a:pPr eaLnBrk="1" hangingPunct="1">
              <a:buFontTx/>
              <a:buChar char="-"/>
              <a:defRPr/>
            </a:pPr>
            <a:r>
              <a:rPr lang="en-GB" sz="2800" i="1" dirty="0">
                <a:solidFill>
                  <a:schemeClr val="accent5">
                    <a:lumMod val="50000"/>
                  </a:schemeClr>
                </a:solidFill>
              </a:rPr>
              <a:t>How would this work?</a:t>
            </a:r>
          </a:p>
          <a:p>
            <a:pPr eaLnBrk="1" hangingPunct="1">
              <a:buFontTx/>
              <a:buChar char="-"/>
              <a:defRPr/>
            </a:pPr>
            <a:r>
              <a:rPr lang="en-GB" sz="2800" dirty="0">
                <a:solidFill>
                  <a:schemeClr val="accent1">
                    <a:lumMod val="50000"/>
                  </a:schemeClr>
                </a:solidFill>
              </a:rPr>
              <a:t>Favourable attitude =&gt; approach/purchase!</a:t>
            </a:r>
          </a:p>
          <a:p>
            <a:pPr eaLnBrk="1" hangingPunct="1">
              <a:buFontTx/>
              <a:buChar char="-"/>
              <a:defRPr/>
            </a:pPr>
            <a:r>
              <a:rPr lang="en-GB" sz="2800" dirty="0">
                <a:solidFill>
                  <a:schemeClr val="accent1">
                    <a:lumMod val="50000"/>
                  </a:schemeClr>
                </a:solidFill>
              </a:rPr>
              <a:t>Unfavourable attitude =&gt; avoid/ do not buy!</a:t>
            </a:r>
          </a:p>
          <a:p>
            <a:pPr eaLnBrk="1" hangingPunct="1">
              <a:defRPr/>
            </a:pPr>
            <a:endParaRPr lang="en-GB" sz="2800" dirty="0">
              <a:solidFill>
                <a:schemeClr val="bg1">
                  <a:lumMod val="50000"/>
                </a:schemeClr>
              </a:solidFill>
            </a:endParaRPr>
          </a:p>
        </p:txBody>
      </p:sp>
    </p:spTree>
    <p:extLst>
      <p:ext uri="{BB962C8B-B14F-4D97-AF65-F5344CB8AC3E}">
        <p14:creationId xmlns:p14="http://schemas.microsoft.com/office/powerpoint/2010/main" val="24542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30189"/>
            <a:ext cx="8382000" cy="1329595"/>
          </a:xfrm>
        </p:spPr>
        <p:txBody>
          <a:bodyPr/>
          <a:lstStyle/>
          <a:p>
            <a:pPr algn="ctr">
              <a:defRPr/>
            </a:pPr>
            <a:r>
              <a:rPr lang="en-GB" dirty="0"/>
              <a:t>How stable and strong are attitudes?</a:t>
            </a:r>
          </a:p>
        </p:txBody>
      </p:sp>
      <p:sp>
        <p:nvSpPr>
          <p:cNvPr id="3" name="Content Placeholder 2"/>
          <p:cNvSpPr>
            <a:spLocks noGrp="1"/>
          </p:cNvSpPr>
          <p:nvPr>
            <p:ph idx="1"/>
          </p:nvPr>
        </p:nvSpPr>
        <p:spPr>
          <a:xfrm>
            <a:off x="949345" y="1988840"/>
            <a:ext cx="10291368" cy="4176465"/>
          </a:xfrm>
          <a:solidFill>
            <a:schemeClr val="accent3">
              <a:lumMod val="40000"/>
              <a:lumOff val="60000"/>
            </a:schemeClr>
          </a:solidFill>
        </p:spPr>
        <p:txBody>
          <a:bodyPr/>
          <a:lstStyle/>
          <a:p>
            <a:pPr>
              <a:defRPr/>
            </a:pPr>
            <a:r>
              <a:rPr lang="en-GB" sz="2800" dirty="0">
                <a:solidFill>
                  <a:schemeClr val="accent5">
                    <a:lumMod val="50000"/>
                  </a:schemeClr>
                </a:solidFill>
              </a:rPr>
              <a:t>Attitude content, structure  and function are best considered together, as they enable us to look at stability over time as well as its strength.</a:t>
            </a:r>
          </a:p>
          <a:p>
            <a:pPr>
              <a:defRPr/>
            </a:pPr>
            <a:r>
              <a:rPr lang="en-GB" sz="2800" dirty="0">
                <a:solidFill>
                  <a:schemeClr val="accent5">
                    <a:lumMod val="50000"/>
                  </a:schemeClr>
                </a:solidFill>
              </a:rPr>
              <a:t>Strong attitudes differ from weak ones in a number of ways. </a:t>
            </a:r>
            <a:r>
              <a:rPr lang="en-GB" sz="2800" dirty="0" err="1">
                <a:solidFill>
                  <a:schemeClr val="accent5">
                    <a:lumMod val="50000"/>
                  </a:schemeClr>
                </a:solidFill>
              </a:rPr>
              <a:t>Krosnick</a:t>
            </a:r>
            <a:r>
              <a:rPr lang="en-GB" sz="2800" dirty="0">
                <a:solidFill>
                  <a:schemeClr val="accent5">
                    <a:lumMod val="50000"/>
                  </a:schemeClr>
                </a:solidFill>
              </a:rPr>
              <a:t> &amp; Petty (1995).</a:t>
            </a:r>
          </a:p>
          <a:p>
            <a:pPr>
              <a:defRPr/>
            </a:pPr>
            <a:r>
              <a:rPr lang="en-GB" sz="2800" dirty="0">
                <a:solidFill>
                  <a:schemeClr val="accent5">
                    <a:lumMod val="50000"/>
                  </a:schemeClr>
                </a:solidFill>
              </a:rPr>
              <a:t>Strong attitudes are persistent, more resistant, more likely to influence information</a:t>
            </a:r>
            <a:r>
              <a:rPr lang="en-GB" dirty="0">
                <a:solidFill>
                  <a:schemeClr val="accent5">
                    <a:lumMod val="50000"/>
                  </a:schemeClr>
                </a:solidFill>
              </a:rPr>
              <a:t> processing and more likely to guide behaviour.</a:t>
            </a:r>
          </a:p>
        </p:txBody>
      </p:sp>
    </p:spTree>
    <p:extLst>
      <p:ext uri="{BB962C8B-B14F-4D97-AF65-F5344CB8AC3E}">
        <p14:creationId xmlns:p14="http://schemas.microsoft.com/office/powerpoint/2010/main" val="1926836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3592" y="404665"/>
            <a:ext cx="8382000" cy="664797"/>
          </a:xfrm>
        </p:spPr>
        <p:txBody>
          <a:bodyPr/>
          <a:lstStyle/>
          <a:p>
            <a:r>
              <a:rPr lang="en-US" dirty="0"/>
              <a:t>Attitude consistency</a:t>
            </a:r>
          </a:p>
        </p:txBody>
      </p:sp>
      <p:sp>
        <p:nvSpPr>
          <p:cNvPr id="3" name="Content Placeholder 2"/>
          <p:cNvSpPr>
            <a:spLocks noGrp="1"/>
          </p:cNvSpPr>
          <p:nvPr>
            <p:ph idx="1"/>
          </p:nvPr>
        </p:nvSpPr>
        <p:spPr>
          <a:xfrm>
            <a:off x="867806" y="1567870"/>
            <a:ext cx="10361259" cy="4054604"/>
          </a:xfrm>
          <a:solidFill>
            <a:schemeClr val="accent3">
              <a:lumMod val="40000"/>
              <a:lumOff val="60000"/>
            </a:schemeClr>
          </a:solidFill>
        </p:spPr>
        <p:txBody>
          <a:bodyPr>
            <a:normAutofit/>
          </a:bodyPr>
          <a:lstStyle/>
          <a:p>
            <a:r>
              <a:rPr lang="en-US" sz="2585" dirty="0">
                <a:solidFill>
                  <a:schemeClr val="accent5">
                    <a:lumMod val="50000"/>
                  </a:schemeClr>
                </a:solidFill>
              </a:rPr>
              <a:t>Attitude consistency and balance</a:t>
            </a:r>
          </a:p>
          <a:p>
            <a:pPr lvl="1"/>
            <a:r>
              <a:rPr lang="en-US" sz="2585" dirty="0">
                <a:solidFill>
                  <a:schemeClr val="accent5">
                    <a:lumMod val="50000"/>
                  </a:schemeClr>
                </a:solidFill>
              </a:rPr>
              <a:t>When attitudes are consistent with each other they are in a state of balance and form a coherent whole or unit</a:t>
            </a:r>
          </a:p>
          <a:p>
            <a:pPr lvl="1"/>
            <a:r>
              <a:rPr lang="en-US" sz="2585" dirty="0">
                <a:solidFill>
                  <a:schemeClr val="accent5">
                    <a:lumMod val="50000"/>
                  </a:schemeClr>
                </a:solidFill>
              </a:rPr>
              <a:t>If we have a positive attitude to an object we will form positive attitudes to objects positively related to it</a:t>
            </a:r>
          </a:p>
          <a:p>
            <a:pPr lvl="1"/>
            <a:r>
              <a:rPr lang="en-US" sz="2585" dirty="0">
                <a:solidFill>
                  <a:schemeClr val="accent5">
                    <a:lumMod val="50000"/>
                  </a:schemeClr>
                </a:solidFill>
              </a:rPr>
              <a:t>Attitudes are more likely to change if they are unbalanced</a:t>
            </a:r>
          </a:p>
          <a:p>
            <a:endParaRPr lang="en-US" sz="2585" dirty="0"/>
          </a:p>
        </p:txBody>
      </p:sp>
    </p:spTree>
    <p:extLst>
      <p:ext uri="{BB962C8B-B14F-4D97-AF65-F5344CB8AC3E}">
        <p14:creationId xmlns:p14="http://schemas.microsoft.com/office/powerpoint/2010/main" val="3025386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defRPr/>
            </a:pPr>
            <a:r>
              <a:rPr lang="en-GB" dirty="0"/>
              <a:t>Can attitudes predict behaviour?</a:t>
            </a:r>
          </a:p>
        </p:txBody>
      </p:sp>
      <p:sp>
        <p:nvSpPr>
          <p:cNvPr id="3" name="Content Placeholder 2"/>
          <p:cNvSpPr>
            <a:spLocks noGrp="1"/>
          </p:cNvSpPr>
          <p:nvPr>
            <p:ph idx="1"/>
          </p:nvPr>
        </p:nvSpPr>
        <p:spPr>
          <a:xfrm>
            <a:off x="949345" y="2132856"/>
            <a:ext cx="10227302" cy="4308872"/>
          </a:xfrm>
          <a:solidFill>
            <a:schemeClr val="accent3">
              <a:lumMod val="40000"/>
              <a:lumOff val="60000"/>
            </a:schemeClr>
          </a:solidFill>
        </p:spPr>
        <p:txBody>
          <a:bodyPr>
            <a:normAutofit lnSpcReduction="10000"/>
          </a:bodyPr>
          <a:lstStyle/>
          <a:p>
            <a:pPr algn="ctr">
              <a:buFont typeface="Arial" panose="020B0604020202020204" pitchFamily="34" charset="0"/>
              <a:buChar char="•"/>
              <a:defRPr/>
            </a:pPr>
            <a:r>
              <a:rPr lang="en-GB" sz="2400" dirty="0">
                <a:solidFill>
                  <a:schemeClr val="accent5">
                    <a:lumMod val="50000"/>
                  </a:schemeClr>
                </a:solidFill>
              </a:rPr>
              <a:t>Change  attitudes &gt; change behaviour? </a:t>
            </a:r>
          </a:p>
          <a:p>
            <a:pPr>
              <a:defRPr/>
            </a:pPr>
            <a:r>
              <a:rPr lang="en-GB" sz="2400" dirty="0">
                <a:solidFill>
                  <a:schemeClr val="accent5">
                    <a:lumMod val="50000"/>
                  </a:schemeClr>
                </a:solidFill>
              </a:rPr>
              <a:t>Social scientists have questioned this assumption (see Gregson &amp; Stacey, 1981; </a:t>
            </a:r>
            <a:r>
              <a:rPr lang="en-GB" sz="2400" dirty="0" err="1">
                <a:solidFill>
                  <a:schemeClr val="accent5">
                    <a:lumMod val="50000"/>
                  </a:schemeClr>
                </a:solidFill>
              </a:rPr>
              <a:t>LaPiere</a:t>
            </a:r>
            <a:r>
              <a:rPr lang="en-GB" sz="2400" dirty="0">
                <a:solidFill>
                  <a:schemeClr val="accent5">
                    <a:lumMod val="50000"/>
                  </a:schemeClr>
                </a:solidFill>
              </a:rPr>
              <a:t>, 1934; Wicker, 1969)</a:t>
            </a:r>
          </a:p>
          <a:p>
            <a:pPr marL="0" indent="0">
              <a:buNone/>
              <a:defRPr/>
            </a:pPr>
            <a:endParaRPr lang="en-GB" sz="2400" dirty="0">
              <a:solidFill>
                <a:schemeClr val="accent5">
                  <a:lumMod val="50000"/>
                </a:schemeClr>
              </a:solidFill>
            </a:endParaRPr>
          </a:p>
          <a:p>
            <a:pPr>
              <a:defRPr/>
            </a:pPr>
            <a:r>
              <a:rPr lang="en-GB" sz="2400" dirty="0">
                <a:solidFill>
                  <a:schemeClr val="accent5">
                    <a:lumMod val="50000"/>
                  </a:schemeClr>
                </a:solidFill>
              </a:rPr>
              <a:t>Conditions can promote or disrupt attitude-behaviour consistency. Can depend on  whether:</a:t>
            </a:r>
          </a:p>
          <a:p>
            <a:pPr>
              <a:buFont typeface="Wingdings" panose="05000000000000000000" pitchFamily="2" charset="2"/>
              <a:buNone/>
              <a:defRPr/>
            </a:pPr>
            <a:r>
              <a:rPr lang="en-GB" sz="2400" dirty="0">
                <a:solidFill>
                  <a:schemeClr val="accent5">
                    <a:lumMod val="50000"/>
                  </a:schemeClr>
                </a:solidFill>
              </a:rPr>
              <a:t> - an attitude is more, rather than less, accessible</a:t>
            </a:r>
          </a:p>
          <a:p>
            <a:pPr>
              <a:buFont typeface="Wingdings" panose="05000000000000000000" pitchFamily="2" charset="2"/>
              <a:buNone/>
              <a:defRPr/>
            </a:pPr>
            <a:r>
              <a:rPr lang="en-GB" sz="2400" dirty="0">
                <a:solidFill>
                  <a:schemeClr val="accent5">
                    <a:lumMod val="50000"/>
                  </a:schemeClr>
                </a:solidFill>
              </a:rPr>
              <a:t> - an attitude is expressed publicly or privately</a:t>
            </a:r>
          </a:p>
          <a:p>
            <a:pPr>
              <a:buFont typeface="Wingdings" panose="05000000000000000000" pitchFamily="2" charset="2"/>
              <a:buNone/>
              <a:defRPr/>
            </a:pPr>
            <a:r>
              <a:rPr lang="en-GB" sz="2400" dirty="0">
                <a:solidFill>
                  <a:schemeClr val="accent5">
                    <a:lumMod val="50000"/>
                  </a:schemeClr>
                </a:solidFill>
              </a:rPr>
              <a:t>-  an individual identifies strongly or weakly with a group for which the attitude is normative</a:t>
            </a:r>
          </a:p>
          <a:p>
            <a:pPr>
              <a:defRPr/>
            </a:pPr>
            <a:endParaRPr lang="en-GB" dirty="0">
              <a:solidFill>
                <a:schemeClr val="bg1">
                  <a:lumMod val="50000"/>
                </a:schemeClr>
              </a:solidFill>
            </a:endParaRPr>
          </a:p>
        </p:txBody>
      </p:sp>
    </p:spTree>
    <p:extLst>
      <p:ext uri="{BB962C8B-B14F-4D97-AF65-F5344CB8AC3E}">
        <p14:creationId xmlns:p14="http://schemas.microsoft.com/office/powerpoint/2010/main" val="478352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30189"/>
            <a:ext cx="8382000" cy="1329595"/>
          </a:xfrm>
        </p:spPr>
        <p:txBody>
          <a:bodyPr/>
          <a:lstStyle/>
          <a:p>
            <a:pPr algn="ctr">
              <a:defRPr/>
            </a:pPr>
            <a:r>
              <a:rPr lang="en-GB" dirty="0"/>
              <a:t>When do attitudes predict behaviour?</a:t>
            </a:r>
          </a:p>
        </p:txBody>
      </p:sp>
      <p:sp>
        <p:nvSpPr>
          <p:cNvPr id="3" name="Content Placeholder 2"/>
          <p:cNvSpPr>
            <a:spLocks noGrp="1"/>
          </p:cNvSpPr>
          <p:nvPr>
            <p:ph idx="1"/>
          </p:nvPr>
        </p:nvSpPr>
        <p:spPr>
          <a:xfrm>
            <a:off x="815389" y="1628802"/>
            <a:ext cx="10535984" cy="4824535"/>
          </a:xfrm>
          <a:solidFill>
            <a:schemeClr val="accent3">
              <a:lumMod val="40000"/>
              <a:lumOff val="60000"/>
            </a:schemeClr>
          </a:solidFill>
        </p:spPr>
        <p:txBody>
          <a:bodyPr/>
          <a:lstStyle/>
          <a:p>
            <a:pPr>
              <a:defRPr/>
            </a:pPr>
            <a:r>
              <a:rPr lang="en-GB" sz="2800" dirty="0">
                <a:solidFill>
                  <a:schemeClr val="accent5">
                    <a:lumMod val="50000"/>
                  </a:schemeClr>
                </a:solidFill>
              </a:rPr>
              <a:t>Domain/topic under investigation (Kraus, 1995)- direct experience and being fully informed (e.g. buying a car).</a:t>
            </a:r>
          </a:p>
          <a:p>
            <a:pPr>
              <a:defRPr/>
            </a:pPr>
            <a:r>
              <a:rPr lang="en-GB" sz="2800" dirty="0">
                <a:solidFill>
                  <a:schemeClr val="accent5">
                    <a:lumMod val="50000"/>
                  </a:schemeClr>
                </a:solidFill>
              </a:rPr>
              <a:t>Strength (Norman, 1975)- readily accessible and confident attitudes.</a:t>
            </a:r>
          </a:p>
          <a:p>
            <a:pPr>
              <a:defRPr/>
            </a:pPr>
            <a:r>
              <a:rPr lang="en-GB" sz="2800" dirty="0">
                <a:solidFill>
                  <a:schemeClr val="accent5">
                    <a:lumMod val="50000"/>
                  </a:schemeClr>
                </a:solidFill>
              </a:rPr>
              <a:t>Individual (</a:t>
            </a:r>
            <a:r>
              <a:rPr lang="en-GB" sz="2800" dirty="0" err="1">
                <a:solidFill>
                  <a:schemeClr val="accent5">
                    <a:lumMod val="50000"/>
                  </a:schemeClr>
                </a:solidFill>
              </a:rPr>
              <a:t>Syder</a:t>
            </a:r>
            <a:r>
              <a:rPr lang="en-GB" sz="2800" dirty="0">
                <a:solidFill>
                  <a:schemeClr val="accent5">
                    <a:lumMod val="50000"/>
                  </a:schemeClr>
                </a:solidFill>
              </a:rPr>
              <a:t> &amp; </a:t>
            </a:r>
            <a:r>
              <a:rPr lang="en-GB" sz="2800" dirty="0" err="1">
                <a:solidFill>
                  <a:schemeClr val="accent5">
                    <a:lumMod val="50000"/>
                  </a:schemeClr>
                </a:solidFill>
              </a:rPr>
              <a:t>Kendzierski</a:t>
            </a:r>
            <a:r>
              <a:rPr lang="en-GB" sz="2800" dirty="0">
                <a:solidFill>
                  <a:schemeClr val="accent5">
                    <a:lumMod val="50000"/>
                  </a:schemeClr>
                </a:solidFill>
              </a:rPr>
              <a:t>, 1982): low or high self monitors. Aware of media influence or not… sense of media reality…</a:t>
            </a:r>
          </a:p>
          <a:p>
            <a:pPr>
              <a:defRPr/>
            </a:pPr>
            <a:r>
              <a:rPr lang="en-GB" sz="2800" dirty="0">
                <a:solidFill>
                  <a:schemeClr val="accent5">
                    <a:lumMod val="50000"/>
                  </a:schemeClr>
                </a:solidFill>
              </a:rPr>
              <a:t>Situation (Jamieson &amp; </a:t>
            </a:r>
            <a:r>
              <a:rPr lang="en-GB" sz="2800" dirty="0" err="1">
                <a:solidFill>
                  <a:schemeClr val="accent5">
                    <a:lumMod val="50000"/>
                  </a:schemeClr>
                </a:solidFill>
              </a:rPr>
              <a:t>Zanna</a:t>
            </a:r>
            <a:r>
              <a:rPr lang="en-GB" sz="2800" dirty="0">
                <a:solidFill>
                  <a:schemeClr val="accent5">
                    <a:lumMod val="50000"/>
                  </a:schemeClr>
                </a:solidFill>
              </a:rPr>
              <a:t>, 1989) time/pressure. Automatic activation or not…</a:t>
            </a:r>
          </a:p>
          <a:p>
            <a:pPr marL="0" indent="0">
              <a:buNone/>
              <a:defRPr/>
            </a:pPr>
            <a:endParaRPr lang="en-GB" dirty="0">
              <a:solidFill>
                <a:schemeClr val="bg1">
                  <a:lumMod val="50000"/>
                </a:schemeClr>
              </a:solidFill>
            </a:endParaRPr>
          </a:p>
        </p:txBody>
      </p:sp>
    </p:spTree>
    <p:extLst>
      <p:ext uri="{BB962C8B-B14F-4D97-AF65-F5344CB8AC3E}">
        <p14:creationId xmlns:p14="http://schemas.microsoft.com/office/powerpoint/2010/main" val="1096363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Where do our attitudes come from?</a:t>
            </a:r>
          </a:p>
        </p:txBody>
      </p:sp>
      <p:sp>
        <p:nvSpPr>
          <p:cNvPr id="3" name="Content Placeholder 2"/>
          <p:cNvSpPr>
            <a:spLocks noGrp="1"/>
          </p:cNvSpPr>
          <p:nvPr>
            <p:ph idx="1"/>
          </p:nvPr>
        </p:nvSpPr>
        <p:spPr>
          <a:xfrm>
            <a:off x="710553" y="1844825"/>
            <a:ext cx="10786425" cy="4837087"/>
          </a:xfrm>
          <a:solidFill>
            <a:schemeClr val="accent3">
              <a:lumMod val="40000"/>
              <a:lumOff val="60000"/>
            </a:schemeClr>
          </a:solidFill>
        </p:spPr>
        <p:txBody>
          <a:bodyPr>
            <a:normAutofit/>
          </a:bodyPr>
          <a:lstStyle/>
          <a:p>
            <a:pPr marL="514350" indent="-514350">
              <a:buFont typeface="+mj-lt"/>
              <a:buAutoNum type="arabicPeriod"/>
              <a:defRPr/>
            </a:pPr>
            <a:r>
              <a:rPr lang="en-GB" sz="2800" dirty="0">
                <a:solidFill>
                  <a:schemeClr val="accent5">
                    <a:lumMod val="50000"/>
                  </a:schemeClr>
                </a:solidFill>
              </a:rPr>
              <a:t>Cognitive information- the facts we know and our resultant beliefs.</a:t>
            </a:r>
          </a:p>
          <a:p>
            <a:pPr marL="514350" indent="-514350">
              <a:buFont typeface="+mj-lt"/>
              <a:buAutoNum type="arabicPeriod"/>
              <a:defRPr/>
            </a:pPr>
            <a:r>
              <a:rPr lang="en-GB" sz="2800" dirty="0">
                <a:solidFill>
                  <a:schemeClr val="accent5">
                    <a:lumMod val="50000"/>
                  </a:schemeClr>
                </a:solidFill>
              </a:rPr>
              <a:t>Experience- related to events stored in our memory and ties in with accessibility (mere exposure).</a:t>
            </a:r>
          </a:p>
          <a:p>
            <a:pPr marL="514350" indent="-514350">
              <a:buFont typeface="+mj-lt"/>
              <a:buAutoNum type="arabicPeriod"/>
              <a:defRPr/>
            </a:pPr>
            <a:r>
              <a:rPr lang="en-GB" sz="2800" dirty="0">
                <a:solidFill>
                  <a:schemeClr val="accent5">
                    <a:lumMod val="50000"/>
                  </a:schemeClr>
                </a:solidFill>
              </a:rPr>
              <a:t>Conditioning- the role of others in shaping our attitudes.</a:t>
            </a:r>
          </a:p>
          <a:p>
            <a:pPr marL="514350" indent="-514350">
              <a:buFont typeface="+mj-lt"/>
              <a:buAutoNum type="arabicPeriod"/>
              <a:defRPr/>
            </a:pPr>
            <a:r>
              <a:rPr lang="en-GB" sz="2800" dirty="0">
                <a:solidFill>
                  <a:schemeClr val="accent5">
                    <a:lumMod val="50000"/>
                  </a:schemeClr>
                </a:solidFill>
              </a:rPr>
              <a:t>Behavioural information- knowledge about how we usually behave in a situation will guide our attitude.</a:t>
            </a:r>
          </a:p>
          <a:p>
            <a:pPr marL="514350" indent="-514350">
              <a:buFont typeface="+mj-lt"/>
              <a:buAutoNum type="arabicPeriod"/>
              <a:defRPr/>
            </a:pPr>
            <a:r>
              <a:rPr lang="en-GB" sz="2800" dirty="0">
                <a:solidFill>
                  <a:schemeClr val="accent5">
                    <a:lumMod val="50000"/>
                  </a:schemeClr>
                </a:solidFill>
              </a:rPr>
              <a:t>Affective influences- how we feel when in a given scenario/situation.</a:t>
            </a:r>
          </a:p>
        </p:txBody>
      </p:sp>
    </p:spTree>
    <p:extLst>
      <p:ext uri="{BB962C8B-B14F-4D97-AF65-F5344CB8AC3E}">
        <p14:creationId xmlns:p14="http://schemas.microsoft.com/office/powerpoint/2010/main" val="3832836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710552"/>
            <a:ext cx="8382000" cy="627631"/>
          </a:xfrm>
        </p:spPr>
        <p:txBody>
          <a:bodyPr/>
          <a:lstStyle/>
          <a:p>
            <a:pPr algn="ctr"/>
            <a:r>
              <a:rPr lang="en-GB" sz="3200" dirty="0"/>
              <a:t>The feedback cycle of attitudes and behaviour</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2519462"/>
              </p:ext>
            </p:extLst>
          </p:nvPr>
        </p:nvGraphicFramePr>
        <p:xfrm>
          <a:off x="2061768" y="2868852"/>
          <a:ext cx="8225232" cy="3655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bwMode="auto">
          <a:xfrm>
            <a:off x="4547828" y="1464364"/>
            <a:ext cx="3096344" cy="576064"/>
          </a:xfrm>
          <a:prstGeom prst="rect">
            <a:avLst/>
          </a:prstGeom>
          <a:solidFill>
            <a:schemeClr val="accent1">
              <a:lumMod val="40000"/>
              <a:lumOff val="60000"/>
            </a:schemeClr>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36" tIns="45718" rIns="91436" bIns="45718" numCol="1" rtlCol="0" anchor="ctr" anchorCtr="0" compatLnSpc="1">
            <a:prstTxWarp prst="textNoShape">
              <a:avLst/>
            </a:prstTxWarp>
          </a:bodyPr>
          <a:lstStyle/>
          <a:p>
            <a:pPr algn="ctr" defTabSz="914099" fontAlgn="base">
              <a:spcBef>
                <a:spcPct val="0"/>
              </a:spcBef>
              <a:spcAft>
                <a:spcPct val="0"/>
              </a:spcAft>
            </a:pPr>
            <a:r>
              <a:rPr lang="en-GB" sz="2000" dirty="0">
                <a:solidFill>
                  <a:srgbClr val="FF0000"/>
                </a:solidFill>
                <a:effectLst>
                  <a:outerShdw blurRad="38100" dist="38100" dir="2700000" algn="tl">
                    <a:srgbClr val="000000">
                      <a:alpha val="43137"/>
                    </a:srgbClr>
                  </a:outerShdw>
                </a:effectLst>
                <a:latin typeface="Segoe" pitchFamily="34" charset="0"/>
              </a:rPr>
              <a:t>Views and opinions of others</a:t>
            </a:r>
          </a:p>
        </p:txBody>
      </p:sp>
      <p:sp>
        <p:nvSpPr>
          <p:cNvPr id="6" name="Rectangle 5"/>
          <p:cNvSpPr/>
          <p:nvPr/>
        </p:nvSpPr>
        <p:spPr bwMode="auto">
          <a:xfrm>
            <a:off x="1703512" y="2166608"/>
            <a:ext cx="3096344" cy="576064"/>
          </a:xfrm>
          <a:prstGeom prst="rect">
            <a:avLst/>
          </a:prstGeom>
          <a:solidFill>
            <a:schemeClr val="accent1">
              <a:lumMod val="40000"/>
              <a:lumOff val="60000"/>
            </a:schemeClr>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36" tIns="45718" rIns="91436" bIns="45718" numCol="1" rtlCol="0" anchor="ctr" anchorCtr="0" compatLnSpc="1">
            <a:prstTxWarp prst="textNoShape">
              <a:avLst/>
            </a:prstTxWarp>
          </a:bodyPr>
          <a:lstStyle/>
          <a:p>
            <a:pPr algn="ctr" defTabSz="914099" fontAlgn="base">
              <a:spcBef>
                <a:spcPct val="0"/>
              </a:spcBef>
              <a:spcAft>
                <a:spcPct val="0"/>
              </a:spcAft>
            </a:pPr>
            <a:r>
              <a:rPr lang="en-GB" sz="2300" dirty="0">
                <a:solidFill>
                  <a:srgbClr val="FF0000"/>
                </a:solidFill>
                <a:effectLst>
                  <a:outerShdw blurRad="38100" dist="38100" dir="2700000" algn="tl">
                    <a:srgbClr val="000000">
                      <a:alpha val="43137"/>
                    </a:srgbClr>
                  </a:outerShdw>
                </a:effectLst>
                <a:latin typeface="Segoe" pitchFamily="34" charset="0"/>
              </a:rPr>
              <a:t>Advertising</a:t>
            </a:r>
          </a:p>
        </p:txBody>
      </p:sp>
      <p:sp>
        <p:nvSpPr>
          <p:cNvPr id="7" name="Rectangle 6"/>
          <p:cNvSpPr/>
          <p:nvPr/>
        </p:nvSpPr>
        <p:spPr bwMode="auto">
          <a:xfrm>
            <a:off x="7320136" y="2166608"/>
            <a:ext cx="3096344" cy="576064"/>
          </a:xfrm>
          <a:prstGeom prst="rect">
            <a:avLst/>
          </a:prstGeom>
          <a:solidFill>
            <a:schemeClr val="accent1">
              <a:lumMod val="40000"/>
              <a:lumOff val="60000"/>
            </a:schemeClr>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vert="horz" wrap="square" lIns="91436" tIns="45718" rIns="91436" bIns="45718" numCol="1" rtlCol="0" anchor="ctr" anchorCtr="0" compatLnSpc="1">
            <a:prstTxWarp prst="textNoShape">
              <a:avLst/>
            </a:prstTxWarp>
          </a:bodyPr>
          <a:lstStyle/>
          <a:p>
            <a:pPr algn="ctr" defTabSz="914099" fontAlgn="base">
              <a:spcBef>
                <a:spcPct val="0"/>
              </a:spcBef>
              <a:spcAft>
                <a:spcPct val="0"/>
              </a:spcAft>
            </a:pPr>
            <a:r>
              <a:rPr lang="en-GB" sz="2300" dirty="0">
                <a:solidFill>
                  <a:srgbClr val="FF0000"/>
                </a:solidFill>
                <a:effectLst>
                  <a:outerShdw blurRad="38100" dist="38100" dir="2700000" algn="tl">
                    <a:srgbClr val="000000">
                      <a:alpha val="43137"/>
                    </a:srgbClr>
                  </a:outerShdw>
                </a:effectLst>
                <a:latin typeface="Segoe" pitchFamily="34" charset="0"/>
              </a:rPr>
              <a:t>Media</a:t>
            </a:r>
            <a:r>
              <a:rPr lang="en-GB" sz="2300" dirty="0">
                <a:solidFill>
                  <a:srgbClr val="FFFFFF"/>
                </a:solidFill>
                <a:effectLst>
                  <a:outerShdw blurRad="38100" dist="38100" dir="2700000" algn="tl">
                    <a:srgbClr val="000000">
                      <a:alpha val="43137"/>
                    </a:srgbClr>
                  </a:outerShdw>
                </a:effectLst>
                <a:latin typeface="Segoe" pitchFamily="34" charset="0"/>
              </a:rPr>
              <a:t> </a:t>
            </a:r>
          </a:p>
        </p:txBody>
      </p:sp>
      <p:cxnSp>
        <p:nvCxnSpPr>
          <p:cNvPr id="9" name="Straight Arrow Connector 8"/>
          <p:cNvCxnSpPr/>
          <p:nvPr/>
        </p:nvCxnSpPr>
        <p:spPr>
          <a:xfrm flipV="1">
            <a:off x="3251684" y="1628524"/>
            <a:ext cx="1350150" cy="538084"/>
          </a:xfrm>
          <a:prstGeom prst="straightConnector1">
            <a:avLst/>
          </a:prstGeom>
          <a:ln w="57150">
            <a:solidFill>
              <a:schemeClr val="accent1">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flipV="1">
            <a:off x="7536161" y="1592464"/>
            <a:ext cx="1332147" cy="574144"/>
          </a:xfrm>
          <a:prstGeom prst="straightConnector1">
            <a:avLst/>
          </a:prstGeom>
          <a:ln w="57150">
            <a:solidFill>
              <a:schemeClr val="accent1">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3251685" y="2742672"/>
            <a:ext cx="2217041" cy="359348"/>
          </a:xfrm>
          <a:prstGeom prst="straightConnector1">
            <a:avLst/>
          </a:prstGeom>
          <a:ln w="57150">
            <a:solidFill>
              <a:schemeClr val="accent1">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7" idx="2"/>
          </p:cNvCxnSpPr>
          <p:nvPr/>
        </p:nvCxnSpPr>
        <p:spPr>
          <a:xfrm flipH="1">
            <a:off x="6744072" y="2742672"/>
            <a:ext cx="2124237" cy="360308"/>
          </a:xfrm>
          <a:prstGeom prst="straightConnector1">
            <a:avLst/>
          </a:prstGeom>
          <a:ln w="57150">
            <a:solidFill>
              <a:schemeClr val="accent1">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cxnSpLocks/>
            <a:stCxn id="5" idx="2"/>
            <a:endCxn id="4" idx="0"/>
          </p:cNvCxnSpPr>
          <p:nvPr/>
        </p:nvCxnSpPr>
        <p:spPr>
          <a:xfrm>
            <a:off x="6096000" y="2040428"/>
            <a:ext cx="78384" cy="828424"/>
          </a:xfrm>
          <a:prstGeom prst="straightConnector1">
            <a:avLst/>
          </a:prstGeom>
          <a:ln w="57150">
            <a:solidFill>
              <a:schemeClr val="accent1">
                <a:lumMod val="20000"/>
                <a:lumOff val="8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8618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What about conflicts in attitudes?</a:t>
            </a:r>
            <a:endParaRPr lang="en-US" dirty="0"/>
          </a:p>
        </p:txBody>
      </p:sp>
      <p:sp>
        <p:nvSpPr>
          <p:cNvPr id="3" name="Content Placeholder 2"/>
          <p:cNvSpPr>
            <a:spLocks noGrp="1"/>
          </p:cNvSpPr>
          <p:nvPr>
            <p:ph idx="1"/>
          </p:nvPr>
        </p:nvSpPr>
        <p:spPr>
          <a:xfrm>
            <a:off x="926048" y="1916832"/>
            <a:ext cx="10343786" cy="4118847"/>
          </a:xfrm>
          <a:solidFill>
            <a:schemeClr val="accent3">
              <a:lumMod val="40000"/>
              <a:lumOff val="60000"/>
            </a:schemeClr>
          </a:solidFill>
        </p:spPr>
        <p:txBody>
          <a:bodyPr>
            <a:normAutofit/>
          </a:bodyPr>
          <a:lstStyle/>
          <a:p>
            <a:r>
              <a:rPr lang="en-GB" sz="2400" dirty="0">
                <a:solidFill>
                  <a:schemeClr val="accent5">
                    <a:lumMod val="50000"/>
                  </a:schemeClr>
                </a:solidFill>
              </a:rPr>
              <a:t>Private vs. Public attitudes</a:t>
            </a:r>
          </a:p>
          <a:p>
            <a:r>
              <a:rPr lang="en-GB" sz="2400" dirty="0">
                <a:solidFill>
                  <a:schemeClr val="accent5">
                    <a:lumMod val="50000"/>
                  </a:schemeClr>
                </a:solidFill>
              </a:rPr>
              <a:t>Attitudes vs. Situation</a:t>
            </a:r>
          </a:p>
          <a:p>
            <a:r>
              <a:rPr lang="en-GB" sz="2400" dirty="0">
                <a:solidFill>
                  <a:schemeClr val="accent5">
                    <a:lumMod val="50000"/>
                  </a:schemeClr>
                </a:solidFill>
              </a:rPr>
              <a:t>Attitude towards the adverts vs. Attitudes towards the brand</a:t>
            </a:r>
          </a:p>
          <a:p>
            <a:pPr lvl="1"/>
            <a:r>
              <a:rPr lang="en-GB" sz="2400" dirty="0">
                <a:solidFill>
                  <a:schemeClr val="accent5">
                    <a:lumMod val="50000"/>
                  </a:schemeClr>
                </a:solidFill>
              </a:rPr>
              <a:t>Two different concepts because the brand is more influential due to cognitive element. People with NFC will be less swayed by ad.</a:t>
            </a:r>
          </a:p>
          <a:p>
            <a:r>
              <a:rPr lang="en-GB" sz="2400" dirty="0">
                <a:solidFill>
                  <a:schemeClr val="accent5">
                    <a:lumMod val="50000"/>
                  </a:schemeClr>
                </a:solidFill>
              </a:rPr>
              <a:t>General vs. Specific attitudes</a:t>
            </a:r>
          </a:p>
          <a:p>
            <a:pPr lvl="1"/>
            <a:r>
              <a:rPr lang="en-GB" sz="2400" dirty="0">
                <a:solidFill>
                  <a:schemeClr val="accent5">
                    <a:lumMod val="50000"/>
                  </a:schemeClr>
                </a:solidFill>
              </a:rPr>
              <a:t>Specific attitudes more likely to predict behaviour; e.g. loving wine, expect for Liebfraumilch!  </a:t>
            </a:r>
            <a:endParaRPr lang="en-US" sz="2400" dirty="0">
              <a:solidFill>
                <a:schemeClr val="accent5">
                  <a:lumMod val="50000"/>
                </a:schemeClr>
              </a:solidFill>
            </a:endParaRPr>
          </a:p>
        </p:txBody>
      </p:sp>
    </p:spTree>
    <p:extLst>
      <p:ext uri="{BB962C8B-B14F-4D97-AF65-F5344CB8AC3E}">
        <p14:creationId xmlns:p14="http://schemas.microsoft.com/office/powerpoint/2010/main" val="2764096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Shape 10">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p:cNvSpPr>
            <a:spLocks noGrp="1"/>
          </p:cNvSpPr>
          <p:nvPr>
            <p:ph type="title"/>
          </p:nvPr>
        </p:nvSpPr>
        <p:spPr>
          <a:xfrm>
            <a:off x="639098" y="629265"/>
            <a:ext cx="6072776" cy="1622322"/>
          </a:xfrm>
        </p:spPr>
        <p:txBody>
          <a:bodyPr>
            <a:normAutofit/>
          </a:bodyPr>
          <a:lstStyle/>
          <a:p>
            <a:r>
              <a:rPr lang="en-GB">
                <a:solidFill>
                  <a:schemeClr val="tx1"/>
                </a:solidFill>
              </a:rPr>
              <a:t>Attitude change and persuasion</a:t>
            </a:r>
          </a:p>
        </p:txBody>
      </p:sp>
      <p:pic>
        <p:nvPicPr>
          <p:cNvPr id="4" name="Picture 3"/>
          <p:cNvPicPr>
            <a:picLocks noChangeAspect="1"/>
          </p:cNvPicPr>
          <p:nvPr/>
        </p:nvPicPr>
        <p:blipFill rotWithShape="1">
          <a:blip r:embed="rId3"/>
          <a:srcRect l="1405" r="24736" b="1"/>
          <a:stretch/>
        </p:blipFill>
        <p:spPr>
          <a:xfrm>
            <a:off x="7418226" y="645106"/>
            <a:ext cx="4125317" cy="5585369"/>
          </a:xfrm>
          <a:prstGeom prst="rect">
            <a:avLst/>
          </a:prstGeom>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6072776" cy="3811740"/>
          </a:xfrm>
        </p:spPr>
        <p:txBody>
          <a:bodyPr anchor="ctr">
            <a:normAutofit/>
          </a:bodyPr>
          <a:lstStyle/>
          <a:p>
            <a:r>
              <a:rPr lang="en-GB" sz="2800" dirty="0">
                <a:solidFill>
                  <a:schemeClr val="tx1"/>
                </a:solidFill>
              </a:rPr>
              <a:t>The ingredients to persuasion:</a:t>
            </a:r>
          </a:p>
          <a:p>
            <a:endParaRPr lang="en-GB" sz="2800" dirty="0">
              <a:solidFill>
                <a:schemeClr val="tx1"/>
              </a:solidFill>
            </a:endParaRPr>
          </a:p>
          <a:p>
            <a:r>
              <a:rPr lang="en-GB" sz="2800" dirty="0">
                <a:solidFill>
                  <a:schemeClr val="tx1"/>
                </a:solidFill>
              </a:rPr>
              <a:t>The source</a:t>
            </a:r>
          </a:p>
          <a:p>
            <a:r>
              <a:rPr lang="en-GB" sz="2800" dirty="0">
                <a:solidFill>
                  <a:schemeClr val="tx1"/>
                </a:solidFill>
              </a:rPr>
              <a:t>The message itself</a:t>
            </a:r>
          </a:p>
          <a:p>
            <a:r>
              <a:rPr lang="en-GB" sz="2800" dirty="0">
                <a:solidFill>
                  <a:schemeClr val="tx1"/>
                </a:solidFill>
              </a:rPr>
              <a:t>The target/audience             </a:t>
            </a:r>
            <a:r>
              <a:rPr lang="en-GB" dirty="0">
                <a:solidFill>
                  <a:schemeClr val="tx1"/>
                </a:solidFill>
              </a:rPr>
              <a:t>                   </a:t>
            </a:r>
          </a:p>
        </p:txBody>
      </p:sp>
    </p:spTree>
    <p:extLst>
      <p:ext uri="{BB962C8B-B14F-4D97-AF65-F5344CB8AC3E}">
        <p14:creationId xmlns:p14="http://schemas.microsoft.com/office/powerpoint/2010/main" val="174952745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source…</a:t>
            </a:r>
          </a:p>
        </p:txBody>
      </p:sp>
      <p:sp>
        <p:nvSpPr>
          <p:cNvPr id="3" name="Content Placeholder 2"/>
          <p:cNvSpPr>
            <a:spLocks noGrp="1"/>
          </p:cNvSpPr>
          <p:nvPr>
            <p:ph idx="1"/>
          </p:nvPr>
        </p:nvSpPr>
        <p:spPr>
          <a:xfrm>
            <a:off x="1048357" y="1916832"/>
            <a:ext cx="10081697" cy="4235006"/>
          </a:xfrm>
          <a:solidFill>
            <a:schemeClr val="accent3">
              <a:lumMod val="40000"/>
              <a:lumOff val="60000"/>
            </a:schemeClr>
          </a:solidFill>
        </p:spPr>
        <p:txBody>
          <a:bodyPr>
            <a:normAutofit lnSpcReduction="10000"/>
          </a:bodyPr>
          <a:lstStyle/>
          <a:p>
            <a:r>
              <a:rPr lang="en-GB" sz="2400" dirty="0">
                <a:solidFill>
                  <a:schemeClr val="accent5">
                    <a:lumMod val="50000"/>
                  </a:schemeClr>
                </a:solidFill>
              </a:rPr>
              <a:t>Attractiveness, likeability and similarity</a:t>
            </a:r>
          </a:p>
          <a:p>
            <a:r>
              <a:rPr lang="en-GB" sz="2400" dirty="0">
                <a:solidFill>
                  <a:schemeClr val="accent5">
                    <a:lumMod val="50000"/>
                  </a:schemeClr>
                </a:solidFill>
              </a:rPr>
              <a:t>The more attractive a person, the more successful the persuasive attempt</a:t>
            </a:r>
          </a:p>
          <a:p>
            <a:r>
              <a:rPr lang="en-GB" sz="2400" dirty="0">
                <a:solidFill>
                  <a:schemeClr val="accent5">
                    <a:lumMod val="50000"/>
                  </a:schemeClr>
                </a:solidFill>
              </a:rPr>
              <a:t>The more likeable they seem, the more successful the attempt</a:t>
            </a:r>
          </a:p>
          <a:p>
            <a:r>
              <a:rPr lang="en-GB" sz="2400" dirty="0">
                <a:solidFill>
                  <a:schemeClr val="accent5">
                    <a:lumMod val="50000"/>
                  </a:schemeClr>
                </a:solidFill>
              </a:rPr>
              <a:t>No effect in written persuasion but significant in audio or visual (distracts us from the message and towards the characteristics of the source; </a:t>
            </a:r>
            <a:r>
              <a:rPr lang="en-GB" sz="2400" dirty="0" err="1">
                <a:solidFill>
                  <a:schemeClr val="accent5">
                    <a:lumMod val="50000"/>
                  </a:schemeClr>
                </a:solidFill>
              </a:rPr>
              <a:t>Chaiken</a:t>
            </a:r>
            <a:r>
              <a:rPr lang="en-GB" sz="2400" dirty="0">
                <a:solidFill>
                  <a:schemeClr val="accent5">
                    <a:lumMod val="50000"/>
                  </a:schemeClr>
                </a:solidFill>
              </a:rPr>
              <a:t> and </a:t>
            </a:r>
            <a:r>
              <a:rPr lang="en-GB" sz="2400" dirty="0" err="1">
                <a:solidFill>
                  <a:schemeClr val="accent5">
                    <a:lumMod val="50000"/>
                  </a:schemeClr>
                </a:solidFill>
              </a:rPr>
              <a:t>Eagly</a:t>
            </a:r>
            <a:r>
              <a:rPr lang="en-GB" sz="2400" dirty="0">
                <a:solidFill>
                  <a:schemeClr val="accent5">
                    <a:lumMod val="50000"/>
                  </a:schemeClr>
                </a:solidFill>
              </a:rPr>
              <a:t>, 1983)</a:t>
            </a:r>
          </a:p>
          <a:p>
            <a:r>
              <a:rPr lang="en-GB" sz="2400" dirty="0">
                <a:solidFill>
                  <a:schemeClr val="accent5">
                    <a:lumMod val="50000"/>
                  </a:schemeClr>
                </a:solidFill>
              </a:rPr>
              <a:t>The more similar to us they seem, the more successful </a:t>
            </a:r>
          </a:p>
          <a:p>
            <a:r>
              <a:rPr lang="en-GB" sz="2400" dirty="0">
                <a:solidFill>
                  <a:schemeClr val="accent5">
                    <a:lumMod val="50000"/>
                  </a:schemeClr>
                </a:solidFill>
              </a:rPr>
              <a:t>They appear more likeable and we are more influenced by members of our own group (e.g., Haslam et al., 1996)</a:t>
            </a:r>
            <a:endParaRPr lang="en-GB" dirty="0">
              <a:solidFill>
                <a:schemeClr val="accent5">
                  <a:lumMod val="50000"/>
                </a:schemeClr>
              </a:solidFill>
            </a:endParaRPr>
          </a:p>
          <a:p>
            <a:pPr marL="0" indent="0">
              <a:buNone/>
            </a:pPr>
            <a:endParaRPr lang="en-GB" dirty="0">
              <a:solidFill>
                <a:schemeClr val="bg1">
                  <a:lumMod val="50000"/>
                </a:schemeClr>
              </a:solidFill>
            </a:endParaRPr>
          </a:p>
        </p:txBody>
      </p:sp>
    </p:spTree>
    <p:extLst>
      <p:ext uri="{BB962C8B-B14F-4D97-AF65-F5344CB8AC3E}">
        <p14:creationId xmlns:p14="http://schemas.microsoft.com/office/powerpoint/2010/main" val="463744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dirty="0"/>
              <a:t>The message…</a:t>
            </a:r>
          </a:p>
        </p:txBody>
      </p:sp>
      <p:pic>
        <p:nvPicPr>
          <p:cNvPr id="4" name="Picture 3" descr="Graphical user interface&#10;&#10;Description automatically generated with low confidence"/>
          <p:cNvPicPr>
            <a:picLocks noChangeAspect="1"/>
          </p:cNvPicPr>
          <p:nvPr/>
        </p:nvPicPr>
        <p:blipFill rotWithShape="1">
          <a:blip r:embed="rId2"/>
          <a:srcRect r="3127" b="-1"/>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p:cNvSpPr>
            <a:spLocks noGrp="1"/>
          </p:cNvSpPr>
          <p:nvPr>
            <p:ph idx="1"/>
          </p:nvPr>
        </p:nvSpPr>
        <p:spPr>
          <a:xfrm>
            <a:off x="5980954" y="2603500"/>
            <a:ext cx="5211979" cy="3416300"/>
          </a:xfrm>
        </p:spPr>
        <p:txBody>
          <a:bodyPr anchor="ctr">
            <a:normAutofit/>
          </a:bodyPr>
          <a:lstStyle/>
          <a:p>
            <a:r>
              <a:rPr lang="en-GB" sz="2400" dirty="0">
                <a:solidFill>
                  <a:schemeClr val="accent5">
                    <a:lumMod val="50000"/>
                  </a:schemeClr>
                </a:solidFill>
              </a:rPr>
              <a:t>The length…</a:t>
            </a:r>
          </a:p>
          <a:p>
            <a:r>
              <a:rPr lang="en-GB" sz="2400" dirty="0">
                <a:solidFill>
                  <a:schemeClr val="accent5">
                    <a:lumMod val="50000"/>
                  </a:schemeClr>
                </a:solidFill>
              </a:rPr>
              <a:t>The consistency…</a:t>
            </a:r>
          </a:p>
          <a:p>
            <a:r>
              <a:rPr lang="en-GB" sz="2400" dirty="0">
                <a:solidFill>
                  <a:schemeClr val="accent5">
                    <a:lumMod val="50000"/>
                  </a:schemeClr>
                </a:solidFill>
              </a:rPr>
              <a:t>The repetition…</a:t>
            </a:r>
          </a:p>
          <a:p>
            <a:r>
              <a:rPr lang="en-GB" sz="2400" dirty="0">
                <a:solidFill>
                  <a:schemeClr val="accent5">
                    <a:lumMod val="50000"/>
                  </a:schemeClr>
                </a:solidFill>
              </a:rPr>
              <a:t>The level of fear arousal…</a:t>
            </a:r>
          </a:p>
          <a:p>
            <a:r>
              <a:rPr lang="en-GB" sz="2400" dirty="0">
                <a:solidFill>
                  <a:schemeClr val="accent5">
                    <a:lumMod val="50000"/>
                  </a:schemeClr>
                </a:solidFill>
              </a:rPr>
              <a:t>Factual vs emotional appeal…</a:t>
            </a:r>
          </a:p>
          <a:p>
            <a:r>
              <a:rPr lang="en-GB" sz="2400" dirty="0">
                <a:solidFill>
                  <a:schemeClr val="accent5">
                    <a:lumMod val="50000"/>
                  </a:schemeClr>
                </a:solidFill>
              </a:rPr>
              <a:t>Primacy vs recency effect…</a:t>
            </a:r>
          </a:p>
          <a:p>
            <a:r>
              <a:rPr lang="en-GB" sz="2400" dirty="0">
                <a:solidFill>
                  <a:schemeClr val="accent5">
                    <a:lumMod val="50000"/>
                  </a:schemeClr>
                </a:solidFill>
              </a:rPr>
              <a:t>The medium itself…</a:t>
            </a:r>
          </a:p>
        </p:txBody>
      </p:sp>
    </p:spTree>
    <p:extLst>
      <p:ext uri="{BB962C8B-B14F-4D97-AF65-F5344CB8AC3E}">
        <p14:creationId xmlns:p14="http://schemas.microsoft.com/office/powerpoint/2010/main" val="2642428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dirty="0"/>
              <a:t>The target…</a:t>
            </a:r>
          </a:p>
        </p:txBody>
      </p:sp>
      <p:pic>
        <p:nvPicPr>
          <p:cNvPr id="4" name="Picture 3"/>
          <p:cNvPicPr>
            <a:picLocks noChangeAspect="1"/>
          </p:cNvPicPr>
          <p:nvPr/>
        </p:nvPicPr>
        <p:blipFill rotWithShape="1">
          <a:blip r:embed="rId2"/>
          <a:srcRect l="11124" r="9280"/>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p:cNvSpPr>
            <a:spLocks noGrp="1"/>
          </p:cNvSpPr>
          <p:nvPr>
            <p:ph idx="1"/>
          </p:nvPr>
        </p:nvSpPr>
        <p:spPr>
          <a:xfrm>
            <a:off x="5980954" y="2603500"/>
            <a:ext cx="5211979" cy="3416300"/>
          </a:xfrm>
        </p:spPr>
        <p:txBody>
          <a:bodyPr anchor="ctr">
            <a:normAutofit/>
          </a:bodyPr>
          <a:lstStyle/>
          <a:p>
            <a:r>
              <a:rPr lang="en-GB" sz="2400" dirty="0">
                <a:solidFill>
                  <a:schemeClr val="accent5">
                    <a:lumMod val="50000"/>
                  </a:schemeClr>
                </a:solidFill>
              </a:rPr>
              <a:t>Gender</a:t>
            </a:r>
          </a:p>
          <a:p>
            <a:r>
              <a:rPr lang="en-GB" sz="2400" dirty="0">
                <a:solidFill>
                  <a:schemeClr val="accent5">
                    <a:lumMod val="50000"/>
                  </a:schemeClr>
                </a:solidFill>
              </a:rPr>
              <a:t>Age</a:t>
            </a:r>
          </a:p>
          <a:p>
            <a:r>
              <a:rPr lang="en-GB" sz="2400" dirty="0">
                <a:solidFill>
                  <a:schemeClr val="accent5">
                    <a:lumMod val="50000"/>
                  </a:schemeClr>
                </a:solidFill>
              </a:rPr>
              <a:t>Personality (NFCC)</a:t>
            </a:r>
          </a:p>
          <a:p>
            <a:r>
              <a:rPr lang="en-GB" sz="2400" dirty="0">
                <a:solidFill>
                  <a:schemeClr val="accent5">
                    <a:lumMod val="50000"/>
                  </a:schemeClr>
                </a:solidFill>
              </a:rPr>
              <a:t>Mood </a:t>
            </a:r>
          </a:p>
        </p:txBody>
      </p:sp>
    </p:spTree>
    <p:extLst>
      <p:ext uri="{BB962C8B-B14F-4D97-AF65-F5344CB8AC3E}">
        <p14:creationId xmlns:p14="http://schemas.microsoft.com/office/powerpoint/2010/main" val="19146483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Persuasion </a:t>
            </a:r>
          </a:p>
        </p:txBody>
      </p:sp>
      <p:pic>
        <p:nvPicPr>
          <p:cNvPr id="4" name="Picture 3"/>
          <p:cNvPicPr>
            <a:picLocks noChangeAspect="1"/>
          </p:cNvPicPr>
          <p:nvPr/>
        </p:nvPicPr>
        <p:blipFill>
          <a:blip r:embed="rId2"/>
          <a:stretch>
            <a:fillRect/>
          </a:stretch>
        </p:blipFill>
        <p:spPr>
          <a:xfrm>
            <a:off x="1621148" y="1895723"/>
            <a:ext cx="8949704" cy="3066554"/>
          </a:xfrm>
          <a:prstGeom prst="rect">
            <a:avLst/>
          </a:prstGeom>
          <a:ln>
            <a:solidFill>
              <a:schemeClr val="accent1"/>
            </a:solidFill>
          </a:ln>
        </p:spPr>
      </p:pic>
      <p:pic>
        <p:nvPicPr>
          <p:cNvPr id="5" name="Picture 4"/>
          <p:cNvPicPr>
            <a:picLocks noChangeAspect="1"/>
          </p:cNvPicPr>
          <p:nvPr/>
        </p:nvPicPr>
        <p:blipFill>
          <a:blip r:embed="rId3"/>
          <a:stretch>
            <a:fillRect/>
          </a:stretch>
        </p:blipFill>
        <p:spPr>
          <a:xfrm>
            <a:off x="5807968" y="4725145"/>
            <a:ext cx="2865368" cy="2024047"/>
          </a:xfrm>
          <a:prstGeom prst="rect">
            <a:avLst/>
          </a:prstGeom>
        </p:spPr>
      </p:pic>
    </p:spTree>
    <p:extLst>
      <p:ext uri="{BB962C8B-B14F-4D97-AF65-F5344CB8AC3E}">
        <p14:creationId xmlns:p14="http://schemas.microsoft.com/office/powerpoint/2010/main" val="2223995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6" name="Freeform: Shape 75">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78"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80"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6866" name="Rectangle 4"/>
          <p:cNvSpPr>
            <a:spLocks noGrp="1" noChangeArrowheads="1"/>
          </p:cNvSpPr>
          <p:nvPr>
            <p:ph type="title"/>
          </p:nvPr>
        </p:nvSpPr>
        <p:spPr>
          <a:xfrm>
            <a:off x="639098" y="629265"/>
            <a:ext cx="5132438" cy="1622322"/>
          </a:xfrm>
        </p:spPr>
        <p:txBody>
          <a:bodyPr>
            <a:normAutofit/>
          </a:bodyPr>
          <a:lstStyle/>
          <a:p>
            <a:r>
              <a:rPr lang="en-GB" altLang="en-US">
                <a:solidFill>
                  <a:schemeClr val="tx1"/>
                </a:solidFill>
              </a:rPr>
              <a:t>Superficial Processing: Persuasion Shortcuts</a:t>
            </a:r>
            <a:endParaRPr lang="en-US" altLang="en-US">
              <a:solidFill>
                <a:schemeClr val="tx1"/>
              </a:solidFill>
            </a:endParaRPr>
          </a:p>
        </p:txBody>
      </p:sp>
      <p:sp>
        <p:nvSpPr>
          <p:cNvPr id="82" name="Rectangle 81">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867" name="Rectangle 3"/>
          <p:cNvSpPr>
            <a:spLocks noGrp="1" noChangeArrowheads="1"/>
          </p:cNvSpPr>
          <p:nvPr>
            <p:ph idx="1"/>
          </p:nvPr>
        </p:nvSpPr>
        <p:spPr>
          <a:xfrm>
            <a:off x="639098" y="2537460"/>
            <a:ext cx="5366103" cy="3693017"/>
          </a:xfrm>
        </p:spPr>
        <p:txBody>
          <a:bodyPr anchor="ctr">
            <a:normAutofit lnSpcReduction="10000"/>
          </a:bodyPr>
          <a:lstStyle/>
          <a:p>
            <a:r>
              <a:rPr lang="en-US" altLang="en-US" sz="2000" dirty="0">
                <a:solidFill>
                  <a:srgbClr val="FFFF00"/>
                </a:solidFill>
                <a:hlinkClick r:id="" action="ppaction://noaction">
                  <a:extLst>
                    <a:ext uri="{A12FA001-AC4F-418D-AE19-62706E023703}">
                      <ahyp:hlinkClr xmlns:ahyp="http://schemas.microsoft.com/office/drawing/2018/hyperlinkcolor" val="tx"/>
                    </a:ext>
                  </a:extLst>
                </a:hlinkClick>
              </a:rPr>
              <a:t>Persuasion</a:t>
            </a:r>
            <a:r>
              <a:rPr lang="en-US" altLang="en-US" sz="2000" dirty="0">
                <a:solidFill>
                  <a:schemeClr val="tx1"/>
                </a:solidFill>
              </a:rPr>
              <a:t> is the process of forming, strengthening, or changing attitudes by communication</a:t>
            </a:r>
          </a:p>
          <a:p>
            <a:pPr>
              <a:buFontTx/>
              <a:buNone/>
            </a:pPr>
            <a:endParaRPr lang="en-US" altLang="en-US" sz="2000" dirty="0">
              <a:solidFill>
                <a:schemeClr val="tx1"/>
              </a:solidFill>
            </a:endParaRPr>
          </a:p>
          <a:p>
            <a:pPr lvl="1"/>
            <a:r>
              <a:rPr lang="en-US" altLang="en-US" sz="2000" i="1" dirty="0">
                <a:solidFill>
                  <a:schemeClr val="tx1"/>
                </a:solidFill>
              </a:rPr>
              <a:t>Rational messages</a:t>
            </a:r>
            <a:r>
              <a:rPr lang="en-US" altLang="en-US" sz="2000" dirty="0">
                <a:solidFill>
                  <a:schemeClr val="tx1"/>
                </a:solidFill>
              </a:rPr>
              <a:t> provide cognitive information about an attitude object</a:t>
            </a:r>
          </a:p>
          <a:p>
            <a:pPr marL="517525" lvl="1" indent="0">
              <a:buNone/>
            </a:pPr>
            <a:endParaRPr lang="en-US" altLang="en-US" sz="2000" dirty="0">
              <a:solidFill>
                <a:schemeClr val="tx1"/>
              </a:solidFill>
            </a:endParaRPr>
          </a:p>
          <a:p>
            <a:pPr lvl="1"/>
            <a:r>
              <a:rPr lang="en-US" altLang="en-US" sz="2000" i="1" dirty="0">
                <a:solidFill>
                  <a:schemeClr val="tx1"/>
                </a:solidFill>
              </a:rPr>
              <a:t>Emotional appeals</a:t>
            </a:r>
            <a:r>
              <a:rPr lang="en-US" altLang="en-US" sz="2000" dirty="0">
                <a:solidFill>
                  <a:schemeClr val="tx1"/>
                </a:solidFill>
              </a:rPr>
              <a:t> associate affective information with the attitude object </a:t>
            </a:r>
          </a:p>
          <a:p>
            <a:endParaRPr lang="en-US" altLang="en-US" dirty="0">
              <a:solidFill>
                <a:schemeClr val="tx1"/>
              </a:solidFill>
            </a:endParaRPr>
          </a:p>
          <a:p>
            <a:pPr>
              <a:buFontTx/>
              <a:buNone/>
            </a:pPr>
            <a:endParaRPr lang="en-US" altLang="en-US" dirty="0">
              <a:solidFill>
                <a:schemeClr val="tx1"/>
              </a:solidFill>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4836" y="848840"/>
            <a:ext cx="4828707" cy="230292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90768" y="3520086"/>
            <a:ext cx="4072988" cy="271038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9475714"/>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US" altLang="en-US"/>
              <a:t>Persuasion Heuristics</a:t>
            </a:r>
          </a:p>
        </p:txBody>
      </p:sp>
      <p:sp>
        <p:nvSpPr>
          <p:cNvPr id="39939" name="Rectangle 3"/>
          <p:cNvSpPr>
            <a:spLocks noGrp="1" noChangeArrowheads="1"/>
          </p:cNvSpPr>
          <p:nvPr>
            <p:ph idx="1"/>
          </p:nvPr>
        </p:nvSpPr>
        <p:spPr>
          <a:xfrm>
            <a:off x="1263851" y="2276872"/>
            <a:ext cx="10081697" cy="4114800"/>
          </a:xfrm>
          <a:solidFill>
            <a:schemeClr val="accent3">
              <a:lumMod val="20000"/>
              <a:lumOff val="80000"/>
            </a:schemeClr>
          </a:solidFill>
        </p:spPr>
        <p:txBody>
          <a:bodyPr/>
          <a:lstStyle/>
          <a:p>
            <a:r>
              <a:rPr lang="en-US" altLang="en-US" sz="2800" dirty="0"/>
              <a:t>Evaluative conditioning</a:t>
            </a:r>
          </a:p>
          <a:p>
            <a:r>
              <a:rPr lang="en-US" altLang="en-US" sz="2800" dirty="0"/>
              <a:t>Familiarity heuristic</a:t>
            </a:r>
          </a:p>
          <a:p>
            <a:r>
              <a:rPr lang="en-US" altLang="en-US" sz="2800" dirty="0"/>
              <a:t>Attractiveness heuristic</a:t>
            </a:r>
          </a:p>
          <a:p>
            <a:r>
              <a:rPr lang="en-US" altLang="en-US" sz="2800" dirty="0"/>
              <a:t>Expertise heuristic</a:t>
            </a:r>
          </a:p>
          <a:p>
            <a:r>
              <a:rPr lang="en-US" altLang="en-US" sz="2800" dirty="0"/>
              <a:t>Message-length heuristic</a:t>
            </a:r>
          </a:p>
          <a:p>
            <a:r>
              <a:rPr lang="en-US" altLang="en-US" sz="2800" dirty="0"/>
              <a:t>Moods as heuristic cues</a:t>
            </a:r>
          </a:p>
          <a:p>
            <a:endParaRPr lang="en-US" altLang="en-US" sz="2800" dirty="0"/>
          </a:p>
          <a:p>
            <a:endParaRPr lang="en-US" altLang="en-US" dirty="0"/>
          </a:p>
        </p:txBody>
      </p:sp>
    </p:spTree>
    <p:extLst>
      <p:ext uri="{BB962C8B-B14F-4D97-AF65-F5344CB8AC3E}">
        <p14:creationId xmlns:p14="http://schemas.microsoft.com/office/powerpoint/2010/main" val="4366248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en-US" sz="4000">
                <a:solidFill>
                  <a:srgbClr val="FFFF00"/>
                </a:solidFill>
              </a:rPr>
              <a:t>Systematic Processing: Thinking Persuasion Through</a:t>
            </a:r>
          </a:p>
        </p:txBody>
      </p:sp>
      <p:sp>
        <p:nvSpPr>
          <p:cNvPr id="47107" name="Rectangle 3"/>
          <p:cNvSpPr>
            <a:spLocks noGrp="1" noChangeArrowheads="1"/>
          </p:cNvSpPr>
          <p:nvPr>
            <p:ph idx="1"/>
          </p:nvPr>
        </p:nvSpPr>
        <p:spPr>
          <a:xfrm>
            <a:off x="978465" y="1981200"/>
            <a:ext cx="10425325" cy="4616152"/>
          </a:xfrm>
          <a:solidFill>
            <a:schemeClr val="accent3">
              <a:lumMod val="20000"/>
              <a:lumOff val="80000"/>
            </a:schemeClr>
          </a:solidFill>
        </p:spPr>
        <p:txBody>
          <a:bodyPr>
            <a:normAutofit/>
          </a:bodyPr>
          <a:lstStyle/>
          <a:p>
            <a:r>
              <a:rPr lang="en-US" altLang="en-US" sz="2000" dirty="0">
                <a:solidFill>
                  <a:schemeClr val="accent1">
                    <a:lumMod val="50000"/>
                  </a:schemeClr>
                </a:solidFill>
              </a:rPr>
              <a:t>Systematic processing involves careful processing of arguments or information provided</a:t>
            </a:r>
          </a:p>
          <a:p>
            <a:pPr lvl="1"/>
            <a:r>
              <a:rPr lang="en-US" altLang="en-US" sz="2000" dirty="0">
                <a:solidFill>
                  <a:schemeClr val="accent1">
                    <a:lumMod val="50000"/>
                  </a:schemeClr>
                </a:solidFill>
              </a:rPr>
              <a:t>Attending to the information</a:t>
            </a:r>
          </a:p>
          <a:p>
            <a:pPr lvl="1"/>
            <a:endParaRPr lang="en-US" altLang="en-US" sz="2000" dirty="0">
              <a:solidFill>
                <a:schemeClr val="accent1">
                  <a:lumMod val="50000"/>
                </a:schemeClr>
              </a:solidFill>
            </a:endParaRPr>
          </a:p>
          <a:p>
            <a:pPr lvl="1"/>
            <a:r>
              <a:rPr lang="en-US" altLang="en-US" sz="2000" dirty="0">
                <a:solidFill>
                  <a:schemeClr val="accent1">
                    <a:lumMod val="50000"/>
                  </a:schemeClr>
                </a:solidFill>
              </a:rPr>
              <a:t>Comprehending the information</a:t>
            </a:r>
          </a:p>
          <a:p>
            <a:pPr lvl="1"/>
            <a:endParaRPr lang="en-US" altLang="en-US" sz="2000" dirty="0">
              <a:solidFill>
                <a:schemeClr val="accent1">
                  <a:lumMod val="50000"/>
                </a:schemeClr>
              </a:solidFill>
            </a:endParaRPr>
          </a:p>
          <a:p>
            <a:pPr lvl="1"/>
            <a:r>
              <a:rPr lang="en-US" altLang="en-US" sz="2000" dirty="0">
                <a:solidFill>
                  <a:schemeClr val="accent1">
                    <a:lumMod val="50000"/>
                  </a:schemeClr>
                </a:solidFill>
              </a:rPr>
              <a:t>Reacting to information with </a:t>
            </a:r>
            <a:r>
              <a:rPr lang="en-US" altLang="en-US" sz="2000" dirty="0">
                <a:solidFill>
                  <a:schemeClr val="accent1">
                    <a:lumMod val="50000"/>
                  </a:schemeClr>
                </a:solidFill>
                <a:hlinkClick r:id="" action="ppaction://noaction">
                  <a:extLst>
                    <a:ext uri="{A12FA001-AC4F-418D-AE19-62706E023703}">
                      <ahyp:hlinkClr xmlns:ahyp="http://schemas.microsoft.com/office/drawing/2018/hyperlinkcolor" val="tx"/>
                    </a:ext>
                  </a:extLst>
                </a:hlinkClick>
              </a:rPr>
              <a:t>elaboration</a:t>
            </a:r>
            <a:r>
              <a:rPr lang="en-US" altLang="en-US" sz="2000" dirty="0">
                <a:solidFill>
                  <a:schemeClr val="accent1">
                    <a:lumMod val="50000"/>
                  </a:schemeClr>
                </a:solidFill>
              </a:rPr>
              <a:t> -  </a:t>
            </a:r>
          </a:p>
          <a:p>
            <a:pPr lvl="1"/>
            <a:r>
              <a:rPr lang="en-US" altLang="en-US" sz="2000" dirty="0">
                <a:solidFill>
                  <a:schemeClr val="accent1">
                    <a:lumMod val="50000"/>
                  </a:schemeClr>
                </a:solidFill>
              </a:rPr>
              <a:t>The generation of favorable or unfavorable reactions to information</a:t>
            </a:r>
          </a:p>
          <a:p>
            <a:pPr lvl="1"/>
            <a:endParaRPr lang="en-US" altLang="en-US" sz="2000" dirty="0">
              <a:solidFill>
                <a:schemeClr val="accent1">
                  <a:lumMod val="50000"/>
                </a:schemeClr>
              </a:solidFill>
            </a:endParaRPr>
          </a:p>
          <a:p>
            <a:pPr lvl="1"/>
            <a:r>
              <a:rPr lang="en-US" altLang="en-US" sz="2000" dirty="0">
                <a:solidFill>
                  <a:schemeClr val="accent1">
                    <a:lumMod val="50000"/>
                  </a:schemeClr>
                </a:solidFill>
              </a:rPr>
              <a:t>Accepting the advocated position</a:t>
            </a:r>
          </a:p>
        </p:txBody>
      </p:sp>
    </p:spTree>
    <p:extLst>
      <p:ext uri="{BB962C8B-B14F-4D97-AF65-F5344CB8AC3E}">
        <p14:creationId xmlns:p14="http://schemas.microsoft.com/office/powerpoint/2010/main" val="18978307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4D742E62-D0CA-4DEC-815B-5ED27845B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6" name="Oval 75">
            <a:extLst>
              <a:ext uri="{FF2B5EF4-FFF2-40B4-BE49-F238E27FC236}">
                <a16:creationId xmlns:a16="http://schemas.microsoft.com/office/drawing/2014/main" id="{6ADD3D29-FB68-4A1C-B0DE-CAF42F284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8" name="Oval 77">
            <a:extLst>
              <a:ext uri="{FF2B5EF4-FFF2-40B4-BE49-F238E27FC236}">
                <a16:creationId xmlns:a16="http://schemas.microsoft.com/office/drawing/2014/main" id="{24822E8D-300D-45E7-9F98-BDEC7436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0" name="Freeform: Shape 79">
            <a:extLst>
              <a:ext uri="{FF2B5EF4-FFF2-40B4-BE49-F238E27FC236}">
                <a16:creationId xmlns:a16="http://schemas.microsoft.com/office/drawing/2014/main" id="{07C953DC-E764-4B76-B359-52546F4CA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82" name="Freeform 5">
            <a:extLst>
              <a:ext uri="{FF2B5EF4-FFF2-40B4-BE49-F238E27FC236}">
                <a16:creationId xmlns:a16="http://schemas.microsoft.com/office/drawing/2014/main" id="{C187CEFC-9032-481B-B8CA-A323593DD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84" name="Freeform 5">
            <a:extLst>
              <a:ext uri="{FF2B5EF4-FFF2-40B4-BE49-F238E27FC236}">
                <a16:creationId xmlns:a16="http://schemas.microsoft.com/office/drawing/2014/main" id="{4CB87468-9225-4E6A-A5B7-B47F08B34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50178" name="Rectangle 2"/>
          <p:cNvSpPr>
            <a:spLocks noGrp="1" noChangeArrowheads="1"/>
          </p:cNvSpPr>
          <p:nvPr>
            <p:ph type="title"/>
          </p:nvPr>
        </p:nvSpPr>
        <p:spPr>
          <a:xfrm>
            <a:off x="639098" y="629265"/>
            <a:ext cx="6072776" cy="1622322"/>
          </a:xfrm>
        </p:spPr>
        <p:txBody>
          <a:bodyPr>
            <a:normAutofit/>
          </a:bodyPr>
          <a:lstStyle/>
          <a:p>
            <a:pPr>
              <a:lnSpc>
                <a:spcPct val="90000"/>
              </a:lnSpc>
            </a:pPr>
            <a:r>
              <a:rPr lang="en-US" altLang="en-US">
                <a:solidFill>
                  <a:schemeClr val="tx1"/>
                </a:solidFill>
              </a:rPr>
              <a:t>Superficial and Systematic Processing: Which Strategy and When?</a:t>
            </a:r>
          </a:p>
        </p:txBody>
      </p:sp>
      <p:pic>
        <p:nvPicPr>
          <p:cNvPr id="4099"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1814" r="4523"/>
          <a:stretch/>
        </p:blipFill>
        <p:spPr bwMode="auto">
          <a:xfrm>
            <a:off x="7418225" y="645107"/>
            <a:ext cx="4125318" cy="271038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6" name="Rectangle 85">
            <a:extLst>
              <a:ext uri="{FF2B5EF4-FFF2-40B4-BE49-F238E27FC236}">
                <a16:creationId xmlns:a16="http://schemas.microsoft.com/office/drawing/2014/main" id="{7296B8E7-1A3F-4C7F-A120-29E90E593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0179" name="Rectangle 3"/>
          <p:cNvSpPr>
            <a:spLocks noGrp="1" noChangeArrowheads="1"/>
          </p:cNvSpPr>
          <p:nvPr>
            <p:ph idx="1"/>
          </p:nvPr>
        </p:nvSpPr>
        <p:spPr>
          <a:xfrm>
            <a:off x="639098" y="2418735"/>
            <a:ext cx="6072776" cy="3811740"/>
          </a:xfrm>
        </p:spPr>
        <p:txBody>
          <a:bodyPr anchor="ctr">
            <a:normAutofit/>
          </a:bodyPr>
          <a:lstStyle/>
          <a:p>
            <a:pPr marL="0" indent="0">
              <a:buNone/>
            </a:pPr>
            <a:r>
              <a:rPr lang="en-GB" altLang="en-US" sz="2400" dirty="0">
                <a:solidFill>
                  <a:schemeClr val="tx1"/>
                </a:solidFill>
              </a:rPr>
              <a:t>How does motivation influence systematic processing?</a:t>
            </a:r>
          </a:p>
          <a:p>
            <a:endParaRPr lang="en-US" altLang="en-US" sz="2400" dirty="0">
              <a:solidFill>
                <a:schemeClr val="tx1"/>
              </a:solidFill>
            </a:endParaRPr>
          </a:p>
          <a:p>
            <a:r>
              <a:rPr lang="en-US" altLang="en-US" sz="2400" dirty="0">
                <a:solidFill>
                  <a:schemeClr val="tx1"/>
                </a:solidFill>
              </a:rPr>
              <a:t>Mastery motivation increases systematic processing</a:t>
            </a:r>
          </a:p>
          <a:p>
            <a:pPr lvl="1"/>
            <a:r>
              <a:rPr lang="en-US" altLang="en-US" sz="2400" dirty="0">
                <a:solidFill>
                  <a:schemeClr val="tx1"/>
                </a:solidFill>
              </a:rPr>
              <a:t>importance of accuracy and accountability</a:t>
            </a:r>
          </a:p>
          <a:p>
            <a:pPr lvl="1"/>
            <a:r>
              <a:rPr lang="en-US" altLang="en-US" sz="2400" dirty="0">
                <a:solidFill>
                  <a:schemeClr val="tx1"/>
                </a:solidFill>
              </a:rPr>
              <a:t>Influenced by need for cognition</a:t>
            </a:r>
          </a:p>
          <a:p>
            <a:pPr lvl="1"/>
            <a:endParaRPr lang="en-US" altLang="en-US" dirty="0">
              <a:solidFill>
                <a:schemeClr val="tx1"/>
              </a:solidFill>
            </a:endParaRPr>
          </a:p>
          <a:p>
            <a:pPr lvl="1">
              <a:buFontTx/>
              <a:buNone/>
            </a:pPr>
            <a:endParaRPr lang="en-US" altLang="en-US" dirty="0">
              <a:solidFill>
                <a:schemeClr val="tx1"/>
              </a:solidFill>
            </a:endParaRPr>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6043" r="2635"/>
          <a:stretch/>
        </p:blipFill>
        <p:spPr bwMode="auto">
          <a:xfrm>
            <a:off x="7418226" y="3520086"/>
            <a:ext cx="4125316" cy="271038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0549930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72C6E0B7-C37D-4D54-8F3E-8D9F9097F6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38" name="Freeform: Shape 137">
            <a:extLst>
              <a:ext uri="{FF2B5EF4-FFF2-40B4-BE49-F238E27FC236}">
                <a16:creationId xmlns:a16="http://schemas.microsoft.com/office/drawing/2014/main" id="{B7B653ED-BC47-4D34-B612-473D6AFAD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40" name="Freeform 5">
            <a:extLst>
              <a:ext uri="{FF2B5EF4-FFF2-40B4-BE49-F238E27FC236}">
                <a16:creationId xmlns:a16="http://schemas.microsoft.com/office/drawing/2014/main" id="{B93D812D-BB26-4FDD-A218-F6F71E737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42" name="Freeform 5">
            <a:extLst>
              <a:ext uri="{FF2B5EF4-FFF2-40B4-BE49-F238E27FC236}">
                <a16:creationId xmlns:a16="http://schemas.microsoft.com/office/drawing/2014/main" id="{EEA99C6C-BC37-4408-9F74-3DDB1060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3250" name="Title 1"/>
          <p:cNvSpPr>
            <a:spLocks noGrp="1"/>
          </p:cNvSpPr>
          <p:nvPr>
            <p:ph type="title"/>
          </p:nvPr>
        </p:nvSpPr>
        <p:spPr>
          <a:xfrm>
            <a:off x="639098" y="629265"/>
            <a:ext cx="6072776" cy="1622322"/>
          </a:xfrm>
        </p:spPr>
        <p:txBody>
          <a:bodyPr>
            <a:normAutofit/>
          </a:bodyPr>
          <a:lstStyle/>
          <a:p>
            <a:r>
              <a:rPr lang="en-US" altLang="en-US">
                <a:solidFill>
                  <a:srgbClr val="FFFFFE"/>
                </a:solidFill>
              </a:rPr>
              <a:t>Connectedness Motivation</a:t>
            </a:r>
          </a:p>
        </p:txBody>
      </p:sp>
      <p:sp>
        <p:nvSpPr>
          <p:cNvPr id="144" name="Rectangle 143">
            <a:extLst>
              <a:ext uri="{FF2B5EF4-FFF2-40B4-BE49-F238E27FC236}">
                <a16:creationId xmlns:a16="http://schemas.microsoft.com/office/drawing/2014/main" id="{924C0032-B592-45AB-AD23-5A4BD369B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6" name="Oval 145">
            <a:extLst>
              <a:ext uri="{FF2B5EF4-FFF2-40B4-BE49-F238E27FC236}">
                <a16:creationId xmlns:a16="http://schemas.microsoft.com/office/drawing/2014/main" id="{89BF1F84-E7C7-42A7-911D-8E48AF671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8" name="Oval 147">
            <a:extLst>
              <a:ext uri="{FF2B5EF4-FFF2-40B4-BE49-F238E27FC236}">
                <a16:creationId xmlns:a16="http://schemas.microsoft.com/office/drawing/2014/main" id="{0C3CFCFE-6522-4333-8CB1-16DB80E7E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3251" name="Rectangle 3"/>
          <p:cNvSpPr>
            <a:spLocks noGrp="1" noChangeArrowheads="1"/>
          </p:cNvSpPr>
          <p:nvPr>
            <p:ph idx="1"/>
          </p:nvPr>
        </p:nvSpPr>
        <p:spPr>
          <a:xfrm>
            <a:off x="639098" y="2418735"/>
            <a:ext cx="6072776" cy="3811740"/>
          </a:xfrm>
        </p:spPr>
        <p:txBody>
          <a:bodyPr anchor="ctr">
            <a:normAutofit/>
          </a:bodyPr>
          <a:lstStyle/>
          <a:p>
            <a:r>
              <a:rPr lang="en-US" altLang="en-US" sz="2400" dirty="0">
                <a:solidFill>
                  <a:srgbClr val="FFFFFE"/>
                </a:solidFill>
              </a:rPr>
              <a:t>Self-monitoring: The extent to which people care about self-expression versus self- presentation</a:t>
            </a:r>
          </a:p>
          <a:p>
            <a:pPr lvl="1"/>
            <a:r>
              <a:rPr lang="en-US" altLang="en-US" sz="2400" dirty="0">
                <a:solidFill>
                  <a:srgbClr val="FFFFFE"/>
                </a:solidFill>
              </a:rPr>
              <a:t>High self-monitors process image-focused information more systematically</a:t>
            </a:r>
          </a:p>
          <a:p>
            <a:pPr lvl="1"/>
            <a:r>
              <a:rPr lang="en-US" altLang="en-US" sz="2400" dirty="0">
                <a:solidFill>
                  <a:srgbClr val="FFFFFE"/>
                </a:solidFill>
              </a:rPr>
              <a:t>Low self-monitors process value-expressive information more systematically</a:t>
            </a:r>
          </a:p>
          <a:p>
            <a:pPr marL="517525" lvl="1" indent="0">
              <a:buNone/>
            </a:pPr>
            <a:endParaRPr lang="en-US" altLang="en-US" dirty="0">
              <a:solidFill>
                <a:srgbClr val="FFFFFE"/>
              </a:solidFill>
            </a:endParaRP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01708" y="645107"/>
            <a:ext cx="1758352" cy="271038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42287" y="3520086"/>
            <a:ext cx="1877195" cy="271038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23376975"/>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486454"/>
            <a:ext cx="8382000" cy="1329595"/>
          </a:xfrm>
        </p:spPr>
        <p:txBody>
          <a:bodyPr/>
          <a:lstStyle/>
          <a:p>
            <a:r>
              <a:rPr lang="en-US" dirty="0"/>
              <a:t>What can people do to persuade others?</a:t>
            </a:r>
          </a:p>
        </p:txBody>
      </p:sp>
      <p:sp>
        <p:nvSpPr>
          <p:cNvPr id="3" name="Content Placeholder 2"/>
          <p:cNvSpPr>
            <a:spLocks noGrp="1"/>
          </p:cNvSpPr>
          <p:nvPr>
            <p:ph idx="1"/>
          </p:nvPr>
        </p:nvSpPr>
        <p:spPr>
          <a:xfrm>
            <a:off x="1234731" y="2204864"/>
            <a:ext cx="9854553" cy="4054604"/>
          </a:xfrm>
          <a:solidFill>
            <a:schemeClr val="accent3">
              <a:lumMod val="40000"/>
              <a:lumOff val="60000"/>
            </a:schemeClr>
          </a:solidFill>
        </p:spPr>
        <p:txBody>
          <a:bodyPr>
            <a:normAutofit fontScale="92500" lnSpcReduction="20000"/>
          </a:bodyPr>
          <a:lstStyle/>
          <a:p>
            <a:pPr>
              <a:buFont typeface="Arial"/>
              <a:buChar char="•"/>
            </a:pPr>
            <a:r>
              <a:rPr lang="en-US" sz="2585" dirty="0">
                <a:solidFill>
                  <a:schemeClr val="accent1">
                    <a:lumMod val="50000"/>
                  </a:schemeClr>
                </a:solidFill>
              </a:rPr>
              <a:t>Ingratiation</a:t>
            </a:r>
          </a:p>
          <a:p>
            <a:pPr lvl="1">
              <a:buFont typeface="Arial"/>
              <a:buChar char="•"/>
            </a:pPr>
            <a:r>
              <a:rPr lang="en-US" sz="2585" dirty="0">
                <a:solidFill>
                  <a:schemeClr val="accent1">
                    <a:lumMod val="50000"/>
                  </a:schemeClr>
                </a:solidFill>
              </a:rPr>
              <a:t>Making the target like you in order to persuade them </a:t>
            </a:r>
          </a:p>
          <a:p>
            <a:pPr marL="0" indent="0">
              <a:buFont typeface="Arial"/>
              <a:buChar char="•"/>
            </a:pPr>
            <a:endParaRPr lang="en-US" sz="2585" dirty="0">
              <a:solidFill>
                <a:schemeClr val="accent1">
                  <a:lumMod val="50000"/>
                </a:schemeClr>
              </a:solidFill>
            </a:endParaRPr>
          </a:p>
          <a:p>
            <a:pPr>
              <a:buFont typeface="Arial"/>
              <a:buChar char="•"/>
            </a:pPr>
            <a:r>
              <a:rPr lang="en-US" sz="2585" dirty="0">
                <a:solidFill>
                  <a:schemeClr val="accent1">
                    <a:lumMod val="50000"/>
                  </a:schemeClr>
                </a:solidFill>
              </a:rPr>
              <a:t>Reciprocity principle</a:t>
            </a:r>
          </a:p>
          <a:p>
            <a:pPr lvl="1">
              <a:buFont typeface="Arial"/>
              <a:buChar char="•"/>
            </a:pPr>
            <a:r>
              <a:rPr lang="en-US" sz="2585" dirty="0">
                <a:solidFill>
                  <a:schemeClr val="accent1">
                    <a:lumMod val="50000"/>
                  </a:schemeClr>
                </a:solidFill>
              </a:rPr>
              <a:t>‘Doing a favour’ for a person before asking them to do something for you</a:t>
            </a:r>
          </a:p>
          <a:p>
            <a:pPr marL="0" indent="0">
              <a:buFont typeface="Arial"/>
              <a:buChar char="•"/>
            </a:pPr>
            <a:endParaRPr lang="en-US" sz="2585" dirty="0">
              <a:solidFill>
                <a:schemeClr val="accent1">
                  <a:lumMod val="50000"/>
                </a:schemeClr>
              </a:solidFill>
            </a:endParaRPr>
          </a:p>
          <a:p>
            <a:pPr>
              <a:buFont typeface="Arial"/>
              <a:buChar char="•"/>
            </a:pPr>
            <a:r>
              <a:rPr lang="en-US" sz="2585" dirty="0">
                <a:solidFill>
                  <a:schemeClr val="accent1">
                    <a:lumMod val="50000"/>
                  </a:schemeClr>
                </a:solidFill>
              </a:rPr>
              <a:t>Door-in-the-face technique</a:t>
            </a:r>
          </a:p>
          <a:p>
            <a:pPr lvl="1">
              <a:buFont typeface="Arial"/>
              <a:buChar char="•"/>
            </a:pPr>
            <a:r>
              <a:rPr lang="en-US" sz="2585" dirty="0">
                <a:solidFill>
                  <a:schemeClr val="accent1">
                    <a:lumMod val="50000"/>
                  </a:schemeClr>
                </a:solidFill>
              </a:rPr>
              <a:t>making a large, unrealistic request before making a smaller, more realistic request that is likely to be successful</a:t>
            </a:r>
          </a:p>
          <a:p>
            <a:endParaRPr lang="en-US" dirty="0">
              <a:solidFill>
                <a:schemeClr val="bg1">
                  <a:lumMod val="50000"/>
                </a:schemeClr>
              </a:solidFill>
            </a:endParaRPr>
          </a:p>
          <a:p>
            <a:endParaRPr lang="en-US" dirty="0">
              <a:solidFill>
                <a:schemeClr val="bg1">
                  <a:lumMod val="50000"/>
                </a:schemeClr>
              </a:solidFill>
            </a:endParaRPr>
          </a:p>
          <a:p>
            <a:endParaRPr lang="en-US" dirty="0">
              <a:solidFill>
                <a:schemeClr val="bg1">
                  <a:lumMod val="50000"/>
                </a:schemeClr>
              </a:solidFill>
            </a:endParaRPr>
          </a:p>
        </p:txBody>
      </p:sp>
    </p:spTree>
    <p:extLst>
      <p:ext uri="{BB962C8B-B14F-4D97-AF65-F5344CB8AC3E}">
        <p14:creationId xmlns:p14="http://schemas.microsoft.com/office/powerpoint/2010/main" val="27833041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30189"/>
            <a:ext cx="8382000" cy="1329595"/>
          </a:xfrm>
        </p:spPr>
        <p:txBody>
          <a:bodyPr/>
          <a:lstStyle/>
          <a:p>
            <a:r>
              <a:rPr lang="en-GB" dirty="0"/>
              <a:t>What can people do to persuade others? (cont.)</a:t>
            </a:r>
          </a:p>
        </p:txBody>
      </p:sp>
      <p:sp>
        <p:nvSpPr>
          <p:cNvPr id="3" name="Content Placeholder 2"/>
          <p:cNvSpPr>
            <a:spLocks noGrp="1"/>
          </p:cNvSpPr>
          <p:nvPr>
            <p:ph idx="1"/>
          </p:nvPr>
        </p:nvSpPr>
        <p:spPr>
          <a:xfrm>
            <a:off x="827037" y="2276873"/>
            <a:ext cx="10506864" cy="4159083"/>
          </a:xfrm>
          <a:solidFill>
            <a:schemeClr val="accent3">
              <a:lumMod val="40000"/>
              <a:lumOff val="60000"/>
            </a:schemeClr>
          </a:solidFill>
        </p:spPr>
        <p:txBody>
          <a:bodyPr>
            <a:normAutofit fontScale="85000" lnSpcReduction="10000"/>
          </a:bodyPr>
          <a:lstStyle/>
          <a:p>
            <a:pPr>
              <a:buFont typeface="Arial"/>
              <a:buChar char="•"/>
            </a:pPr>
            <a:r>
              <a:rPr lang="en-US" sz="2400" dirty="0">
                <a:solidFill>
                  <a:schemeClr val="accent1">
                    <a:lumMod val="50000"/>
                  </a:schemeClr>
                </a:solidFill>
              </a:rPr>
              <a:t>That’s-not-all technique</a:t>
            </a:r>
          </a:p>
          <a:p>
            <a:pPr lvl="1">
              <a:buFont typeface="Arial"/>
              <a:buChar char="•"/>
            </a:pPr>
            <a:r>
              <a:rPr lang="en-US" sz="2400" dirty="0">
                <a:solidFill>
                  <a:schemeClr val="accent1">
                    <a:lumMod val="50000"/>
                  </a:schemeClr>
                </a:solidFill>
              </a:rPr>
              <a:t>Making a request, but afterwards throwing in some ‘added extras’ to pressure the target to reciprocate</a:t>
            </a:r>
          </a:p>
          <a:p>
            <a:pPr marL="0" indent="0">
              <a:buFont typeface="Arial"/>
              <a:buChar char="•"/>
            </a:pPr>
            <a:endParaRPr lang="en-US" sz="2400" dirty="0">
              <a:solidFill>
                <a:schemeClr val="accent1">
                  <a:lumMod val="50000"/>
                </a:schemeClr>
              </a:solidFill>
            </a:endParaRPr>
          </a:p>
          <a:p>
            <a:pPr>
              <a:buFont typeface="Arial"/>
              <a:buChar char="•"/>
            </a:pPr>
            <a:r>
              <a:rPr lang="en-US" sz="2400" dirty="0">
                <a:solidFill>
                  <a:schemeClr val="accent1">
                    <a:lumMod val="50000"/>
                  </a:schemeClr>
                </a:solidFill>
              </a:rPr>
              <a:t>Foot-in-the-door technique</a:t>
            </a:r>
          </a:p>
          <a:p>
            <a:pPr lvl="1">
              <a:buFont typeface="Arial"/>
              <a:buChar char="•"/>
            </a:pPr>
            <a:r>
              <a:rPr lang="en-US" sz="2400" dirty="0">
                <a:solidFill>
                  <a:schemeClr val="accent1">
                    <a:lumMod val="50000"/>
                  </a:schemeClr>
                </a:solidFill>
              </a:rPr>
              <a:t>Making a small and unobtrusive request before making the larger request</a:t>
            </a:r>
          </a:p>
          <a:p>
            <a:pPr marL="0" indent="0">
              <a:buFont typeface="Arial"/>
              <a:buChar char="•"/>
            </a:pPr>
            <a:endParaRPr lang="en-US" sz="2400" dirty="0">
              <a:solidFill>
                <a:schemeClr val="accent1">
                  <a:lumMod val="50000"/>
                </a:schemeClr>
              </a:solidFill>
            </a:endParaRPr>
          </a:p>
          <a:p>
            <a:pPr>
              <a:buFont typeface="Arial"/>
              <a:buChar char="•"/>
            </a:pPr>
            <a:r>
              <a:rPr lang="en-US" sz="2400" dirty="0">
                <a:solidFill>
                  <a:schemeClr val="accent1">
                    <a:lumMod val="50000"/>
                  </a:schemeClr>
                </a:solidFill>
              </a:rPr>
              <a:t>Lowball tactic</a:t>
            </a:r>
          </a:p>
          <a:p>
            <a:pPr lvl="1">
              <a:buFont typeface="Arial"/>
              <a:buChar char="•"/>
            </a:pPr>
            <a:r>
              <a:rPr lang="en-US" sz="2400" dirty="0">
                <a:solidFill>
                  <a:schemeClr val="accent1">
                    <a:lumMod val="50000"/>
                  </a:schemeClr>
                </a:solidFill>
              </a:rPr>
              <a:t>Changing the terms of the agreement during the interaction by introducing hidden costs – the target has already committed to the action</a:t>
            </a:r>
          </a:p>
          <a:p>
            <a:pPr>
              <a:buFont typeface="Arial"/>
              <a:buChar char="•"/>
            </a:pPr>
            <a:endParaRPr lang="en-GB" dirty="0">
              <a:solidFill>
                <a:schemeClr val="bg1">
                  <a:lumMod val="50000"/>
                </a:schemeClr>
              </a:solidFill>
            </a:endParaRPr>
          </a:p>
        </p:txBody>
      </p:sp>
    </p:spTree>
    <p:extLst>
      <p:ext uri="{BB962C8B-B14F-4D97-AF65-F5344CB8AC3E}">
        <p14:creationId xmlns:p14="http://schemas.microsoft.com/office/powerpoint/2010/main" val="13387421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US" altLang="en-US" sz="4000"/>
              <a:t>How Capacity Influences Systematic Processing</a:t>
            </a:r>
          </a:p>
        </p:txBody>
      </p:sp>
      <p:sp>
        <p:nvSpPr>
          <p:cNvPr id="63491" name="Rectangle 3"/>
          <p:cNvSpPr>
            <a:spLocks noGrp="1" noChangeArrowheads="1"/>
          </p:cNvSpPr>
          <p:nvPr>
            <p:ph idx="1"/>
          </p:nvPr>
        </p:nvSpPr>
        <p:spPr>
          <a:xfrm>
            <a:off x="1008843" y="2398124"/>
            <a:ext cx="10214398" cy="3754874"/>
          </a:xfrm>
          <a:solidFill>
            <a:schemeClr val="accent3">
              <a:lumMod val="20000"/>
              <a:lumOff val="80000"/>
            </a:schemeClr>
          </a:solidFill>
        </p:spPr>
        <p:txBody>
          <a:bodyPr>
            <a:normAutofit lnSpcReduction="10000"/>
          </a:bodyPr>
          <a:lstStyle/>
          <a:p>
            <a:pPr>
              <a:buFont typeface="Arial" panose="020B0604020202020204" pitchFamily="34" charset="0"/>
              <a:buChar char="•"/>
              <a:defRPr/>
            </a:pPr>
            <a:r>
              <a:rPr lang="en-US" altLang="en-US" sz="2800" dirty="0"/>
              <a:t>Systematic processing increased by</a:t>
            </a:r>
          </a:p>
          <a:p>
            <a:pPr lvl="1">
              <a:buFont typeface="Arial" panose="020B0604020202020204" pitchFamily="34" charset="0"/>
              <a:buChar char="•"/>
              <a:defRPr/>
            </a:pPr>
            <a:r>
              <a:rPr lang="en-US" altLang="en-US" sz="2400" dirty="0"/>
              <a:t>Ability to understand information</a:t>
            </a:r>
          </a:p>
          <a:p>
            <a:pPr lvl="1">
              <a:buFont typeface="Arial" panose="020B0604020202020204" pitchFamily="34" charset="0"/>
              <a:buChar char="•"/>
              <a:defRPr/>
            </a:pPr>
            <a:r>
              <a:rPr lang="en-US" altLang="en-US" sz="2400" dirty="0"/>
              <a:t>Time to process</a:t>
            </a:r>
          </a:p>
          <a:p>
            <a:pPr lvl="1">
              <a:buFont typeface="Arial" panose="020B0604020202020204" pitchFamily="34" charset="0"/>
              <a:buChar char="•"/>
              <a:defRPr/>
            </a:pPr>
            <a:r>
              <a:rPr lang="en-US" altLang="en-US" sz="2400" dirty="0"/>
              <a:t>Freedom from distraction</a:t>
            </a:r>
          </a:p>
          <a:p>
            <a:pPr lvl="1">
              <a:buFont typeface="Arial" panose="020B0604020202020204" pitchFamily="34" charset="0"/>
              <a:buChar char="•"/>
              <a:defRPr/>
            </a:pPr>
            <a:r>
              <a:rPr lang="en-US" altLang="en-US" sz="2400" dirty="0"/>
              <a:t>Relevant knowledge</a:t>
            </a:r>
          </a:p>
          <a:p>
            <a:pPr lvl="1">
              <a:buFont typeface="Arial" panose="020B0604020202020204" pitchFamily="34" charset="0"/>
              <a:buChar char="•"/>
              <a:defRPr/>
            </a:pPr>
            <a:endParaRPr lang="en-US" altLang="en-US" sz="2400" dirty="0"/>
          </a:p>
          <a:p>
            <a:pPr>
              <a:buFont typeface="Arial" panose="020B0604020202020204" pitchFamily="34" charset="0"/>
              <a:buChar char="•"/>
              <a:defRPr/>
            </a:pPr>
            <a:r>
              <a:rPr lang="en-US" altLang="en-US" sz="2800" dirty="0">
                <a:solidFill>
                  <a:schemeClr val="accent1">
                    <a:lumMod val="60000"/>
                    <a:lumOff val="40000"/>
                  </a:schemeClr>
                </a:solidFill>
              </a:rPr>
              <a:t>Children are often unaware that advertisements are trying to persuade them</a:t>
            </a:r>
          </a:p>
          <a:p>
            <a:pPr marL="0" indent="0">
              <a:buNone/>
              <a:defRPr/>
            </a:pPr>
            <a:endParaRPr lang="en-US" altLang="en-US" sz="2800" dirty="0">
              <a:solidFill>
                <a:schemeClr val="accent1">
                  <a:lumMod val="60000"/>
                  <a:lumOff val="40000"/>
                </a:schemeClr>
              </a:solidFill>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23277" y="3225157"/>
            <a:ext cx="2924439" cy="18733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023141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332656"/>
            <a:ext cx="7772400" cy="1143000"/>
          </a:xfrm>
        </p:spPr>
        <p:txBody>
          <a:bodyPr/>
          <a:lstStyle/>
          <a:p>
            <a:r>
              <a:rPr lang="en-GB" dirty="0"/>
              <a:t>To conclude…</a:t>
            </a:r>
          </a:p>
        </p:txBody>
      </p:sp>
      <p:sp>
        <p:nvSpPr>
          <p:cNvPr id="3" name="Content Placeholder 2"/>
          <p:cNvSpPr>
            <a:spLocks noGrp="1"/>
          </p:cNvSpPr>
          <p:nvPr>
            <p:ph idx="1"/>
          </p:nvPr>
        </p:nvSpPr>
        <p:spPr>
          <a:xfrm>
            <a:off x="879455" y="2143306"/>
            <a:ext cx="10314665" cy="4238021"/>
          </a:xfrm>
          <a:solidFill>
            <a:schemeClr val="accent3">
              <a:lumMod val="40000"/>
              <a:lumOff val="60000"/>
            </a:schemeClr>
          </a:solidFill>
        </p:spPr>
        <p:txBody>
          <a:bodyPr>
            <a:normAutofit/>
          </a:bodyPr>
          <a:lstStyle/>
          <a:p>
            <a:endParaRPr lang="en-GB" sz="2000" dirty="0">
              <a:solidFill>
                <a:schemeClr val="accent1">
                  <a:lumMod val="50000"/>
                </a:schemeClr>
              </a:solidFill>
            </a:endParaRPr>
          </a:p>
          <a:p>
            <a:r>
              <a:rPr lang="en-GB" sz="2000" dirty="0">
                <a:solidFill>
                  <a:schemeClr val="accent1">
                    <a:lumMod val="50000"/>
                  </a:schemeClr>
                </a:solidFill>
              </a:rPr>
              <a:t>Attitudes can predict behaviour depending on:</a:t>
            </a:r>
          </a:p>
          <a:p>
            <a:pPr lvl="1"/>
            <a:r>
              <a:rPr lang="en-GB" sz="2000" dirty="0">
                <a:solidFill>
                  <a:schemeClr val="accent1">
                    <a:lumMod val="50000"/>
                  </a:schemeClr>
                </a:solidFill>
              </a:rPr>
              <a:t>The domain/importance of the behaviour</a:t>
            </a:r>
          </a:p>
          <a:p>
            <a:pPr lvl="1"/>
            <a:r>
              <a:rPr lang="en-GB" sz="2000" dirty="0">
                <a:solidFill>
                  <a:schemeClr val="accent1">
                    <a:lumMod val="50000"/>
                  </a:schemeClr>
                </a:solidFill>
              </a:rPr>
              <a:t>The function of the attitude</a:t>
            </a:r>
          </a:p>
          <a:p>
            <a:pPr lvl="1"/>
            <a:r>
              <a:rPr lang="en-GB" sz="2000" dirty="0">
                <a:solidFill>
                  <a:schemeClr val="accent1">
                    <a:lumMod val="50000"/>
                  </a:schemeClr>
                </a:solidFill>
              </a:rPr>
              <a:t>The attitude strength</a:t>
            </a:r>
          </a:p>
          <a:p>
            <a:pPr lvl="1"/>
            <a:r>
              <a:rPr lang="en-GB" sz="2000" dirty="0">
                <a:solidFill>
                  <a:schemeClr val="accent1">
                    <a:lumMod val="50000"/>
                  </a:schemeClr>
                </a:solidFill>
              </a:rPr>
              <a:t>The person</a:t>
            </a:r>
          </a:p>
          <a:p>
            <a:pPr lvl="1"/>
            <a:r>
              <a:rPr lang="en-GB" sz="2000" dirty="0">
                <a:solidFill>
                  <a:schemeClr val="accent1">
                    <a:lumMod val="50000"/>
                  </a:schemeClr>
                </a:solidFill>
              </a:rPr>
              <a:t>The situation</a:t>
            </a:r>
          </a:p>
          <a:p>
            <a:r>
              <a:rPr lang="en-GB" sz="2000" dirty="0">
                <a:solidFill>
                  <a:schemeClr val="accent1">
                    <a:lumMod val="50000"/>
                  </a:schemeClr>
                </a:solidFill>
              </a:rPr>
              <a:t>Attitudes are influenced by cognitive, emotional, behavioural, biological, motivational and social factors.</a:t>
            </a:r>
          </a:p>
        </p:txBody>
      </p:sp>
    </p:spTree>
    <p:extLst>
      <p:ext uri="{BB962C8B-B14F-4D97-AF65-F5344CB8AC3E}">
        <p14:creationId xmlns:p14="http://schemas.microsoft.com/office/powerpoint/2010/main" val="25104849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39</TotalTime>
  <Words>1478</Words>
  <Application>Microsoft Office PowerPoint</Application>
  <PresentationFormat>Widescreen</PresentationFormat>
  <Paragraphs>196</Paragraphs>
  <Slides>28</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Segoe</vt:lpstr>
      <vt:lpstr>Arial</vt:lpstr>
      <vt:lpstr>Arial Narrow</vt:lpstr>
      <vt:lpstr>Calibri</vt:lpstr>
      <vt:lpstr>Century Gothic</vt:lpstr>
      <vt:lpstr>Wingdings</vt:lpstr>
      <vt:lpstr>Wingdings 3</vt:lpstr>
      <vt:lpstr>Ion Boardroom</vt:lpstr>
      <vt:lpstr>Attitudes, Persuasion and advertising.</vt:lpstr>
      <vt:lpstr>Attitudes</vt:lpstr>
      <vt:lpstr>Attitude Functions</vt:lpstr>
      <vt:lpstr>Attitude Formation: The Informational Bases of Attitudes</vt:lpstr>
      <vt:lpstr>Historical perspective on the attitude concept</vt:lpstr>
      <vt:lpstr>Tripartite model of attitudes</vt:lpstr>
      <vt:lpstr>What are attitudes for? FUNCTION</vt:lpstr>
      <vt:lpstr>How stable and strong are attitudes?</vt:lpstr>
      <vt:lpstr>Attitude consistency</vt:lpstr>
      <vt:lpstr>Can attitudes predict behaviour?</vt:lpstr>
      <vt:lpstr>When do attitudes predict behaviour?</vt:lpstr>
      <vt:lpstr>Where do our attitudes come from?</vt:lpstr>
      <vt:lpstr>The feedback cycle of attitudes and behaviour</vt:lpstr>
      <vt:lpstr>What about conflicts in attitudes?</vt:lpstr>
      <vt:lpstr>Attitude change and persuasion</vt:lpstr>
      <vt:lpstr>The source…</vt:lpstr>
      <vt:lpstr>The message…</vt:lpstr>
      <vt:lpstr>The target…</vt:lpstr>
      <vt:lpstr>Persuasion </vt:lpstr>
      <vt:lpstr>Superficial Processing: Persuasion Shortcuts</vt:lpstr>
      <vt:lpstr>Persuasion Heuristics</vt:lpstr>
      <vt:lpstr>Systematic Processing: Thinking Persuasion Through</vt:lpstr>
      <vt:lpstr>Superficial and Systematic Processing: Which Strategy and When?</vt:lpstr>
      <vt:lpstr>Connectedness Motivation</vt:lpstr>
      <vt:lpstr>What can people do to persuade others?</vt:lpstr>
      <vt:lpstr>What can people do to persuade others? (cont.)</vt:lpstr>
      <vt:lpstr>How Capacity Influences Systematic Processing</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Attitudes, Persuasion and advertising.</dc:title>
  <dc:creator>Karen EatonThomas</dc:creator>
  <cp:lastModifiedBy>Karen EatonThomas</cp:lastModifiedBy>
  <cp:revision>1</cp:revision>
  <dcterms:created xsi:type="dcterms:W3CDTF">2022-03-23T12:18:59Z</dcterms:created>
  <dcterms:modified xsi:type="dcterms:W3CDTF">2022-03-23T14:42:07Z</dcterms:modified>
</cp:coreProperties>
</file>