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13"/>
  </p:notesMasterIdLst>
  <p:sldIdLst>
    <p:sldId id="256" r:id="rId2"/>
    <p:sldId id="257" r:id="rId3"/>
    <p:sldId id="258" r:id="rId4"/>
    <p:sldId id="260" r:id="rId5"/>
    <p:sldId id="261" r:id="rId6"/>
    <p:sldId id="262" r:id="rId7"/>
    <p:sldId id="263" r:id="rId8"/>
    <p:sldId id="264" r:id="rId9"/>
    <p:sldId id="267"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6788" autoAdjust="0"/>
  </p:normalViewPr>
  <p:slideViewPr>
    <p:cSldViewPr snapToGrid="0">
      <p:cViewPr varScale="1">
        <p:scale>
          <a:sx n="57" d="100"/>
          <a:sy n="57" d="100"/>
        </p:scale>
        <p:origin x="78" y="744"/>
      </p:cViewPr>
      <p:guideLst/>
    </p:cSldViewPr>
  </p:slideViewPr>
  <p:notesTextViewPr>
    <p:cViewPr>
      <p:scale>
        <a:sx n="1" d="1"/>
        <a:sy n="1" d="1"/>
      </p:scale>
      <p:origin x="0" y="-72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EC242A-41B4-4164-B70C-14A562FA51B5}" type="datetimeFigureOut">
              <a:rPr lang="en-GB" smtClean="0"/>
              <a:t>10/06/2020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37F98A-56F0-40CA-B7B1-EA0D40537E42}" type="slidenum">
              <a:rPr lang="en-GB" smtClean="0"/>
              <a:t>‹#›</a:t>
            </a:fld>
            <a:endParaRPr lang="en-GB"/>
          </a:p>
        </p:txBody>
      </p:sp>
    </p:spTree>
    <p:extLst>
      <p:ext uri="{BB962C8B-B14F-4D97-AF65-F5344CB8AC3E}">
        <p14:creationId xmlns:p14="http://schemas.microsoft.com/office/powerpoint/2010/main" val="360542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home screen and the order screen of the what's cooking application</a:t>
            </a:r>
          </a:p>
        </p:txBody>
      </p:sp>
      <p:sp>
        <p:nvSpPr>
          <p:cNvPr id="4" name="Slide Number Placeholder 3"/>
          <p:cNvSpPr>
            <a:spLocks noGrp="1"/>
          </p:cNvSpPr>
          <p:nvPr>
            <p:ph type="sldNum" sz="quarter" idx="5"/>
          </p:nvPr>
        </p:nvSpPr>
        <p:spPr/>
        <p:txBody>
          <a:bodyPr/>
          <a:lstStyle/>
          <a:p>
            <a:fld id="{6E37F98A-56F0-40CA-B7B1-EA0D40537E42}" type="slidenum">
              <a:rPr lang="en-GB" smtClean="0"/>
              <a:t>4</a:t>
            </a:fld>
            <a:endParaRPr lang="en-GB"/>
          </a:p>
        </p:txBody>
      </p:sp>
    </p:spTree>
    <p:extLst>
      <p:ext uri="{BB962C8B-B14F-4D97-AF65-F5344CB8AC3E}">
        <p14:creationId xmlns:p14="http://schemas.microsoft.com/office/powerpoint/2010/main" val="3764604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the order is finalised and the cooks status and ratings can be displayed</a:t>
            </a:r>
          </a:p>
          <a:p>
            <a:r>
              <a:rPr lang="en-GB" dirty="0"/>
              <a:t>-Main demo has been conducted for the viva </a:t>
            </a:r>
          </a:p>
        </p:txBody>
      </p:sp>
      <p:sp>
        <p:nvSpPr>
          <p:cNvPr id="4" name="Slide Number Placeholder 3"/>
          <p:cNvSpPr>
            <a:spLocks noGrp="1"/>
          </p:cNvSpPr>
          <p:nvPr>
            <p:ph type="sldNum" sz="quarter" idx="5"/>
          </p:nvPr>
        </p:nvSpPr>
        <p:spPr/>
        <p:txBody>
          <a:bodyPr/>
          <a:lstStyle/>
          <a:p>
            <a:fld id="{6E37F98A-56F0-40CA-B7B1-EA0D40537E42}" type="slidenum">
              <a:rPr lang="en-GB" smtClean="0"/>
              <a:t>5</a:t>
            </a:fld>
            <a:endParaRPr lang="en-GB"/>
          </a:p>
        </p:txBody>
      </p:sp>
    </p:spTree>
    <p:extLst>
      <p:ext uri="{BB962C8B-B14F-4D97-AF65-F5344CB8AC3E}">
        <p14:creationId xmlns:p14="http://schemas.microsoft.com/office/powerpoint/2010/main" val="1612429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 went over some highly known statistics charts for the year 2019 the reason being is that I found that the data showed relevant statistics for the app and allowed us to create a better background margin for the development of the application. </a:t>
            </a:r>
          </a:p>
          <a:p>
            <a:endParaRPr lang="en-US" dirty="0"/>
          </a:p>
          <a:p>
            <a:r>
              <a:rPr lang="en-US" dirty="0"/>
              <a:t>As you can see the from the chart (left) food delivery niche market is an industry that will forever have a business which is why most takeaways these days are now online as shown on the chart (right) online orders are the most common option of ordering There are two different styles of food delivery services, Aggregators and New-Delivery, Aggregators, which are part of the traditional-delivery category have been around for roughly 15 years. </a:t>
            </a:r>
          </a:p>
          <a:p>
            <a:endParaRPr lang="en-US" dirty="0"/>
          </a:p>
          <a:p>
            <a:r>
              <a:rPr lang="en-US" dirty="0"/>
              <a:t>They take orders from customers and route them to restaurants, who handle the processing and delivery themselves, Statistics show that despite New-Delivery services having higher expenses maintaining delivery vehicles and drivers it still retains EBITDA (earnings before interest, tax, deductions and amortization) margins of more than 30%. A 2015 study also showed that customers rarely switch platform when it comes to food delivery services, this is a strong indicator that being the innovator in this market would be extremely beneficial.</a:t>
            </a:r>
          </a:p>
          <a:p>
            <a:endParaRPr lang="en-US" dirty="0"/>
          </a:p>
          <a:p>
            <a:r>
              <a:rPr lang="en-US" dirty="0"/>
              <a:t>Here my views on the statistics haven't changed to what I have talked about prior although I fond that the data has increased which just proves my theory on food delivery being a growing market.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37F98A-56F0-40CA-B7B1-EA0D40537E42}" type="slidenum">
              <a:rPr lang="en-GB" smtClean="0"/>
              <a:t>6</a:t>
            </a:fld>
            <a:endParaRPr lang="en-GB"/>
          </a:p>
        </p:txBody>
      </p:sp>
    </p:spTree>
    <p:extLst>
      <p:ext uri="{BB962C8B-B14F-4D97-AF65-F5344CB8AC3E}">
        <p14:creationId xmlns:p14="http://schemas.microsoft.com/office/powerpoint/2010/main" val="3754538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Just eat  is an aggregator style food delivery service which works by small food business signing up and allowing people to order food online via there app, this service is handy as just eat offer discounts and are able to suggest potential take out options, The just eat discounts offered are taken out of there 14% cut they take upon purchase, the service then works one of two ways sometimes drivers are provided or suggested by just eat or the business will have a machine where they can accept or decline orders, and then they can send their own drivers out on delivery. The best thing about the orders made by just eat is that the address and contact details are entered by the user and printed so there is no miscommunication of address, apart from human error on the user's behalf if there are any spelling errors.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Deliveroo works similar to just eat but the deliveries are made by only Deliveroo employees, in our area, Deliveroo only tends to be used by people in the main part of Swansea, and research shows that the app just hasn't reached a further distance than that yet, whether it's because of the lack of drivers or where it’s the drivers can't go a far distance as their main transport in by pushbike.</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Uber initially started as a taxi service then expanded their horizons to food delivery industry named uber eats, being the success that it was then had to become its own app, it works the same as uber but instead of ordering a lift you order the food you want they pick it up and then deliver but all payments are made beforehand there is no handling of money, even tips work through the app. I like how this app works as there is no handling of physical money between driver and customer there is no mistrust or even human error with numeracy skills.</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Here I found my research to be very valuable especially when it came to using the competitors to compare our website to, I found the research helped create a boundary line for individuality between these businesses to ours.</a:t>
            </a:r>
          </a:p>
          <a:p>
            <a:endParaRPr lang="en-GB" dirty="0"/>
          </a:p>
        </p:txBody>
      </p:sp>
      <p:sp>
        <p:nvSpPr>
          <p:cNvPr id="4" name="Slide Number Placeholder 3"/>
          <p:cNvSpPr>
            <a:spLocks noGrp="1"/>
          </p:cNvSpPr>
          <p:nvPr>
            <p:ph type="sldNum" sz="quarter" idx="5"/>
          </p:nvPr>
        </p:nvSpPr>
        <p:spPr/>
        <p:txBody>
          <a:bodyPr/>
          <a:lstStyle/>
          <a:p>
            <a:fld id="{6E37F98A-56F0-40CA-B7B1-EA0D40537E42}" type="slidenum">
              <a:rPr lang="en-GB" smtClean="0"/>
              <a:t>7</a:t>
            </a:fld>
            <a:endParaRPr lang="en-GB"/>
          </a:p>
        </p:txBody>
      </p:sp>
    </p:spTree>
    <p:extLst>
      <p:ext uri="{BB962C8B-B14F-4D97-AF65-F5344CB8AC3E}">
        <p14:creationId xmlns:p14="http://schemas.microsoft.com/office/powerpoint/2010/main" val="3556299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find that the app will help move the younger generation into home-cooked meals as they will realize it's healthier and more filling Spare food is most likely to end up in the waste as hardly anyone is likely to eat the same meal twice in one day. Which is why we are aiming to get adults like my mum to sign up cause not only are we helping young people get fresh home-cooked meals but we are also helping to stop the waste of good and edible food.</a:t>
            </a:r>
          </a:p>
          <a:p>
            <a:r>
              <a:rPr lang="en-US" sz="1200" kern="1200" dirty="0">
                <a:solidFill>
                  <a:schemeClr val="tx1"/>
                </a:solidFill>
                <a:effectLst/>
                <a:latin typeface="+mn-lt"/>
                <a:ea typeface="+mn-ea"/>
                <a:cs typeface="+mn-cs"/>
              </a:rPr>
              <a:t>when I came up with the target audience I based my findings off known knowledge of how easy it was to order a takeaway rather than cook a meal, which is why I aimed our target customer audience at young adults, I find that it can be aimed also to a higher age group as it's not just about having the time it's also occasion as most takeaway customers will order for party's and when they have guests. So I now find maybe the target market could be for 18-30 years of age.</a:t>
            </a:r>
            <a:endParaRPr lang="en-GB" dirty="0"/>
          </a:p>
        </p:txBody>
      </p:sp>
      <p:sp>
        <p:nvSpPr>
          <p:cNvPr id="4" name="Slide Number Placeholder 3"/>
          <p:cNvSpPr>
            <a:spLocks noGrp="1"/>
          </p:cNvSpPr>
          <p:nvPr>
            <p:ph type="sldNum" sz="quarter" idx="5"/>
          </p:nvPr>
        </p:nvSpPr>
        <p:spPr/>
        <p:txBody>
          <a:bodyPr/>
          <a:lstStyle/>
          <a:p>
            <a:fld id="{6E37F98A-56F0-40CA-B7B1-EA0D40537E42}" type="slidenum">
              <a:rPr lang="en-GB" smtClean="0"/>
              <a:t>8</a:t>
            </a:fld>
            <a:endParaRPr lang="en-GB"/>
          </a:p>
        </p:txBody>
      </p:sp>
    </p:spTree>
    <p:extLst>
      <p:ext uri="{BB962C8B-B14F-4D97-AF65-F5344CB8AC3E}">
        <p14:creationId xmlns:p14="http://schemas.microsoft.com/office/powerpoint/2010/main" val="1848280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for social media, we created a Facebook page for the app so that people can leave reviews and follow the information on the product. The link to the web app will be added to this link so that I can be accessed by viewers and any important information can be put on the page also, we found that using Facebook was a good option as you could use events or add buttons to the page created.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still agree that for our application the best social media platform for us to work from is Facebook as it allows people who have liked the page to leave comments and praise, maybe expanding to Instagram to leave images of the most ordered food for that week may be a good publicity scheme.</a:t>
            </a:r>
            <a:endParaRPr lang="en-GB" dirty="0"/>
          </a:p>
        </p:txBody>
      </p:sp>
      <p:sp>
        <p:nvSpPr>
          <p:cNvPr id="4" name="Slide Number Placeholder 3"/>
          <p:cNvSpPr>
            <a:spLocks noGrp="1"/>
          </p:cNvSpPr>
          <p:nvPr>
            <p:ph type="sldNum" sz="quarter" idx="5"/>
          </p:nvPr>
        </p:nvSpPr>
        <p:spPr/>
        <p:txBody>
          <a:bodyPr/>
          <a:lstStyle/>
          <a:p>
            <a:fld id="{6E37F98A-56F0-40CA-B7B1-EA0D40537E42}" type="slidenum">
              <a:rPr lang="en-GB" smtClean="0"/>
              <a:t>9</a:t>
            </a:fld>
            <a:endParaRPr lang="en-GB"/>
          </a:p>
        </p:txBody>
      </p:sp>
    </p:spTree>
    <p:extLst>
      <p:ext uri="{BB962C8B-B14F-4D97-AF65-F5344CB8AC3E}">
        <p14:creationId xmlns:p14="http://schemas.microsoft.com/office/powerpoint/2010/main" val="177599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designed the logo for the app, I followed the colour scheme of the website and all other project related colouring so that it all follows the same brand. The below photo shows the logo I created, it’s very simple I drew a basic chef’s hat and then the wrote text in the base of the logo I used photoshop to create the logo has it had everything in need.</a:t>
            </a:r>
          </a:p>
          <a:p>
            <a:endParaRPr lang="en-GB" dirty="0"/>
          </a:p>
          <a:p>
            <a:r>
              <a:rPr lang="en-GB" sz="1200" kern="1200" dirty="0">
                <a:solidFill>
                  <a:schemeClr val="tx1"/>
                </a:solidFill>
                <a:effectLst/>
                <a:latin typeface="+mn-lt"/>
                <a:ea typeface="+mn-ea"/>
                <a:cs typeface="+mn-cs"/>
              </a:rPr>
              <a:t>Our mission is to provide a service to aspiring home cooks to allow them to share their meals with their local community without the added stress of setting up a small business. </a:t>
            </a:r>
          </a:p>
          <a:p>
            <a:r>
              <a:rPr lang="en-GB" sz="1200" kern="1200" dirty="0">
                <a:solidFill>
                  <a:schemeClr val="tx1"/>
                </a:solidFill>
                <a:effectLst/>
                <a:latin typeface="+mn-lt"/>
                <a:ea typeface="+mn-ea"/>
                <a:cs typeface="+mn-cs"/>
              </a:rPr>
              <a:t>The unique selling point of our application is offering an opportunity for people to have healthy homemade food delivered to your home.</a:t>
            </a:r>
          </a:p>
          <a:p>
            <a:pPr lvl="0"/>
            <a:r>
              <a:rPr lang="en-GB" sz="1200" kern="1200" dirty="0">
                <a:solidFill>
                  <a:schemeClr val="tx1"/>
                </a:solidFill>
                <a:effectLst/>
                <a:latin typeface="+mn-lt"/>
                <a:ea typeface="+mn-ea"/>
                <a:cs typeface="+mn-cs"/>
              </a:rPr>
              <a:t>	It enables people to order healthy takeaway food while supporting local families.</a:t>
            </a:r>
          </a:p>
          <a:p>
            <a:pPr lvl="0"/>
            <a:r>
              <a:rPr lang="en-GB" sz="1200" kern="1200" dirty="0">
                <a:solidFill>
                  <a:schemeClr val="tx1"/>
                </a:solidFill>
                <a:effectLst/>
                <a:latin typeface="+mn-lt"/>
                <a:ea typeface="+mn-ea"/>
                <a:cs typeface="+mn-cs"/>
              </a:rPr>
              <a:t>	It creates an income source for aspiring cooks.</a:t>
            </a: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37F98A-56F0-40CA-B7B1-EA0D40537E42}" type="slidenum">
              <a:rPr lang="en-GB" smtClean="0"/>
              <a:t>10</a:t>
            </a:fld>
            <a:endParaRPr lang="en-GB"/>
          </a:p>
        </p:txBody>
      </p:sp>
    </p:spTree>
    <p:extLst>
      <p:ext uri="{BB962C8B-B14F-4D97-AF65-F5344CB8AC3E}">
        <p14:creationId xmlns:p14="http://schemas.microsoft.com/office/powerpoint/2010/main" val="3429005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financial steps were taken seriously as there was a lot to take into consideration, we brainstormed a lot of categories where the money would be an issue or where we would need to be careful where it's being spent from this we were able to then discover any unexpected costs such as the branding and other marketing requirements, we also found that we needed to assign a monetary value to the costs of any physical resources such as the takeaway containers and delivery bags for them to be delivered in, another idea discussed was to avoid training costs it was easier to have created a step by step guide on how the cook can upload to meals to the app and how they collect payment.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above photos show us the app will make a profit of over £5000 for the first year, from the first year the earning will only increase as more people will begin to use the apps  and more cooks will sign up and also the total costing will have a decrease as the software will only have to be renewed and furniture and hardware aren’t predicted updating till the third year, a total of £2000 was able to be saved from the budget meaning it could be kept aside for future maintenance of the app</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financial findings are all noted and I find that they give a clear work out of how the finances of the </a:t>
            </a:r>
            <a:r>
              <a:rPr lang="en-GB" sz="1200" kern="1200">
                <a:solidFill>
                  <a:schemeClr val="tx1"/>
                </a:solidFill>
                <a:effectLst/>
                <a:latin typeface="+mn-lt"/>
                <a:ea typeface="+mn-ea"/>
                <a:cs typeface="+mn-cs"/>
              </a:rPr>
              <a:t>business are </a:t>
            </a:r>
            <a:r>
              <a:rPr lang="en-GB" sz="1200" kern="1200" dirty="0">
                <a:solidFill>
                  <a:schemeClr val="tx1"/>
                </a:solidFill>
                <a:effectLst/>
                <a:latin typeface="+mn-lt"/>
                <a:ea typeface="+mn-ea"/>
                <a:cs typeface="+mn-cs"/>
              </a:rPr>
              <a:t>managed.</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E37F98A-56F0-40CA-B7B1-EA0D40537E42}" type="slidenum">
              <a:rPr lang="en-GB" smtClean="0"/>
              <a:t>11</a:t>
            </a:fld>
            <a:endParaRPr lang="en-GB"/>
          </a:p>
        </p:txBody>
      </p:sp>
    </p:spTree>
    <p:extLst>
      <p:ext uri="{BB962C8B-B14F-4D97-AF65-F5344CB8AC3E}">
        <p14:creationId xmlns:p14="http://schemas.microsoft.com/office/powerpoint/2010/main" val="3413728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1747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11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044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8614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4684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6384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1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051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9515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617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6/10/2020</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2363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6/10/2020</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01453463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jf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654E946-55B2-48AF-88EC-1577FD05FB9A}"/>
              </a:ext>
            </a:extLst>
          </p:cNvPr>
          <p:cNvPicPr>
            <a:picLocks noChangeAspect="1"/>
          </p:cNvPicPr>
          <p:nvPr/>
        </p:nvPicPr>
        <p:blipFill rotWithShape="1">
          <a:blip r:embed="rId2"/>
          <a:srcRect t="15687" b="43"/>
          <a:stretch/>
        </p:blipFill>
        <p:spPr>
          <a:xfrm>
            <a:off x="-2" y="0"/>
            <a:ext cx="1219200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F636A9-96FD-4826-AD0B-146A4CC63D4D}"/>
              </a:ext>
            </a:extLst>
          </p:cNvPr>
          <p:cNvSpPr>
            <a:spLocks noGrp="1"/>
          </p:cNvSpPr>
          <p:nvPr>
            <p:ph type="ctrTitle"/>
          </p:nvPr>
        </p:nvSpPr>
        <p:spPr>
          <a:xfrm>
            <a:off x="5571067" y="1726433"/>
            <a:ext cx="6233160" cy="2807208"/>
          </a:xfrm>
        </p:spPr>
        <p:txBody>
          <a:bodyPr anchor="b">
            <a:normAutofit fontScale="90000"/>
          </a:bodyPr>
          <a:lstStyle/>
          <a:p>
            <a:r>
              <a:rPr lang="en-GB" dirty="0"/>
              <a:t>Enterprise and Group Project -</a:t>
            </a:r>
            <a:br>
              <a:rPr lang="en-GB" dirty="0"/>
            </a:br>
            <a:endParaRPr lang="en-GB" sz="5400" dirty="0"/>
          </a:p>
        </p:txBody>
      </p:sp>
      <p:sp>
        <p:nvSpPr>
          <p:cNvPr id="3" name="Subtitle 2">
            <a:extLst>
              <a:ext uri="{FF2B5EF4-FFF2-40B4-BE49-F238E27FC236}">
                <a16:creationId xmlns:a16="http://schemas.microsoft.com/office/drawing/2014/main" id="{78B580B8-60D6-4925-AD2F-F2E06B196413}"/>
              </a:ext>
            </a:extLst>
          </p:cNvPr>
          <p:cNvSpPr>
            <a:spLocks noGrp="1"/>
          </p:cNvSpPr>
          <p:nvPr>
            <p:ph type="subTitle" idx="1"/>
          </p:nvPr>
        </p:nvSpPr>
        <p:spPr>
          <a:xfrm>
            <a:off x="5963074" y="3325500"/>
            <a:ext cx="4023360" cy="1208141"/>
          </a:xfrm>
        </p:spPr>
        <p:txBody>
          <a:bodyPr>
            <a:normAutofit/>
          </a:bodyPr>
          <a:lstStyle/>
          <a:p>
            <a:r>
              <a:rPr lang="en-GB" dirty="0"/>
              <a:t>Kieron Williams</a:t>
            </a:r>
          </a:p>
        </p:txBody>
      </p:sp>
    </p:spTree>
    <p:extLst>
      <p:ext uri="{BB962C8B-B14F-4D97-AF65-F5344CB8AC3E}">
        <p14:creationId xmlns:p14="http://schemas.microsoft.com/office/powerpoint/2010/main" val="132015494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486-21CA-4547-A854-8ADBB813974B}"/>
              </a:ext>
            </a:extLst>
          </p:cNvPr>
          <p:cNvSpPr>
            <a:spLocks noGrp="1"/>
          </p:cNvSpPr>
          <p:nvPr>
            <p:ph type="title"/>
          </p:nvPr>
        </p:nvSpPr>
        <p:spPr>
          <a:xfrm>
            <a:off x="4910667" y="-29370"/>
            <a:ext cx="1803400" cy="1325563"/>
          </a:xfrm>
        </p:spPr>
        <p:txBody>
          <a:bodyPr/>
          <a:lstStyle/>
          <a:p>
            <a:r>
              <a:rPr lang="en-GB" dirty="0"/>
              <a:t>Team</a:t>
            </a:r>
          </a:p>
        </p:txBody>
      </p:sp>
      <p:sp>
        <p:nvSpPr>
          <p:cNvPr id="3" name="Content Placeholder 2">
            <a:extLst>
              <a:ext uri="{FF2B5EF4-FFF2-40B4-BE49-F238E27FC236}">
                <a16:creationId xmlns:a16="http://schemas.microsoft.com/office/drawing/2014/main" id="{85A62840-4450-4584-B2AF-C41B24B581BC}"/>
              </a:ext>
            </a:extLst>
          </p:cNvPr>
          <p:cNvSpPr>
            <a:spLocks noGrp="1"/>
          </p:cNvSpPr>
          <p:nvPr>
            <p:ph idx="1"/>
          </p:nvPr>
        </p:nvSpPr>
        <p:spPr>
          <a:xfrm>
            <a:off x="838200" y="1825625"/>
            <a:ext cx="4072467" cy="4351338"/>
          </a:xfrm>
        </p:spPr>
        <p:txBody>
          <a:bodyPr>
            <a:normAutofit fontScale="85000" lnSpcReduction="10000"/>
          </a:bodyPr>
          <a:lstStyle/>
          <a:p>
            <a:pPr lvl="0"/>
            <a:r>
              <a:rPr lang="en-GB" dirty="0"/>
              <a:t>Ideation</a:t>
            </a:r>
          </a:p>
          <a:p>
            <a:pPr lvl="0"/>
            <a:r>
              <a:rPr lang="en-GB" dirty="0"/>
              <a:t>differentiation</a:t>
            </a:r>
          </a:p>
          <a:p>
            <a:pPr lvl="0"/>
            <a:r>
              <a:rPr lang="en-GB" dirty="0"/>
              <a:t>Tech Start-up</a:t>
            </a:r>
          </a:p>
          <a:p>
            <a:pPr lvl="0"/>
            <a:r>
              <a:rPr lang="en-GB" dirty="0"/>
              <a:t>Legal classification </a:t>
            </a:r>
          </a:p>
          <a:p>
            <a:pPr lvl="0"/>
            <a:r>
              <a:rPr lang="en-GB" dirty="0"/>
              <a:t>Mission statement, objects and values</a:t>
            </a:r>
          </a:p>
          <a:p>
            <a:pPr lvl="0"/>
            <a:r>
              <a:rPr lang="en-GB" dirty="0"/>
              <a:t>Market and competitors</a:t>
            </a:r>
          </a:p>
          <a:p>
            <a:pPr lvl="0"/>
            <a:r>
              <a:rPr lang="en-GB" dirty="0"/>
              <a:t>Market plan</a:t>
            </a:r>
          </a:p>
          <a:p>
            <a:pPr lvl="0"/>
            <a:r>
              <a:rPr lang="en-GB" dirty="0"/>
              <a:t>Financial plan</a:t>
            </a:r>
          </a:p>
          <a:p>
            <a:pPr lvl="0"/>
            <a:r>
              <a:rPr lang="en-GB" dirty="0"/>
              <a:t>Management and operations</a:t>
            </a:r>
          </a:p>
          <a:p>
            <a:endParaRPr lang="en-GB" dirty="0"/>
          </a:p>
        </p:txBody>
      </p:sp>
      <p:sp>
        <p:nvSpPr>
          <p:cNvPr id="7" name="Content Placeholder 2">
            <a:extLst>
              <a:ext uri="{FF2B5EF4-FFF2-40B4-BE49-F238E27FC236}">
                <a16:creationId xmlns:a16="http://schemas.microsoft.com/office/drawing/2014/main" id="{69D23687-6F2C-4367-997D-8686D368E51B}"/>
              </a:ext>
            </a:extLst>
          </p:cNvPr>
          <p:cNvSpPr txBox="1">
            <a:spLocks/>
          </p:cNvSpPr>
          <p:nvPr/>
        </p:nvSpPr>
        <p:spPr>
          <a:xfrm>
            <a:off x="7772400" y="1825625"/>
            <a:ext cx="407246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GB" dirty="0"/>
              <a:t>Illustration</a:t>
            </a:r>
          </a:p>
          <a:p>
            <a:pPr lvl="0"/>
            <a:r>
              <a:rPr lang="en-GB" dirty="0"/>
              <a:t>Design Development</a:t>
            </a:r>
          </a:p>
          <a:p>
            <a:pPr lvl="0"/>
            <a:r>
              <a:rPr lang="en-GB" dirty="0"/>
              <a:t>Management and operations </a:t>
            </a:r>
          </a:p>
          <a:p>
            <a:pPr marL="0" lvl="0" indent="0">
              <a:buNone/>
            </a:pPr>
            <a:endParaRPr lang="en-GB" dirty="0"/>
          </a:p>
          <a:p>
            <a:pPr marL="0" indent="0">
              <a:buNone/>
            </a:pPr>
            <a:r>
              <a:rPr lang="en-GB" dirty="0"/>
              <a:t>Collaboration:</a:t>
            </a:r>
          </a:p>
          <a:p>
            <a:pPr lvl="0"/>
            <a:r>
              <a:rPr lang="en-GB" dirty="0"/>
              <a:t>Market and competitors</a:t>
            </a:r>
          </a:p>
          <a:p>
            <a:endParaRPr lang="en-GB" dirty="0"/>
          </a:p>
        </p:txBody>
      </p:sp>
      <p:sp>
        <p:nvSpPr>
          <p:cNvPr id="8" name="Content Placeholder 2">
            <a:extLst>
              <a:ext uri="{FF2B5EF4-FFF2-40B4-BE49-F238E27FC236}">
                <a16:creationId xmlns:a16="http://schemas.microsoft.com/office/drawing/2014/main" id="{F4D56974-384E-4F27-B335-C2F8EE97101A}"/>
              </a:ext>
            </a:extLst>
          </p:cNvPr>
          <p:cNvSpPr txBox="1">
            <a:spLocks/>
          </p:cNvSpPr>
          <p:nvPr/>
        </p:nvSpPr>
        <p:spPr>
          <a:xfrm>
            <a:off x="7467602" y="1335086"/>
            <a:ext cx="2954867" cy="497682"/>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Mathew Overton:</a:t>
            </a:r>
          </a:p>
          <a:p>
            <a:endParaRPr lang="en-GB" dirty="0"/>
          </a:p>
        </p:txBody>
      </p:sp>
      <p:sp>
        <p:nvSpPr>
          <p:cNvPr id="9" name="Content Placeholder 2">
            <a:extLst>
              <a:ext uri="{FF2B5EF4-FFF2-40B4-BE49-F238E27FC236}">
                <a16:creationId xmlns:a16="http://schemas.microsoft.com/office/drawing/2014/main" id="{228329CA-FE34-4180-BED8-4B7C18E497B4}"/>
              </a:ext>
            </a:extLst>
          </p:cNvPr>
          <p:cNvSpPr txBox="1">
            <a:spLocks/>
          </p:cNvSpPr>
          <p:nvPr/>
        </p:nvSpPr>
        <p:spPr>
          <a:xfrm>
            <a:off x="973666" y="1327943"/>
            <a:ext cx="2954867" cy="4976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Kieron Williams</a:t>
            </a:r>
          </a:p>
          <a:p>
            <a:endParaRPr lang="en-GB" dirty="0"/>
          </a:p>
        </p:txBody>
      </p:sp>
    </p:spTree>
    <p:extLst>
      <p:ext uri="{BB962C8B-B14F-4D97-AF65-F5344CB8AC3E}">
        <p14:creationId xmlns:p14="http://schemas.microsoft.com/office/powerpoint/2010/main" val="2450580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C9AD4-0FAC-47C8-986F-FAB9321E71DF}"/>
              </a:ext>
            </a:extLst>
          </p:cNvPr>
          <p:cNvSpPr>
            <a:spLocks noGrp="1"/>
          </p:cNvSpPr>
          <p:nvPr>
            <p:ph type="title"/>
          </p:nvPr>
        </p:nvSpPr>
        <p:spPr/>
        <p:txBody>
          <a:bodyPr/>
          <a:lstStyle/>
          <a:p>
            <a:r>
              <a:rPr lang="en-GB" dirty="0"/>
              <a:t>The Product</a:t>
            </a:r>
          </a:p>
        </p:txBody>
      </p:sp>
      <p:sp>
        <p:nvSpPr>
          <p:cNvPr id="3" name="Content Placeholder 2">
            <a:extLst>
              <a:ext uri="{FF2B5EF4-FFF2-40B4-BE49-F238E27FC236}">
                <a16:creationId xmlns:a16="http://schemas.microsoft.com/office/drawing/2014/main" id="{0C833131-6889-448E-9BEB-2BBB35CA110E}"/>
              </a:ext>
            </a:extLst>
          </p:cNvPr>
          <p:cNvSpPr>
            <a:spLocks noGrp="1"/>
          </p:cNvSpPr>
          <p:nvPr>
            <p:ph idx="1"/>
          </p:nvPr>
        </p:nvSpPr>
        <p:spPr/>
        <p:txBody>
          <a:bodyPr>
            <a:normAutofit fontScale="92500" lnSpcReduction="10000"/>
          </a:bodyPr>
          <a:lstStyle/>
          <a:p>
            <a:pPr marL="0" indent="0">
              <a:buNone/>
            </a:pPr>
            <a:r>
              <a:rPr lang="en-GB" dirty="0"/>
              <a:t>Although there are other products similar to ours in the context that you can order food and have it delivered ours allows the user to opportunity to save food from going to waste, there is an app that stops meals from going to waste known as ToGoodToGo, now this app is completely about leftovers, being sold at the end of the night instead of being thrown, whereas our app is based on extra meals prepared and sold from home instead of going to waste. I feel like this gives us an edge because there are many families out there that cook for 6 people but always seem to have at least to meals leftover now they can upload their meals and sell them, earing the cook some money and the buyer a warm meal.</a:t>
            </a:r>
          </a:p>
          <a:p>
            <a:endParaRPr lang="en-GB" dirty="0"/>
          </a:p>
        </p:txBody>
      </p:sp>
    </p:spTree>
    <p:extLst>
      <p:ext uri="{BB962C8B-B14F-4D97-AF65-F5344CB8AC3E}">
        <p14:creationId xmlns:p14="http://schemas.microsoft.com/office/powerpoint/2010/main" val="2186793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FC64A-7027-4FC0-9863-54005DC208E2}"/>
              </a:ext>
            </a:extLst>
          </p:cNvPr>
          <p:cNvSpPr>
            <a:spLocks noGrp="1"/>
          </p:cNvSpPr>
          <p:nvPr>
            <p:ph type="title"/>
          </p:nvPr>
        </p:nvSpPr>
        <p:spPr/>
        <p:txBody>
          <a:bodyPr/>
          <a:lstStyle/>
          <a:p>
            <a:r>
              <a:rPr lang="en-GB" dirty="0"/>
              <a:t>Demo</a:t>
            </a:r>
          </a:p>
        </p:txBody>
      </p:sp>
      <p:pic>
        <p:nvPicPr>
          <p:cNvPr id="5" name="Picture 4">
            <a:extLst>
              <a:ext uri="{FF2B5EF4-FFF2-40B4-BE49-F238E27FC236}">
                <a16:creationId xmlns:a16="http://schemas.microsoft.com/office/drawing/2014/main" id="{10B1B89A-842A-427C-BEEB-7D5E263E0C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5537" y="1690687"/>
            <a:ext cx="5430063" cy="4210049"/>
          </a:xfrm>
          <a:prstGeom prst="rect">
            <a:avLst/>
          </a:prstGeom>
        </p:spPr>
      </p:pic>
      <p:pic>
        <p:nvPicPr>
          <p:cNvPr id="9" name="Picture 8">
            <a:extLst>
              <a:ext uri="{FF2B5EF4-FFF2-40B4-BE49-F238E27FC236}">
                <a16:creationId xmlns:a16="http://schemas.microsoft.com/office/drawing/2014/main" id="{F1BD5A92-7402-46EF-9055-927CA405E6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472" y="1690687"/>
            <a:ext cx="5236308" cy="4210049"/>
          </a:xfrm>
          <a:prstGeom prst="rect">
            <a:avLst/>
          </a:prstGeom>
        </p:spPr>
      </p:pic>
    </p:spTree>
    <p:extLst>
      <p:ext uri="{BB962C8B-B14F-4D97-AF65-F5344CB8AC3E}">
        <p14:creationId xmlns:p14="http://schemas.microsoft.com/office/powerpoint/2010/main" val="349341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93FAC-B844-40B6-98C4-98B95E978B9A}"/>
              </a:ext>
            </a:extLst>
          </p:cNvPr>
          <p:cNvSpPr>
            <a:spLocks noGrp="1"/>
          </p:cNvSpPr>
          <p:nvPr>
            <p:ph type="title"/>
          </p:nvPr>
        </p:nvSpPr>
        <p:spPr/>
        <p:txBody>
          <a:bodyPr/>
          <a:lstStyle/>
          <a:p>
            <a:r>
              <a:rPr lang="en-GB" dirty="0"/>
              <a:t>Demo 2</a:t>
            </a:r>
          </a:p>
        </p:txBody>
      </p:sp>
      <p:pic>
        <p:nvPicPr>
          <p:cNvPr id="4" name="Picture 3">
            <a:extLst>
              <a:ext uri="{FF2B5EF4-FFF2-40B4-BE49-F238E27FC236}">
                <a16:creationId xmlns:a16="http://schemas.microsoft.com/office/drawing/2014/main" id="{D6CD07D2-AC7C-4F23-8266-D3A70EABFD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31200" y="2196831"/>
            <a:ext cx="3894667" cy="4414577"/>
          </a:xfrm>
          <a:prstGeom prst="rect">
            <a:avLst/>
          </a:prstGeom>
        </p:spPr>
      </p:pic>
      <p:pic>
        <p:nvPicPr>
          <p:cNvPr id="5" name="Picture 4">
            <a:extLst>
              <a:ext uri="{FF2B5EF4-FFF2-40B4-BE49-F238E27FC236}">
                <a16:creationId xmlns:a16="http://schemas.microsoft.com/office/drawing/2014/main" id="{D915790C-3270-4B84-9D87-3BA567BA8A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920" y="2196831"/>
            <a:ext cx="3582379" cy="4000769"/>
          </a:xfrm>
          <a:prstGeom prst="rect">
            <a:avLst/>
          </a:prstGeom>
        </p:spPr>
      </p:pic>
      <p:pic>
        <p:nvPicPr>
          <p:cNvPr id="6" name="Picture 5">
            <a:extLst>
              <a:ext uri="{FF2B5EF4-FFF2-40B4-BE49-F238E27FC236}">
                <a16:creationId xmlns:a16="http://schemas.microsoft.com/office/drawing/2014/main" id="{DA9B2848-1AE9-4A1E-9435-7B07184873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5296" y="2196831"/>
            <a:ext cx="3432907" cy="3758146"/>
          </a:xfrm>
          <a:prstGeom prst="rect">
            <a:avLst/>
          </a:prstGeom>
        </p:spPr>
      </p:pic>
    </p:spTree>
    <p:extLst>
      <p:ext uri="{BB962C8B-B14F-4D97-AF65-F5344CB8AC3E}">
        <p14:creationId xmlns:p14="http://schemas.microsoft.com/office/powerpoint/2010/main" val="1556184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33864-7360-4E7B-8193-269A07391ED8}"/>
              </a:ext>
            </a:extLst>
          </p:cNvPr>
          <p:cNvSpPr>
            <a:spLocks noGrp="1"/>
          </p:cNvSpPr>
          <p:nvPr>
            <p:ph type="title"/>
          </p:nvPr>
        </p:nvSpPr>
        <p:spPr/>
        <p:txBody>
          <a:bodyPr/>
          <a:lstStyle/>
          <a:p>
            <a:r>
              <a:rPr lang="en-GB" dirty="0"/>
              <a:t>Market</a:t>
            </a:r>
          </a:p>
        </p:txBody>
      </p:sp>
      <p:pic>
        <p:nvPicPr>
          <p:cNvPr id="7" name="Picture 6">
            <a:extLst>
              <a:ext uri="{FF2B5EF4-FFF2-40B4-BE49-F238E27FC236}">
                <a16:creationId xmlns:a16="http://schemas.microsoft.com/office/drawing/2014/main" id="{8971C295-B1FF-4AC5-83D5-C9A7FDEE9471}"/>
              </a:ext>
            </a:extLst>
          </p:cNvPr>
          <p:cNvPicPr>
            <a:picLocks noChangeAspect="1"/>
          </p:cNvPicPr>
          <p:nvPr/>
        </p:nvPicPr>
        <p:blipFill>
          <a:blip r:embed="rId3"/>
          <a:stretch>
            <a:fillRect/>
          </a:stretch>
        </p:blipFill>
        <p:spPr>
          <a:xfrm>
            <a:off x="974196" y="1517123"/>
            <a:ext cx="5257271" cy="4200524"/>
          </a:xfrm>
          <a:prstGeom prst="rect">
            <a:avLst/>
          </a:prstGeom>
        </p:spPr>
      </p:pic>
      <p:pic>
        <p:nvPicPr>
          <p:cNvPr id="8" name="Picture 7">
            <a:extLst>
              <a:ext uri="{FF2B5EF4-FFF2-40B4-BE49-F238E27FC236}">
                <a16:creationId xmlns:a16="http://schemas.microsoft.com/office/drawing/2014/main" id="{A94A16EE-12A8-44BF-80AD-574232BF45D4}"/>
              </a:ext>
            </a:extLst>
          </p:cNvPr>
          <p:cNvPicPr>
            <a:picLocks noChangeAspect="1"/>
          </p:cNvPicPr>
          <p:nvPr/>
        </p:nvPicPr>
        <p:blipFill>
          <a:blip r:embed="rId4"/>
          <a:stretch>
            <a:fillRect/>
          </a:stretch>
        </p:blipFill>
        <p:spPr>
          <a:xfrm>
            <a:off x="6679671" y="1690688"/>
            <a:ext cx="5382153" cy="4200525"/>
          </a:xfrm>
          <a:prstGeom prst="rect">
            <a:avLst/>
          </a:prstGeom>
        </p:spPr>
      </p:pic>
    </p:spTree>
    <p:extLst>
      <p:ext uri="{BB962C8B-B14F-4D97-AF65-F5344CB8AC3E}">
        <p14:creationId xmlns:p14="http://schemas.microsoft.com/office/powerpoint/2010/main" val="1797411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51970-2EEE-4161-BA1E-8B136FCE8DFF}"/>
              </a:ext>
            </a:extLst>
          </p:cNvPr>
          <p:cNvSpPr>
            <a:spLocks noGrp="1"/>
          </p:cNvSpPr>
          <p:nvPr>
            <p:ph type="title"/>
          </p:nvPr>
        </p:nvSpPr>
        <p:spPr/>
        <p:txBody>
          <a:bodyPr/>
          <a:lstStyle/>
          <a:p>
            <a:r>
              <a:rPr lang="en-GB" dirty="0"/>
              <a:t>Competitors</a:t>
            </a:r>
          </a:p>
        </p:txBody>
      </p:sp>
      <p:pic>
        <p:nvPicPr>
          <p:cNvPr id="5122" name="Picture 2">
            <a:extLst>
              <a:ext uri="{FF2B5EF4-FFF2-40B4-BE49-F238E27FC236}">
                <a16:creationId xmlns:a16="http://schemas.microsoft.com/office/drawing/2014/main" id="{8D9EC879-6165-4126-ADEC-1C9C911795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3246" y="1893780"/>
            <a:ext cx="2308754" cy="237342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a:extLst>
              <a:ext uri="{FF2B5EF4-FFF2-40B4-BE49-F238E27FC236}">
                <a16:creationId xmlns:a16="http://schemas.microsoft.com/office/drawing/2014/main" id="{E53DB76D-EADC-4231-8D45-C3D656BFDC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60175" y="2809557"/>
            <a:ext cx="3471650" cy="181054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AB1B93D4-39EA-470E-AE82-F0601AAEE5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14266" y="2521337"/>
            <a:ext cx="3253385" cy="3253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854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273E2-FC1E-4C43-9065-FAFC390CCDC5}"/>
              </a:ext>
            </a:extLst>
          </p:cNvPr>
          <p:cNvSpPr>
            <a:spLocks noGrp="1"/>
          </p:cNvSpPr>
          <p:nvPr>
            <p:ph type="title"/>
          </p:nvPr>
        </p:nvSpPr>
        <p:spPr/>
        <p:txBody>
          <a:bodyPr/>
          <a:lstStyle/>
          <a:p>
            <a:r>
              <a:rPr lang="en-GB" dirty="0"/>
              <a:t>Target Market</a:t>
            </a:r>
          </a:p>
        </p:txBody>
      </p:sp>
      <p:pic>
        <p:nvPicPr>
          <p:cNvPr id="5" name="Picture 4">
            <a:extLst>
              <a:ext uri="{FF2B5EF4-FFF2-40B4-BE49-F238E27FC236}">
                <a16:creationId xmlns:a16="http://schemas.microsoft.com/office/drawing/2014/main" id="{1AD492D2-4220-44EF-8541-1674D02DA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6916" y="1388533"/>
            <a:ext cx="9038167" cy="4741333"/>
          </a:xfrm>
          <a:prstGeom prst="rect">
            <a:avLst/>
          </a:prstGeom>
        </p:spPr>
      </p:pic>
    </p:spTree>
    <p:extLst>
      <p:ext uri="{BB962C8B-B14F-4D97-AF65-F5344CB8AC3E}">
        <p14:creationId xmlns:p14="http://schemas.microsoft.com/office/powerpoint/2010/main" val="983778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A54B-F302-4BF4-99F9-E74247567397}"/>
              </a:ext>
            </a:extLst>
          </p:cNvPr>
          <p:cNvSpPr>
            <a:spLocks noGrp="1"/>
          </p:cNvSpPr>
          <p:nvPr>
            <p:ph type="title"/>
          </p:nvPr>
        </p:nvSpPr>
        <p:spPr/>
        <p:txBody>
          <a:bodyPr/>
          <a:lstStyle/>
          <a:p>
            <a:r>
              <a:rPr lang="en-GB" dirty="0"/>
              <a:t>Promotions </a:t>
            </a:r>
          </a:p>
        </p:txBody>
      </p:sp>
      <p:pic>
        <p:nvPicPr>
          <p:cNvPr id="4" name="Picture 3">
            <a:extLst>
              <a:ext uri="{FF2B5EF4-FFF2-40B4-BE49-F238E27FC236}">
                <a16:creationId xmlns:a16="http://schemas.microsoft.com/office/drawing/2014/main" id="{D238B6CA-B872-4B18-9ECC-065E747E618C}"/>
              </a:ext>
            </a:extLst>
          </p:cNvPr>
          <p:cNvPicPr/>
          <p:nvPr/>
        </p:nvPicPr>
        <p:blipFill>
          <a:blip r:embed="rId3">
            <a:extLst>
              <a:ext uri="{28A0092B-C50C-407E-A947-70E740481C1C}">
                <a14:useLocalDpi xmlns:a14="http://schemas.microsoft.com/office/drawing/2010/main" val="0"/>
              </a:ext>
            </a:extLst>
          </a:blip>
          <a:stretch>
            <a:fillRect/>
          </a:stretch>
        </p:blipFill>
        <p:spPr>
          <a:xfrm>
            <a:off x="2935616" y="2189162"/>
            <a:ext cx="5717317" cy="3333747"/>
          </a:xfrm>
          <a:prstGeom prst="rect">
            <a:avLst/>
          </a:prstGeom>
        </p:spPr>
      </p:pic>
    </p:spTree>
    <p:extLst>
      <p:ext uri="{BB962C8B-B14F-4D97-AF65-F5344CB8AC3E}">
        <p14:creationId xmlns:p14="http://schemas.microsoft.com/office/powerpoint/2010/main" val="394128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A5B57-9EB0-419D-A5E0-5EFD8782406F}"/>
              </a:ext>
            </a:extLst>
          </p:cNvPr>
          <p:cNvSpPr>
            <a:spLocks noGrp="1"/>
          </p:cNvSpPr>
          <p:nvPr>
            <p:ph type="title"/>
          </p:nvPr>
        </p:nvSpPr>
        <p:spPr/>
        <p:txBody>
          <a:bodyPr/>
          <a:lstStyle/>
          <a:p>
            <a:r>
              <a:rPr lang="en-GB" dirty="0"/>
              <a:t>What's Cooking?</a:t>
            </a:r>
          </a:p>
        </p:txBody>
      </p:sp>
      <p:pic>
        <p:nvPicPr>
          <p:cNvPr id="6146" name="Picture 2">
            <a:extLst>
              <a:ext uri="{FF2B5EF4-FFF2-40B4-BE49-F238E27FC236}">
                <a16:creationId xmlns:a16="http://schemas.microsoft.com/office/drawing/2014/main" id="{63D937D0-FBFE-4D54-B775-0106853292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444" t="22154" r="28421" b="29009"/>
          <a:stretch/>
        </p:blipFill>
        <p:spPr bwMode="auto">
          <a:xfrm>
            <a:off x="3914660" y="2329129"/>
            <a:ext cx="4362679" cy="337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6762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047D5-C1D1-4F24-A91D-72B4419E1D76}"/>
              </a:ext>
            </a:extLst>
          </p:cNvPr>
          <p:cNvSpPr>
            <a:spLocks noGrp="1"/>
          </p:cNvSpPr>
          <p:nvPr>
            <p:ph type="title"/>
          </p:nvPr>
        </p:nvSpPr>
        <p:spPr/>
        <p:txBody>
          <a:bodyPr/>
          <a:lstStyle/>
          <a:p>
            <a:r>
              <a:rPr lang="en-GB" dirty="0"/>
              <a:t>Financial overview</a:t>
            </a:r>
          </a:p>
        </p:txBody>
      </p:sp>
      <p:pic>
        <p:nvPicPr>
          <p:cNvPr id="4" name="Picture 3">
            <a:extLst>
              <a:ext uri="{FF2B5EF4-FFF2-40B4-BE49-F238E27FC236}">
                <a16:creationId xmlns:a16="http://schemas.microsoft.com/office/drawing/2014/main" id="{A7349B3D-F6BE-4919-B91C-29615682A9D3}"/>
              </a:ext>
            </a:extLst>
          </p:cNvPr>
          <p:cNvPicPr>
            <a:picLocks noChangeAspect="1"/>
          </p:cNvPicPr>
          <p:nvPr/>
        </p:nvPicPr>
        <p:blipFill>
          <a:blip r:embed="rId3"/>
          <a:stretch>
            <a:fillRect/>
          </a:stretch>
        </p:blipFill>
        <p:spPr>
          <a:xfrm>
            <a:off x="966389" y="1345671"/>
            <a:ext cx="6885610" cy="2819929"/>
          </a:xfrm>
          <a:prstGeom prst="rect">
            <a:avLst/>
          </a:prstGeom>
        </p:spPr>
      </p:pic>
      <p:pic>
        <p:nvPicPr>
          <p:cNvPr id="5" name="Picture 4">
            <a:extLst>
              <a:ext uri="{FF2B5EF4-FFF2-40B4-BE49-F238E27FC236}">
                <a16:creationId xmlns:a16="http://schemas.microsoft.com/office/drawing/2014/main" id="{790B4991-6329-4A9F-9825-CA5888C09934}"/>
              </a:ext>
            </a:extLst>
          </p:cNvPr>
          <p:cNvPicPr>
            <a:picLocks noChangeAspect="1"/>
          </p:cNvPicPr>
          <p:nvPr/>
        </p:nvPicPr>
        <p:blipFill>
          <a:blip r:embed="rId4"/>
          <a:stretch>
            <a:fillRect/>
          </a:stretch>
        </p:blipFill>
        <p:spPr>
          <a:xfrm>
            <a:off x="5080000" y="4165600"/>
            <a:ext cx="6533621" cy="2381250"/>
          </a:xfrm>
          <a:prstGeom prst="rect">
            <a:avLst/>
          </a:prstGeom>
        </p:spPr>
      </p:pic>
    </p:spTree>
    <p:extLst>
      <p:ext uri="{BB962C8B-B14F-4D97-AF65-F5344CB8AC3E}">
        <p14:creationId xmlns:p14="http://schemas.microsoft.com/office/powerpoint/2010/main" val="3087115820"/>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TotalTime>
  <Words>1615</Words>
  <Application>Microsoft Office PowerPoint</Application>
  <PresentationFormat>Widescreen</PresentationFormat>
  <Paragraphs>71</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Univers</vt:lpstr>
      <vt:lpstr>GradientVTI</vt:lpstr>
      <vt:lpstr>Enterprise and Group Project - </vt:lpstr>
      <vt:lpstr>Team</vt:lpstr>
      <vt:lpstr>The Product</vt:lpstr>
      <vt:lpstr>Demo</vt:lpstr>
      <vt:lpstr>Demo 2</vt:lpstr>
      <vt:lpstr>Market</vt:lpstr>
      <vt:lpstr>Competitors</vt:lpstr>
      <vt:lpstr>Target Market</vt:lpstr>
      <vt:lpstr>Promotions </vt:lpstr>
      <vt:lpstr>What's Cooking?</vt:lpstr>
      <vt:lpstr>Financial overview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and Group Project - </dc:title>
  <dc:creator>Kieron</dc:creator>
  <cp:lastModifiedBy>Kieron</cp:lastModifiedBy>
  <cp:revision>12</cp:revision>
  <dcterms:created xsi:type="dcterms:W3CDTF">2020-06-10T15:07:15Z</dcterms:created>
  <dcterms:modified xsi:type="dcterms:W3CDTF">2020-06-10T18:15:23Z</dcterms:modified>
</cp:coreProperties>
</file>