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7" r:id="rId5"/>
    <p:sldId id="292" r:id="rId6"/>
    <p:sldId id="272" r:id="rId7"/>
    <p:sldId id="277" r:id="rId8"/>
    <p:sldId id="265" r:id="rId9"/>
    <p:sldId id="264" r:id="rId10"/>
    <p:sldId id="279" r:id="rId11"/>
    <p:sldId id="286" r:id="rId12"/>
    <p:sldId id="280" r:id="rId13"/>
    <p:sldId id="281" r:id="rId14"/>
    <p:sldId id="282" r:id="rId15"/>
    <p:sldId id="293" r:id="rId16"/>
    <p:sldId id="269" r:id="rId17"/>
    <p:sldId id="291" r:id="rId18"/>
    <p:sldId id="289" r:id="rId19"/>
    <p:sldId id="288" r:id="rId2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280" autoAdjust="0"/>
  </p:normalViewPr>
  <p:slideViewPr>
    <p:cSldViewPr>
      <p:cViewPr varScale="1">
        <p:scale>
          <a:sx n="87" d="100"/>
          <a:sy n="87" d="100"/>
        </p:scale>
        <p:origin x="51" y="435"/>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10/16/2019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10/16/2019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10/16/2019</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10/16/2019</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‘Presence’ in context</a:t>
            </a: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is it?</a:t>
            </a:r>
          </a:p>
          <a:p>
            <a:endParaRPr lang="en-GB" dirty="0"/>
          </a:p>
          <a:p>
            <a:r>
              <a:rPr lang="en-GB" dirty="0" smtClean="0"/>
              <a:t>Where does it come from?</a:t>
            </a:r>
          </a:p>
          <a:p>
            <a:endParaRPr lang="en-GB" dirty="0"/>
          </a:p>
          <a:p>
            <a:r>
              <a:rPr lang="en-GB" dirty="0" smtClean="0"/>
              <a:t>Why isn’t it better understood?</a:t>
            </a:r>
            <a:endParaRPr lang="en-GB" dirty="0"/>
          </a:p>
        </p:txBody>
      </p:sp>
    </p:spTree>
    <p:extLst>
      <p:ext uri="{BB962C8B-B14F-4D97-AF65-F5344CB8AC3E}">
        <p14:creationId xmlns:p14="http://schemas.microsoft.com/office/powerpoint/2010/main" val="3966234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smtClean="0"/>
              <a:t>The Transpersonal (Beyond the Personal)</a:t>
            </a:r>
            <a:endParaRPr lang="en-US" dirty="0"/>
          </a:p>
        </p:txBody>
      </p:sp>
      <p:sp>
        <p:nvSpPr>
          <p:cNvPr id="14" name="Content Placeholder 13"/>
          <p:cNvSpPr>
            <a:spLocks noGrp="1"/>
          </p:cNvSpPr>
          <p:nvPr>
            <p:ph idx="1"/>
          </p:nvPr>
        </p:nvSpPr>
        <p:spPr>
          <a:xfrm>
            <a:off x="837828" y="1772816"/>
            <a:ext cx="10657184" cy="4824536"/>
          </a:xfrm>
        </p:spPr>
        <p:txBody>
          <a:bodyPr>
            <a:normAutofit fontScale="92500" lnSpcReduction="10000"/>
          </a:bodyPr>
          <a:lstStyle/>
          <a:p>
            <a:pPr marL="0" indent="0">
              <a:buNone/>
            </a:pPr>
            <a:r>
              <a:rPr lang="en-GB" dirty="0"/>
              <a:t>S</a:t>
            </a:r>
            <a:r>
              <a:rPr lang="en-GB" dirty="0" smtClean="0"/>
              <a:t>tates of </a:t>
            </a:r>
            <a:r>
              <a:rPr lang="en-GB" dirty="0"/>
              <a:t>consciousness beyond the limits of personal identity</a:t>
            </a:r>
            <a:endParaRPr lang="en-US" dirty="0" smtClean="0"/>
          </a:p>
          <a:p>
            <a:r>
              <a:rPr lang="en-US" dirty="0" err="1" smtClean="0"/>
              <a:t>Assagioli</a:t>
            </a:r>
            <a:r>
              <a:rPr lang="en-US" dirty="0" smtClean="0"/>
              <a:t> </a:t>
            </a:r>
            <a:r>
              <a:rPr lang="en-US" dirty="0"/>
              <a:t>(</a:t>
            </a:r>
            <a:r>
              <a:rPr lang="en-GB" dirty="0"/>
              <a:t>1888–1974</a:t>
            </a:r>
            <a:r>
              <a:rPr lang="en-GB" dirty="0" smtClean="0"/>
              <a:t>) </a:t>
            </a:r>
            <a:r>
              <a:rPr lang="en-US" dirty="0" smtClean="0"/>
              <a:t>Italian </a:t>
            </a:r>
            <a:r>
              <a:rPr lang="en-US" dirty="0"/>
              <a:t>psychoanalyst, contemporary of Freud and </a:t>
            </a:r>
            <a:r>
              <a:rPr lang="en-US" dirty="0" smtClean="0"/>
              <a:t>Jung</a:t>
            </a:r>
            <a:r>
              <a:rPr lang="en-US" dirty="0"/>
              <a:t> </a:t>
            </a:r>
            <a:endParaRPr lang="en-US" dirty="0" smtClean="0"/>
          </a:p>
          <a:p>
            <a:endParaRPr lang="en-US" dirty="0"/>
          </a:p>
          <a:p>
            <a:pPr lvl="1"/>
            <a:r>
              <a:rPr lang="en-US" dirty="0" smtClean="0"/>
              <a:t>Psychoanalysis </a:t>
            </a:r>
            <a:r>
              <a:rPr lang="en-US" dirty="0" smtClean="0"/>
              <a:t>~ Intrapsychic, splits the person within (Id, ego, and superego</a:t>
            </a:r>
            <a:r>
              <a:rPr lang="en-US" dirty="0" smtClean="0"/>
              <a:t>)</a:t>
            </a:r>
          </a:p>
          <a:p>
            <a:pPr lvl="1"/>
            <a:endParaRPr lang="en-GB" dirty="0"/>
          </a:p>
          <a:p>
            <a:pPr lvl="1"/>
            <a:r>
              <a:rPr lang="en-GB" dirty="0" err="1"/>
              <a:t>Psychosynthesis</a:t>
            </a:r>
            <a:r>
              <a:rPr lang="en-GB" dirty="0"/>
              <a:t> ~ </a:t>
            </a:r>
            <a:r>
              <a:rPr lang="en-GB" dirty="0" err="1"/>
              <a:t>Interpsychic</a:t>
            </a:r>
            <a:r>
              <a:rPr lang="en-GB" dirty="0"/>
              <a:t>, 7 levels of consciousness, progressing to the ‘higher/transpersonal self’ (after which is the collective unconscious). Wholeness or synthesis between oneself and the external </a:t>
            </a:r>
          </a:p>
          <a:p>
            <a:pPr lvl="1"/>
            <a:endParaRPr lang="en-US" dirty="0" smtClean="0"/>
          </a:p>
          <a:p>
            <a:pPr marL="274320" lvl="1" indent="0">
              <a:buNone/>
            </a:pPr>
            <a:r>
              <a:rPr lang="en-US" dirty="0" smtClean="0"/>
              <a:t> </a:t>
            </a:r>
            <a:endParaRPr lang="en-US" dirty="0"/>
          </a:p>
          <a:p>
            <a:pPr marL="274320" lvl="1" indent="0">
              <a:buNone/>
            </a:pPr>
            <a:r>
              <a:rPr lang="en-US" sz="2400" dirty="0" err="1" smtClean="0"/>
              <a:t>Assagioli</a:t>
            </a:r>
            <a:r>
              <a:rPr lang="en-US" sz="2400" dirty="0" smtClean="0"/>
              <a:t> said of psychoanalysis, it is “only </a:t>
            </a:r>
            <a:r>
              <a:rPr lang="en-US" sz="2400" dirty="0"/>
              <a:t>interested in the basement of the human being”, rather than “the whole building”. </a:t>
            </a:r>
            <a:r>
              <a:rPr lang="en-US" sz="2400" dirty="0" err="1"/>
              <a:t>Psychosynthesis</a:t>
            </a:r>
            <a:r>
              <a:rPr lang="en-US" sz="2400" dirty="0"/>
              <a:t> </a:t>
            </a:r>
            <a:r>
              <a:rPr lang="en-US" sz="2400" dirty="0" smtClean="0"/>
              <a:t>provides “an </a:t>
            </a:r>
            <a:r>
              <a:rPr lang="en-US" sz="2400" dirty="0"/>
              <a:t>elevator which will allow a person access to every level of his personality.  After all, a building with only an elevator is very limited.  We want to open up the terrace where you can sunbathe or look at the stars” </a:t>
            </a:r>
            <a:r>
              <a:rPr lang="en-US" dirty="0" smtClean="0"/>
              <a:t>(Cited Keen</a:t>
            </a:r>
            <a:r>
              <a:rPr lang="en-US" dirty="0"/>
              <a:t>, 1974</a:t>
            </a:r>
            <a:r>
              <a:rPr lang="en-US" dirty="0" smtClean="0"/>
              <a:t>)</a:t>
            </a:r>
            <a:endParaRPr lang="en-US" dirty="0"/>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2" y="381000"/>
            <a:ext cx="10345215" cy="671736"/>
          </a:xfrm>
        </p:spPr>
        <p:txBody>
          <a:bodyPr>
            <a:normAutofit/>
          </a:bodyPr>
          <a:lstStyle/>
          <a:p>
            <a:r>
              <a:rPr lang="en-GB" dirty="0" smtClean="0"/>
              <a:t>Transpersonal experiences and psychotherapy</a:t>
            </a:r>
            <a:endParaRPr lang="en-GB" dirty="0"/>
          </a:p>
        </p:txBody>
      </p:sp>
      <p:sp>
        <p:nvSpPr>
          <p:cNvPr id="3" name="Content Placeholder 2"/>
          <p:cNvSpPr>
            <a:spLocks noGrp="1"/>
          </p:cNvSpPr>
          <p:nvPr>
            <p:ph idx="1"/>
          </p:nvPr>
        </p:nvSpPr>
        <p:spPr>
          <a:xfrm>
            <a:off x="1293813" y="1268760"/>
            <a:ext cx="9601200" cy="5472608"/>
          </a:xfrm>
        </p:spPr>
        <p:txBody>
          <a:bodyPr>
            <a:normAutofit fontScale="85000" lnSpcReduction="10000"/>
          </a:bodyPr>
          <a:lstStyle/>
          <a:p>
            <a:r>
              <a:rPr lang="en-GB" dirty="0" smtClean="0"/>
              <a:t>Transpersonal experiences: “are universal </a:t>
            </a:r>
            <a:r>
              <a:rPr lang="en-GB" dirty="0"/>
              <a:t>and are accompanied by joy, depth, ascent, expansion, empowerment, and awakening</a:t>
            </a:r>
            <a:r>
              <a:rPr lang="en-GB" dirty="0" smtClean="0"/>
              <a:t>.” </a:t>
            </a:r>
            <a:r>
              <a:rPr lang="en-GB" dirty="0"/>
              <a:t>(Lombard, 2017</a:t>
            </a:r>
            <a:r>
              <a:rPr lang="en-GB" dirty="0" smtClean="0"/>
              <a:t>)</a:t>
            </a:r>
          </a:p>
          <a:p>
            <a:r>
              <a:rPr lang="en-GB" dirty="0"/>
              <a:t>“The word transpersonal refers to transcendence of the ordinary boundaries of personality and includes many experiences that have been called spiritual, mystical, religious, occult, magical or </a:t>
            </a:r>
            <a:r>
              <a:rPr lang="en-GB" dirty="0" smtClean="0"/>
              <a:t>paranormal” </a:t>
            </a:r>
            <a:r>
              <a:rPr lang="en-GB" dirty="0" err="1" smtClean="0"/>
              <a:t>Grof</a:t>
            </a:r>
            <a:r>
              <a:rPr lang="en-GB" dirty="0" smtClean="0"/>
              <a:t> (1989)</a:t>
            </a:r>
          </a:p>
          <a:p>
            <a:r>
              <a:rPr lang="en-GB" dirty="0" smtClean="0"/>
              <a:t>‘Transpersonal </a:t>
            </a:r>
            <a:r>
              <a:rPr lang="en-GB" dirty="0"/>
              <a:t>approaches </a:t>
            </a:r>
            <a:r>
              <a:rPr lang="en-GB" dirty="0" smtClean="0"/>
              <a:t>directly address spiritual </a:t>
            </a:r>
            <a:r>
              <a:rPr lang="en-GB" dirty="0"/>
              <a:t>experience </a:t>
            </a:r>
            <a:r>
              <a:rPr lang="en-GB" dirty="0" smtClean="0"/>
              <a:t>as </a:t>
            </a:r>
            <a:r>
              <a:rPr lang="en-GB" dirty="0"/>
              <a:t>part of the therapeutic </a:t>
            </a:r>
            <a:r>
              <a:rPr lang="en-GB" dirty="0" smtClean="0"/>
              <a:t>process’. </a:t>
            </a:r>
          </a:p>
          <a:p>
            <a:r>
              <a:rPr lang="en-GB" dirty="0" smtClean="0"/>
              <a:t>Transpersonal </a:t>
            </a:r>
            <a:r>
              <a:rPr lang="en-GB" dirty="0"/>
              <a:t>theory proposes that there are developmental stages beyond the adult ego, which involve experiences of connectedness with phenomena considered outside the boundaries of the ego. </a:t>
            </a:r>
            <a:endParaRPr lang="en-GB" dirty="0" smtClean="0"/>
          </a:p>
          <a:p>
            <a:r>
              <a:rPr lang="en-GB" dirty="0" smtClean="0"/>
              <a:t>In </a:t>
            </a:r>
            <a:r>
              <a:rPr lang="en-GB" dirty="0"/>
              <a:t>healthy individuals, these developmental stages can engender the highest human qualities, including altruism, creativity, and intuitive wisdom. </a:t>
            </a:r>
            <a:endParaRPr lang="en-GB" dirty="0" smtClean="0"/>
          </a:p>
          <a:p>
            <a:r>
              <a:rPr lang="en-GB" dirty="0" smtClean="0"/>
              <a:t>For </a:t>
            </a:r>
            <a:r>
              <a:rPr lang="en-GB" dirty="0"/>
              <a:t>persons lacking healthy ego development, however, such experiences can lead to psychosis. Superficially, transpersonal states look similar to psychosis. However, transpersonal theory can assist clinicians in discriminating between these two conditions, thereby </a:t>
            </a:r>
            <a:r>
              <a:rPr lang="en-GB" dirty="0" smtClean="0"/>
              <a:t>optimising </a:t>
            </a:r>
            <a:r>
              <a:rPr lang="en-GB" dirty="0"/>
              <a:t>treatment. </a:t>
            </a:r>
            <a:r>
              <a:rPr lang="en-GB" sz="1900" dirty="0" smtClean="0"/>
              <a:t>(</a:t>
            </a:r>
            <a:r>
              <a:rPr lang="en-GB" sz="1900" dirty="0" err="1" smtClean="0"/>
              <a:t>Kaspraw</a:t>
            </a:r>
            <a:r>
              <a:rPr lang="en-GB" sz="1900" dirty="0" smtClean="0"/>
              <a:t> and </a:t>
            </a:r>
            <a:r>
              <a:rPr lang="en-GB" sz="1900" dirty="0" err="1" smtClean="0"/>
              <a:t>Scotton</a:t>
            </a:r>
            <a:r>
              <a:rPr lang="en-GB" sz="1900" smtClean="0"/>
              <a:t>, (1999): The </a:t>
            </a:r>
            <a:r>
              <a:rPr lang="en-GB" sz="1900" dirty="0"/>
              <a:t>Journal of Psychotherapy Practice </a:t>
            </a:r>
            <a:r>
              <a:rPr lang="en-GB" sz="1900"/>
              <a:t>and </a:t>
            </a:r>
            <a:r>
              <a:rPr lang="en-GB" sz="1900" smtClean="0"/>
              <a:t>Research 8:12–23</a:t>
            </a:r>
            <a:r>
              <a:rPr lang="en-GB" sz="1900" dirty="0"/>
              <a:t>)</a:t>
            </a:r>
          </a:p>
        </p:txBody>
      </p:sp>
    </p:spTree>
    <p:extLst>
      <p:ext uri="{BB962C8B-B14F-4D97-AF65-F5344CB8AC3E}">
        <p14:creationId xmlns:p14="http://schemas.microsoft.com/office/powerpoint/2010/main" val="288460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Grof</a:t>
            </a:r>
            <a:r>
              <a:rPr lang="en-US" dirty="0"/>
              <a:t> – ‘</a:t>
            </a:r>
            <a:r>
              <a:rPr lang="en-US" dirty="0" err="1"/>
              <a:t>Holotropic</a:t>
            </a:r>
            <a:r>
              <a:rPr lang="en-US" dirty="0"/>
              <a:t>’ Consciousness </a:t>
            </a:r>
          </a:p>
        </p:txBody>
      </p:sp>
      <p:sp>
        <p:nvSpPr>
          <p:cNvPr id="3" name="Content Placeholder 2"/>
          <p:cNvSpPr>
            <a:spLocks noGrp="1"/>
          </p:cNvSpPr>
          <p:nvPr>
            <p:ph idx="1"/>
          </p:nvPr>
        </p:nvSpPr>
        <p:spPr/>
        <p:txBody>
          <a:bodyPr/>
          <a:lstStyle/>
          <a:p>
            <a:r>
              <a:rPr lang="en-GB" dirty="0"/>
              <a:t>‘Non-ordinary states of consciousness’ or ‘orientated towards wholeness’ (</a:t>
            </a:r>
            <a:r>
              <a:rPr lang="en-GB" dirty="0" err="1"/>
              <a:t>Grof</a:t>
            </a:r>
            <a:r>
              <a:rPr lang="en-GB" dirty="0"/>
              <a:t>, </a:t>
            </a:r>
            <a:r>
              <a:rPr lang="nl-NL" dirty="0"/>
              <a:t>Humanistic Psychologist, 2003, Vol.31 (2-3), p.50-86)</a:t>
            </a:r>
          </a:p>
          <a:p>
            <a:r>
              <a:rPr lang="nl-NL" dirty="0"/>
              <a:t>Grof seeks to normalise the pathologised view of the transpersonal experience.</a:t>
            </a:r>
          </a:p>
          <a:p>
            <a:r>
              <a:rPr lang="nl-NL" dirty="0"/>
              <a:t>Existentialism viewing ‘states of consciousness’ </a:t>
            </a:r>
            <a:r>
              <a:rPr lang="nl-NL" dirty="0" smtClean="0"/>
              <a:t>as </a:t>
            </a:r>
            <a:r>
              <a:rPr lang="nl-NL" dirty="0"/>
              <a:t>healing and transformative</a:t>
            </a:r>
          </a:p>
          <a:p>
            <a:r>
              <a:rPr lang="nl-NL" dirty="0"/>
              <a:t>Offering a new perspective for psychotherapy and self exploration</a:t>
            </a:r>
          </a:p>
          <a:p>
            <a:endParaRPr lang="en-GB" dirty="0"/>
          </a:p>
        </p:txBody>
      </p:sp>
    </p:spTree>
    <p:extLst>
      <p:ext uri="{BB962C8B-B14F-4D97-AF65-F5344CB8AC3E}">
        <p14:creationId xmlns:p14="http://schemas.microsoft.com/office/powerpoint/2010/main" val="1585674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2" y="448211"/>
            <a:ext cx="9601200" cy="687288"/>
          </a:xfrm>
        </p:spPr>
        <p:txBody>
          <a:bodyPr/>
          <a:lstStyle/>
          <a:p>
            <a:r>
              <a:rPr lang="en-US" dirty="0"/>
              <a:t>Peak Experience (</a:t>
            </a:r>
            <a:r>
              <a:rPr lang="en-US" dirty="0" smtClean="0"/>
              <a:t>Maslow)</a:t>
            </a:r>
            <a:endParaRPr lang="en-US" dirty="0"/>
          </a:p>
        </p:txBody>
      </p:sp>
      <p:sp>
        <p:nvSpPr>
          <p:cNvPr id="3" name="TextBox 2">
            <a:extLst>
              <a:ext uri="{FF2B5EF4-FFF2-40B4-BE49-F238E27FC236}">
                <a16:creationId xmlns:a16="http://schemas.microsoft.com/office/drawing/2014/main" id="{3FF2CAB2-1E14-4F7D-9A18-10252EF452FC}"/>
              </a:ext>
            </a:extLst>
          </p:cNvPr>
          <p:cNvSpPr txBox="1"/>
          <p:nvPr/>
        </p:nvSpPr>
        <p:spPr>
          <a:xfrm>
            <a:off x="1053852" y="1412776"/>
            <a:ext cx="10585176"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t>transcendent moments of pure joy and elation. </a:t>
            </a:r>
          </a:p>
          <a:p>
            <a:endParaRPr lang="en-GB" sz="2000" dirty="0"/>
          </a:p>
          <a:p>
            <a:pPr marL="285750" indent="-285750">
              <a:buFont typeface="Arial" panose="020B0604020202020204" pitchFamily="34" charset="0"/>
              <a:buChar char="•"/>
            </a:pPr>
            <a:r>
              <a:rPr lang="en-GB" sz="2000" dirty="0"/>
              <a:t>moments that stand out from everyday events. The memory of such events is lasting and people often liken them to a spiritual experience.</a:t>
            </a:r>
          </a:p>
          <a:p>
            <a:endParaRPr lang="en-GB" sz="2000" dirty="0"/>
          </a:p>
          <a:p>
            <a:pPr marL="285750" indent="-285750">
              <a:buFont typeface="Arial" panose="020B0604020202020204" pitchFamily="34" charset="0"/>
              <a:buChar char="•"/>
            </a:pPr>
            <a:r>
              <a:rPr lang="en-GB" sz="2000" dirty="0"/>
              <a:t>"Peak experiences involve a heightened sense of wonder, awe, or ecstasy over an experience</a:t>
            </a:r>
            <a:r>
              <a:rPr lang="en-GB" sz="2000" dirty="0" smtClean="0"/>
              <a:t>.“ "</a:t>
            </a:r>
            <a:r>
              <a:rPr lang="en-GB" sz="2000" dirty="0"/>
              <a:t>Defining moments of self-actualization: Peak performance and peak experience," (</a:t>
            </a:r>
            <a:r>
              <a:rPr lang="en-GB" sz="2000" dirty="0" err="1"/>
              <a:t>Privette</a:t>
            </a:r>
            <a:r>
              <a:rPr lang="en-GB" sz="2000" dirty="0"/>
              <a:t>, 2001)</a:t>
            </a:r>
          </a:p>
          <a:p>
            <a:endParaRPr lang="en-GB" sz="2000" dirty="0"/>
          </a:p>
          <a:p>
            <a:pPr marL="285750" indent="-285750">
              <a:buFont typeface="Arial" panose="020B0604020202020204" pitchFamily="34" charset="0"/>
              <a:buChar char="•"/>
            </a:pPr>
            <a:r>
              <a:rPr lang="en-GB" sz="2000" dirty="0"/>
              <a:t>"...a highly valued experience which is characterized by such intensity of perception, depth of feeling, or sense of profound significance as to cause it to stand out, in the subject's mind, in more or less permanent contrast to the experiences that surround it in time and space."</a:t>
            </a:r>
            <a:br>
              <a:rPr lang="en-GB" sz="2000" dirty="0"/>
            </a:br>
            <a:r>
              <a:rPr lang="en-GB" sz="2000" dirty="0"/>
              <a:t>(Leach, 1962)</a:t>
            </a:r>
          </a:p>
        </p:txBody>
      </p:sp>
    </p:spTree>
    <p:extLst>
      <p:ext uri="{BB962C8B-B14F-4D97-AF65-F5344CB8AC3E}">
        <p14:creationId xmlns:p14="http://schemas.microsoft.com/office/powerpoint/2010/main" val="2378379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Hillman (1976) – Psychology of the Soul</a:t>
            </a:r>
          </a:p>
        </p:txBody>
      </p:sp>
      <p:sp>
        <p:nvSpPr>
          <p:cNvPr id="3" name="Content Placeholder 2"/>
          <p:cNvSpPr>
            <a:spLocks noGrp="1"/>
          </p:cNvSpPr>
          <p:nvPr>
            <p:ph idx="1"/>
          </p:nvPr>
        </p:nvSpPr>
        <p:spPr/>
        <p:txBody>
          <a:bodyPr/>
          <a:lstStyle/>
          <a:p>
            <a:r>
              <a:rPr lang="en-GB" dirty="0"/>
              <a:t>Father of Archetypal Psychology (inspired by Jung).</a:t>
            </a:r>
          </a:p>
          <a:p>
            <a:r>
              <a:rPr lang="en-GB" dirty="0"/>
              <a:t>‘Soul’, ‘psyche’ psychology offers another perspective on understanding what it is to be human.</a:t>
            </a:r>
          </a:p>
          <a:p>
            <a:pPr marL="0" indent="0">
              <a:buNone/>
            </a:pPr>
            <a:endParaRPr lang="en-GB" dirty="0"/>
          </a:p>
          <a:p>
            <a:pPr lvl="1"/>
            <a:r>
              <a:rPr lang="en-GB" dirty="0"/>
              <a:t>"</a:t>
            </a:r>
            <a:r>
              <a:rPr lang="en-GB" i="1" dirty="0"/>
              <a:t>By soul I mean, first of all, a perspective rather than a substance, a viewpoint toward things rather than a thing itself. This perspective is reflective; it mediates events and makes differences between ourselves and everything that happens. Between us and events, between the doer and the deed, there is a reflective moment -- and soul-making </a:t>
            </a:r>
            <a:br>
              <a:rPr lang="en-GB" i="1" dirty="0"/>
            </a:br>
            <a:r>
              <a:rPr lang="en-GB" i="1" dirty="0"/>
              <a:t>means differentiating this middle ground</a:t>
            </a:r>
            <a:r>
              <a:rPr lang="en-GB" dirty="0"/>
              <a:t>” (Hillman, 1976). </a:t>
            </a:r>
          </a:p>
        </p:txBody>
      </p:sp>
    </p:spTree>
    <p:extLst>
      <p:ext uri="{BB962C8B-B14F-4D97-AF65-F5344CB8AC3E}">
        <p14:creationId xmlns:p14="http://schemas.microsoft.com/office/powerpoint/2010/main" val="180458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58C70-1DFB-479F-8C10-CF585CAEF4BC}"/>
              </a:ext>
            </a:extLst>
          </p:cNvPr>
          <p:cNvSpPr>
            <a:spLocks noGrp="1"/>
          </p:cNvSpPr>
          <p:nvPr>
            <p:ph type="title"/>
          </p:nvPr>
        </p:nvSpPr>
        <p:spPr>
          <a:xfrm>
            <a:off x="1282033" y="114300"/>
            <a:ext cx="9601200" cy="1143000"/>
          </a:xfrm>
        </p:spPr>
        <p:txBody>
          <a:bodyPr/>
          <a:lstStyle/>
          <a:p>
            <a:r>
              <a:rPr lang="en-GB" dirty="0"/>
              <a:t>Emergence of Psychotherapeutic Presence</a:t>
            </a:r>
          </a:p>
        </p:txBody>
      </p:sp>
      <p:sp>
        <p:nvSpPr>
          <p:cNvPr id="3" name="Content Placeholder 2">
            <a:extLst>
              <a:ext uri="{FF2B5EF4-FFF2-40B4-BE49-F238E27FC236}">
                <a16:creationId xmlns:a16="http://schemas.microsoft.com/office/drawing/2014/main" id="{C6A26C07-A0A2-47A5-9509-0D3134EC556F}"/>
              </a:ext>
            </a:extLst>
          </p:cNvPr>
          <p:cNvSpPr>
            <a:spLocks noGrp="1"/>
          </p:cNvSpPr>
          <p:nvPr>
            <p:ph idx="1"/>
          </p:nvPr>
        </p:nvSpPr>
        <p:spPr/>
        <p:txBody>
          <a:bodyPr/>
          <a:lstStyle/>
          <a:p>
            <a:r>
              <a:rPr lang="en-GB" dirty="0"/>
              <a:t>Freud – ‘Evenly suspended attention’</a:t>
            </a:r>
          </a:p>
          <a:p>
            <a:pPr lvl="1"/>
            <a:r>
              <a:rPr lang="en-GB" dirty="0"/>
              <a:t>“It consists simply in not directing one's notice to anything in particular and in maintaining the same 'evenly-suspended attention' (as I have called it) in the face of all that one hears …. He (the analyst) should withhold all conscious influences from his capacity to attend, and give himself over completely to his 'unconscious memory.' ” (Freud, 1912)</a:t>
            </a:r>
          </a:p>
          <a:p>
            <a:pPr lvl="1"/>
            <a:endParaRPr lang="en-GB" dirty="0"/>
          </a:p>
          <a:p>
            <a:r>
              <a:rPr lang="en-GB" dirty="0"/>
              <a:t>Present moment awareness (Gestalt) - living in and being conscious </a:t>
            </a:r>
            <a:r>
              <a:rPr lang="en-GB" dirty="0" smtClean="0"/>
              <a:t>of </a:t>
            </a:r>
            <a:r>
              <a:rPr lang="en-GB" dirty="0"/>
              <a:t>the present moment </a:t>
            </a:r>
          </a:p>
        </p:txBody>
      </p:sp>
    </p:spTree>
    <p:extLst>
      <p:ext uri="{BB962C8B-B14F-4D97-AF65-F5344CB8AC3E}">
        <p14:creationId xmlns:p14="http://schemas.microsoft.com/office/powerpoint/2010/main" val="42344916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 – Thou (Martin Buber)</a:t>
            </a:r>
          </a:p>
        </p:txBody>
      </p:sp>
      <p:sp>
        <p:nvSpPr>
          <p:cNvPr id="3" name="Content Placeholder 2"/>
          <p:cNvSpPr>
            <a:spLocks noGrp="1"/>
          </p:cNvSpPr>
          <p:nvPr>
            <p:ph idx="1"/>
          </p:nvPr>
        </p:nvSpPr>
        <p:spPr>
          <a:xfrm>
            <a:off x="1293813" y="2132856"/>
            <a:ext cx="9601200" cy="3912840"/>
          </a:xfrm>
        </p:spPr>
        <p:txBody>
          <a:bodyPr>
            <a:normAutofit fontScale="92500"/>
          </a:bodyPr>
          <a:lstStyle/>
          <a:p>
            <a:pPr marL="0" indent="0">
              <a:lnSpc>
                <a:spcPct val="150000"/>
              </a:lnSpc>
              <a:buNone/>
            </a:pPr>
            <a:r>
              <a:rPr lang="en-GB" b="1" i="1" dirty="0"/>
              <a:t>“when two individuals 'happen' to each other, there is an essential remainder which is common to them ... this is the 'sphere of between' . . that which happens within the souls of each, is only the secret accompaniment to the dialogue. The meaning of this dialogue is found in neither one nor the other of the partners, nor in both taken together, but in their interchange.”</a:t>
            </a:r>
            <a:r>
              <a:rPr lang="en-GB" dirty="0"/>
              <a:t> </a:t>
            </a:r>
          </a:p>
          <a:p>
            <a:pPr marL="0" indent="0">
              <a:buNone/>
            </a:pPr>
            <a:r>
              <a:rPr lang="en-GB" dirty="0"/>
              <a:t>(Buber, cited Friedman 1960; p 85)</a:t>
            </a:r>
          </a:p>
          <a:p>
            <a:pPr marL="0" indent="0">
              <a:buNone/>
            </a:pPr>
            <a:endParaRPr lang="en-GB" dirty="0"/>
          </a:p>
        </p:txBody>
      </p:sp>
    </p:spTree>
    <p:extLst>
      <p:ext uri="{BB962C8B-B14F-4D97-AF65-F5344CB8AC3E}">
        <p14:creationId xmlns:p14="http://schemas.microsoft.com/office/powerpoint/2010/main" val="2112989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599728"/>
          </a:xfrm>
        </p:spPr>
        <p:txBody>
          <a:bodyPr/>
          <a:lstStyle/>
          <a:p>
            <a:r>
              <a:rPr lang="en-GB" dirty="0"/>
              <a:t>Presence (Carl Rogers)</a:t>
            </a:r>
          </a:p>
        </p:txBody>
      </p:sp>
      <p:sp>
        <p:nvSpPr>
          <p:cNvPr id="3" name="Content Placeholder 2"/>
          <p:cNvSpPr>
            <a:spLocks noGrp="1"/>
          </p:cNvSpPr>
          <p:nvPr>
            <p:ph idx="1"/>
          </p:nvPr>
        </p:nvSpPr>
        <p:spPr>
          <a:xfrm>
            <a:off x="1293812" y="1340768"/>
            <a:ext cx="10057183" cy="5328592"/>
          </a:xfrm>
        </p:spPr>
        <p:txBody>
          <a:bodyPr>
            <a:normAutofit lnSpcReduction="10000"/>
          </a:bodyPr>
          <a:lstStyle/>
          <a:p>
            <a:pPr marL="0" indent="0">
              <a:lnSpc>
                <a:spcPct val="150000"/>
              </a:lnSpc>
              <a:buNone/>
            </a:pPr>
            <a:r>
              <a:rPr lang="en-US" b="1" i="1" dirty="0"/>
              <a:t>“I find that when I am the closest to my inner, intuitive self –when perhaps I am somehow in touch with the unknown in me–when perhaps I am in a slightly altered state of consciousness in the relationship, then whatever I do seems to be full of healing. Then simply my presence is releasing and helpful. At those moments, it seems that my inner spirit has reached out and touched the inner spirit of the other. Our relationship transcends itself, and has become part of something larger. Profound growth and healing and energy are present”</a:t>
            </a:r>
            <a:r>
              <a:rPr lang="en-US" i="1" dirty="0"/>
              <a:t>  </a:t>
            </a:r>
          </a:p>
          <a:p>
            <a:pPr marL="0" indent="0">
              <a:buNone/>
            </a:pPr>
            <a:r>
              <a:rPr lang="en-US" dirty="0"/>
              <a:t>(Rogers, 1980; p. 129)</a:t>
            </a:r>
            <a:r>
              <a:rPr lang="en-US" i="1" dirty="0"/>
              <a:t>   </a:t>
            </a:r>
            <a:r>
              <a:rPr lang="en-US" dirty="0"/>
              <a:t> </a:t>
            </a:r>
            <a:endParaRPr lang="en-GB" dirty="0"/>
          </a:p>
          <a:p>
            <a:pPr marL="0" indent="0">
              <a:buNone/>
            </a:pPr>
            <a:endParaRPr lang="en-GB" dirty="0"/>
          </a:p>
        </p:txBody>
      </p:sp>
    </p:spTree>
    <p:extLst>
      <p:ext uri="{BB962C8B-B14F-4D97-AF65-F5344CB8AC3E}">
        <p14:creationId xmlns:p14="http://schemas.microsoft.com/office/powerpoint/2010/main" val="656496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671736"/>
          </a:xfrm>
        </p:spPr>
        <p:txBody>
          <a:bodyPr/>
          <a:lstStyle/>
          <a:p>
            <a:r>
              <a:rPr lang="en-GB" dirty="0"/>
              <a:t>Presence – Geller and Greenberg</a:t>
            </a:r>
          </a:p>
        </p:txBody>
      </p:sp>
      <p:sp>
        <p:nvSpPr>
          <p:cNvPr id="3" name="Content Placeholder 2"/>
          <p:cNvSpPr>
            <a:spLocks noGrp="1"/>
          </p:cNvSpPr>
          <p:nvPr>
            <p:ph idx="1"/>
          </p:nvPr>
        </p:nvSpPr>
        <p:spPr>
          <a:xfrm>
            <a:off x="1293813" y="1484784"/>
            <a:ext cx="9601200" cy="4992216"/>
          </a:xfrm>
        </p:spPr>
        <p:txBody>
          <a:bodyPr>
            <a:normAutofit lnSpcReduction="10000"/>
          </a:bodyPr>
          <a:lstStyle/>
          <a:p>
            <a:pPr marL="0" indent="0">
              <a:lnSpc>
                <a:spcPct val="150000"/>
              </a:lnSpc>
              <a:buNone/>
            </a:pPr>
            <a:r>
              <a:rPr lang="en-GB" i="1" dirty="0"/>
              <a:t> </a:t>
            </a:r>
            <a:r>
              <a:rPr lang="en-GB" b="1" i="1" dirty="0"/>
              <a:t>“Being in the state of presence includes the experience of inner expansiveness both on a bodily level and on the level of consciousness. Therapists described a sense of inner spaciousness and even joy, accompanied by the experience of flow, energy and calm that is the backdrop to all felt experience. For example, while therapists are immersed in the pain and suffering of the client, they simultaneously experience an expansive state as if a part of something larger”.</a:t>
            </a:r>
            <a:r>
              <a:rPr lang="en-GB" i="1" dirty="0"/>
              <a:t> </a:t>
            </a:r>
          </a:p>
          <a:p>
            <a:pPr marL="0" indent="0">
              <a:buNone/>
            </a:pPr>
            <a:r>
              <a:rPr lang="en-GB" i="1" dirty="0"/>
              <a:t>(Geller and Greenberg, 2002)</a:t>
            </a:r>
            <a:endParaRPr lang="en-GB" dirty="0"/>
          </a:p>
          <a:p>
            <a:pPr marL="0" indent="0">
              <a:buNone/>
            </a:pPr>
            <a:endParaRPr lang="en-GB" dirty="0"/>
          </a:p>
        </p:txBody>
      </p:sp>
    </p:spTree>
    <p:extLst>
      <p:ext uri="{BB962C8B-B14F-4D97-AF65-F5344CB8AC3E}">
        <p14:creationId xmlns:p14="http://schemas.microsoft.com/office/powerpoint/2010/main" val="82055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116632"/>
            <a:ext cx="9601200" cy="864096"/>
          </a:xfrm>
        </p:spPr>
        <p:txBody>
          <a:bodyPr/>
          <a:lstStyle/>
          <a:p>
            <a:pPr algn="ctr"/>
            <a:r>
              <a:rPr lang="en-GB" dirty="0" smtClean="0"/>
              <a:t>Fully Present?</a:t>
            </a:r>
            <a:endParaRPr lang="en-GB" dirty="0"/>
          </a:p>
        </p:txBody>
      </p:sp>
      <p:sp>
        <p:nvSpPr>
          <p:cNvPr id="3" name="Content Placeholder 2"/>
          <p:cNvSpPr>
            <a:spLocks noGrp="1"/>
          </p:cNvSpPr>
          <p:nvPr>
            <p:ph idx="1"/>
          </p:nvPr>
        </p:nvSpPr>
        <p:spPr>
          <a:xfrm>
            <a:off x="909836" y="1676400"/>
            <a:ext cx="10873207" cy="4920952"/>
          </a:xfrm>
        </p:spPr>
        <p:txBody>
          <a:bodyPr>
            <a:normAutofit/>
          </a:bodyPr>
          <a:lstStyle/>
          <a:p>
            <a:r>
              <a:rPr lang="en-GB" sz="2800" dirty="0"/>
              <a:t>Take a moment now to tune into your body.</a:t>
            </a:r>
          </a:p>
          <a:p>
            <a:r>
              <a:rPr lang="en-GB" sz="2800" dirty="0"/>
              <a:t>What are you aware of?</a:t>
            </a:r>
          </a:p>
          <a:p>
            <a:r>
              <a:rPr lang="en-GB" sz="2800" dirty="0"/>
              <a:t>What is your awareness of others in the room?</a:t>
            </a:r>
          </a:p>
          <a:p>
            <a:r>
              <a:rPr lang="en-GB" sz="2800" dirty="0"/>
              <a:t>Which of the ‘depictions’ resonates with you most?</a:t>
            </a:r>
          </a:p>
          <a:p>
            <a:r>
              <a:rPr lang="en-GB" sz="2800" dirty="0"/>
              <a:t>What do you experience in response?</a:t>
            </a:r>
          </a:p>
          <a:p>
            <a:r>
              <a:rPr lang="en-GB" sz="2800" dirty="0"/>
              <a:t>If you can, take yourself to a moment when you have experienced this phenomena – see it, explore it, experience it.</a:t>
            </a:r>
          </a:p>
          <a:p>
            <a:r>
              <a:rPr lang="en-GB" sz="2800" dirty="0"/>
              <a:t>Now take a few minutes and write down what you can of that experience.</a:t>
            </a:r>
          </a:p>
          <a:p>
            <a:endParaRPr lang="en-GB" sz="2800" dirty="0"/>
          </a:p>
        </p:txBody>
      </p:sp>
    </p:spTree>
    <p:extLst>
      <p:ext uri="{BB962C8B-B14F-4D97-AF65-F5344CB8AC3E}">
        <p14:creationId xmlns:p14="http://schemas.microsoft.com/office/powerpoint/2010/main" val="3947020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827DD8-6B4C-4D5F-B8A3-448DBE406EF4}"/>
              </a:ext>
            </a:extLst>
          </p:cNvPr>
          <p:cNvSpPr txBox="1"/>
          <p:nvPr/>
        </p:nvSpPr>
        <p:spPr>
          <a:xfrm>
            <a:off x="1161864" y="1139142"/>
            <a:ext cx="9865096" cy="5493812"/>
          </a:xfrm>
          <a:prstGeom prst="rect">
            <a:avLst/>
          </a:prstGeom>
          <a:noFill/>
        </p:spPr>
        <p:txBody>
          <a:bodyPr wrap="square" rtlCol="0">
            <a:spAutoFit/>
          </a:bodyPr>
          <a:lstStyle/>
          <a:p>
            <a:pPr>
              <a:lnSpc>
                <a:spcPct val="90000"/>
              </a:lnSpc>
            </a:pPr>
            <a:r>
              <a:rPr lang="en-GB" sz="2800" b="1" dirty="0"/>
              <a:t>Emerging Research:</a:t>
            </a:r>
          </a:p>
          <a:p>
            <a:pPr>
              <a:lnSpc>
                <a:spcPct val="90000"/>
              </a:lnSpc>
            </a:pPr>
            <a:endParaRPr lang="en-GB" sz="2800" b="1" dirty="0"/>
          </a:p>
          <a:p>
            <a:pPr>
              <a:lnSpc>
                <a:spcPct val="90000"/>
              </a:lnSpc>
            </a:pPr>
            <a:r>
              <a:rPr lang="en-GB" dirty="0"/>
              <a:t>(</a:t>
            </a:r>
            <a:r>
              <a:rPr lang="en-GB" dirty="0" err="1"/>
              <a:t>Butlein</a:t>
            </a:r>
            <a:r>
              <a:rPr lang="en-GB" dirty="0"/>
              <a:t>, 2005; Cooper, 2005; </a:t>
            </a:r>
            <a:r>
              <a:rPr lang="en-GB" dirty="0" err="1"/>
              <a:t>Fraelich</a:t>
            </a:r>
            <a:r>
              <a:rPr lang="en-GB" dirty="0"/>
              <a:t>, 1989; Geller&amp; Greenberg, 2002; Jonas &amp; Crawford, 2004; </a:t>
            </a:r>
            <a:r>
              <a:rPr lang="en-GB" dirty="0" err="1"/>
              <a:t>Phelon</a:t>
            </a:r>
            <a:r>
              <a:rPr lang="en-GB" dirty="0"/>
              <a:t>, 2004; West, 1997)</a:t>
            </a:r>
            <a:endParaRPr lang="en-GB" sz="2400" dirty="0"/>
          </a:p>
          <a:p>
            <a:pPr>
              <a:lnSpc>
                <a:spcPct val="90000"/>
              </a:lnSpc>
            </a:pPr>
            <a:endParaRPr lang="en-GB" sz="2400" dirty="0"/>
          </a:p>
          <a:p>
            <a:pPr>
              <a:lnSpc>
                <a:spcPct val="90000"/>
              </a:lnSpc>
            </a:pPr>
            <a:r>
              <a:rPr lang="en-GB" sz="2400" dirty="0"/>
              <a:t>Geller and Greenberg (2002):</a:t>
            </a:r>
          </a:p>
          <a:p>
            <a:pPr marL="342900" indent="-342900">
              <a:lnSpc>
                <a:spcPct val="90000"/>
              </a:lnSpc>
              <a:buFont typeface="Arial" panose="020B0604020202020204" pitchFamily="34" charset="0"/>
              <a:buChar char="•"/>
            </a:pPr>
            <a:r>
              <a:rPr lang="en-GB" sz="2400" dirty="0"/>
              <a:t>Developed the Therapeutic Presence Inventory which suggests:</a:t>
            </a:r>
          </a:p>
          <a:p>
            <a:pPr marL="800100" lvl="1" indent="-342900">
              <a:lnSpc>
                <a:spcPct val="90000"/>
              </a:lnSpc>
              <a:buFont typeface="Arial" panose="020B0604020202020204" pitchFamily="34" charset="0"/>
              <a:buChar char="•"/>
            </a:pPr>
            <a:r>
              <a:rPr lang="en-GB" sz="2400" dirty="0"/>
              <a:t>TP is predictive of a successful therapeutic relationship</a:t>
            </a:r>
          </a:p>
          <a:p>
            <a:pPr marL="800100" lvl="1" indent="-342900">
              <a:lnSpc>
                <a:spcPct val="90000"/>
              </a:lnSpc>
              <a:buFont typeface="Arial" panose="020B0604020202020204" pitchFamily="34" charset="0"/>
              <a:buChar char="•"/>
            </a:pPr>
            <a:r>
              <a:rPr lang="en-GB" sz="2400" dirty="0"/>
              <a:t>Preparation for ‘presence’ facilitates presence</a:t>
            </a:r>
          </a:p>
          <a:p>
            <a:pPr marL="800100" lvl="1" indent="-342900">
              <a:lnSpc>
                <a:spcPct val="90000"/>
              </a:lnSpc>
              <a:buFont typeface="Arial" panose="020B0604020202020204" pitchFamily="34" charset="0"/>
              <a:buChar char="•"/>
            </a:pPr>
            <a:endParaRPr lang="en-GB" sz="2400" dirty="0"/>
          </a:p>
          <a:p>
            <a:pPr>
              <a:lnSpc>
                <a:spcPct val="90000"/>
              </a:lnSpc>
            </a:pPr>
            <a:r>
              <a:rPr lang="en-GB" sz="2800" b="1" dirty="0"/>
              <a:t>Technique:</a:t>
            </a:r>
            <a:endParaRPr lang="en-GB" sz="2800" dirty="0"/>
          </a:p>
          <a:p>
            <a:pPr>
              <a:lnSpc>
                <a:spcPct val="90000"/>
              </a:lnSpc>
            </a:pPr>
            <a:endParaRPr lang="en-GB" sz="2400" b="1" dirty="0"/>
          </a:p>
          <a:p>
            <a:pPr>
              <a:lnSpc>
                <a:spcPct val="90000"/>
              </a:lnSpc>
            </a:pPr>
            <a:r>
              <a:rPr lang="en-GB" sz="2400" dirty="0"/>
              <a:t>Practices:</a:t>
            </a:r>
          </a:p>
          <a:p>
            <a:pPr marL="342900" indent="-342900">
              <a:lnSpc>
                <a:spcPct val="90000"/>
              </a:lnSpc>
              <a:buFont typeface="Arial" panose="020B0604020202020204" pitchFamily="34" charset="0"/>
              <a:buChar char="•"/>
            </a:pPr>
            <a:r>
              <a:rPr lang="en-GB" sz="2400" dirty="0"/>
              <a:t>Mindfulness, spending time in nature, self-work, self-care</a:t>
            </a:r>
          </a:p>
          <a:p>
            <a:pPr marL="342900" indent="-342900">
              <a:lnSpc>
                <a:spcPct val="90000"/>
              </a:lnSpc>
              <a:buFont typeface="Arial" panose="020B0604020202020204" pitchFamily="34" charset="0"/>
              <a:buChar char="•"/>
            </a:pPr>
            <a:r>
              <a:rPr lang="en-GB" sz="2400" dirty="0"/>
              <a:t>Bringing oneself into the moment with an intention for presence</a:t>
            </a:r>
          </a:p>
          <a:p>
            <a:pPr marL="800100" lvl="1" indent="-342900">
              <a:lnSpc>
                <a:spcPct val="90000"/>
              </a:lnSpc>
              <a:buFont typeface="Arial" panose="020B0604020202020204" pitchFamily="34" charset="0"/>
              <a:buChar char="•"/>
            </a:pPr>
            <a:endParaRPr lang="en-GB" sz="2400" dirty="0"/>
          </a:p>
        </p:txBody>
      </p:sp>
    </p:spTree>
    <p:extLst>
      <p:ext uri="{BB962C8B-B14F-4D97-AF65-F5344CB8AC3E}">
        <p14:creationId xmlns:p14="http://schemas.microsoft.com/office/powerpoint/2010/main" val="805031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Therapeutic Presence</a:t>
            </a:r>
            <a:br>
              <a:rPr lang="en-GB" dirty="0"/>
            </a:br>
            <a:endParaRPr lang="en-GB" dirty="0"/>
          </a:p>
        </p:txBody>
      </p:sp>
      <p:sp>
        <p:nvSpPr>
          <p:cNvPr id="3" name="Content Placeholder 2"/>
          <p:cNvSpPr>
            <a:spLocks noGrp="1"/>
          </p:cNvSpPr>
          <p:nvPr>
            <p:ph idx="1"/>
          </p:nvPr>
        </p:nvSpPr>
        <p:spPr/>
        <p:txBody>
          <a:bodyPr>
            <a:normAutofit fontScale="92500"/>
          </a:bodyPr>
          <a:lstStyle/>
          <a:p>
            <a:r>
              <a:rPr lang="en-GB" dirty="0"/>
              <a:t>A way of being</a:t>
            </a:r>
          </a:p>
          <a:p>
            <a:r>
              <a:rPr lang="en-GB" dirty="0"/>
              <a:t>Using your whole self – emotionally, cognitively, physically, relationally</a:t>
            </a:r>
          </a:p>
          <a:p>
            <a:r>
              <a:rPr lang="en-GB" dirty="0"/>
              <a:t>Immersion in the moment</a:t>
            </a:r>
          </a:p>
          <a:p>
            <a:r>
              <a:rPr lang="en-GB" dirty="0"/>
              <a:t>With and for the other</a:t>
            </a:r>
          </a:p>
          <a:p>
            <a:r>
              <a:rPr lang="en-GB" dirty="0"/>
              <a:t>A process of contact</a:t>
            </a:r>
          </a:p>
          <a:p>
            <a:r>
              <a:rPr lang="en-GB" dirty="0"/>
              <a:t>Therapist’s presence facilitates the client’s presence</a:t>
            </a:r>
          </a:p>
          <a:p>
            <a:r>
              <a:rPr lang="en-GB" dirty="0"/>
              <a:t>A way of attuning with the ‘self’ and with the client</a:t>
            </a:r>
          </a:p>
          <a:p>
            <a:r>
              <a:rPr lang="en-GB" dirty="0"/>
              <a:t>Communicates the core conditions to the client</a:t>
            </a:r>
          </a:p>
          <a:p>
            <a:r>
              <a:rPr lang="en-GB"/>
              <a:t>Alerts the therapist to ‘optimum moments’</a:t>
            </a:r>
          </a:p>
          <a:p>
            <a:endParaRPr lang="en-GB"/>
          </a:p>
        </p:txBody>
      </p:sp>
    </p:spTree>
    <p:extLst>
      <p:ext uri="{BB962C8B-B14F-4D97-AF65-F5344CB8AC3E}">
        <p14:creationId xmlns:p14="http://schemas.microsoft.com/office/powerpoint/2010/main" val="432268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12E5-EE27-461F-921A-24A3690A3829}"/>
              </a:ext>
            </a:extLst>
          </p:cNvPr>
          <p:cNvSpPr>
            <a:spLocks noGrp="1"/>
          </p:cNvSpPr>
          <p:nvPr>
            <p:ph type="title"/>
          </p:nvPr>
        </p:nvSpPr>
        <p:spPr/>
        <p:txBody>
          <a:bodyPr/>
          <a:lstStyle/>
          <a:p>
            <a:r>
              <a:rPr lang="en-GB" dirty="0"/>
              <a:t>Interruptions to ‘presence’</a:t>
            </a:r>
          </a:p>
        </p:txBody>
      </p:sp>
      <p:sp>
        <p:nvSpPr>
          <p:cNvPr id="3" name="Content Placeholder 2">
            <a:extLst>
              <a:ext uri="{FF2B5EF4-FFF2-40B4-BE49-F238E27FC236}">
                <a16:creationId xmlns:a16="http://schemas.microsoft.com/office/drawing/2014/main" id="{7DF05D43-0C9B-4415-A637-3CB2C2E2932F}"/>
              </a:ext>
            </a:extLst>
          </p:cNvPr>
          <p:cNvSpPr>
            <a:spLocks noGrp="1"/>
          </p:cNvSpPr>
          <p:nvPr>
            <p:ph idx="1"/>
          </p:nvPr>
        </p:nvSpPr>
        <p:spPr>
          <a:xfrm>
            <a:off x="1299385" y="2060848"/>
            <a:ext cx="9601200" cy="3888432"/>
          </a:xfrm>
        </p:spPr>
        <p:txBody>
          <a:bodyPr/>
          <a:lstStyle/>
          <a:p>
            <a:r>
              <a:rPr lang="en-GB" dirty="0"/>
              <a:t>Anxiety</a:t>
            </a:r>
          </a:p>
          <a:p>
            <a:r>
              <a:rPr lang="en-GB" dirty="0"/>
              <a:t>Pre-conceived ideas, goals, agenda</a:t>
            </a:r>
          </a:p>
          <a:p>
            <a:r>
              <a:rPr lang="en-GB" dirty="0"/>
              <a:t>Intensity of client’s emotion</a:t>
            </a:r>
          </a:p>
          <a:p>
            <a:r>
              <a:rPr lang="en-GB" dirty="0"/>
              <a:t>Counter transference</a:t>
            </a:r>
          </a:p>
          <a:p>
            <a:r>
              <a:rPr lang="en-GB" dirty="0"/>
              <a:t>Own triggers and unresolved issues</a:t>
            </a:r>
          </a:p>
          <a:p>
            <a:r>
              <a:rPr lang="en-GB" dirty="0"/>
              <a:t>Distractions – busyness </a:t>
            </a:r>
          </a:p>
        </p:txBody>
      </p:sp>
    </p:spTree>
    <p:extLst>
      <p:ext uri="{BB962C8B-B14F-4D97-AF65-F5344CB8AC3E}">
        <p14:creationId xmlns:p14="http://schemas.microsoft.com/office/powerpoint/2010/main" val="1092228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D6B82-72F8-4134-BDBE-98DD14A6D681}"/>
              </a:ext>
            </a:extLst>
          </p:cNvPr>
          <p:cNvSpPr>
            <a:spLocks noGrp="1"/>
          </p:cNvSpPr>
          <p:nvPr>
            <p:ph type="title"/>
          </p:nvPr>
        </p:nvSpPr>
        <p:spPr>
          <a:xfrm>
            <a:off x="1413892" y="114300"/>
            <a:ext cx="9601200" cy="1143000"/>
          </a:xfrm>
        </p:spPr>
        <p:txBody>
          <a:bodyPr/>
          <a:lstStyle/>
          <a:p>
            <a:r>
              <a:rPr lang="en-GB" dirty="0"/>
              <a:t>Cultivating Therapeutic Presence</a:t>
            </a:r>
          </a:p>
        </p:txBody>
      </p:sp>
      <p:sp>
        <p:nvSpPr>
          <p:cNvPr id="3" name="Content Placeholder 2">
            <a:extLst>
              <a:ext uri="{FF2B5EF4-FFF2-40B4-BE49-F238E27FC236}">
                <a16:creationId xmlns:a16="http://schemas.microsoft.com/office/drawing/2014/main" id="{5D5CB518-4139-4B74-A983-52AC094B5291}"/>
              </a:ext>
            </a:extLst>
          </p:cNvPr>
          <p:cNvSpPr>
            <a:spLocks noGrp="1"/>
          </p:cNvSpPr>
          <p:nvPr>
            <p:ph idx="1"/>
          </p:nvPr>
        </p:nvSpPr>
        <p:spPr/>
        <p:txBody>
          <a:bodyPr/>
          <a:lstStyle/>
          <a:p>
            <a:pPr marL="0" indent="0">
              <a:buNone/>
            </a:pPr>
            <a:r>
              <a:rPr lang="en-GB" b="1" dirty="0"/>
              <a:t>P	</a:t>
            </a:r>
            <a:r>
              <a:rPr lang="en-GB" dirty="0"/>
              <a:t>pause</a:t>
            </a:r>
          </a:p>
          <a:p>
            <a:pPr marL="0" indent="0">
              <a:buNone/>
            </a:pPr>
            <a:r>
              <a:rPr lang="en-GB" b="1" dirty="0"/>
              <a:t>R</a:t>
            </a:r>
            <a:r>
              <a:rPr lang="en-GB" dirty="0"/>
              <a:t>	relax into the moment</a:t>
            </a:r>
          </a:p>
          <a:p>
            <a:pPr marL="0" indent="0">
              <a:buNone/>
            </a:pPr>
            <a:r>
              <a:rPr lang="en-GB" b="1" dirty="0"/>
              <a:t>E</a:t>
            </a:r>
            <a:r>
              <a:rPr lang="en-GB" dirty="0"/>
              <a:t>	enhance the breath</a:t>
            </a:r>
          </a:p>
          <a:p>
            <a:pPr marL="0" indent="0">
              <a:buNone/>
            </a:pPr>
            <a:r>
              <a:rPr lang="en-GB" b="1" dirty="0"/>
              <a:t>S</a:t>
            </a:r>
            <a:r>
              <a:rPr lang="en-GB" dirty="0"/>
              <a:t>	sense what’s inside – awareness within</a:t>
            </a:r>
          </a:p>
          <a:p>
            <a:pPr marL="0" indent="0">
              <a:buNone/>
            </a:pPr>
            <a:r>
              <a:rPr lang="en-GB" b="1" dirty="0"/>
              <a:t>E	</a:t>
            </a:r>
            <a:r>
              <a:rPr lang="en-GB" dirty="0"/>
              <a:t>expand awareness without</a:t>
            </a:r>
          </a:p>
          <a:p>
            <a:pPr marL="0" indent="0">
              <a:buNone/>
            </a:pPr>
            <a:r>
              <a:rPr lang="en-GB" b="1" dirty="0"/>
              <a:t>N</a:t>
            </a:r>
            <a:r>
              <a:rPr lang="en-GB" dirty="0"/>
              <a:t>	notice the relationship between the two (within and without)</a:t>
            </a:r>
          </a:p>
          <a:p>
            <a:pPr marL="0" indent="0">
              <a:buNone/>
            </a:pPr>
            <a:r>
              <a:rPr lang="en-GB" b="1" dirty="0"/>
              <a:t>C</a:t>
            </a:r>
            <a:r>
              <a:rPr lang="en-GB" dirty="0"/>
              <a:t>	Centre – grounding oneself</a:t>
            </a:r>
          </a:p>
          <a:p>
            <a:pPr marL="0" indent="0">
              <a:buNone/>
            </a:pPr>
            <a:r>
              <a:rPr lang="en-GB" b="1" dirty="0"/>
              <a:t>E</a:t>
            </a:r>
            <a:r>
              <a:rPr lang="en-GB" dirty="0"/>
              <a:t>	extending the self – making contact</a:t>
            </a:r>
            <a:endParaRPr lang="en-GB" b="1" dirty="0"/>
          </a:p>
        </p:txBody>
      </p:sp>
    </p:spTree>
    <p:extLst>
      <p:ext uri="{BB962C8B-B14F-4D97-AF65-F5344CB8AC3E}">
        <p14:creationId xmlns:p14="http://schemas.microsoft.com/office/powerpoint/2010/main" val="2083925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Props1.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3.xml><?xml version="1.0" encoding="utf-8"?>
<ds:datastoreItem xmlns:ds="http://schemas.openxmlformats.org/officeDocument/2006/customXml" ds:itemID="{0F249165-F638-412C-8E0A-DFB7045CA2E0}">
  <ds:schemaRefs>
    <ds:schemaRef ds:uri="http://schemas.microsoft.com/office/2006/documentManagement/types"/>
    <ds:schemaRef ds:uri="http://schemas.microsoft.com/office/2006/metadata/properties"/>
    <ds:schemaRef ds:uri="http://purl.org/dc/elements/1.1/"/>
    <ds:schemaRef ds:uri="http://purl.org/dc/terms/"/>
    <ds:schemaRef ds:uri="http://schemas.microsoft.com/office/infopath/2007/PartnerControls"/>
    <ds:schemaRef ds:uri="http://purl.org/dc/dcmitype/"/>
    <ds:schemaRef ds:uri="http://schemas.openxmlformats.org/package/2006/metadata/core-properties"/>
    <ds:schemaRef ds:uri="4873beb7-5857-4685-be1f-d57550cc96c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534</TotalTime>
  <Words>1341</Words>
  <Application>Microsoft Office PowerPoint</Application>
  <PresentationFormat>Custom</PresentationFormat>
  <Paragraphs>103</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Euphemia</vt:lpstr>
      <vt:lpstr>Serenity 16x9</vt:lpstr>
      <vt:lpstr>‘Presence’ in context</vt:lpstr>
      <vt:lpstr>PowerPoint Presentation</vt:lpstr>
      <vt:lpstr>The Transpersonal (Beyond the Personal)</vt:lpstr>
      <vt:lpstr>Transpersonal experiences and psychotherapy</vt:lpstr>
      <vt:lpstr>Grof – ‘Holotropic’ Consciousness </vt:lpstr>
      <vt:lpstr>Peak Experience (Maslow)</vt:lpstr>
      <vt:lpstr>Hillman (1976) – Psychology of the Soul</vt:lpstr>
      <vt:lpstr>Emergence of Psychotherapeutic Presence</vt:lpstr>
      <vt:lpstr>I – Thou (Martin Buber)</vt:lpstr>
      <vt:lpstr>Presence (Carl Rogers)</vt:lpstr>
      <vt:lpstr>Presence – Geller and Greenberg</vt:lpstr>
      <vt:lpstr>Fully Present?</vt:lpstr>
      <vt:lpstr>PowerPoint Presentation</vt:lpstr>
      <vt:lpstr>Therapeutic Presence </vt:lpstr>
      <vt:lpstr>Interruptions to ‘presence’</vt:lpstr>
      <vt:lpstr>Cultivating Therapeutic Presence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‘Presence’</dc:title>
  <dc:creator>Catherine Hancox</dc:creator>
  <cp:lastModifiedBy>Catherine Hancox</cp:lastModifiedBy>
  <cp:revision>62</cp:revision>
  <dcterms:created xsi:type="dcterms:W3CDTF">2018-06-06T09:10:51Z</dcterms:created>
  <dcterms:modified xsi:type="dcterms:W3CDTF">2019-10-16T12:53:20Z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